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5"/>
  </p:notesMasterIdLst>
  <p:sldIdLst>
    <p:sldId id="4405" r:id="rId2"/>
    <p:sldId id="733" r:id="rId3"/>
    <p:sldId id="635" r:id="rId4"/>
    <p:sldId id="261" r:id="rId5"/>
    <p:sldId id="259" r:id="rId6"/>
    <p:sldId id="4404" r:id="rId7"/>
    <p:sldId id="764" r:id="rId8"/>
    <p:sldId id="427" r:id="rId9"/>
    <p:sldId id="630" r:id="rId10"/>
    <p:sldId id="429" r:id="rId11"/>
    <p:sldId id="430" r:id="rId12"/>
    <p:sldId id="431" r:id="rId13"/>
    <p:sldId id="413" r:id="rId14"/>
    <p:sldId id="580" r:id="rId15"/>
    <p:sldId id="532" r:id="rId16"/>
    <p:sldId id="639" r:id="rId17"/>
    <p:sldId id="809" r:id="rId18"/>
    <p:sldId id="426" r:id="rId19"/>
    <p:sldId id="545" r:id="rId20"/>
    <p:sldId id="269" r:id="rId21"/>
    <p:sldId id="546" r:id="rId22"/>
    <p:sldId id="552" r:id="rId23"/>
    <p:sldId id="640" r:id="rId24"/>
    <p:sldId id="550" r:id="rId25"/>
    <p:sldId id="628" r:id="rId26"/>
    <p:sldId id="629" r:id="rId27"/>
    <p:sldId id="588" r:id="rId28"/>
    <p:sldId id="266" r:id="rId29"/>
    <p:sldId id="292" r:id="rId30"/>
    <p:sldId id="294" r:id="rId31"/>
    <p:sldId id="295" r:id="rId32"/>
    <p:sldId id="297" r:id="rId33"/>
    <p:sldId id="558" r:id="rId34"/>
    <p:sldId id="636" r:id="rId35"/>
    <p:sldId id="4402" r:id="rId36"/>
    <p:sldId id="637" r:id="rId37"/>
    <p:sldId id="320" r:id="rId38"/>
    <p:sldId id="810" r:id="rId39"/>
    <p:sldId id="762" r:id="rId40"/>
    <p:sldId id="763" r:id="rId41"/>
    <p:sldId id="769" r:id="rId42"/>
    <p:sldId id="341" r:id="rId43"/>
    <p:sldId id="348" r:id="rId44"/>
    <p:sldId id="522" r:id="rId45"/>
    <p:sldId id="771" r:id="rId46"/>
    <p:sldId id="524" r:id="rId47"/>
    <p:sldId id="525" r:id="rId48"/>
    <p:sldId id="526" r:id="rId49"/>
    <p:sldId id="772" r:id="rId50"/>
    <p:sldId id="773" r:id="rId51"/>
    <p:sldId id="774" r:id="rId52"/>
    <p:sldId id="775" r:id="rId53"/>
    <p:sldId id="776" r:id="rId54"/>
    <p:sldId id="777" r:id="rId55"/>
    <p:sldId id="851" r:id="rId56"/>
    <p:sldId id="852" r:id="rId57"/>
    <p:sldId id="853" r:id="rId58"/>
    <p:sldId id="854" r:id="rId59"/>
    <p:sldId id="855" r:id="rId60"/>
    <p:sldId id="856" r:id="rId61"/>
    <p:sldId id="857" r:id="rId62"/>
    <p:sldId id="858" r:id="rId63"/>
    <p:sldId id="612" r:id="rId64"/>
    <p:sldId id="778" r:id="rId65"/>
    <p:sldId id="537" r:id="rId66"/>
    <p:sldId id="428" r:id="rId67"/>
    <p:sldId id="627" r:id="rId68"/>
    <p:sldId id="779" r:id="rId69"/>
    <p:sldId id="780" r:id="rId70"/>
    <p:sldId id="648" r:id="rId71"/>
    <p:sldId id="4406" r:id="rId72"/>
    <p:sldId id="4407" r:id="rId73"/>
    <p:sldId id="4408" r:id="rId74"/>
    <p:sldId id="531" r:id="rId75"/>
    <p:sldId id="404" r:id="rId76"/>
    <p:sldId id="4393" r:id="rId77"/>
    <p:sldId id="392" r:id="rId78"/>
    <p:sldId id="506" r:id="rId79"/>
    <p:sldId id="4400" r:id="rId80"/>
    <p:sldId id="849" r:id="rId81"/>
    <p:sldId id="4401" r:id="rId82"/>
    <p:sldId id="4394" r:id="rId83"/>
    <p:sldId id="487" r:id="rId84"/>
  </p:sldIdLst>
  <p:sldSz cx="24384000" cy="13716000"/>
  <p:notesSz cx="6858000" cy="9144000"/>
  <p:defaultTextStyle>
    <a:defPPr marL="0" marR="0" indent="0" algn="l" defTabSz="91438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597"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195"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792"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389"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2986"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584"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181"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778" algn="ctr" defTabSz="821522"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69A"/>
    <a:srgbClr val="FA694D"/>
    <a:srgbClr val="0070C0"/>
    <a:srgbClr val="396A97"/>
    <a:srgbClr val="2E7CAC"/>
    <a:srgbClr val="507AA4"/>
    <a:srgbClr val="D67641"/>
    <a:srgbClr val="219626"/>
    <a:srgbClr val="275F92"/>
    <a:srgbClr val="FFA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56"/>
    <p:restoredTop sz="72957" autoAdjust="0"/>
  </p:normalViewPr>
  <p:slideViewPr>
    <p:cSldViewPr>
      <p:cViewPr varScale="1">
        <p:scale>
          <a:sx n="50" d="100"/>
          <a:sy n="50" d="100"/>
        </p:scale>
        <p:origin x="992" y="176"/>
      </p:cViewPr>
      <p:guideLst>
        <p:guide orient="horz" pos="4320"/>
        <p:guide pos="7680"/>
      </p:guideLst>
    </p:cSldViewPr>
  </p:slideViewPr>
  <p:notesTextViewPr>
    <p:cViewPr>
      <p:scale>
        <a:sx n="155" d="100"/>
        <a:sy n="155" d="100"/>
      </p:scale>
      <p:origin x="0" y="0"/>
    </p:cViewPr>
  </p:notesTextViewPr>
  <p:sorterViewPr>
    <p:cViewPr>
      <p:scale>
        <a:sx n="1" d="1"/>
        <a:sy n="1" d="1"/>
      </p:scale>
      <p:origin x="0" y="0"/>
    </p:cViewPr>
  </p:sorterViewPr>
  <p:notesViewPr>
    <p:cSldViewPr>
      <p:cViewPr varScale="1">
        <p:scale>
          <a:sx n="115" d="100"/>
          <a:sy n="115" d="100"/>
        </p:scale>
        <p:origin x="3368"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xfrm>
            <a:off x="381000" y="685800"/>
            <a:ext cx="6096000" cy="3429000"/>
          </a:xfrm>
          <a:prstGeom prst="rect">
            <a:avLst/>
          </a:prstGeom>
        </p:spPr>
        <p:txBody>
          <a:bodyPr/>
          <a:lstStyle/>
          <a:p>
            <a:endParaRPr/>
          </a:p>
        </p:txBody>
      </p:sp>
      <p:sp>
        <p:nvSpPr>
          <p:cNvPr id="661" name="Shape 6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195" latinLnBrk="0">
      <a:defRPr sz="2200">
        <a:latin typeface="Lucida Grande"/>
        <a:ea typeface="Lucida Grande"/>
        <a:cs typeface="Lucida Grande"/>
        <a:sym typeface="Lucida Grande"/>
      </a:defRPr>
    </a:lvl1pPr>
    <a:lvl2pPr indent="228597" defTabSz="457195" latinLnBrk="0">
      <a:defRPr sz="2200">
        <a:latin typeface="Lucida Grande"/>
        <a:ea typeface="Lucida Grande"/>
        <a:cs typeface="Lucida Grande"/>
        <a:sym typeface="Lucida Grande"/>
      </a:defRPr>
    </a:lvl2pPr>
    <a:lvl3pPr indent="457195" defTabSz="457195" latinLnBrk="0">
      <a:defRPr sz="2200">
        <a:latin typeface="Lucida Grande"/>
        <a:ea typeface="Lucida Grande"/>
        <a:cs typeface="Lucida Grande"/>
        <a:sym typeface="Lucida Grande"/>
      </a:defRPr>
    </a:lvl3pPr>
    <a:lvl4pPr indent="685792" defTabSz="457195" latinLnBrk="0">
      <a:defRPr sz="2200">
        <a:latin typeface="Lucida Grande"/>
        <a:ea typeface="Lucida Grande"/>
        <a:cs typeface="Lucida Grande"/>
        <a:sym typeface="Lucida Grande"/>
      </a:defRPr>
    </a:lvl4pPr>
    <a:lvl5pPr indent="914389" defTabSz="457195" latinLnBrk="0">
      <a:defRPr sz="2200">
        <a:latin typeface="Lucida Grande"/>
        <a:ea typeface="Lucida Grande"/>
        <a:cs typeface="Lucida Grande"/>
        <a:sym typeface="Lucida Grande"/>
      </a:defRPr>
    </a:lvl5pPr>
    <a:lvl6pPr indent="1142986" defTabSz="457195" latinLnBrk="0">
      <a:defRPr sz="2200">
        <a:latin typeface="Lucida Grande"/>
        <a:ea typeface="Lucida Grande"/>
        <a:cs typeface="Lucida Grande"/>
        <a:sym typeface="Lucida Grande"/>
      </a:defRPr>
    </a:lvl6pPr>
    <a:lvl7pPr indent="1371584" defTabSz="457195" latinLnBrk="0">
      <a:defRPr sz="2200">
        <a:latin typeface="Lucida Grande"/>
        <a:ea typeface="Lucida Grande"/>
        <a:cs typeface="Lucida Grande"/>
        <a:sym typeface="Lucida Grande"/>
      </a:defRPr>
    </a:lvl7pPr>
    <a:lvl8pPr indent="1600181" defTabSz="457195" latinLnBrk="0">
      <a:defRPr sz="2200">
        <a:latin typeface="Lucida Grande"/>
        <a:ea typeface="Lucida Grande"/>
        <a:cs typeface="Lucida Grande"/>
        <a:sym typeface="Lucida Grande"/>
      </a:defRPr>
    </a:lvl8pPr>
    <a:lvl9pPr indent="1828778" defTabSz="457195"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10F0D-21B6-2D64-BD12-B8931330C8A8}"/>
            </a:ext>
          </a:extLst>
        </p:cNvPr>
        <p:cNvGrpSpPr/>
        <p:nvPr/>
      </p:nvGrpSpPr>
      <p:grpSpPr>
        <a:xfrm>
          <a:off x="0" y="0"/>
          <a:ext cx="0" cy="0"/>
          <a:chOff x="0" y="0"/>
          <a:chExt cx="0" cy="0"/>
        </a:xfrm>
      </p:grpSpPr>
      <p:sp>
        <p:nvSpPr>
          <p:cNvPr id="668" name="Shape 668">
            <a:extLst>
              <a:ext uri="{FF2B5EF4-FFF2-40B4-BE49-F238E27FC236}">
                <a16:creationId xmlns:a16="http://schemas.microsoft.com/office/drawing/2014/main" id="{E55D5952-BB35-8C3C-4522-04583F376250}"/>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a:extLst>
              <a:ext uri="{FF2B5EF4-FFF2-40B4-BE49-F238E27FC236}">
                <a16:creationId xmlns:a16="http://schemas.microsoft.com/office/drawing/2014/main" id="{46501DC0-96EE-20BE-FE2D-EF2C443785BA}"/>
              </a:ext>
            </a:extLst>
          </p:cNvPr>
          <p:cNvSpPr>
            <a:spLocks noGrp="1"/>
          </p:cNvSpPr>
          <p:nvPr>
            <p:ph type="body" sz="quarter" idx="1"/>
          </p:nvPr>
        </p:nvSpPr>
        <p:spPr>
          <a:prstGeom prst="rect">
            <a:avLst/>
          </a:prstGeom>
        </p:spPr>
        <p:txBody>
          <a:bodyPr/>
          <a:lstStyle/>
          <a:p>
            <a:r>
              <a:rPr dirty="0"/>
              <a:t>Liebe TEILNEHMER, </a:t>
            </a:r>
            <a:r>
              <a:rPr dirty="0" err="1"/>
              <a:t>zunächst</a:t>
            </a:r>
            <a:r>
              <a:rPr dirty="0"/>
              <a:t> </a:t>
            </a:r>
            <a:r>
              <a:rPr dirty="0" err="1"/>
              <a:t>einmal</a:t>
            </a:r>
            <a:r>
              <a:rPr dirty="0"/>
              <a:t> </a:t>
            </a:r>
            <a:r>
              <a:rPr dirty="0" err="1"/>
              <a:t>Herzlich</a:t>
            </a:r>
            <a:r>
              <a:rPr dirty="0"/>
              <a:t> </a:t>
            </a:r>
            <a:r>
              <a:rPr dirty="0" err="1"/>
              <a:t>Willkommen</a:t>
            </a:r>
            <a:r>
              <a:rPr dirty="0"/>
              <a:t> </a:t>
            </a:r>
            <a:r>
              <a:rPr dirty="0" err="1"/>
              <a:t>zum</a:t>
            </a:r>
            <a:r>
              <a:rPr dirty="0"/>
              <a:t> </a:t>
            </a:r>
            <a:r>
              <a:rPr dirty="0" err="1"/>
              <a:t>Vertriebs</a:t>
            </a:r>
            <a:r>
              <a:rPr dirty="0"/>
              <a:t> Workshop für </a:t>
            </a:r>
            <a:r>
              <a:rPr lang="de-DE" dirty="0"/>
              <a:t>Führungskräfte und </a:t>
            </a:r>
            <a:r>
              <a:rPr dirty="0" err="1"/>
              <a:t>Durchstarter</a:t>
            </a:r>
            <a:r>
              <a:rPr dirty="0"/>
              <a:t>, der </a:t>
            </a:r>
            <a:r>
              <a:rPr dirty="0" err="1"/>
              <a:t>euch</a:t>
            </a:r>
            <a:r>
              <a:rPr dirty="0"/>
              <a:t> die super </a:t>
            </a:r>
            <a:r>
              <a:rPr b="1" dirty="0" err="1"/>
              <a:t>wichtigen</a:t>
            </a:r>
            <a:r>
              <a:rPr b="1" dirty="0"/>
              <a:t> </a:t>
            </a:r>
            <a:r>
              <a:rPr b="1" dirty="0" err="1"/>
              <a:t>Punkte</a:t>
            </a:r>
            <a:r>
              <a:rPr b="1" dirty="0"/>
              <a:t> für </a:t>
            </a:r>
            <a:r>
              <a:rPr lang="de-DE" b="1" dirty="0"/>
              <a:t>Euch in der Führung und für Euren </a:t>
            </a:r>
            <a:r>
              <a:rPr b="1" dirty="0" err="1"/>
              <a:t>erfolgreichen</a:t>
            </a:r>
            <a:r>
              <a:rPr b="1" dirty="0"/>
              <a:t> </a:t>
            </a:r>
            <a:r>
              <a:rPr b="1" dirty="0" err="1"/>
              <a:t>Vertrieb</a:t>
            </a:r>
            <a:r>
              <a:rPr dirty="0"/>
              <a:t> </a:t>
            </a:r>
            <a:r>
              <a:rPr lang="de-DE" b="1" dirty="0"/>
              <a:t>und den erfolgreichen Vertrieb Eurer Vertriebsmitarbeiter </a:t>
            </a:r>
            <a:r>
              <a:rPr dirty="0" err="1"/>
              <a:t>mitgeben</a:t>
            </a:r>
            <a:r>
              <a:rPr dirty="0"/>
              <a:t> </a:t>
            </a:r>
            <a:r>
              <a:rPr dirty="0" err="1"/>
              <a:t>wird</a:t>
            </a:r>
            <a:r>
              <a:rPr dirty="0"/>
              <a:t>.</a:t>
            </a:r>
          </a:p>
          <a:p>
            <a:endParaRPr dirty="0"/>
          </a:p>
          <a:p>
            <a:endParaRPr dirty="0"/>
          </a:p>
          <a:p>
            <a:r>
              <a:rPr dirty="0"/>
              <a:t>Ich </a:t>
            </a:r>
            <a:r>
              <a:rPr dirty="0" err="1"/>
              <a:t>hoffe</a:t>
            </a:r>
            <a:r>
              <a:rPr dirty="0"/>
              <a:t> es </a:t>
            </a:r>
            <a:r>
              <a:rPr dirty="0" err="1"/>
              <a:t>ist</a:t>
            </a:r>
            <a:r>
              <a:rPr dirty="0"/>
              <a:t> für </a:t>
            </a:r>
            <a:r>
              <a:rPr dirty="0" err="1"/>
              <a:t>euch</a:t>
            </a:r>
            <a:r>
              <a:rPr dirty="0"/>
              <a:t> OK, </a:t>
            </a:r>
            <a:r>
              <a:rPr dirty="0" err="1"/>
              <a:t>wenn</a:t>
            </a:r>
            <a:r>
              <a:rPr dirty="0"/>
              <a:t> ich </a:t>
            </a:r>
            <a:r>
              <a:rPr dirty="0" err="1"/>
              <a:t>euch</a:t>
            </a:r>
            <a:r>
              <a:rPr dirty="0"/>
              <a:t> </a:t>
            </a:r>
            <a:r>
              <a:rPr b="1" dirty="0" err="1"/>
              <a:t>duze</a:t>
            </a:r>
            <a:r>
              <a:rPr dirty="0"/>
              <a:t>; ich bin der </a:t>
            </a:r>
            <a:r>
              <a:rPr dirty="0" err="1"/>
              <a:t>Überzeugung</a:t>
            </a:r>
            <a:r>
              <a:rPr dirty="0"/>
              <a:t>, </a:t>
            </a:r>
            <a:r>
              <a:rPr dirty="0" err="1"/>
              <a:t>dass</a:t>
            </a:r>
            <a:r>
              <a:rPr dirty="0"/>
              <a:t> es für </a:t>
            </a:r>
            <a:r>
              <a:rPr dirty="0" err="1"/>
              <a:t>euch</a:t>
            </a:r>
            <a:r>
              <a:rPr dirty="0"/>
              <a:t> </a:t>
            </a:r>
            <a:r>
              <a:rPr dirty="0" err="1"/>
              <a:t>dann</a:t>
            </a:r>
            <a:r>
              <a:rPr dirty="0"/>
              <a:t> </a:t>
            </a:r>
            <a:r>
              <a:rPr dirty="0" err="1"/>
              <a:t>einfacher</a:t>
            </a:r>
            <a:r>
              <a:rPr dirty="0"/>
              <a:t> sein </a:t>
            </a:r>
            <a:r>
              <a:rPr dirty="0" err="1"/>
              <a:t>wird</a:t>
            </a:r>
            <a:r>
              <a:rPr dirty="0"/>
              <a:t>, die </a:t>
            </a:r>
            <a:r>
              <a:rPr dirty="0" err="1"/>
              <a:t>Inhalte</a:t>
            </a:r>
            <a:r>
              <a:rPr dirty="0"/>
              <a:t> </a:t>
            </a:r>
            <a:r>
              <a:rPr dirty="0" err="1"/>
              <a:t>aufzunehmen</a:t>
            </a:r>
            <a:r>
              <a:rPr dirty="0"/>
              <a:t>. </a:t>
            </a:r>
          </a:p>
          <a:p>
            <a:endParaRPr dirty="0"/>
          </a:p>
          <a:p>
            <a:r>
              <a:rPr dirty="0"/>
              <a:t>Ich </a:t>
            </a:r>
            <a:r>
              <a:rPr dirty="0" err="1"/>
              <a:t>werde</a:t>
            </a:r>
            <a:r>
              <a:rPr dirty="0"/>
              <a:t> </a:t>
            </a:r>
            <a:r>
              <a:rPr dirty="0" err="1"/>
              <a:t>euch</a:t>
            </a:r>
            <a:r>
              <a:rPr dirty="0"/>
              <a:t> </a:t>
            </a:r>
            <a:r>
              <a:rPr dirty="0" err="1"/>
              <a:t>ein</a:t>
            </a:r>
            <a:r>
              <a:rPr dirty="0"/>
              <a:t> </a:t>
            </a:r>
            <a:r>
              <a:rPr dirty="0" err="1"/>
              <a:t>paar</a:t>
            </a:r>
            <a:r>
              <a:rPr dirty="0"/>
              <a:t> </a:t>
            </a:r>
            <a:r>
              <a:rPr dirty="0" err="1"/>
              <a:t>ganz</a:t>
            </a:r>
            <a:r>
              <a:rPr dirty="0"/>
              <a:t> </a:t>
            </a:r>
            <a:r>
              <a:rPr b="1" dirty="0" err="1"/>
              <a:t>konkrete</a:t>
            </a:r>
            <a:r>
              <a:rPr b="1" dirty="0"/>
              <a:t> und </a:t>
            </a:r>
            <a:r>
              <a:rPr b="1" dirty="0" err="1"/>
              <a:t>wunderbare</a:t>
            </a:r>
            <a:r>
              <a:rPr b="1" dirty="0"/>
              <a:t> </a:t>
            </a:r>
            <a:r>
              <a:rPr b="1" dirty="0" err="1"/>
              <a:t>Hilfsmittel</a:t>
            </a:r>
            <a:r>
              <a:rPr dirty="0"/>
              <a:t> an die Hand </a:t>
            </a:r>
            <a:r>
              <a:rPr dirty="0" err="1"/>
              <a:t>geben</a:t>
            </a:r>
            <a:r>
              <a:rPr dirty="0"/>
              <a:t>, die </a:t>
            </a:r>
            <a:r>
              <a:rPr lang="de-DE" dirty="0"/>
              <a:t>E</a:t>
            </a:r>
            <a:r>
              <a:rPr dirty="0" err="1"/>
              <a:t>uch</a:t>
            </a:r>
            <a:r>
              <a:rPr dirty="0"/>
              <a:t> </a:t>
            </a:r>
            <a:r>
              <a:rPr lang="de-DE" dirty="0"/>
              <a:t>Eure Vertriebs-Führungsaufgabe insbesondere im Zusammenhang mit dieser Sales-Workshop-Reihe </a:t>
            </a:r>
            <a:r>
              <a:rPr b="1" dirty="0"/>
              <a:t>auf </a:t>
            </a:r>
            <a:r>
              <a:rPr b="1" dirty="0" err="1"/>
              <a:t>jeden</a:t>
            </a:r>
            <a:r>
              <a:rPr b="1" dirty="0"/>
              <a:t> Fall</a:t>
            </a:r>
            <a:r>
              <a:rPr dirty="0"/>
              <a:t> </a:t>
            </a:r>
            <a:r>
              <a:rPr dirty="0" err="1"/>
              <a:t>wesentlich</a:t>
            </a:r>
            <a:r>
              <a:rPr dirty="0"/>
              <a:t> </a:t>
            </a:r>
            <a:r>
              <a:rPr dirty="0" err="1"/>
              <a:t>erleichtert</a:t>
            </a:r>
            <a:r>
              <a:rPr dirty="0"/>
              <a:t>.</a:t>
            </a:r>
          </a:p>
        </p:txBody>
      </p:sp>
    </p:spTree>
    <p:extLst>
      <p:ext uri="{BB962C8B-B14F-4D97-AF65-F5344CB8AC3E}">
        <p14:creationId xmlns:p14="http://schemas.microsoft.com/office/powerpoint/2010/main" val="399277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1" i="0" u="none" strike="noStrike" dirty="0">
                <a:effectLst/>
                <a:latin typeface="Lucida Grande"/>
                <a:ea typeface="Lucida Grande"/>
                <a:cs typeface="Lucida Grande"/>
                <a:sym typeface="Lucida Grande"/>
              </a:rPr>
              <a:t>1. Entscheidungen fallen emotional (unbewusst)</a:t>
            </a:r>
          </a:p>
          <a:p>
            <a:r>
              <a:rPr lang="de-DE" sz="2200" b="1" i="0" u="none" strike="noStrike" dirty="0">
                <a:effectLst/>
                <a:latin typeface="Lucida Grande"/>
                <a:ea typeface="Lucida Grande"/>
                <a:cs typeface="Lucida Grande"/>
                <a:sym typeface="Lucida Grande"/>
              </a:rPr>
              <a:t>Menschen kaufen nicht bei Firmen, sie kaufen bei Menschen.</a:t>
            </a:r>
          </a:p>
          <a:p>
            <a:r>
              <a:rPr lang="de-DE" sz="2200" b="1" i="0" u="none" strike="noStrike" dirty="0">
                <a:effectLst/>
                <a:latin typeface="Lucida Grande"/>
                <a:ea typeface="Lucida Grande"/>
                <a:cs typeface="Lucida Grande"/>
                <a:sym typeface="Lucida Grande"/>
              </a:rPr>
              <a:t>Der Prozess:</a:t>
            </a:r>
            <a:r>
              <a:rPr lang="de-DE" sz="2200" b="0" i="0" u="none" strike="noStrike" dirty="0">
                <a:effectLst/>
                <a:latin typeface="Lucida Grande"/>
                <a:ea typeface="Lucida Grande"/>
                <a:cs typeface="Lucida Grande"/>
                <a:sym typeface="Lucida Grande"/>
              </a:rPr>
              <a:t> Das Unterbewusstsein des Kunden entscheidet innerhalb von Millisekunden: </a:t>
            </a:r>
            <a:r>
              <a:rPr lang="de-DE" sz="2200" b="0" i="1" u="none" strike="noStrike" dirty="0">
                <a:effectLst/>
                <a:latin typeface="Lucida Grande"/>
                <a:ea typeface="Lucida Grande"/>
                <a:cs typeface="Lucida Grande"/>
                <a:sym typeface="Lucida Grande"/>
              </a:rPr>
              <a:t>„Vertraue ich dieser Person? Fühle ich mich sicher?“</a:t>
            </a:r>
            <a:endParaRPr lang="de-DE" sz="2200" b="0"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Die Ratio als Anwalt:</a:t>
            </a:r>
            <a:r>
              <a:rPr lang="de-DE" sz="2200" b="0" i="0" u="none" strike="noStrike" dirty="0">
                <a:effectLst/>
                <a:latin typeface="Lucida Grande"/>
                <a:ea typeface="Lucida Grande"/>
                <a:cs typeface="Lucida Grande"/>
                <a:sym typeface="Lucida Grande"/>
              </a:rPr>
              <a:t> Erst </a:t>
            </a:r>
            <a:r>
              <a:rPr lang="de-DE" sz="2200" b="1" i="0" u="none" strike="noStrike" dirty="0">
                <a:effectLst/>
                <a:latin typeface="Lucida Grande"/>
                <a:ea typeface="Lucida Grande"/>
                <a:cs typeface="Lucida Grande"/>
                <a:sym typeface="Lucida Grande"/>
              </a:rPr>
              <a:t>nachdem</a:t>
            </a:r>
            <a:r>
              <a:rPr lang="de-DE" sz="2200" b="0" i="0" u="none" strike="noStrike" dirty="0">
                <a:effectLst/>
                <a:latin typeface="Lucida Grande"/>
                <a:ea typeface="Lucida Grande"/>
                <a:cs typeface="Lucida Grande"/>
                <a:sym typeface="Lucida Grande"/>
              </a:rPr>
              <a:t> das Unterbewusstsein „Ja“ gefühlt hat, sucht der Verstand nach rationalen Argumenten (Preis, Features, Daten), um diese Entscheidung vor sich selbst oder dem Chef zu rechtfertigen.</a:t>
            </a:r>
          </a:p>
          <a:p>
            <a:r>
              <a:rPr lang="de-DE" sz="2200" b="1" i="0" u="none" strike="noStrike" dirty="0">
                <a:effectLst/>
                <a:latin typeface="Lucida Grande"/>
                <a:ea typeface="Lucida Grande"/>
                <a:cs typeface="Lucida Grande"/>
                <a:sym typeface="Lucida Grande"/>
              </a:rPr>
              <a:t>Fazit:</a:t>
            </a:r>
            <a:r>
              <a:rPr lang="de-DE" sz="2200" b="0" i="0" u="none" strike="noStrike" dirty="0">
                <a:effectLst/>
                <a:latin typeface="Lucida Grande"/>
                <a:ea typeface="Lucida Grande"/>
                <a:cs typeface="Lucida Grande"/>
                <a:sym typeface="Lucida Grande"/>
              </a:rPr>
              <a:t> Wenn du das Unterbewusstsein nicht gewinnst, wird die Logik den Kunden meist nicht überzeugen.</a:t>
            </a:r>
          </a:p>
          <a:p>
            <a:endParaRPr lang="de-DE" sz="2200" b="1"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2. Die Macht der nonverbalen Signale</a:t>
            </a:r>
          </a:p>
          <a:p>
            <a:r>
              <a:rPr lang="de-DE" sz="2200" b="0" i="0" u="none" strike="noStrike" dirty="0">
                <a:effectLst/>
                <a:latin typeface="Lucida Grande"/>
                <a:ea typeface="Lucida Grande"/>
                <a:cs typeface="Lucida Grande"/>
                <a:sym typeface="Lucida Grande"/>
              </a:rPr>
              <a:t>Worte machen nur einen Bruchteil der Kommunikation aus. Dein Unterbewusstsein steuert deine </a:t>
            </a:r>
            <a:r>
              <a:rPr lang="de-DE" sz="2200" b="1" i="0" u="none" strike="noStrike" dirty="0">
                <a:effectLst/>
                <a:latin typeface="Lucida Grande"/>
                <a:ea typeface="Lucida Grande"/>
                <a:cs typeface="Lucida Grande"/>
                <a:sym typeface="Lucida Grande"/>
              </a:rPr>
              <a:t>Mikromimik, Gestik und Tonalität</a:t>
            </a:r>
            <a:r>
              <a:rPr lang="de-DE" sz="2200" b="0" i="0" u="none" strike="noStrike" dirty="0">
                <a:effectLst/>
                <a:latin typeface="Lucida Grande"/>
                <a:ea typeface="Lucida Grande"/>
                <a:cs typeface="Lucida Grande"/>
                <a:sym typeface="Lucida Grande"/>
              </a:rPr>
              <a:t>.</a:t>
            </a:r>
          </a:p>
          <a:p>
            <a:r>
              <a:rPr lang="de-DE" sz="2200" b="1" i="0" u="none" strike="noStrike" dirty="0">
                <a:effectLst/>
                <a:latin typeface="Lucida Grande"/>
                <a:ea typeface="Lucida Grande"/>
                <a:cs typeface="Lucida Grande"/>
                <a:sym typeface="Lucida Grande"/>
              </a:rPr>
              <a:t>Spiegelneuronen:</a:t>
            </a:r>
            <a:r>
              <a:rPr lang="de-DE" sz="2200" b="0" i="0" u="none" strike="noStrike" dirty="0">
                <a:effectLst/>
                <a:latin typeface="Lucida Grande"/>
                <a:ea typeface="Lucida Grande"/>
                <a:cs typeface="Lucida Grande"/>
                <a:sym typeface="Lucida Grande"/>
              </a:rPr>
              <a:t> Wenn du innerlich gestresst bist oder nicht an dein Produkt glaubst, sendet dein Unterbewusstsein feine Signale aus. Das Unterbewusstsein des Kunden empfängt diese („Irgendetwas stimmt hier nicht“) und erzeugt ein ungutes Bauchgefühl.</a:t>
            </a:r>
          </a:p>
          <a:p>
            <a:r>
              <a:rPr lang="de-DE" sz="2200" b="1" i="0" u="none" strike="noStrike" dirty="0">
                <a:effectLst/>
                <a:latin typeface="Lucida Grande"/>
                <a:ea typeface="Lucida Grande"/>
                <a:cs typeface="Lucida Grande"/>
                <a:sym typeface="Lucida Grande"/>
              </a:rPr>
              <a:t>Kongruenz:</a:t>
            </a:r>
            <a:r>
              <a:rPr lang="de-DE" sz="2200" b="0" i="0" u="none" strike="noStrike" dirty="0">
                <a:effectLst/>
                <a:latin typeface="Lucida Grande"/>
                <a:ea typeface="Lucida Grande"/>
                <a:cs typeface="Lucida Grande"/>
                <a:sym typeface="Lucida Grande"/>
              </a:rPr>
              <a:t> Erfolg im Sales entsteht, wenn das, was du sagst, zu 100 % mit dem übereinstimmt, was dein Körper unbewusst ausstrahlt.</a:t>
            </a:r>
          </a:p>
          <a:p>
            <a:endParaRPr lang="de-DE" sz="2200" b="1"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3. Intuition als „Mustererkennung“</a:t>
            </a:r>
          </a:p>
          <a:p>
            <a:r>
              <a:rPr lang="de-DE" sz="2200" b="0" i="0" u="none" strike="noStrike" dirty="0">
                <a:effectLst/>
                <a:latin typeface="Lucida Grande"/>
                <a:ea typeface="Lucida Grande"/>
                <a:cs typeface="Lucida Grande"/>
                <a:sym typeface="Lucida Grande"/>
              </a:rPr>
              <a:t>Erfahrene Verkäufer haben oft den richtigen „Riecher“. Das ist keine Magie, sondern das Unterbewusstsein, das tausende vergangene Situationen in Sekundenbruchteilen abgleicht.</a:t>
            </a:r>
          </a:p>
          <a:p>
            <a:r>
              <a:rPr lang="de-DE" sz="2200" b="0" i="0" u="none" strike="noStrike" dirty="0">
                <a:effectLst/>
                <a:latin typeface="Lucida Grande"/>
                <a:ea typeface="Lucida Grande"/>
                <a:cs typeface="Lucida Grande"/>
                <a:sym typeface="Lucida Grande"/>
              </a:rPr>
              <a:t>Es erkennt winzige Anzeichen von Zögern oder echtem Interesse beim Gegenüber, noch bevor der Kunde es ausspricht.</a:t>
            </a:r>
          </a:p>
          <a:p>
            <a:r>
              <a:rPr lang="de-DE" sz="2200" b="1" i="0" u="none" strike="noStrike" dirty="0">
                <a:effectLst/>
                <a:latin typeface="Lucida Grande"/>
                <a:ea typeface="Lucida Grande"/>
                <a:cs typeface="Lucida Grande"/>
                <a:sym typeface="Lucida Grande"/>
              </a:rPr>
              <a:t>Nutzen:</a:t>
            </a:r>
            <a:r>
              <a:rPr lang="de-DE" sz="2200" b="0" i="0" u="none" strike="noStrike" dirty="0">
                <a:effectLst/>
                <a:latin typeface="Lucida Grande"/>
                <a:ea typeface="Lucida Grande"/>
                <a:cs typeface="Lucida Grande"/>
                <a:sym typeface="Lucida Grande"/>
              </a:rPr>
              <a:t> Es hilft dir, die Strategie im Gespräch intuitiv anzupassen, ohne erst mühsam darüber nachdenken zu müssen.</a:t>
            </a:r>
          </a:p>
          <a:p>
            <a:endParaRPr lang="de-DE" sz="2200" b="1"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4. Das „</a:t>
            </a:r>
            <a:r>
              <a:rPr lang="de-DE" sz="2200" b="1" i="0" u="none" strike="noStrike" dirty="0" err="1">
                <a:effectLst/>
                <a:latin typeface="Lucida Grande"/>
                <a:ea typeface="Lucida Grande"/>
                <a:cs typeface="Lucida Grande"/>
                <a:sym typeface="Lucida Grande"/>
              </a:rPr>
              <a:t>Inner</a:t>
            </a:r>
            <a:r>
              <a:rPr lang="de-DE" sz="2200" b="1" i="0" u="none" strike="noStrike" dirty="0">
                <a:effectLst/>
                <a:latin typeface="Lucida Grande"/>
                <a:ea typeface="Lucida Grande"/>
                <a:cs typeface="Lucida Grande"/>
                <a:sym typeface="Lucida Grande"/>
              </a:rPr>
              <a:t> Game“ (Glaubenssätze)</a:t>
            </a:r>
          </a:p>
          <a:p>
            <a:r>
              <a:rPr lang="de-DE" sz="2200" b="0" i="0" u="none" strike="noStrike" dirty="0">
                <a:effectLst/>
                <a:latin typeface="Lucida Grande"/>
                <a:ea typeface="Lucida Grande"/>
                <a:cs typeface="Lucida Grande"/>
                <a:sym typeface="Lucida Grande"/>
              </a:rPr>
              <a:t>Dein Unterbewusstsein ist der Speicherort deiner Glaubenssätze.</a:t>
            </a:r>
          </a:p>
          <a:p>
            <a:r>
              <a:rPr lang="de-DE" sz="2200" b="0" i="0" u="none" strike="noStrike" dirty="0">
                <a:effectLst/>
                <a:latin typeface="Lucida Grande"/>
                <a:ea typeface="Lucida Grande"/>
                <a:cs typeface="Lucida Grande"/>
                <a:sym typeface="Lucida Grande"/>
              </a:rPr>
              <a:t>Wenn dort verankert ist: „Ich bin zu teuer“ oder „Kunden wollen mich nur abwimmeln“, wird dein Autopilot dich unbewusst so handeln lassen, dass diese Vorhersage eintrifft </a:t>
            </a:r>
            <a:r>
              <a:rPr lang="de-DE" sz="2200" b="1" i="0" u="none" strike="noStrike" dirty="0">
                <a:effectLst/>
                <a:latin typeface="Lucida Grande"/>
                <a:ea typeface="Lucida Grande"/>
                <a:cs typeface="Lucida Grande"/>
                <a:sym typeface="Lucida Grande"/>
              </a:rPr>
              <a:t>(Selbsterfüllende Prophezeiung).</a:t>
            </a:r>
          </a:p>
          <a:p>
            <a:r>
              <a:rPr lang="de-DE" sz="2200" b="1" i="0" u="none" strike="noStrike" dirty="0">
                <a:effectLst/>
                <a:latin typeface="Lucida Grande"/>
                <a:ea typeface="Lucida Grande"/>
                <a:cs typeface="Lucida Grande"/>
                <a:sym typeface="Lucida Grande"/>
              </a:rPr>
              <a:t>Resilienz:</a:t>
            </a:r>
            <a:r>
              <a:rPr lang="de-DE" sz="2200" b="0" i="0" u="none" strike="noStrike" dirty="0">
                <a:effectLst/>
                <a:latin typeface="Lucida Grande"/>
                <a:ea typeface="Lucida Grande"/>
                <a:cs typeface="Lucida Grande"/>
                <a:sym typeface="Lucida Grande"/>
              </a:rPr>
              <a:t> Ein starkes Unterbewusstsein hilft dir, Ablehnung nicht persönlich zu nehmen. Es filtert das „Nein“ als Feedback zum Angebot, nicht als Kritik an deiner Person.</a:t>
            </a:r>
          </a:p>
          <a:p>
            <a:endParaRPr lang="de-DE" dirty="0"/>
          </a:p>
        </p:txBody>
      </p:sp>
    </p:spTree>
    <p:extLst>
      <p:ext uri="{BB962C8B-B14F-4D97-AF65-F5344CB8AC3E}">
        <p14:creationId xmlns:p14="http://schemas.microsoft.com/office/powerpoint/2010/main" val="378735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Shape 1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141" name="Shape 1141"/>
          <p:cNvSpPr>
            <a:spLocks noGrp="1"/>
          </p:cNvSpPr>
          <p:nvPr>
            <p:ph type="body" sz="quarter" idx="1"/>
          </p:nvPr>
        </p:nvSpPr>
        <p:spPr>
          <a:prstGeom prst="rect">
            <a:avLst/>
          </a:prstGeom>
        </p:spPr>
        <p:txBody>
          <a:bodyPr/>
          <a:lstStyle/>
          <a:p>
            <a:pPr defTabSz="914400">
              <a:spcBef>
                <a:spcPts val="400"/>
              </a:spcBef>
              <a:defRPr sz="1200">
                <a:latin typeface="Arial"/>
                <a:ea typeface="Arial"/>
                <a:cs typeface="Arial"/>
                <a:sym typeface="Arial"/>
              </a:defRPr>
            </a:pPr>
            <a:r>
              <a:rPr dirty="0" err="1"/>
              <a:t>Drehbuch</a:t>
            </a:r>
            <a:r>
              <a:rPr dirty="0"/>
              <a:t>: „</a:t>
            </a:r>
            <a:r>
              <a:rPr dirty="0" err="1"/>
              <a:t>Veränderungsprozesse</a:t>
            </a:r>
            <a:r>
              <a:rPr dirty="0"/>
              <a:t>“</a:t>
            </a:r>
          </a:p>
          <a:p>
            <a:pPr defTabSz="914400">
              <a:spcBef>
                <a:spcPts val="400"/>
              </a:spcBef>
              <a:defRPr sz="1200">
                <a:latin typeface="Arial"/>
                <a:ea typeface="Arial"/>
                <a:cs typeface="Arial"/>
                <a:sym typeface="Arial"/>
              </a:defRPr>
            </a:pPr>
            <a:r>
              <a:rPr dirty="0" err="1"/>
              <a:t>Zuerst</a:t>
            </a:r>
            <a:r>
              <a:rPr dirty="0"/>
              <a:t> den Film </a:t>
            </a:r>
            <a:r>
              <a:rPr dirty="0" err="1"/>
              <a:t>zeigen</a:t>
            </a:r>
            <a:r>
              <a:rPr dirty="0"/>
              <a:t>! Darauf </a:t>
            </a:r>
            <a:r>
              <a:rPr dirty="0" err="1"/>
              <a:t>hinweisen</a:t>
            </a:r>
            <a:r>
              <a:rPr dirty="0"/>
              <a:t>, </a:t>
            </a:r>
            <a:r>
              <a:rPr dirty="0" err="1"/>
              <a:t>dass</a:t>
            </a:r>
            <a:r>
              <a:rPr dirty="0"/>
              <a:t> </a:t>
            </a:r>
            <a:r>
              <a:rPr dirty="0" err="1"/>
              <a:t>mit</a:t>
            </a:r>
            <a:r>
              <a:rPr dirty="0"/>
              <a:t> </a:t>
            </a:r>
            <a:r>
              <a:rPr dirty="0" err="1"/>
              <a:t>Untertitel</a:t>
            </a:r>
            <a:r>
              <a:rPr dirty="0"/>
              <a:t>!!!</a:t>
            </a:r>
          </a:p>
          <a:p>
            <a:pPr defTabSz="914400">
              <a:spcBef>
                <a:spcPts val="400"/>
              </a:spcBef>
              <a:defRPr sz="1200">
                <a:latin typeface="Arial"/>
                <a:ea typeface="Arial"/>
                <a:cs typeface="Arial"/>
                <a:sym typeface="Arial"/>
              </a:defRPr>
            </a:pPr>
            <a:endParaRPr dirty="0"/>
          </a:p>
          <a:p>
            <a:pPr defTabSz="914400">
              <a:spcBef>
                <a:spcPts val="400"/>
              </a:spcBef>
              <a:defRPr sz="1200">
                <a:latin typeface="Arial"/>
                <a:ea typeface="Arial"/>
                <a:cs typeface="Arial"/>
                <a:sym typeface="Arial"/>
              </a:defRPr>
            </a:pPr>
            <a:r>
              <a:rPr dirty="0"/>
              <a:t>Dieser „</a:t>
            </a:r>
            <a:r>
              <a:rPr dirty="0" err="1"/>
              <a:t>Veränderungsbaum</a:t>
            </a:r>
            <a:r>
              <a:rPr dirty="0"/>
              <a:t>“ </a:t>
            </a:r>
            <a:r>
              <a:rPr dirty="0" err="1"/>
              <a:t>ist</a:t>
            </a:r>
            <a:r>
              <a:rPr dirty="0"/>
              <a:t> </a:t>
            </a:r>
            <a:r>
              <a:rPr dirty="0" err="1"/>
              <a:t>wichtiges</a:t>
            </a:r>
            <a:r>
              <a:rPr dirty="0"/>
              <a:t> Element und </a:t>
            </a:r>
            <a:r>
              <a:rPr dirty="0" err="1"/>
              <a:t>besonders</a:t>
            </a:r>
            <a:r>
              <a:rPr dirty="0"/>
              <a:t> </a:t>
            </a:r>
            <a:r>
              <a:rPr dirty="0" err="1"/>
              <a:t>im</a:t>
            </a:r>
            <a:r>
              <a:rPr dirty="0"/>
              <a:t> Raum </a:t>
            </a:r>
            <a:r>
              <a:rPr dirty="0" err="1"/>
              <a:t>aufzuhängen</a:t>
            </a:r>
            <a:r>
              <a:rPr dirty="0"/>
              <a:t>. Darauf </a:t>
            </a:r>
            <a:r>
              <a:rPr dirty="0" err="1"/>
              <a:t>kann</a:t>
            </a:r>
            <a:r>
              <a:rPr dirty="0"/>
              <a:t> </a:t>
            </a:r>
            <a:r>
              <a:rPr dirty="0" err="1"/>
              <a:t>während</a:t>
            </a:r>
            <a:r>
              <a:rPr dirty="0"/>
              <a:t> der </a:t>
            </a:r>
            <a:r>
              <a:rPr dirty="0" err="1"/>
              <a:t>Seminartage</a:t>
            </a:r>
            <a:r>
              <a:rPr dirty="0"/>
              <a:t> immer </a:t>
            </a:r>
            <a:r>
              <a:rPr dirty="0" err="1"/>
              <a:t>wieder</a:t>
            </a:r>
            <a:r>
              <a:rPr dirty="0"/>
              <a:t>  </a:t>
            </a:r>
            <a:r>
              <a:rPr dirty="0" err="1"/>
              <a:t>Bezug</a:t>
            </a:r>
            <a:r>
              <a:rPr dirty="0"/>
              <a:t> </a:t>
            </a:r>
            <a:r>
              <a:rPr dirty="0" err="1"/>
              <a:t>genommen</a:t>
            </a:r>
            <a:r>
              <a:rPr dirty="0"/>
              <a:t> </a:t>
            </a:r>
            <a:r>
              <a:rPr dirty="0" err="1"/>
              <a:t>werden</a:t>
            </a:r>
            <a:r>
              <a:rPr dirty="0"/>
              <a:t>. Nach dem Motto: „Wo </a:t>
            </a:r>
            <a:r>
              <a:rPr dirty="0" err="1"/>
              <a:t>befinden</a:t>
            </a:r>
            <a:r>
              <a:rPr dirty="0"/>
              <a:t> </a:t>
            </a:r>
            <a:r>
              <a:rPr dirty="0" err="1"/>
              <a:t>wir</a:t>
            </a:r>
            <a:r>
              <a:rPr dirty="0"/>
              <a:t> </a:t>
            </a:r>
            <a:r>
              <a:rPr dirty="0" err="1"/>
              <a:t>uns</a:t>
            </a:r>
            <a:r>
              <a:rPr dirty="0"/>
              <a:t> </a:t>
            </a:r>
            <a:r>
              <a:rPr dirty="0" err="1"/>
              <a:t>gerade</a:t>
            </a:r>
            <a:r>
              <a:rPr dirty="0"/>
              <a:t>?“</a:t>
            </a:r>
          </a:p>
          <a:p>
            <a:pPr defTabSz="914400">
              <a:spcBef>
                <a:spcPts val="400"/>
              </a:spcBef>
              <a:defRPr sz="1200">
                <a:latin typeface="Arial"/>
                <a:ea typeface="Arial"/>
                <a:cs typeface="Arial"/>
                <a:sym typeface="Arial"/>
              </a:defRPr>
            </a:pPr>
            <a:r>
              <a:rPr dirty="0"/>
              <a:t>Ich </a:t>
            </a:r>
            <a:r>
              <a:rPr dirty="0" err="1"/>
              <a:t>ergänze</a:t>
            </a:r>
            <a:r>
              <a:rPr dirty="0"/>
              <a:t> den Baum auf der </a:t>
            </a:r>
            <a:r>
              <a:rPr dirty="0" err="1"/>
              <a:t>linken</a:t>
            </a:r>
            <a:r>
              <a:rPr dirty="0"/>
              <a:t> </a:t>
            </a:r>
            <a:r>
              <a:rPr dirty="0" err="1"/>
              <a:t>Seite</a:t>
            </a:r>
            <a:r>
              <a:rPr dirty="0"/>
              <a:t> </a:t>
            </a:r>
            <a:r>
              <a:rPr dirty="0" err="1"/>
              <a:t>mit</a:t>
            </a:r>
            <a:r>
              <a:rPr dirty="0"/>
              <a:t> </a:t>
            </a:r>
            <a:r>
              <a:rPr dirty="0" err="1"/>
              <a:t>einem</a:t>
            </a:r>
            <a:r>
              <a:rPr dirty="0"/>
              <a:t> Roten Minus-</a:t>
            </a:r>
            <a:r>
              <a:rPr dirty="0" err="1"/>
              <a:t>Zeichen</a:t>
            </a:r>
            <a:r>
              <a:rPr dirty="0"/>
              <a:t> (&gt;? Wie </a:t>
            </a:r>
            <a:r>
              <a:rPr dirty="0" err="1"/>
              <a:t>fühlen</a:t>
            </a:r>
            <a:r>
              <a:rPr dirty="0"/>
              <a:t> </a:t>
            </a:r>
            <a:r>
              <a:rPr dirty="0" err="1"/>
              <a:t>sich</a:t>
            </a:r>
            <a:r>
              <a:rPr dirty="0"/>
              <a:t> Menschen, die </a:t>
            </a:r>
            <a:r>
              <a:rPr dirty="0" err="1"/>
              <a:t>meist</a:t>
            </a:r>
            <a:r>
              <a:rPr dirty="0"/>
              <a:t> auf der </a:t>
            </a:r>
            <a:r>
              <a:rPr dirty="0" err="1"/>
              <a:t>linken</a:t>
            </a:r>
            <a:r>
              <a:rPr dirty="0"/>
              <a:t> </a:t>
            </a:r>
            <a:r>
              <a:rPr dirty="0" err="1"/>
              <a:t>Seite</a:t>
            </a:r>
            <a:r>
              <a:rPr dirty="0"/>
              <a:t> </a:t>
            </a:r>
            <a:r>
              <a:rPr dirty="0" err="1"/>
              <a:t>verwurzelt</a:t>
            </a:r>
            <a:r>
              <a:rPr dirty="0"/>
              <a:t> </a:t>
            </a:r>
            <a:r>
              <a:rPr dirty="0" err="1"/>
              <a:t>sind</a:t>
            </a:r>
            <a:r>
              <a:rPr dirty="0"/>
              <a:t>?)</a:t>
            </a:r>
          </a:p>
          <a:p>
            <a:pPr defTabSz="914400">
              <a:spcBef>
                <a:spcPts val="400"/>
              </a:spcBef>
              <a:defRPr sz="1200">
                <a:latin typeface="Arial"/>
                <a:ea typeface="Arial"/>
                <a:cs typeface="Arial"/>
                <a:sym typeface="Arial"/>
              </a:defRPr>
            </a:pPr>
            <a:r>
              <a:rPr dirty="0"/>
              <a:t>&gt;? Wie </a:t>
            </a:r>
            <a:r>
              <a:rPr dirty="0" err="1"/>
              <a:t>fühlen</a:t>
            </a:r>
            <a:r>
              <a:rPr dirty="0"/>
              <a:t> </a:t>
            </a:r>
            <a:r>
              <a:rPr dirty="0" err="1"/>
              <a:t>sich</a:t>
            </a:r>
            <a:r>
              <a:rPr dirty="0"/>
              <a:t> Menschen, die </a:t>
            </a:r>
            <a:r>
              <a:rPr dirty="0" err="1"/>
              <a:t>meist</a:t>
            </a:r>
            <a:r>
              <a:rPr dirty="0"/>
              <a:t> </a:t>
            </a:r>
            <a:r>
              <a:rPr dirty="0" err="1"/>
              <a:t>aus</a:t>
            </a:r>
            <a:r>
              <a:rPr dirty="0"/>
              <a:t> der </a:t>
            </a:r>
            <a:r>
              <a:rPr dirty="0" err="1"/>
              <a:t>rechten</a:t>
            </a:r>
            <a:r>
              <a:rPr dirty="0"/>
              <a:t> </a:t>
            </a:r>
            <a:r>
              <a:rPr dirty="0" err="1"/>
              <a:t>Seite</a:t>
            </a:r>
            <a:r>
              <a:rPr dirty="0"/>
              <a:t>  </a:t>
            </a:r>
            <a:r>
              <a:rPr dirty="0" err="1"/>
              <a:t>heraus</a:t>
            </a:r>
            <a:r>
              <a:rPr dirty="0"/>
              <a:t> </a:t>
            </a:r>
            <a:r>
              <a:rPr dirty="0" err="1"/>
              <a:t>agieren</a:t>
            </a:r>
            <a:r>
              <a:rPr dirty="0"/>
              <a:t>?)</a:t>
            </a:r>
          </a:p>
          <a:p>
            <a:pPr defTabSz="914400">
              <a:spcBef>
                <a:spcPts val="400"/>
              </a:spcBef>
              <a:defRPr sz="1200">
                <a:latin typeface="Arial"/>
                <a:ea typeface="Arial"/>
                <a:cs typeface="Arial"/>
                <a:sym typeface="Arial"/>
              </a:defRPr>
            </a:pPr>
            <a:r>
              <a:rPr dirty="0"/>
              <a:t>… und </a:t>
            </a:r>
            <a:r>
              <a:rPr dirty="0" err="1"/>
              <a:t>dann</a:t>
            </a:r>
            <a:r>
              <a:rPr dirty="0"/>
              <a:t> auf der </a:t>
            </a:r>
            <a:r>
              <a:rPr dirty="0" err="1"/>
              <a:t>rechten</a:t>
            </a:r>
            <a:r>
              <a:rPr dirty="0"/>
              <a:t> </a:t>
            </a:r>
            <a:r>
              <a:rPr dirty="0" err="1"/>
              <a:t>Seite</a:t>
            </a:r>
            <a:r>
              <a:rPr dirty="0"/>
              <a:t> </a:t>
            </a:r>
            <a:r>
              <a:rPr dirty="0" err="1"/>
              <a:t>mit</a:t>
            </a:r>
            <a:r>
              <a:rPr dirty="0"/>
              <a:t> </a:t>
            </a:r>
            <a:r>
              <a:rPr dirty="0" err="1"/>
              <a:t>einem</a:t>
            </a:r>
            <a:r>
              <a:rPr dirty="0"/>
              <a:t> </a:t>
            </a:r>
            <a:r>
              <a:rPr dirty="0" err="1"/>
              <a:t>grünen</a:t>
            </a:r>
            <a:r>
              <a:rPr dirty="0"/>
              <a:t> </a:t>
            </a:r>
            <a:r>
              <a:rPr dirty="0" err="1"/>
              <a:t>Pluszeichen</a:t>
            </a:r>
            <a:endParaRPr dirty="0"/>
          </a:p>
          <a:p>
            <a:pPr defTabSz="914400">
              <a:spcBef>
                <a:spcPts val="400"/>
              </a:spcBef>
              <a:defRPr sz="1200">
                <a:latin typeface="Arial"/>
                <a:ea typeface="Arial"/>
                <a:cs typeface="Arial"/>
                <a:sym typeface="Arial"/>
              </a:defRPr>
            </a:pPr>
            <a:endParaRPr dirty="0"/>
          </a:p>
          <a:p>
            <a:pPr defTabSz="914400">
              <a:spcBef>
                <a:spcPts val="400"/>
              </a:spcBef>
              <a:defRPr sz="1200">
                <a:latin typeface="Arial"/>
                <a:ea typeface="Arial"/>
                <a:cs typeface="Arial"/>
                <a:sym typeface="Arial"/>
              </a:defRPr>
            </a:pPr>
            <a:r>
              <a:rPr dirty="0"/>
              <a:t>Um das </a:t>
            </a:r>
            <a:r>
              <a:rPr dirty="0" err="1"/>
              <a:t>zu</a:t>
            </a:r>
            <a:r>
              <a:rPr dirty="0"/>
              <a:t> </a:t>
            </a:r>
            <a:r>
              <a:rPr dirty="0" err="1"/>
              <a:t>festigen</a:t>
            </a:r>
            <a:r>
              <a:rPr dirty="0"/>
              <a:t> </a:t>
            </a:r>
            <a:r>
              <a:rPr dirty="0" err="1"/>
              <a:t>baue</a:t>
            </a:r>
            <a:r>
              <a:rPr dirty="0"/>
              <a:t> ich gerne die </a:t>
            </a:r>
            <a:r>
              <a:rPr dirty="0" err="1"/>
              <a:t>Armdrückübung</a:t>
            </a:r>
            <a:r>
              <a:rPr dirty="0"/>
              <a:t> </a:t>
            </a:r>
            <a:r>
              <a:rPr dirty="0" err="1"/>
              <a:t>ein</a:t>
            </a:r>
            <a:r>
              <a:rPr dirty="0"/>
              <a:t>.</a:t>
            </a:r>
          </a:p>
          <a:p>
            <a:pPr defTabSz="914400">
              <a:spcBef>
                <a:spcPts val="400"/>
              </a:spcBef>
              <a:defRPr sz="1200">
                <a:latin typeface="Arial"/>
                <a:ea typeface="Arial"/>
                <a:cs typeface="Arial"/>
                <a:sym typeface="Arial"/>
              </a:defRPr>
            </a:pPr>
            <a:r>
              <a:rPr dirty="0"/>
              <a:t>Ein TT </a:t>
            </a:r>
            <a:r>
              <a:rPr dirty="0" err="1"/>
              <a:t>stellt</a:t>
            </a:r>
            <a:r>
              <a:rPr dirty="0"/>
              <a:t> </a:t>
            </a:r>
            <a:r>
              <a:rPr dirty="0" err="1"/>
              <a:t>sich</a:t>
            </a:r>
            <a:r>
              <a:rPr dirty="0"/>
              <a:t> </a:t>
            </a:r>
            <a:r>
              <a:rPr dirty="0" err="1"/>
              <a:t>nach</a:t>
            </a:r>
            <a:r>
              <a:rPr dirty="0"/>
              <a:t> </a:t>
            </a:r>
            <a:r>
              <a:rPr dirty="0" err="1"/>
              <a:t>vorne</a:t>
            </a:r>
            <a:r>
              <a:rPr dirty="0"/>
              <a:t>, </a:t>
            </a:r>
            <a:r>
              <a:rPr dirty="0" err="1"/>
              <a:t>streckt</a:t>
            </a:r>
            <a:r>
              <a:rPr dirty="0"/>
              <a:t> seinen </a:t>
            </a:r>
            <a:r>
              <a:rPr u="sng" dirty="0" err="1"/>
              <a:t>kräftigen</a:t>
            </a:r>
            <a:r>
              <a:rPr u="sng" dirty="0"/>
              <a:t> </a:t>
            </a:r>
            <a:r>
              <a:rPr dirty="0"/>
              <a:t>Arm </a:t>
            </a:r>
            <a:r>
              <a:rPr dirty="0" err="1"/>
              <a:t>zur</a:t>
            </a:r>
            <a:r>
              <a:rPr dirty="0"/>
              <a:t> </a:t>
            </a:r>
            <a:r>
              <a:rPr dirty="0" err="1"/>
              <a:t>Seite</a:t>
            </a:r>
            <a:r>
              <a:rPr dirty="0"/>
              <a:t> </a:t>
            </a:r>
            <a:r>
              <a:rPr dirty="0" err="1"/>
              <a:t>raus</a:t>
            </a:r>
            <a:r>
              <a:rPr dirty="0"/>
              <a:t> und </a:t>
            </a:r>
            <a:r>
              <a:rPr dirty="0" err="1"/>
              <a:t>denkt</a:t>
            </a:r>
            <a:r>
              <a:rPr dirty="0"/>
              <a:t> an </a:t>
            </a:r>
            <a:r>
              <a:rPr dirty="0" err="1"/>
              <a:t>etwas</a:t>
            </a:r>
            <a:r>
              <a:rPr dirty="0"/>
              <a:t> </a:t>
            </a:r>
            <a:r>
              <a:rPr dirty="0" err="1"/>
              <a:t>sehr</a:t>
            </a:r>
            <a:r>
              <a:rPr dirty="0"/>
              <a:t> positives. TM </a:t>
            </a:r>
            <a:r>
              <a:rPr dirty="0" err="1"/>
              <a:t>versucht</a:t>
            </a:r>
            <a:r>
              <a:rPr dirty="0"/>
              <a:t> den TT </a:t>
            </a:r>
            <a:r>
              <a:rPr dirty="0" err="1"/>
              <a:t>mit</a:t>
            </a:r>
            <a:r>
              <a:rPr dirty="0"/>
              <a:t> seiner </a:t>
            </a:r>
            <a:r>
              <a:rPr dirty="0" err="1"/>
              <a:t>ganzen</a:t>
            </a:r>
            <a:r>
              <a:rPr dirty="0"/>
              <a:t> </a:t>
            </a:r>
            <a:r>
              <a:rPr dirty="0" err="1"/>
              <a:t>Handfläche</a:t>
            </a:r>
            <a:r>
              <a:rPr dirty="0"/>
              <a:t> </a:t>
            </a:r>
            <a:r>
              <a:rPr dirty="0" err="1"/>
              <a:t>nach</a:t>
            </a:r>
            <a:r>
              <a:rPr dirty="0"/>
              <a:t> </a:t>
            </a:r>
            <a:r>
              <a:rPr dirty="0" err="1"/>
              <a:t>unten</a:t>
            </a:r>
            <a:r>
              <a:rPr dirty="0"/>
              <a:t> </a:t>
            </a:r>
            <a:r>
              <a:rPr dirty="0" err="1"/>
              <a:t>zu</a:t>
            </a:r>
            <a:r>
              <a:rPr dirty="0"/>
              <a:t> </a:t>
            </a:r>
            <a:r>
              <a:rPr dirty="0" err="1"/>
              <a:t>drücken</a:t>
            </a:r>
            <a:r>
              <a:rPr dirty="0"/>
              <a:t>: </a:t>
            </a:r>
            <a:r>
              <a:rPr dirty="0" err="1"/>
              <a:t>geht</a:t>
            </a:r>
            <a:r>
              <a:rPr dirty="0"/>
              <a:t> nicht</a:t>
            </a:r>
          </a:p>
          <a:p>
            <a:pPr defTabSz="914400">
              <a:spcBef>
                <a:spcPts val="400"/>
              </a:spcBef>
              <a:defRPr sz="1200">
                <a:latin typeface="Arial"/>
                <a:ea typeface="Arial"/>
                <a:cs typeface="Arial"/>
                <a:sym typeface="Arial"/>
              </a:defRPr>
            </a:pPr>
            <a:r>
              <a:rPr dirty="0"/>
              <a:t>TT </a:t>
            </a:r>
            <a:r>
              <a:rPr dirty="0" err="1"/>
              <a:t>denkt</a:t>
            </a:r>
            <a:r>
              <a:rPr dirty="0"/>
              <a:t> nun an </a:t>
            </a:r>
            <a:r>
              <a:rPr dirty="0" err="1"/>
              <a:t>etwas</a:t>
            </a:r>
            <a:r>
              <a:rPr dirty="0"/>
              <a:t> negatives, was </a:t>
            </a:r>
            <a:r>
              <a:rPr dirty="0" err="1"/>
              <a:t>ihn</a:t>
            </a:r>
            <a:r>
              <a:rPr dirty="0"/>
              <a:t> </a:t>
            </a:r>
            <a:r>
              <a:rPr dirty="0" err="1"/>
              <a:t>z.B.</a:t>
            </a:r>
            <a:r>
              <a:rPr dirty="0"/>
              <a:t> </a:t>
            </a:r>
            <a:r>
              <a:rPr dirty="0" err="1"/>
              <a:t>traurig</a:t>
            </a:r>
            <a:r>
              <a:rPr dirty="0"/>
              <a:t> </a:t>
            </a:r>
            <a:r>
              <a:rPr dirty="0" err="1"/>
              <a:t>macht</a:t>
            </a:r>
            <a:r>
              <a:rPr dirty="0"/>
              <a:t>. TM </a:t>
            </a:r>
            <a:r>
              <a:rPr dirty="0" err="1"/>
              <a:t>drückt</a:t>
            </a:r>
            <a:r>
              <a:rPr dirty="0"/>
              <a:t> </a:t>
            </a:r>
            <a:r>
              <a:rPr dirty="0" err="1"/>
              <a:t>nunmehr</a:t>
            </a:r>
            <a:r>
              <a:rPr dirty="0"/>
              <a:t> den Arm des TT </a:t>
            </a:r>
            <a:r>
              <a:rPr dirty="0" err="1"/>
              <a:t>nur</a:t>
            </a:r>
            <a:r>
              <a:rPr dirty="0"/>
              <a:t> </a:t>
            </a:r>
            <a:r>
              <a:rPr dirty="0" err="1"/>
              <a:t>mit</a:t>
            </a:r>
            <a:r>
              <a:rPr dirty="0"/>
              <a:t> 2 </a:t>
            </a:r>
            <a:r>
              <a:rPr dirty="0" err="1"/>
              <a:t>Fingern</a:t>
            </a:r>
            <a:r>
              <a:rPr dirty="0"/>
              <a:t> </a:t>
            </a:r>
            <a:r>
              <a:rPr dirty="0" err="1"/>
              <a:t>nach</a:t>
            </a:r>
            <a:r>
              <a:rPr dirty="0"/>
              <a:t> </a:t>
            </a:r>
            <a:r>
              <a:rPr dirty="0" err="1"/>
              <a:t>unten</a:t>
            </a:r>
            <a:r>
              <a:rPr dirty="0"/>
              <a:t>!!!</a:t>
            </a:r>
          </a:p>
          <a:p>
            <a:pPr defTabSz="914400">
              <a:spcBef>
                <a:spcPts val="400"/>
              </a:spcBef>
              <a:defRPr sz="1200">
                <a:latin typeface="Arial"/>
                <a:ea typeface="Arial"/>
                <a:cs typeface="Arial"/>
                <a:sym typeface="Arial"/>
              </a:defRPr>
            </a:pPr>
            <a:r>
              <a:rPr dirty="0"/>
              <a:t>VERBLÜFFENDE ÜBUNG!!!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p>
            <a:pPr defTabSz="914400">
              <a:spcBef>
                <a:spcPts val="400"/>
              </a:spcBef>
              <a:defRPr sz="1200">
                <a:latin typeface="Arial"/>
                <a:ea typeface="Arial"/>
                <a:cs typeface="Arial"/>
                <a:sym typeface="Arial"/>
              </a:defRPr>
            </a:pPr>
            <a:r>
              <a:rPr lang="de-DE" dirty="0"/>
              <a:t>Drehbuch: „Veränderungsprozesse“</a:t>
            </a:r>
          </a:p>
          <a:p>
            <a:pPr defTabSz="914400">
              <a:spcBef>
                <a:spcPts val="400"/>
              </a:spcBef>
              <a:defRPr sz="1200">
                <a:latin typeface="Arial"/>
                <a:ea typeface="Arial"/>
                <a:cs typeface="Arial"/>
                <a:sym typeface="Arial"/>
              </a:defRPr>
            </a:pPr>
            <a:r>
              <a:rPr lang="de-DE" dirty="0"/>
              <a:t>Zuerst den Film zeigen! </a:t>
            </a:r>
          </a:p>
          <a:p>
            <a:pPr defTabSz="914400">
              <a:spcBef>
                <a:spcPts val="400"/>
              </a:spcBef>
              <a:defRPr sz="1200">
                <a:latin typeface="Arial"/>
                <a:ea typeface="Arial"/>
                <a:cs typeface="Arial"/>
                <a:sym typeface="Arial"/>
              </a:defRPr>
            </a:pPr>
            <a:endParaRPr lang="de-DE" dirty="0"/>
          </a:p>
          <a:p>
            <a:pPr defTabSz="914400">
              <a:spcBef>
                <a:spcPts val="400"/>
              </a:spcBef>
              <a:defRPr sz="1200">
                <a:latin typeface="Arial"/>
                <a:ea typeface="Arial"/>
                <a:cs typeface="Arial"/>
                <a:sym typeface="Arial"/>
              </a:defRPr>
            </a:pPr>
            <a:r>
              <a:rPr lang="de-DE" dirty="0"/>
              <a:t>Nachdem </a:t>
            </a:r>
            <a:r>
              <a:rPr lang="de-DE" dirty="0" err="1"/>
              <a:t>Fosbury</a:t>
            </a:r>
            <a:r>
              <a:rPr lang="de-DE" dirty="0"/>
              <a:t> den Weltrekord aufgestellt hat haben die Besten Hochspringer es innerhalb eines Jahres geschafft diese Technik anzuwenden und die Höhe von </a:t>
            </a:r>
            <a:r>
              <a:rPr lang="de-DE" dirty="0" err="1"/>
              <a:t>Fosbury</a:t>
            </a:r>
            <a:r>
              <a:rPr lang="de-DE" dirty="0"/>
              <a:t> zu schlagen. Alle anderen Hochspringer haben bis zu3 Jahre gebraucht, bis sie die </a:t>
            </a:r>
            <a:r>
              <a:rPr lang="de-DE" dirty="0" err="1"/>
              <a:t>Fosbury</a:t>
            </a:r>
            <a:r>
              <a:rPr lang="de-DE" dirty="0"/>
              <a:t>-Technik umgesetzt haben</a:t>
            </a:r>
          </a:p>
          <a:p>
            <a:pPr defTabSz="914400">
              <a:spcBef>
                <a:spcPts val="400"/>
              </a:spcBef>
              <a:defRPr sz="1200">
                <a:latin typeface="Arial"/>
                <a:ea typeface="Arial"/>
                <a:cs typeface="Arial"/>
                <a:sym typeface="Arial"/>
              </a:defRPr>
            </a:pPr>
            <a:endParaRPr lang="de-DE" dirty="0"/>
          </a:p>
          <a:p>
            <a:pPr defTabSz="914400">
              <a:spcBef>
                <a:spcPts val="400"/>
              </a:spcBef>
              <a:defRPr sz="1200">
                <a:latin typeface="Arial"/>
                <a:ea typeface="Arial"/>
                <a:cs typeface="Arial"/>
                <a:sym typeface="Arial"/>
              </a:defRPr>
            </a:pPr>
            <a:r>
              <a:rPr lang="de-DE" dirty="0"/>
              <a:t>Aktueller Weltrekord liegt bei 2:45m</a:t>
            </a:r>
          </a:p>
          <a:p>
            <a:pPr defTabSz="914400">
              <a:spcBef>
                <a:spcPts val="400"/>
              </a:spcBef>
              <a:defRPr sz="1200">
                <a:latin typeface="Arial"/>
                <a:ea typeface="Arial"/>
                <a:cs typeface="Arial"/>
                <a:sym typeface="Arial"/>
              </a:defRPr>
            </a:pPr>
            <a:endParaRPr lang="de-DE" dirty="0"/>
          </a:p>
          <a:p>
            <a:pPr defTabSz="914400">
              <a:spcBef>
                <a:spcPts val="400"/>
              </a:spcBef>
              <a:defRPr sz="1200">
                <a:latin typeface="Arial"/>
                <a:ea typeface="Arial"/>
                <a:cs typeface="Arial"/>
                <a:sym typeface="Arial"/>
              </a:defRPr>
            </a:pPr>
            <a:r>
              <a:rPr lang="de-DE" dirty="0"/>
              <a:t>Anfangen – Weitermachen – Dran Glauben!</a:t>
            </a:r>
          </a:p>
          <a:p>
            <a:pPr defTabSz="914400">
              <a:spcBef>
                <a:spcPts val="400"/>
              </a:spcBef>
              <a:defRPr sz="1200">
                <a:latin typeface="Arial"/>
                <a:ea typeface="Arial"/>
                <a:cs typeface="Arial"/>
                <a:sym typeface="Arial"/>
              </a:defRPr>
            </a:pPr>
            <a:endParaRPr i="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9FB1-4F4A-88CD-D261-61765EE88A9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4152E1-E5BD-0730-D3FB-88C1478D984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28A59508-EECB-D281-9DCA-4F95A141F513}"/>
              </a:ext>
            </a:extLst>
          </p:cNvPr>
          <p:cNvSpPr>
            <a:spLocks noGrp="1"/>
          </p:cNvSpPr>
          <p:nvPr>
            <p:ph type="body" idx="1"/>
          </p:nvPr>
        </p:nvSpPr>
        <p:spPr/>
        <p:txBody>
          <a:bodyPr/>
          <a:lstStyle/>
          <a:p>
            <a:r>
              <a:rPr lang="de-DE" dirty="0"/>
              <a:t>Baum </a:t>
            </a:r>
            <a:r>
              <a:rPr lang="de-DE" dirty="0" err="1"/>
              <a:t>Step</a:t>
            </a:r>
            <a:r>
              <a:rPr lang="de-DE" dirty="0"/>
              <a:t> </a:t>
            </a:r>
            <a:r>
              <a:rPr lang="de-DE" dirty="0" err="1"/>
              <a:t>by</a:t>
            </a:r>
            <a:r>
              <a:rPr lang="de-DE" dirty="0"/>
              <a:t> </a:t>
            </a:r>
            <a:r>
              <a:rPr lang="de-DE" dirty="0" err="1"/>
              <a:t>Step</a:t>
            </a:r>
            <a:r>
              <a:rPr lang="de-DE" dirty="0"/>
              <a:t> komplett aufbauen:</a:t>
            </a:r>
          </a:p>
          <a:p>
            <a:endParaRPr lang="de-DE" dirty="0"/>
          </a:p>
          <a:p>
            <a:r>
              <a:rPr lang="de-DE" sz="2000" dirty="0">
                <a:effectLst/>
                <a:latin typeface="Lucida Grande"/>
                <a:ea typeface="Lucida Grande"/>
                <a:cs typeface="Lucida Grande"/>
                <a:sym typeface="Lucida Grande"/>
              </a:rPr>
              <a:t>Wir werden </a:t>
            </a:r>
            <a:r>
              <a:rPr lang="de-DE" sz="2000" b="1" dirty="0">
                <a:effectLst/>
                <a:latin typeface="Lucida Grande"/>
                <a:ea typeface="Lucida Grande"/>
                <a:cs typeface="Lucida Grande"/>
                <a:sym typeface="Lucida Grande"/>
              </a:rPr>
              <a:t>hier und heute mit einer Veränderung konfrontiert</a:t>
            </a:r>
            <a:r>
              <a:rPr lang="de-DE" sz="2000" dirty="0">
                <a:effectLst/>
                <a:latin typeface="Lucida Grande"/>
                <a:ea typeface="Lucida Grande"/>
                <a:cs typeface="Lucida Grande"/>
                <a:sym typeface="Lucida Grande"/>
              </a:rPr>
              <a:t>.</a:t>
            </a:r>
          </a:p>
          <a:p>
            <a:r>
              <a:rPr lang="de-DE" sz="2000" dirty="0">
                <a:effectLst/>
                <a:latin typeface="Lucida Grande"/>
                <a:ea typeface="Lucida Grande"/>
                <a:cs typeface="Lucida Grande"/>
                <a:sym typeface="Lucida Grande"/>
              </a:rPr>
              <a:t> </a:t>
            </a:r>
          </a:p>
          <a:p>
            <a:r>
              <a:rPr lang="de-DE" sz="2000" dirty="0">
                <a:effectLst/>
                <a:latin typeface="Lucida Grande"/>
                <a:ea typeface="Lucida Grande"/>
                <a:cs typeface="Lucida Grande"/>
                <a:sym typeface="Lucida Grande"/>
              </a:rPr>
              <a:t>Wozu werden wir </a:t>
            </a:r>
            <a:r>
              <a:rPr lang="de-DE" sz="2000" b="1" dirty="0">
                <a:effectLst/>
                <a:latin typeface="Lucida Grande"/>
                <a:ea typeface="Lucida Grande"/>
                <a:cs typeface="Lucida Grande"/>
                <a:sym typeface="Lucida Grande"/>
              </a:rPr>
              <a:t>gezwungen</a:t>
            </a:r>
            <a:r>
              <a:rPr lang="de-DE" sz="2000" dirty="0">
                <a:effectLst/>
                <a:latin typeface="Lucida Grande"/>
                <a:ea typeface="Lucida Grande"/>
                <a:cs typeface="Lucida Grande"/>
                <a:sym typeface="Lucida Grande"/>
              </a:rPr>
              <a:t>?</a:t>
            </a:r>
          </a:p>
          <a:p>
            <a:r>
              <a:rPr lang="de-DE" sz="2000" dirty="0">
                <a:effectLst/>
                <a:latin typeface="Lucida Grande"/>
                <a:ea typeface="Lucida Grande"/>
                <a:cs typeface="Lucida Grande"/>
                <a:sym typeface="Lucida Grande"/>
              </a:rPr>
              <a:t>TN </a:t>
            </a:r>
            <a:r>
              <a:rPr lang="de-DE" sz="2000" dirty="0">
                <a:effectLst/>
                <a:latin typeface="Lucida Grande"/>
                <a:ea typeface="Lucida Grande"/>
                <a:cs typeface="Lucida Grande"/>
                <a:sym typeface="Wingdings" pitchFamily="2" charset="2"/>
              </a:rPr>
              <a:t></a:t>
            </a:r>
            <a:r>
              <a:rPr lang="de-DE" sz="2000" dirty="0">
                <a:effectLst/>
                <a:latin typeface="Lucida Grande"/>
                <a:ea typeface="Lucida Grande"/>
                <a:cs typeface="Lucida Grande"/>
                <a:sym typeface="Lucida Grande"/>
              </a:rPr>
              <a:t> </a:t>
            </a:r>
            <a:r>
              <a:rPr lang="de-DE" sz="2000" b="1" dirty="0">
                <a:effectLst/>
                <a:latin typeface="Lucida Grande"/>
                <a:ea typeface="Lucida Grande"/>
                <a:cs typeface="Lucida Grande"/>
                <a:sym typeface="Lucida Grande"/>
              </a:rPr>
              <a:t>zu reagieren</a:t>
            </a:r>
            <a:endParaRPr lang="de-DE" sz="2000" dirty="0">
              <a:effectLst/>
              <a:latin typeface="Lucida Grande"/>
              <a:ea typeface="Lucida Grande"/>
              <a:cs typeface="Lucida Grande"/>
              <a:sym typeface="Lucida Grande"/>
            </a:endParaRPr>
          </a:p>
          <a:p>
            <a:r>
              <a:rPr lang="de-DE" sz="2000" dirty="0">
                <a:effectLst/>
                <a:latin typeface="Lucida Grande"/>
                <a:ea typeface="Lucida Grande"/>
                <a:cs typeface="Lucida Grande"/>
                <a:sym typeface="Lucida Grande"/>
              </a:rPr>
              <a:t>Und wo bewegen wir uns dann auf der Zeitachse?</a:t>
            </a:r>
          </a:p>
          <a:p>
            <a:r>
              <a:rPr lang="de-DE" sz="2000" dirty="0">
                <a:effectLst/>
                <a:latin typeface="Lucida Grande"/>
                <a:ea typeface="Lucida Grande"/>
                <a:cs typeface="Lucida Grande"/>
                <a:sym typeface="Lucida Grande"/>
              </a:rPr>
              <a:t>TN </a:t>
            </a:r>
            <a:r>
              <a:rPr lang="de-DE" sz="2000" dirty="0">
                <a:effectLst/>
                <a:latin typeface="Lucida Grande"/>
                <a:ea typeface="Lucida Grande"/>
                <a:cs typeface="Lucida Grande"/>
                <a:sym typeface="Wingdings" pitchFamily="2" charset="2"/>
              </a:rPr>
              <a:t></a:t>
            </a:r>
            <a:r>
              <a:rPr lang="de-DE" sz="2000" dirty="0">
                <a:effectLst/>
                <a:latin typeface="Lucida Grande"/>
                <a:ea typeface="Lucida Grande"/>
                <a:cs typeface="Lucida Grande"/>
                <a:sym typeface="Lucida Grande"/>
              </a:rPr>
              <a:t> in die </a:t>
            </a:r>
            <a:r>
              <a:rPr lang="de-DE" sz="2000" b="1" dirty="0">
                <a:effectLst/>
                <a:latin typeface="Lucida Grande"/>
                <a:ea typeface="Lucida Grande"/>
                <a:cs typeface="Lucida Grande"/>
                <a:sym typeface="Lucida Grande"/>
              </a:rPr>
              <a:t>Vergangenheit</a:t>
            </a:r>
          </a:p>
          <a:p>
            <a:r>
              <a:rPr lang="de-DE" sz="2000" b="1" dirty="0">
                <a:effectLst/>
                <a:latin typeface="Lucida Grande"/>
                <a:ea typeface="Lucida Grande"/>
                <a:cs typeface="Lucida Grande"/>
                <a:sym typeface="Lucida Grande"/>
              </a:rPr>
              <a:t>TM </a:t>
            </a:r>
            <a:r>
              <a:rPr lang="de-DE" sz="2000" dirty="0">
                <a:effectLst/>
                <a:latin typeface="Lucida Grande"/>
                <a:ea typeface="Lucida Grande"/>
                <a:cs typeface="Lucida Grande"/>
                <a:sym typeface="Wingdings" pitchFamily="2" charset="2"/>
              </a:rPr>
              <a:t> </a:t>
            </a:r>
            <a:r>
              <a:rPr lang="de-DE" sz="2000" b="1" dirty="0">
                <a:effectLst/>
                <a:latin typeface="Lucida Grande"/>
                <a:ea typeface="Lucida Grande"/>
                <a:cs typeface="Lucida Grande"/>
                <a:sym typeface="Lucida Grande"/>
              </a:rPr>
              <a:t>„reagieren“ links mit Pfeil notieren – „</a:t>
            </a:r>
            <a:r>
              <a:rPr lang="de-DE" sz="2000" b="1" dirty="0" err="1">
                <a:effectLst/>
                <a:latin typeface="Lucida Grande"/>
                <a:ea typeface="Lucida Grande"/>
                <a:cs typeface="Lucida Grande"/>
                <a:sym typeface="Lucida Grande"/>
              </a:rPr>
              <a:t>re</a:t>
            </a:r>
            <a:r>
              <a:rPr lang="de-DE" sz="2000" b="1" dirty="0">
                <a:effectLst/>
                <a:latin typeface="Lucida Grande"/>
                <a:ea typeface="Lucida Grande"/>
                <a:cs typeface="Lucida Grande"/>
                <a:sym typeface="Lucida Grande"/>
              </a:rPr>
              <a:t>“ kommt aus dem latinischen und bedeutet „zurück“</a:t>
            </a:r>
            <a:endParaRPr lang="de-DE" sz="2000" dirty="0">
              <a:effectLst/>
              <a:latin typeface="Lucida Grande"/>
              <a:ea typeface="Lucida Grande"/>
              <a:cs typeface="Lucida Grande"/>
              <a:sym typeface="Lucida Grande"/>
            </a:endParaRPr>
          </a:p>
          <a:p>
            <a:r>
              <a:rPr lang="de-DE" sz="2000" dirty="0">
                <a:effectLst/>
                <a:latin typeface="Lucida Grande"/>
                <a:ea typeface="Lucida Grande"/>
                <a:cs typeface="Lucida Grande"/>
                <a:sym typeface="Lucida Grande"/>
              </a:rPr>
              <a:t> </a:t>
            </a:r>
          </a:p>
          <a:p>
            <a:r>
              <a:rPr lang="de-DE" sz="2000" dirty="0">
                <a:effectLst/>
                <a:latin typeface="Lucida Grande"/>
                <a:ea typeface="Lucida Grande"/>
                <a:cs typeface="Lucida Grande"/>
                <a:sym typeface="Lucida Grande"/>
              </a:rPr>
              <a:t>Was wäre besser als zu </a:t>
            </a:r>
            <a:r>
              <a:rPr lang="de-DE" sz="2000" b="1" dirty="0">
                <a:effectLst/>
                <a:latin typeface="Lucida Grande"/>
                <a:ea typeface="Lucida Grande"/>
                <a:cs typeface="Lucida Grande"/>
                <a:sym typeface="Lucida Grande"/>
              </a:rPr>
              <a:t>re</a:t>
            </a:r>
            <a:r>
              <a:rPr lang="de-DE" sz="2000" dirty="0">
                <a:effectLst/>
                <a:latin typeface="Lucida Grande"/>
                <a:ea typeface="Lucida Grande"/>
                <a:cs typeface="Lucida Grande"/>
                <a:sym typeface="Lucida Grande"/>
              </a:rPr>
              <a:t>agieren?</a:t>
            </a:r>
          </a:p>
          <a:p>
            <a:r>
              <a:rPr lang="de-DE" sz="2000" dirty="0">
                <a:effectLst/>
                <a:latin typeface="Lucida Grande"/>
                <a:ea typeface="Lucida Grande"/>
                <a:cs typeface="Lucida Grande"/>
                <a:sym typeface="Lucida Grande"/>
              </a:rPr>
              <a:t>TN </a:t>
            </a:r>
            <a:r>
              <a:rPr lang="de-DE" sz="2000" dirty="0">
                <a:effectLst/>
                <a:latin typeface="Lucida Grande"/>
                <a:ea typeface="Lucida Grande"/>
                <a:cs typeface="Lucida Grande"/>
                <a:sym typeface="Wingdings" pitchFamily="2" charset="2"/>
              </a:rPr>
              <a:t></a:t>
            </a:r>
            <a:r>
              <a:rPr lang="de-DE" sz="2000" dirty="0">
                <a:effectLst/>
                <a:latin typeface="Lucida Grande"/>
                <a:ea typeface="Lucida Grande"/>
                <a:cs typeface="Lucida Grande"/>
                <a:sym typeface="Lucida Grande"/>
              </a:rPr>
              <a:t> zu agieren</a:t>
            </a:r>
          </a:p>
          <a:p>
            <a:r>
              <a:rPr lang="de-DE" sz="2000" dirty="0">
                <a:effectLst/>
                <a:latin typeface="Lucida Grande"/>
                <a:ea typeface="Lucida Grande"/>
                <a:cs typeface="Lucida Grande"/>
                <a:sym typeface="Lucida Grande"/>
              </a:rPr>
              <a:t>Agieren ist für die Zukunft aktiv sein.</a:t>
            </a:r>
          </a:p>
          <a:p>
            <a:r>
              <a:rPr lang="de-DE" sz="2000" b="1" dirty="0">
                <a:effectLst/>
                <a:latin typeface="Lucida Grande"/>
                <a:ea typeface="Lucida Grande"/>
                <a:cs typeface="Lucida Grande"/>
                <a:sym typeface="Lucida Grande"/>
              </a:rPr>
              <a:t>TM </a:t>
            </a:r>
            <a:r>
              <a:rPr lang="de-DE" sz="2000" dirty="0">
                <a:effectLst/>
                <a:latin typeface="Lucida Grande"/>
                <a:ea typeface="Lucida Grande"/>
                <a:cs typeface="Lucida Grande"/>
                <a:sym typeface="Wingdings" pitchFamily="2" charset="2"/>
              </a:rPr>
              <a:t> </a:t>
            </a:r>
            <a:r>
              <a:rPr lang="de-DE" sz="2000" b="1" dirty="0">
                <a:effectLst/>
                <a:latin typeface="Lucida Grande"/>
                <a:ea typeface="Lucida Grande"/>
                <a:cs typeface="Lucida Grande"/>
                <a:sym typeface="Lucida Grande"/>
              </a:rPr>
              <a:t>„agieren“ rechts mit Pfeil notieren </a:t>
            </a:r>
          </a:p>
          <a:p>
            <a:r>
              <a:rPr lang="de-DE" sz="2000" dirty="0">
                <a:effectLst/>
                <a:latin typeface="Lucida Grande"/>
                <a:ea typeface="Lucida Grande"/>
                <a:cs typeface="Lucida Grande"/>
                <a:sym typeface="Lucida Grande"/>
              </a:rPr>
              <a:t> </a:t>
            </a:r>
          </a:p>
          <a:p>
            <a:r>
              <a:rPr lang="de-DE" sz="2000" dirty="0">
                <a:effectLst/>
                <a:latin typeface="Lucida Grande"/>
                <a:ea typeface="Lucida Grande"/>
                <a:cs typeface="Lucida Grande"/>
                <a:sym typeface="Lucida Grande"/>
              </a:rPr>
              <a:t>Wie können wir agieren und reagieren noch besser abgrenzen?</a:t>
            </a:r>
          </a:p>
          <a:p>
            <a:r>
              <a:rPr lang="de-DE" sz="2000" dirty="0">
                <a:effectLst/>
                <a:latin typeface="Lucida Grande"/>
                <a:ea typeface="Lucida Grande"/>
                <a:cs typeface="Lucida Grande"/>
                <a:sym typeface="Lucida Grande"/>
              </a:rPr>
              <a:t> </a:t>
            </a:r>
          </a:p>
          <a:p>
            <a:r>
              <a:rPr lang="de-DE" sz="2000" dirty="0">
                <a:effectLst/>
                <a:latin typeface="Lucida Grande"/>
                <a:ea typeface="Lucida Grande"/>
                <a:cs typeface="Lucida Grande"/>
                <a:sym typeface="Lucida Grande"/>
              </a:rPr>
              <a:t>Reagieren ist ein Tun	-	</a:t>
            </a:r>
            <a:r>
              <a:rPr lang="de-DE" sz="2000" b="1" dirty="0">
                <a:effectLst/>
                <a:latin typeface="Lucida Grande"/>
                <a:ea typeface="Lucida Grande"/>
                <a:cs typeface="Lucida Grande"/>
                <a:sym typeface="Lucida Grande"/>
              </a:rPr>
              <a:t>UNTER ZUGZWANG</a:t>
            </a:r>
            <a:endParaRPr lang="de-DE" sz="2000" dirty="0">
              <a:effectLst/>
              <a:latin typeface="Lucida Grande"/>
              <a:ea typeface="Lucida Grande"/>
              <a:cs typeface="Lucida Grande"/>
              <a:sym typeface="Lucida Grande"/>
            </a:endParaRPr>
          </a:p>
          <a:p>
            <a:r>
              <a:rPr lang="de-DE" sz="2000" dirty="0">
                <a:effectLst/>
                <a:latin typeface="Lucida Grande"/>
                <a:ea typeface="Lucida Grande"/>
                <a:cs typeface="Lucida Grande"/>
                <a:sym typeface="Lucida Grande"/>
              </a:rPr>
              <a:t>Agieren ist ein Tun		-	</a:t>
            </a:r>
            <a:r>
              <a:rPr lang="de-DE" sz="2000" b="1" dirty="0">
                <a:effectLst/>
                <a:latin typeface="Lucida Grande"/>
                <a:ea typeface="Lucida Grande"/>
                <a:cs typeface="Lucida Grande"/>
                <a:sym typeface="Lucida Grande"/>
              </a:rPr>
              <a:t>OHNE ZUGZWANG</a:t>
            </a:r>
          </a:p>
          <a:p>
            <a:endParaRPr lang="de-DE" sz="2000" b="1" dirty="0">
              <a:effectLst/>
              <a:latin typeface="Lucida Grande"/>
              <a:ea typeface="Lucida Grande"/>
              <a:cs typeface="Lucida Grande"/>
              <a:sym typeface="Lucida Grande"/>
            </a:endParaRPr>
          </a:p>
          <a:p>
            <a:r>
              <a:rPr lang="de-DE" sz="2000" b="1" dirty="0">
                <a:effectLst/>
                <a:latin typeface="Lucida Grande"/>
                <a:ea typeface="Lucida Grande"/>
                <a:cs typeface="Lucida Grande"/>
                <a:sym typeface="Lucida Grande"/>
              </a:rPr>
              <a:t>AM Flipchart unterhalb von „Vergangenheit“ UNTER ZWANG notieren</a:t>
            </a:r>
            <a:endParaRPr lang="de-DE" sz="2000" dirty="0">
              <a:effectLst/>
              <a:latin typeface="Lucida Grande"/>
              <a:ea typeface="Lucida Grande"/>
              <a:cs typeface="Lucida Grande"/>
              <a:sym typeface="Lucida Grande"/>
            </a:endParaRPr>
          </a:p>
          <a:p>
            <a:pPr marL="0" marR="0" lvl="0" indent="0" defTabSz="914400" eaLnBrk="1" fontAlgn="auto" latinLnBrk="0" hangingPunct="1">
              <a:lnSpc>
                <a:spcPct val="100000"/>
              </a:lnSpc>
              <a:spcBef>
                <a:spcPts val="400"/>
              </a:spcBef>
              <a:spcAft>
                <a:spcPts val="0"/>
              </a:spcAft>
              <a:buClrTx/>
              <a:buSzTx/>
              <a:buFontTx/>
              <a:buNone/>
              <a:tabLst/>
              <a:defRPr sz="1200">
                <a:latin typeface="Arial"/>
                <a:ea typeface="Arial"/>
                <a:cs typeface="Arial"/>
                <a:sym typeface="Arial"/>
              </a:defRPr>
            </a:pPr>
            <a:r>
              <a:rPr lang="de-DE" sz="1100" b="1" dirty="0">
                <a:effectLst/>
                <a:latin typeface="Lucida Grande"/>
                <a:ea typeface="Lucida Grande"/>
                <a:cs typeface="Lucida Grande"/>
                <a:sym typeface="Lucida Grande"/>
              </a:rPr>
              <a:t>AM Flipchart unterhalb von „Zukunft“ OHNE ZWANG notieren</a:t>
            </a:r>
            <a:endParaRPr lang="de-DE" sz="1100" dirty="0">
              <a:effectLst/>
              <a:latin typeface="Lucida Grande"/>
              <a:ea typeface="Lucida Grande"/>
              <a:cs typeface="Lucida Grande"/>
              <a:sym typeface="Lucida Grande"/>
            </a:endParaRPr>
          </a:p>
          <a:p>
            <a:pPr defTabSz="914400">
              <a:spcBef>
                <a:spcPts val="400"/>
              </a:spcBef>
              <a:defRPr sz="1200">
                <a:latin typeface="Arial"/>
                <a:ea typeface="Arial"/>
                <a:cs typeface="Arial"/>
                <a:sym typeface="Arial"/>
              </a:defRPr>
            </a:pPr>
            <a:endParaRPr lang="de-DE" dirty="0"/>
          </a:p>
          <a:p>
            <a:pPr defTabSz="914400">
              <a:spcBef>
                <a:spcPts val="400"/>
              </a:spcBef>
              <a:defRPr sz="1200">
                <a:latin typeface="Arial"/>
                <a:ea typeface="Arial"/>
                <a:cs typeface="Arial"/>
                <a:sym typeface="Arial"/>
              </a:defRPr>
            </a:pPr>
            <a:endParaRPr lang="de-DE" dirty="0"/>
          </a:p>
          <a:p>
            <a:r>
              <a:rPr lang="de-DE" sz="4000" dirty="0">
                <a:effectLst/>
                <a:latin typeface="Lucida Grande"/>
                <a:ea typeface="Lucida Grande"/>
                <a:cs typeface="Lucida Grande"/>
                <a:sym typeface="Lucida Grande"/>
              </a:rPr>
              <a:t>Wir haben es schon gesagt, wie ist die Einstellung vieler Menschen gegenüber Veränderungen?</a:t>
            </a:r>
          </a:p>
          <a:p>
            <a:r>
              <a:rPr lang="de-DE" sz="4000" dirty="0">
                <a:effectLst/>
                <a:latin typeface="Lucida Grande"/>
                <a:ea typeface="Lucida Grande"/>
                <a:cs typeface="Lucida Grande"/>
                <a:sym typeface="Lucida Grande"/>
              </a:rPr>
              <a:t>TN </a:t>
            </a:r>
            <a:r>
              <a:rPr lang="de-DE" sz="4000" dirty="0">
                <a:effectLst/>
                <a:latin typeface="Lucida Grande"/>
                <a:ea typeface="Lucida Grande"/>
                <a:cs typeface="Lucida Grande"/>
                <a:sym typeface="Wingdings" pitchFamily="2" charset="2"/>
              </a:rPr>
              <a:t></a:t>
            </a:r>
            <a:r>
              <a:rPr lang="de-DE" sz="4000" dirty="0">
                <a:effectLst/>
                <a:latin typeface="Lucida Grande"/>
                <a:ea typeface="Lucida Grande"/>
                <a:cs typeface="Lucida Grande"/>
                <a:sym typeface="Lucida Grande"/>
              </a:rPr>
              <a:t> Abwehrverhalten</a:t>
            </a:r>
          </a:p>
          <a:p>
            <a:r>
              <a:rPr lang="de-DE" sz="4000" dirty="0">
                <a:effectLst/>
                <a:latin typeface="Lucida Grande"/>
                <a:ea typeface="Lucida Grande"/>
                <a:cs typeface="Lucida Grande"/>
                <a:sym typeface="Lucida Grande"/>
              </a:rPr>
              <a:t> </a:t>
            </a:r>
          </a:p>
          <a:p>
            <a:r>
              <a:rPr lang="de-DE" sz="4000" dirty="0">
                <a:effectLst/>
                <a:latin typeface="Lucida Grande"/>
                <a:ea typeface="Lucida Grande"/>
                <a:cs typeface="Lucida Grande"/>
                <a:sym typeface="Lucida Grande"/>
              </a:rPr>
              <a:t>Was ist die Folge, </a:t>
            </a:r>
            <a:r>
              <a:rPr lang="de-DE" sz="4000" b="1" dirty="0">
                <a:effectLst/>
                <a:latin typeface="Lucida Grande"/>
                <a:ea typeface="Lucida Grande"/>
                <a:cs typeface="Lucida Grande"/>
                <a:sym typeface="Lucida Grande"/>
              </a:rPr>
              <a:t>wenn wir Veränderungen nicht beherrschen</a:t>
            </a:r>
            <a:r>
              <a:rPr lang="de-DE" sz="4000" dirty="0">
                <a:effectLst/>
                <a:latin typeface="Lucida Grande"/>
                <a:ea typeface="Lucida Grande"/>
                <a:cs typeface="Lucida Grande"/>
                <a:sym typeface="Lucida Grande"/>
              </a:rPr>
              <a:t>?</a:t>
            </a:r>
          </a:p>
          <a:p>
            <a:r>
              <a:rPr lang="de-DE" sz="4000" dirty="0">
                <a:effectLst/>
                <a:latin typeface="Lucida Grande"/>
                <a:ea typeface="Lucida Grande"/>
                <a:cs typeface="Lucida Grande"/>
                <a:sym typeface="Lucida Grande"/>
              </a:rPr>
              <a:t>TN </a:t>
            </a:r>
            <a:r>
              <a:rPr lang="de-DE" sz="4000" dirty="0">
                <a:effectLst/>
                <a:latin typeface="Lucida Grande"/>
                <a:ea typeface="Lucida Grande"/>
                <a:cs typeface="Lucida Grande"/>
                <a:sym typeface="Wingdings" pitchFamily="2" charset="2"/>
              </a:rPr>
              <a:t></a:t>
            </a:r>
            <a:r>
              <a:rPr lang="de-DE" sz="4000" dirty="0">
                <a:effectLst/>
                <a:latin typeface="Lucida Grande"/>
                <a:ea typeface="Lucida Grande"/>
                <a:cs typeface="Lucida Grande"/>
                <a:sym typeface="Lucida Grande"/>
              </a:rPr>
              <a:t> </a:t>
            </a:r>
            <a:r>
              <a:rPr lang="de-DE" sz="4000" b="1" dirty="0">
                <a:effectLst/>
                <a:latin typeface="Lucida Grande"/>
                <a:ea typeface="Lucida Grande"/>
                <a:cs typeface="Lucida Grande"/>
                <a:sym typeface="Lucida Grande"/>
              </a:rPr>
              <a:t>Veränderung beherrscht uns</a:t>
            </a:r>
            <a:endParaRPr lang="de-DE" sz="4000" dirty="0">
              <a:effectLst/>
              <a:latin typeface="Lucida Grande"/>
              <a:ea typeface="Lucida Grande"/>
              <a:cs typeface="Lucida Grande"/>
              <a:sym typeface="Lucida Grande"/>
            </a:endParaRPr>
          </a:p>
          <a:p>
            <a:r>
              <a:rPr lang="de-DE" sz="4000" dirty="0">
                <a:effectLst/>
                <a:latin typeface="Lucida Grande"/>
                <a:ea typeface="Lucida Grande"/>
                <a:cs typeface="Lucida Grande"/>
                <a:sym typeface="Lucida Grande"/>
              </a:rPr>
              <a:t> </a:t>
            </a:r>
          </a:p>
          <a:p>
            <a:r>
              <a:rPr lang="de-DE" sz="4000" dirty="0">
                <a:effectLst/>
                <a:latin typeface="Lucida Grande"/>
                <a:ea typeface="Lucida Grande"/>
                <a:cs typeface="Lucida Grande"/>
                <a:sym typeface="Lucida Grande"/>
              </a:rPr>
              <a:t>Worauf berufen sich Menschen in diesem Abwehrverhalten bezogen auf die Zeitachse?</a:t>
            </a:r>
          </a:p>
          <a:p>
            <a:r>
              <a:rPr lang="de-DE" sz="4000" dirty="0">
                <a:effectLst/>
                <a:latin typeface="Lucida Grande"/>
                <a:ea typeface="Lucida Grande"/>
                <a:cs typeface="Lucida Grande"/>
                <a:sym typeface="Lucida Grande"/>
              </a:rPr>
              <a:t>TN </a:t>
            </a:r>
            <a:r>
              <a:rPr lang="de-DE" sz="4000" dirty="0">
                <a:effectLst/>
                <a:latin typeface="Lucida Grande"/>
                <a:ea typeface="Lucida Grande"/>
                <a:cs typeface="Lucida Grande"/>
                <a:sym typeface="Wingdings" pitchFamily="2" charset="2"/>
              </a:rPr>
              <a:t></a:t>
            </a:r>
            <a:r>
              <a:rPr lang="de-DE" sz="4000" dirty="0">
                <a:effectLst/>
                <a:latin typeface="Lucida Grande"/>
                <a:ea typeface="Lucida Grande"/>
                <a:cs typeface="Lucida Grande"/>
                <a:sym typeface="Lucida Grande"/>
              </a:rPr>
              <a:t> </a:t>
            </a:r>
            <a:r>
              <a:rPr lang="de-DE" sz="4000" b="1" dirty="0">
                <a:effectLst/>
                <a:latin typeface="Lucida Grande"/>
                <a:ea typeface="Lucida Grande"/>
                <a:cs typeface="Lucida Grande"/>
                <a:sym typeface="Lucida Grande"/>
              </a:rPr>
              <a:t>Auf die Vergangenheit</a:t>
            </a:r>
            <a:endParaRPr lang="de-DE" sz="4000" dirty="0">
              <a:effectLst/>
              <a:latin typeface="Lucida Grande"/>
              <a:ea typeface="Lucida Grande"/>
              <a:cs typeface="Lucida Grande"/>
              <a:sym typeface="Lucida Grande"/>
            </a:endParaRPr>
          </a:p>
          <a:p>
            <a:r>
              <a:rPr lang="de-DE" sz="4000" dirty="0">
                <a:effectLst/>
                <a:latin typeface="Lucida Grande"/>
                <a:ea typeface="Lucida Grande"/>
                <a:cs typeface="Lucida Grande"/>
                <a:sym typeface="Lucida Grande"/>
              </a:rPr>
              <a:t> </a:t>
            </a:r>
          </a:p>
          <a:p>
            <a:r>
              <a:rPr lang="de-DE" sz="4000" dirty="0">
                <a:effectLst/>
                <a:latin typeface="Lucida Grande"/>
                <a:ea typeface="Lucida Grande"/>
                <a:cs typeface="Lucida Grande"/>
                <a:sym typeface="Lucida Grande"/>
              </a:rPr>
              <a:t>Wenn sich Menschen eines Unternehmens abends bei einem </a:t>
            </a:r>
            <a:r>
              <a:rPr lang="de-DE" sz="4000" b="1" dirty="0">
                <a:effectLst/>
                <a:latin typeface="Lucida Grande"/>
                <a:ea typeface="Lucida Grande"/>
                <a:cs typeface="Lucida Grande"/>
                <a:sym typeface="Lucida Grande"/>
              </a:rPr>
              <a:t>Bier</a:t>
            </a:r>
            <a:r>
              <a:rPr lang="de-DE" sz="4000" dirty="0">
                <a:effectLst/>
                <a:latin typeface="Lucida Grande"/>
                <a:ea typeface="Lucida Grande"/>
                <a:cs typeface="Lucida Grande"/>
                <a:sym typeface="Lucida Grande"/>
              </a:rPr>
              <a:t> unterhalten, über was sprechen Sie die meiste Zeit?</a:t>
            </a:r>
          </a:p>
          <a:p>
            <a:r>
              <a:rPr lang="de-DE" sz="4000" dirty="0">
                <a:effectLst/>
                <a:latin typeface="Lucida Grande"/>
                <a:ea typeface="Lucida Grande"/>
                <a:cs typeface="Lucida Grande"/>
                <a:sym typeface="Lucida Grande"/>
              </a:rPr>
              <a:t>TN </a:t>
            </a:r>
            <a:r>
              <a:rPr lang="de-DE" sz="4000" dirty="0">
                <a:effectLst/>
                <a:latin typeface="Lucida Grande"/>
                <a:ea typeface="Lucida Grande"/>
                <a:cs typeface="Lucida Grande"/>
                <a:sym typeface="Wingdings" pitchFamily="2" charset="2"/>
              </a:rPr>
              <a:t></a:t>
            </a:r>
            <a:r>
              <a:rPr lang="de-DE" sz="4000" dirty="0">
                <a:effectLst/>
                <a:latin typeface="Lucida Grande"/>
                <a:ea typeface="Lucida Grande"/>
                <a:cs typeface="Lucida Grande"/>
                <a:sym typeface="Lucida Grande"/>
              </a:rPr>
              <a:t> über die Arbeit und über die Dinge die nicht funktionieren.</a:t>
            </a:r>
          </a:p>
          <a:p>
            <a:r>
              <a:rPr lang="de-DE" sz="4000" dirty="0">
                <a:effectLst/>
                <a:latin typeface="Lucida Grande"/>
                <a:ea typeface="Lucida Grande"/>
                <a:cs typeface="Lucida Grande"/>
                <a:sym typeface="Lucida Grande"/>
              </a:rPr>
              <a:t> </a:t>
            </a:r>
          </a:p>
          <a:p>
            <a:r>
              <a:rPr lang="de-DE" sz="4000" dirty="0">
                <a:effectLst/>
                <a:latin typeface="Lucida Grande"/>
                <a:ea typeface="Lucida Grande"/>
                <a:cs typeface="Lucida Grande"/>
                <a:sym typeface="Lucida Grande"/>
              </a:rPr>
              <a:t>Und hierzu sagen wir: </a:t>
            </a:r>
            <a:r>
              <a:rPr lang="de-DE" sz="4000" b="1" dirty="0">
                <a:effectLst/>
                <a:latin typeface="Lucida Grande"/>
                <a:ea typeface="Lucida Grande"/>
                <a:cs typeface="Lucida Grande"/>
                <a:sym typeface="Lucida Grande"/>
              </a:rPr>
              <a:t>DENKEN IN PROBLEMEN </a:t>
            </a:r>
            <a:r>
              <a:rPr lang="de-DE" sz="4000" dirty="0">
                <a:effectLst/>
                <a:latin typeface="Lucida Grande"/>
                <a:ea typeface="Lucida Grande"/>
                <a:cs typeface="Lucida Grande"/>
                <a:sym typeface="Lucida Grande"/>
              </a:rPr>
              <a:t>[im Chart eintragen]</a:t>
            </a:r>
          </a:p>
          <a:p>
            <a:r>
              <a:rPr lang="de-DE" sz="4000" dirty="0">
                <a:effectLst/>
                <a:latin typeface="Lucida Grande"/>
                <a:ea typeface="Lucida Grande"/>
                <a:cs typeface="Lucida Grande"/>
                <a:sym typeface="Lucida Grande"/>
              </a:rPr>
              <a:t> </a:t>
            </a:r>
          </a:p>
          <a:p>
            <a:r>
              <a:rPr lang="de-DE" sz="4000" dirty="0">
                <a:effectLst/>
                <a:latin typeface="Lucida Grande"/>
                <a:ea typeface="Lucida Grande"/>
                <a:cs typeface="Lucida Grande"/>
                <a:sym typeface="Lucida Grande"/>
              </a:rPr>
              <a:t>Was bringt uns aber nur weiter und wofür werden wir schließlich auch von unseren Kunden bezahlt?</a:t>
            </a:r>
          </a:p>
          <a:p>
            <a:r>
              <a:rPr lang="de-DE" sz="4000" dirty="0">
                <a:effectLst/>
                <a:latin typeface="Lucida Grande"/>
                <a:ea typeface="Lucida Grande"/>
                <a:cs typeface="Lucida Grande"/>
                <a:sym typeface="Lucida Grande"/>
              </a:rPr>
              <a:t>TN </a:t>
            </a:r>
            <a:r>
              <a:rPr lang="de-DE" sz="4000" dirty="0">
                <a:effectLst/>
                <a:latin typeface="Lucida Grande"/>
                <a:ea typeface="Lucida Grande"/>
                <a:cs typeface="Lucida Grande"/>
                <a:sym typeface="Wingdings" pitchFamily="2" charset="2"/>
              </a:rPr>
              <a:t></a:t>
            </a:r>
            <a:r>
              <a:rPr lang="de-DE" sz="4000" dirty="0">
                <a:effectLst/>
                <a:latin typeface="Lucida Grande"/>
                <a:ea typeface="Lucida Grande"/>
                <a:cs typeface="Lucida Grande"/>
                <a:sym typeface="Lucida Grande"/>
              </a:rPr>
              <a:t> für das: </a:t>
            </a:r>
            <a:r>
              <a:rPr lang="de-DE" sz="4000" b="1" dirty="0">
                <a:effectLst/>
                <a:latin typeface="Lucida Grande"/>
                <a:ea typeface="Lucida Grande"/>
                <a:cs typeface="Lucida Grande"/>
                <a:sym typeface="Lucida Grande"/>
              </a:rPr>
              <a:t>DENKEN IN LÖSUNGEN </a:t>
            </a:r>
            <a:r>
              <a:rPr lang="de-DE" sz="4000" dirty="0">
                <a:effectLst/>
                <a:latin typeface="Lucida Grande"/>
                <a:ea typeface="Lucida Grande"/>
                <a:cs typeface="Lucida Grande"/>
                <a:sym typeface="Lucida Grande"/>
              </a:rPr>
              <a:t>[im Chart eintragen]</a:t>
            </a:r>
          </a:p>
          <a:p>
            <a:r>
              <a:rPr lang="de-DE" sz="4000" dirty="0">
                <a:effectLst/>
                <a:latin typeface="Lucida Grande"/>
                <a:ea typeface="Lucida Grande"/>
                <a:cs typeface="Lucida Grande"/>
                <a:sym typeface="Lucida Grande"/>
              </a:rPr>
              <a:t> </a:t>
            </a:r>
          </a:p>
          <a:p>
            <a:r>
              <a:rPr lang="de-DE" sz="4000" dirty="0">
                <a:effectLst/>
                <a:latin typeface="Lucida Grande"/>
                <a:ea typeface="Lucida Grande"/>
                <a:cs typeface="Lucida Grande"/>
                <a:sym typeface="Lucida Grande"/>
              </a:rPr>
              <a:t> </a:t>
            </a:r>
          </a:p>
          <a:p>
            <a:r>
              <a:rPr lang="de-DE" sz="4000" dirty="0">
                <a:effectLst/>
                <a:latin typeface="Lucida Grande"/>
                <a:ea typeface="Lucida Grande"/>
                <a:cs typeface="Lucida Grande"/>
                <a:sym typeface="Lucida Grande"/>
              </a:rPr>
              <a:t>Jetzt stellt sich uns doch die Frage, wie wir es schaffen können, dass unser Umfeld vermehrt in Lösungen denkt?</a:t>
            </a:r>
          </a:p>
          <a:p>
            <a:pPr defTabSz="914400">
              <a:spcBef>
                <a:spcPts val="400"/>
              </a:spcBef>
              <a:defRPr sz="1200">
                <a:latin typeface="Arial"/>
                <a:ea typeface="Arial"/>
                <a:cs typeface="Arial"/>
                <a:sym typeface="Arial"/>
              </a:defRPr>
            </a:pPr>
            <a:endParaRPr lang="de-DE" dirty="0"/>
          </a:p>
          <a:p>
            <a:r>
              <a:rPr lang="de-DE" sz="4000" dirty="0">
                <a:effectLst/>
                <a:latin typeface="Lucida Grande"/>
                <a:ea typeface="Lucida Grande"/>
                <a:cs typeface="Lucida Grande"/>
                <a:sym typeface="Lucida Grande"/>
              </a:rPr>
              <a:t>Auf was konzentrieren sich die Menschen in vielen Unternehmen, wenn etwas nicht funktioniert?</a:t>
            </a:r>
          </a:p>
          <a:p>
            <a:r>
              <a:rPr lang="de-DE" sz="4000" dirty="0">
                <a:effectLst/>
                <a:latin typeface="Lucida Grande"/>
                <a:ea typeface="Lucida Grande"/>
                <a:cs typeface="Lucida Grande"/>
                <a:sym typeface="Lucida Grande"/>
              </a:rPr>
              <a:t>Welche Frage wird da oftmals gestellt?</a:t>
            </a:r>
          </a:p>
          <a:p>
            <a:r>
              <a:rPr lang="de-DE" sz="4000" dirty="0">
                <a:effectLst/>
                <a:latin typeface="Lucida Grande"/>
                <a:ea typeface="Lucida Grande"/>
                <a:cs typeface="Lucida Grande"/>
                <a:sym typeface="Lucida Grande"/>
              </a:rPr>
              <a:t>TN </a:t>
            </a:r>
            <a:r>
              <a:rPr lang="de-DE" sz="4000" dirty="0">
                <a:effectLst/>
                <a:latin typeface="Lucida Grande"/>
                <a:ea typeface="Lucida Grande"/>
                <a:cs typeface="Lucida Grande"/>
                <a:sym typeface="Wingdings" pitchFamily="2" charset="2"/>
              </a:rPr>
              <a:t></a:t>
            </a:r>
            <a:r>
              <a:rPr lang="de-DE" sz="4000" dirty="0">
                <a:effectLst/>
                <a:latin typeface="Lucida Grande"/>
                <a:ea typeface="Lucida Grande"/>
                <a:cs typeface="Lucida Grande"/>
                <a:sym typeface="Lucida Grande"/>
              </a:rPr>
              <a:t> Warum?   [ im Chart </a:t>
            </a:r>
            <a:r>
              <a:rPr lang="de-DE" sz="4000" b="1" dirty="0">
                <a:effectLst/>
                <a:latin typeface="Lucida Grande"/>
                <a:ea typeface="Lucida Grande"/>
                <a:cs typeface="Lucida Grande"/>
                <a:sym typeface="Lucida Grande"/>
              </a:rPr>
              <a:t>„warum“ </a:t>
            </a:r>
            <a:r>
              <a:rPr lang="de-DE" sz="4000" b="0" dirty="0">
                <a:effectLst/>
                <a:latin typeface="Lucida Grande"/>
                <a:ea typeface="Lucida Grande"/>
                <a:cs typeface="Lucida Grande"/>
                <a:sym typeface="Lucida Grande"/>
              </a:rPr>
              <a:t>links </a:t>
            </a:r>
            <a:r>
              <a:rPr lang="de-DE" sz="4000" dirty="0">
                <a:effectLst/>
                <a:latin typeface="Lucida Grande"/>
                <a:ea typeface="Lucida Grande"/>
                <a:cs typeface="Lucida Grande"/>
                <a:sym typeface="Lucida Grande"/>
              </a:rPr>
              <a:t>eintragen] </a:t>
            </a:r>
          </a:p>
          <a:p>
            <a:r>
              <a:rPr lang="de-DE" sz="4000" dirty="0">
                <a:effectLst/>
                <a:latin typeface="Lucida Grande"/>
                <a:ea typeface="Lucida Grande"/>
                <a:cs typeface="Lucida Grande"/>
                <a:sym typeface="Lucida Grande"/>
              </a:rPr>
              <a:t>Daher gilt für uns nicht die Frage nach dem „WARUM“, sondern nach..? </a:t>
            </a:r>
          </a:p>
          <a:p>
            <a:r>
              <a:rPr lang="de-DE" sz="4000" dirty="0">
                <a:effectLst/>
                <a:latin typeface="Lucida Grande"/>
                <a:ea typeface="Lucida Grande"/>
                <a:cs typeface="Lucida Grande"/>
                <a:sym typeface="Lucida Grande"/>
              </a:rPr>
              <a:t>Dem WIE? [ im Chart </a:t>
            </a:r>
            <a:r>
              <a:rPr lang="de-DE" sz="4000" b="1" dirty="0">
                <a:effectLst/>
                <a:latin typeface="Lucida Grande"/>
                <a:ea typeface="Lucida Grande"/>
                <a:cs typeface="Lucida Grande"/>
                <a:sym typeface="Lucida Grande"/>
              </a:rPr>
              <a:t>„WIE?“ </a:t>
            </a:r>
            <a:r>
              <a:rPr lang="de-DE" sz="4000" b="0" dirty="0">
                <a:effectLst/>
                <a:latin typeface="Lucida Grande"/>
                <a:ea typeface="Lucida Grande"/>
                <a:cs typeface="Lucida Grande"/>
                <a:sym typeface="Lucida Grande"/>
              </a:rPr>
              <a:t>rechts </a:t>
            </a:r>
            <a:r>
              <a:rPr lang="de-DE" sz="4000" dirty="0">
                <a:effectLst/>
                <a:latin typeface="Lucida Grande"/>
                <a:ea typeface="Lucida Grande"/>
                <a:cs typeface="Lucida Grande"/>
                <a:sym typeface="Lucida Grande"/>
              </a:rPr>
              <a:t>eintragen] </a:t>
            </a:r>
          </a:p>
          <a:p>
            <a:endParaRPr lang="de-DE" sz="4000" dirty="0">
              <a:effectLst/>
              <a:latin typeface="Lucida Grande"/>
              <a:ea typeface="Lucida Grande"/>
              <a:cs typeface="Lucida Grande"/>
              <a:sym typeface="Lucida Grande"/>
            </a:endParaRPr>
          </a:p>
          <a:p>
            <a:pPr marL="0" marR="0" lvl="0" indent="0" defTabSz="457195" eaLnBrk="1" fontAlgn="auto" latinLnBrk="0" hangingPunct="1">
              <a:lnSpc>
                <a:spcPct val="100000"/>
              </a:lnSpc>
              <a:spcBef>
                <a:spcPts val="0"/>
              </a:spcBef>
              <a:spcAft>
                <a:spcPts val="0"/>
              </a:spcAft>
              <a:buClrTx/>
              <a:buSzTx/>
              <a:buFontTx/>
              <a:buNone/>
              <a:tabLst/>
              <a:defRPr/>
            </a:pPr>
            <a:r>
              <a:rPr lang="de-DE" sz="4000" b="1" u="sng" dirty="0">
                <a:effectLst/>
                <a:latin typeface="Lucida Grande"/>
                <a:ea typeface="Lucida Grande"/>
                <a:cs typeface="Lucida Grande"/>
                <a:sym typeface="Lucida Grande"/>
              </a:rPr>
              <a:t>WICHTIG!:</a:t>
            </a:r>
            <a:br>
              <a:rPr lang="de-DE" sz="4000" b="1" u="sng" dirty="0">
                <a:effectLst/>
                <a:latin typeface="Lucida Grande"/>
                <a:ea typeface="Lucida Grande"/>
                <a:cs typeface="Lucida Grande"/>
                <a:sym typeface="Lucida Grande"/>
              </a:rPr>
            </a:br>
            <a:r>
              <a:rPr lang="de-DE" sz="4000" b="1" u="sng" dirty="0">
                <a:effectLst/>
                <a:latin typeface="Lucida Grande"/>
                <a:ea typeface="Lucida Grande"/>
                <a:cs typeface="Lucida Grande"/>
                <a:sym typeface="Lucida Grande"/>
              </a:rPr>
              <a:t>Hier bei den FK gibt es eine Ergänzung bezüglich der WARUM-FRAGE, um denen diese Frage dann abzugewöhnen, wenn MA ein Fehlverhalten gezeigt haben! DIE WARUM FRAGE IMPLIZIERT GRUNDSÄTZLICH EINEN KONFLIKT MIT DEM MA, DIE “</a:t>
            </a:r>
            <a:r>
              <a:rPr lang="de-DE" sz="4000" b="1" i="1" u="sng" dirty="0">
                <a:effectLst/>
                <a:latin typeface="Lucida Grande"/>
                <a:ea typeface="Lucida Grande"/>
                <a:cs typeface="Lucida Grande"/>
                <a:sym typeface="Lucida Grande"/>
              </a:rPr>
              <a:t>WAS MÜSSTE GESCHEHEN, DASS ES NÄCHSTE WOCHE FUNKTIONERT“? </a:t>
            </a:r>
            <a:r>
              <a:rPr lang="de-DE" sz="4000" b="1" u="sng" dirty="0" err="1">
                <a:effectLst/>
                <a:latin typeface="Lucida Grande"/>
                <a:ea typeface="Lucida Grande"/>
                <a:cs typeface="Lucida Grande"/>
                <a:sym typeface="Lucida Grande"/>
              </a:rPr>
              <a:t>ö.ä</a:t>
            </a:r>
            <a:r>
              <a:rPr lang="de-DE" sz="4000" b="1" u="sng" dirty="0">
                <a:effectLst/>
                <a:latin typeface="Lucida Grande"/>
                <a:ea typeface="Lucida Grande"/>
                <a:cs typeface="Lucida Grande"/>
                <a:sym typeface="Lucida Grande"/>
              </a:rPr>
              <a:t>. FÜHRT BEI DER BEANTWORTUNG ZUR ANTWORT AUF DIE WARUM-FRAGE, OHNE DIESE ZU STELLEN.</a:t>
            </a:r>
          </a:p>
          <a:p>
            <a:endParaRPr lang="de-DE" sz="4000" dirty="0">
              <a:effectLst/>
              <a:latin typeface="Lucida Grande"/>
              <a:ea typeface="Lucida Grande"/>
              <a:cs typeface="Lucida Grande"/>
              <a:sym typeface="Lucida Grande"/>
            </a:endParaRPr>
          </a:p>
          <a:p>
            <a:r>
              <a:rPr lang="de-DE" dirty="0"/>
              <a:t>Wer wird auf der roten Seite gesucht, wenn eine Veränderung auf uns zugekommen ist und wir uns die „Warum-Frage“ gestellt haben?</a:t>
            </a:r>
          </a:p>
          <a:p>
            <a:pPr defTabSz="914400">
              <a:spcBef>
                <a:spcPts val="400"/>
              </a:spcBef>
              <a:defRPr sz="1200">
                <a:latin typeface="Arial"/>
                <a:ea typeface="Arial"/>
                <a:cs typeface="Arial"/>
                <a:sym typeface="Arial"/>
              </a:defRPr>
            </a:pPr>
            <a:r>
              <a:rPr lang="de-DE" dirty="0"/>
              <a:t>Der Schuldige.</a:t>
            </a:r>
          </a:p>
          <a:p>
            <a:r>
              <a:rPr lang="de-DE" sz="1100" dirty="0">
                <a:effectLst/>
                <a:latin typeface="Lucida Grande"/>
                <a:ea typeface="Lucida Grande"/>
                <a:cs typeface="Lucida Grande"/>
                <a:sym typeface="Lucida Grande"/>
              </a:rPr>
              <a:t>TM </a:t>
            </a:r>
            <a:r>
              <a:rPr lang="de-DE" sz="1100" dirty="0">
                <a:effectLst/>
                <a:latin typeface="Lucida Grande"/>
                <a:ea typeface="Lucida Grande"/>
                <a:cs typeface="Lucida Grande"/>
                <a:sym typeface="Wingdings" pitchFamily="2" charset="2"/>
              </a:rPr>
              <a:t></a:t>
            </a:r>
            <a:r>
              <a:rPr lang="de-DE" sz="1100" dirty="0">
                <a:effectLst/>
                <a:latin typeface="Lucida Grande"/>
                <a:ea typeface="Lucida Grande"/>
                <a:cs typeface="Lucida Grande"/>
                <a:sym typeface="Lucida Grande"/>
              </a:rPr>
              <a:t> [ im Chart </a:t>
            </a:r>
            <a:r>
              <a:rPr lang="de-DE" sz="1100" b="1" dirty="0">
                <a:effectLst/>
                <a:latin typeface="Lucida Grande"/>
                <a:ea typeface="Lucida Grande"/>
                <a:cs typeface="Lucida Grande"/>
                <a:sym typeface="Lucida Grande"/>
              </a:rPr>
              <a:t>„Schuldzuweisungen“ </a:t>
            </a:r>
            <a:r>
              <a:rPr lang="de-DE" sz="1100" b="0" dirty="0">
                <a:effectLst/>
                <a:latin typeface="Lucida Grande"/>
                <a:ea typeface="Lucida Grande"/>
                <a:cs typeface="Lucida Grande"/>
                <a:sym typeface="Lucida Grande"/>
              </a:rPr>
              <a:t>links </a:t>
            </a:r>
            <a:r>
              <a:rPr lang="de-DE" sz="1100" dirty="0">
                <a:effectLst/>
                <a:latin typeface="Lucida Grande"/>
                <a:ea typeface="Lucida Grande"/>
                <a:cs typeface="Lucida Grande"/>
                <a:sym typeface="Lucida Grande"/>
              </a:rPr>
              <a:t>eintragen]</a:t>
            </a:r>
          </a:p>
          <a:p>
            <a:r>
              <a:rPr lang="de-DE" sz="1100" dirty="0">
                <a:effectLst/>
                <a:latin typeface="Lucida Grande"/>
                <a:ea typeface="Lucida Grande"/>
                <a:cs typeface="Lucida Grande"/>
                <a:sym typeface="Lucida Grande"/>
              </a:rPr>
              <a:t> </a:t>
            </a:r>
          </a:p>
          <a:p>
            <a:pPr defTabSz="914400">
              <a:spcBef>
                <a:spcPts val="400"/>
              </a:spcBef>
              <a:defRPr sz="1200">
                <a:latin typeface="Arial"/>
                <a:ea typeface="Arial"/>
                <a:cs typeface="Arial"/>
                <a:sym typeface="Arial"/>
              </a:defRPr>
            </a:pPr>
            <a:r>
              <a:rPr lang="de-DE" dirty="0"/>
              <a:t>Wenn wir jedoch die Veränderung mitgehen oder sogar selbst herbeiführen und nach Lösungen suchen und uns dabei überlegen WIE könnte es denn klappen (ich lasse da gerne den Konjunktiv zu, um die Fluchttüre einen kleinen Spalt offen zu halten. Das gibt ein wenig Sicherheit, ggfls. doch zu fliehen), dann übernehme ich </a:t>
            </a:r>
            <a:r>
              <a:rPr lang="de-DE" b="1" dirty="0"/>
              <a:t>VERANTWORTUNG</a:t>
            </a:r>
            <a:r>
              <a:rPr lang="de-DE" dirty="0"/>
              <a:t> und generiere </a:t>
            </a:r>
            <a:r>
              <a:rPr lang="de-DE" b="1" dirty="0"/>
              <a:t>ERFOLG </a:t>
            </a:r>
          </a:p>
          <a:p>
            <a:pPr marL="0" marR="0" lvl="0" indent="0" defTabSz="914400" eaLnBrk="1" fontAlgn="auto" latinLnBrk="0" hangingPunct="1">
              <a:lnSpc>
                <a:spcPct val="100000"/>
              </a:lnSpc>
              <a:spcBef>
                <a:spcPts val="400"/>
              </a:spcBef>
              <a:spcAft>
                <a:spcPts val="0"/>
              </a:spcAft>
              <a:buClrTx/>
              <a:buSzTx/>
              <a:buFontTx/>
              <a:buNone/>
              <a:tabLst/>
              <a:defRPr sz="1200">
                <a:latin typeface="Arial"/>
                <a:ea typeface="Arial"/>
                <a:cs typeface="Arial"/>
                <a:sym typeface="Arial"/>
              </a:defRPr>
            </a:pPr>
            <a:r>
              <a:rPr lang="de-DE" sz="1100" dirty="0">
                <a:effectLst/>
                <a:latin typeface="Lucida Grande"/>
                <a:ea typeface="Lucida Grande"/>
                <a:cs typeface="Lucida Grande"/>
                <a:sym typeface="Lucida Grande"/>
              </a:rPr>
              <a:t>TM </a:t>
            </a:r>
            <a:r>
              <a:rPr lang="de-DE" sz="1100" dirty="0">
                <a:effectLst/>
                <a:latin typeface="Lucida Grande"/>
                <a:ea typeface="Lucida Grande"/>
                <a:cs typeface="Lucida Grande"/>
                <a:sym typeface="Wingdings" pitchFamily="2" charset="2"/>
              </a:rPr>
              <a:t></a:t>
            </a:r>
            <a:r>
              <a:rPr lang="de-DE" sz="1100" dirty="0">
                <a:effectLst/>
                <a:latin typeface="Lucida Grande"/>
                <a:ea typeface="Lucida Grande"/>
                <a:cs typeface="Lucida Grande"/>
                <a:sym typeface="Lucida Grande"/>
              </a:rPr>
              <a:t> [ im Chart </a:t>
            </a:r>
            <a:r>
              <a:rPr lang="de-DE" sz="1100" b="1" dirty="0">
                <a:effectLst/>
                <a:latin typeface="Lucida Grande"/>
                <a:ea typeface="Lucida Grande"/>
                <a:cs typeface="Lucida Grande"/>
                <a:sym typeface="Lucida Grande"/>
              </a:rPr>
              <a:t>„Verantwortung/Erfolg“ </a:t>
            </a:r>
            <a:r>
              <a:rPr lang="de-DE" sz="1100" b="0" dirty="0">
                <a:effectLst/>
                <a:latin typeface="Lucida Grande"/>
                <a:ea typeface="Lucida Grande"/>
                <a:cs typeface="Lucida Grande"/>
                <a:sym typeface="Lucida Grande"/>
              </a:rPr>
              <a:t>rechts </a:t>
            </a:r>
            <a:r>
              <a:rPr lang="de-DE" sz="1100" dirty="0">
                <a:effectLst/>
                <a:latin typeface="Lucida Grande"/>
                <a:ea typeface="Lucida Grande"/>
                <a:cs typeface="Lucida Grande"/>
                <a:sym typeface="Lucida Grande"/>
              </a:rPr>
              <a:t>eintragen]</a:t>
            </a:r>
          </a:p>
          <a:p>
            <a:pPr defTabSz="914400">
              <a:spcBef>
                <a:spcPts val="400"/>
              </a:spcBef>
              <a:defRPr sz="1200">
                <a:latin typeface="Arial"/>
                <a:ea typeface="Arial"/>
                <a:cs typeface="Arial"/>
                <a:sym typeface="Arial"/>
              </a:defRPr>
            </a:pPr>
            <a:endParaRPr lang="de-DE" b="1" dirty="0"/>
          </a:p>
          <a:p>
            <a:pPr defTabSz="914400">
              <a:spcBef>
                <a:spcPts val="400"/>
              </a:spcBef>
              <a:defRPr sz="1200">
                <a:latin typeface="Arial"/>
                <a:ea typeface="Arial"/>
                <a:cs typeface="Arial"/>
                <a:sym typeface="Arial"/>
              </a:defRPr>
            </a:pPr>
            <a:endParaRPr lang="de-DE" dirty="0"/>
          </a:p>
          <a:p>
            <a:pPr defTabSz="914400">
              <a:spcBef>
                <a:spcPts val="400"/>
              </a:spcBef>
              <a:defRPr sz="1200">
                <a:latin typeface="Arial"/>
                <a:ea typeface="Arial"/>
                <a:cs typeface="Arial"/>
                <a:sym typeface="Arial"/>
              </a:defRPr>
            </a:pPr>
            <a:r>
              <a:rPr lang="de-DE" dirty="0"/>
              <a:t>Dieser „Veränderungsbaum“ ist wichtiges Element und besonders im Raum aufzuhängen. Darauf kann während der Seminartage immer wieder  Bezug genommen werden. Nach dem Motto: „Wo befinden wir uns gerade?“</a:t>
            </a:r>
          </a:p>
          <a:p>
            <a:pPr defTabSz="914400">
              <a:spcBef>
                <a:spcPts val="400"/>
              </a:spcBef>
              <a:defRPr sz="1200">
                <a:latin typeface="Arial"/>
                <a:ea typeface="Arial"/>
                <a:cs typeface="Arial"/>
                <a:sym typeface="Arial"/>
              </a:defRPr>
            </a:pPr>
            <a:r>
              <a:rPr lang="de-DE" dirty="0"/>
              <a:t>Wie fühlen sich Menschen, die meist auf der linken Seite verwurzelt sind?</a:t>
            </a:r>
          </a:p>
          <a:p>
            <a:pPr defTabSz="914400">
              <a:spcBef>
                <a:spcPts val="400"/>
              </a:spcBef>
              <a:defRPr sz="1200">
                <a:latin typeface="Arial"/>
                <a:ea typeface="Arial"/>
                <a:cs typeface="Arial"/>
                <a:sym typeface="Arial"/>
              </a:defRPr>
            </a:pPr>
            <a:r>
              <a:rPr lang="de-DE" dirty="0"/>
              <a:t>... Ich ergänze den Baum auf der linken Seite mit einem </a:t>
            </a:r>
            <a:r>
              <a:rPr lang="de-DE" b="1" dirty="0"/>
              <a:t>Roten Minus-Zeichen</a:t>
            </a:r>
          </a:p>
          <a:p>
            <a:pPr defTabSz="914400">
              <a:spcBef>
                <a:spcPts val="400"/>
              </a:spcBef>
              <a:defRPr sz="1200">
                <a:latin typeface="Arial"/>
                <a:ea typeface="Arial"/>
                <a:cs typeface="Arial"/>
                <a:sym typeface="Arial"/>
              </a:defRPr>
            </a:pPr>
            <a:r>
              <a:rPr lang="de-DE" dirty="0"/>
              <a:t>Wie fühlen sich Menschen, die meist aus der rechten Seite  heraus agieren?</a:t>
            </a:r>
          </a:p>
          <a:p>
            <a:pPr defTabSz="914400">
              <a:spcBef>
                <a:spcPts val="400"/>
              </a:spcBef>
              <a:defRPr sz="1200">
                <a:latin typeface="Arial"/>
                <a:ea typeface="Arial"/>
                <a:cs typeface="Arial"/>
                <a:sym typeface="Arial"/>
              </a:defRPr>
            </a:pPr>
            <a:r>
              <a:rPr lang="de-DE" dirty="0"/>
              <a:t>… und dann auf der rechten Seite mit einem </a:t>
            </a:r>
            <a:r>
              <a:rPr lang="de-DE" b="1" dirty="0"/>
              <a:t>grünen Plus-Zeichen</a:t>
            </a:r>
          </a:p>
          <a:p>
            <a:pPr defTabSz="914400">
              <a:spcBef>
                <a:spcPts val="400"/>
              </a:spcBef>
              <a:defRPr sz="1200">
                <a:latin typeface="Arial"/>
                <a:ea typeface="Arial"/>
                <a:cs typeface="Arial"/>
                <a:sym typeface="Arial"/>
              </a:defRPr>
            </a:pPr>
            <a:endParaRPr lang="de-DE" dirty="0"/>
          </a:p>
          <a:p>
            <a:r>
              <a:rPr lang="de-DE" dirty="0"/>
              <a:t>Kann es sein, dass man, wenn man auf der linken Seite verhaftet ist, weniger Energie und Kraft hat, wie wenn man sich mehr auf der rechten Seite einordnet?</a:t>
            </a:r>
          </a:p>
          <a:p>
            <a:endParaRPr lang="de-DE" dirty="0"/>
          </a:p>
          <a:p>
            <a:r>
              <a:rPr lang="de-DE" b="1" dirty="0"/>
              <a:t>TM: Darf ich Euch das beweisen? So ganz konkret?</a:t>
            </a:r>
          </a:p>
          <a:p>
            <a:endParaRPr lang="de-DE" dirty="0"/>
          </a:p>
          <a:p>
            <a:r>
              <a:rPr lang="de-DE" b="1" dirty="0"/>
              <a:t>DANN KINESIOLOGISCHES ARMDRÜCKEN BITTE UNBEDINGT MACHEN! WIR WOLLEN JA DIE WELT ETWA BESSER MACHEN, BEI DEM EINEN ODER ANDEREN WIRD DAS ETWA POSITIVES BEWIRKEN.</a:t>
            </a:r>
          </a:p>
          <a:p>
            <a:pPr defTabSz="914400">
              <a:spcBef>
                <a:spcPts val="400"/>
              </a:spcBef>
              <a:defRPr sz="1200">
                <a:latin typeface="Arial"/>
                <a:ea typeface="Arial"/>
                <a:cs typeface="Arial"/>
                <a:sym typeface="Arial"/>
              </a:defRPr>
            </a:pPr>
            <a:r>
              <a:rPr lang="de-DE" b="1" dirty="0"/>
              <a:t>Um das zu festigen, die Armdrückübung machen.</a:t>
            </a:r>
          </a:p>
          <a:p>
            <a:pPr defTabSz="914400">
              <a:spcBef>
                <a:spcPts val="400"/>
              </a:spcBef>
              <a:defRPr sz="1200">
                <a:latin typeface="Arial"/>
                <a:ea typeface="Arial"/>
                <a:cs typeface="Arial"/>
                <a:sym typeface="Arial"/>
              </a:defRPr>
            </a:pPr>
            <a:r>
              <a:rPr lang="de-DE" b="1" dirty="0"/>
              <a:t>Ein TN stellt sich nach vorne, streckt seinen </a:t>
            </a:r>
            <a:r>
              <a:rPr lang="de-DE" b="1" u="sng" dirty="0"/>
              <a:t>kräftigen </a:t>
            </a:r>
            <a:r>
              <a:rPr lang="de-DE" b="1" dirty="0"/>
              <a:t>Arm zur Seite raus und denkt an etwas sehr positives. TM versucht den TN mit seiner ganzen Handfläche nach unten zu drücken: geht nicht</a:t>
            </a:r>
          </a:p>
          <a:p>
            <a:pPr defTabSz="914400">
              <a:spcBef>
                <a:spcPts val="400"/>
              </a:spcBef>
              <a:defRPr sz="1200">
                <a:latin typeface="Arial"/>
                <a:ea typeface="Arial"/>
                <a:cs typeface="Arial"/>
                <a:sym typeface="Arial"/>
              </a:defRPr>
            </a:pPr>
            <a:r>
              <a:rPr lang="de-DE" b="1" dirty="0"/>
              <a:t>TN denkt nun an etwas negatives, was ihn z.B. traurig macht. TM drückt nunmehr den Arm des TN nur mit 2 Fingern nach unten!!!</a:t>
            </a:r>
          </a:p>
          <a:p>
            <a:pPr defTabSz="914400">
              <a:spcBef>
                <a:spcPts val="400"/>
              </a:spcBef>
              <a:defRPr sz="1200">
                <a:latin typeface="Arial"/>
                <a:ea typeface="Arial"/>
                <a:cs typeface="Arial"/>
                <a:sym typeface="Arial"/>
              </a:defRPr>
            </a:pPr>
            <a:r>
              <a:rPr lang="de-DE" b="1" dirty="0"/>
              <a:t>VERBLÜFFENDE ÜBUNG!!! </a:t>
            </a:r>
          </a:p>
          <a:p>
            <a:pPr defTabSz="914400">
              <a:spcBef>
                <a:spcPts val="400"/>
              </a:spcBef>
              <a:defRPr sz="1200">
                <a:latin typeface="Arial"/>
                <a:ea typeface="Arial"/>
                <a:cs typeface="Arial"/>
                <a:sym typeface="Arial"/>
              </a:defRPr>
            </a:pPr>
            <a:r>
              <a:rPr lang="de-DE" b="1" dirty="0"/>
              <a:t>Dem </a:t>
            </a:r>
            <a:r>
              <a:rPr lang="de-DE" b="1" dirty="0" err="1"/>
              <a:t>Probanten</a:t>
            </a:r>
            <a:r>
              <a:rPr lang="de-DE" b="1" dirty="0"/>
              <a:t> darum bitten wieder an etwas positives zu denken und ihm 2 Haribo mitgeben.</a:t>
            </a:r>
          </a:p>
          <a:p>
            <a:endParaRPr lang="de-DE" dirty="0"/>
          </a:p>
        </p:txBody>
      </p:sp>
    </p:spTree>
    <p:extLst>
      <p:ext uri="{BB962C8B-B14F-4D97-AF65-F5344CB8AC3E}">
        <p14:creationId xmlns:p14="http://schemas.microsoft.com/office/powerpoint/2010/main" val="3144755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b="1" dirty="0"/>
              <a:t>Am FC Kurve malen. FOLIE IST ANIMIERT</a:t>
            </a:r>
          </a:p>
          <a:p>
            <a:pPr marL="457200" marR="0" lvl="0" indent="-457200" defTabSz="457200" eaLnBrk="1" fontAlgn="auto" latinLnBrk="0" hangingPunct="1">
              <a:lnSpc>
                <a:spcPct val="100000"/>
              </a:lnSpc>
              <a:spcBef>
                <a:spcPts val="0"/>
              </a:spcBef>
              <a:spcAft>
                <a:spcPts val="0"/>
              </a:spcAft>
              <a:buClrTx/>
              <a:buSzTx/>
              <a:buFontTx/>
              <a:buAutoNum type="arabicPeriod"/>
              <a:tabLst/>
              <a:defRPr/>
            </a:pPr>
            <a:r>
              <a:rPr lang="de-DE" b="1" dirty="0"/>
              <a:t>Veränderungsprozess animiert erklären</a:t>
            </a:r>
          </a:p>
          <a:p>
            <a:pPr marL="457200" marR="0" lvl="0" indent="-457200" defTabSz="457200" eaLnBrk="1" fontAlgn="auto" latinLnBrk="0" hangingPunct="1">
              <a:lnSpc>
                <a:spcPct val="100000"/>
              </a:lnSpc>
              <a:spcBef>
                <a:spcPts val="0"/>
              </a:spcBef>
              <a:spcAft>
                <a:spcPts val="0"/>
              </a:spcAft>
              <a:buClrTx/>
              <a:buSzTx/>
              <a:buFontTx/>
              <a:buAutoNum type="arabicPeriod"/>
              <a:tabLst/>
              <a:defRPr/>
            </a:pPr>
            <a:r>
              <a:rPr lang="de-DE" b="1" dirty="0"/>
              <a:t>Am FC weitermachen:</a:t>
            </a:r>
          </a:p>
          <a:p>
            <a:pPr marL="0" marR="0" lvl="0" indent="0" defTabSz="457200" eaLnBrk="1" fontAlgn="auto" latinLnBrk="0" hangingPunct="1">
              <a:lnSpc>
                <a:spcPct val="100000"/>
              </a:lnSpc>
              <a:spcBef>
                <a:spcPts val="0"/>
              </a:spcBef>
              <a:spcAft>
                <a:spcPts val="0"/>
              </a:spcAft>
              <a:buClrTx/>
              <a:buSzTx/>
              <a:buFontTx/>
              <a:buNone/>
              <a:tabLst/>
              <a:defRPr/>
            </a:pPr>
            <a:r>
              <a:rPr lang="de-DE" dirty="0"/>
              <a:t>FK ist schon auf der Akzeptanzseite – also schon durch das Tal der Tränen. MA steht noch auf der linken Seite im Schock. Was wollen dann FK gerne für ihre MA bauen??</a:t>
            </a:r>
          </a:p>
          <a:p>
            <a:r>
              <a:rPr lang="de-DE" dirty="0"/>
              <a:t>Eine Brücke, die existiert aber nicht. (Brücke einzeichnen und nach Erklärung durchstreichen)</a:t>
            </a:r>
          </a:p>
          <a:p>
            <a:r>
              <a:rPr lang="de-DE" dirty="0"/>
              <a:t>MA muss durch das Tal begleitet werden.</a:t>
            </a:r>
          </a:p>
          <a:p>
            <a:endParaRPr lang="de-DE" dirty="0"/>
          </a:p>
          <a:p>
            <a:r>
              <a:rPr lang="de-DE" dirty="0"/>
              <a:t>Auf der linken Seite der Kurve vertikal „INTENSITÄT“ und unten horizontal „DAUER“ notieren.</a:t>
            </a:r>
          </a:p>
          <a:p>
            <a:r>
              <a:rPr lang="de-DE" dirty="0"/>
              <a:t>Für manchen Menschen ist ein und die selbe Veränderung ein Fingerschnipp, dann ist nicht nur die Zeit kurz, sondern auch die Tiefe; während andere Menschen lange benötigen und die Veränderung als großen Schmerz empfinden.</a:t>
            </a:r>
          </a:p>
          <a:p>
            <a:endParaRPr lang="de-DE" dirty="0"/>
          </a:p>
          <a:p>
            <a:r>
              <a:rPr lang="de-DE" dirty="0"/>
              <a:t>Aus meiner Erfahrung sind alle irgendwann durch auf die eine oder andere Art. Ich kenne persönlich nur eine Person, die sich im Tal der Tränen häuslich eingerichtet hat. Wer ist an der Misere dieser Person immer schuld?? Immer die Anderen </a:t>
            </a:r>
          </a:p>
          <a:p>
            <a:endParaRPr lang="de-DE" dirty="0"/>
          </a:p>
          <a:p>
            <a:endParaRPr lang="de-DE" dirty="0"/>
          </a:p>
        </p:txBody>
      </p:sp>
    </p:spTree>
    <p:extLst>
      <p:ext uri="{BB962C8B-B14F-4D97-AF65-F5344CB8AC3E}">
        <p14:creationId xmlns:p14="http://schemas.microsoft.com/office/powerpoint/2010/main" val="139808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Shape 819"/>
          <p:cNvSpPr>
            <a:spLocks noGrp="1" noRot="1" noChangeAspect="1"/>
          </p:cNvSpPr>
          <p:nvPr>
            <p:ph type="sldImg"/>
          </p:nvPr>
        </p:nvSpPr>
        <p:spPr>
          <a:xfrm>
            <a:off x="381000" y="685800"/>
            <a:ext cx="6096000" cy="3429000"/>
          </a:xfrm>
          <a:prstGeom prst="rect">
            <a:avLst/>
          </a:prstGeom>
        </p:spPr>
        <p:txBody>
          <a:bodyPr/>
          <a:lstStyle/>
          <a:p>
            <a:endParaRPr/>
          </a:p>
        </p:txBody>
      </p:sp>
      <p:sp>
        <p:nvSpPr>
          <p:cNvPr id="820" name="Shape 820"/>
          <p:cNvSpPr>
            <a:spLocks noGrp="1"/>
          </p:cNvSpPr>
          <p:nvPr>
            <p:ph type="body" sz="quarter" idx="1"/>
          </p:nvPr>
        </p:nvSpPr>
        <p:spPr>
          <a:prstGeom prst="rect">
            <a:avLst/>
          </a:prstGeom>
        </p:spPr>
        <p:txBody>
          <a:bodyPr/>
          <a:lstStyle/>
          <a:p>
            <a:r>
              <a:rPr dirty="0"/>
              <a:t>MOVE </a:t>
            </a:r>
            <a:r>
              <a:rPr dirty="0" err="1"/>
              <a:t>Kurve</a:t>
            </a:r>
            <a:r>
              <a:rPr dirty="0"/>
              <a:t> </a:t>
            </a:r>
            <a:r>
              <a:rPr dirty="0" err="1"/>
              <a:t>sagt</a:t>
            </a:r>
            <a:r>
              <a:rPr dirty="0"/>
              <a:t> 2 Dinge </a:t>
            </a:r>
            <a:r>
              <a:rPr dirty="0" err="1"/>
              <a:t>aus.</a:t>
            </a:r>
            <a:r>
              <a:rPr dirty="0"/>
              <a:t> Wenn du </a:t>
            </a:r>
            <a:r>
              <a:rPr dirty="0" err="1"/>
              <a:t>Veränderungen</a:t>
            </a:r>
            <a:r>
              <a:rPr dirty="0"/>
              <a:t> </a:t>
            </a:r>
            <a:r>
              <a:rPr dirty="0" err="1"/>
              <a:t>herbeiführst</a:t>
            </a:r>
            <a:r>
              <a:rPr dirty="0"/>
              <a:t>, </a:t>
            </a:r>
            <a:r>
              <a:rPr dirty="0" err="1"/>
              <a:t>erhöht</a:t>
            </a:r>
            <a:r>
              <a:rPr dirty="0"/>
              <a:t> </a:t>
            </a:r>
            <a:r>
              <a:rPr dirty="0" err="1"/>
              <a:t>sich</a:t>
            </a:r>
            <a:r>
              <a:rPr dirty="0"/>
              <a:t> die </a:t>
            </a:r>
            <a:r>
              <a:rPr dirty="0" err="1"/>
              <a:t>Effizienz</a:t>
            </a:r>
            <a:r>
              <a:rPr dirty="0"/>
              <a:t> und </a:t>
            </a:r>
            <a:r>
              <a:rPr dirty="0" err="1"/>
              <a:t>Erfolg</a:t>
            </a:r>
            <a:r>
              <a:rPr dirty="0"/>
              <a:t>. Meisten Veränderungen die </a:t>
            </a:r>
            <a:r>
              <a:rPr dirty="0" err="1"/>
              <a:t>eingeführt</a:t>
            </a:r>
            <a:r>
              <a:rPr dirty="0"/>
              <a:t> </a:t>
            </a:r>
            <a:r>
              <a:rPr dirty="0" err="1"/>
              <a:t>werden</a:t>
            </a:r>
            <a:r>
              <a:rPr dirty="0"/>
              <a:t>, </a:t>
            </a:r>
            <a:r>
              <a:rPr dirty="0" err="1"/>
              <a:t>bringen</a:t>
            </a:r>
            <a:r>
              <a:rPr dirty="0"/>
              <a:t> </a:t>
            </a:r>
            <a:r>
              <a:rPr dirty="0" err="1"/>
              <a:t>eine</a:t>
            </a:r>
            <a:r>
              <a:rPr dirty="0"/>
              <a:t> </a:t>
            </a:r>
            <a:r>
              <a:rPr dirty="0" err="1"/>
              <a:t>Verbesserung</a:t>
            </a:r>
            <a:r>
              <a:rPr dirty="0"/>
              <a:t>. Wenn du </a:t>
            </a:r>
            <a:r>
              <a:rPr dirty="0" err="1"/>
              <a:t>eine</a:t>
            </a:r>
            <a:r>
              <a:rPr dirty="0"/>
              <a:t> </a:t>
            </a:r>
            <a:r>
              <a:rPr dirty="0" err="1"/>
              <a:t>Veränderung</a:t>
            </a:r>
            <a:r>
              <a:rPr dirty="0"/>
              <a:t> </a:t>
            </a:r>
            <a:r>
              <a:rPr dirty="0" err="1"/>
              <a:t>vornimmst</a:t>
            </a:r>
            <a:r>
              <a:rPr dirty="0"/>
              <a:t>, </a:t>
            </a:r>
            <a:r>
              <a:rPr dirty="0" err="1"/>
              <a:t>Gibt</a:t>
            </a:r>
            <a:r>
              <a:rPr dirty="0"/>
              <a:t> es Wenn man </a:t>
            </a:r>
          </a:p>
          <a:p>
            <a:r>
              <a:rPr dirty="0"/>
              <a:t>Die </a:t>
            </a:r>
            <a:r>
              <a:rPr dirty="0" err="1"/>
              <a:t>meisten</a:t>
            </a:r>
            <a:r>
              <a:rPr dirty="0"/>
              <a:t> </a:t>
            </a:r>
            <a:r>
              <a:rPr dirty="0" err="1"/>
              <a:t>arbeiten</a:t>
            </a:r>
            <a:r>
              <a:rPr dirty="0"/>
              <a:t> an den </a:t>
            </a:r>
            <a:r>
              <a:rPr dirty="0" err="1"/>
              <a:t>ersten</a:t>
            </a:r>
            <a:r>
              <a:rPr dirty="0"/>
              <a:t> </a:t>
            </a:r>
            <a:r>
              <a:rPr dirty="0" err="1"/>
              <a:t>beiden</a:t>
            </a:r>
            <a:r>
              <a:rPr dirty="0"/>
              <a:t> </a:t>
            </a:r>
            <a:r>
              <a:rPr dirty="0" err="1"/>
              <a:t>Aspekten</a:t>
            </a:r>
            <a:r>
              <a:rPr dirty="0"/>
              <a:t>. </a:t>
            </a:r>
          </a:p>
          <a:p>
            <a:endParaRPr dirty="0"/>
          </a:p>
          <a:p>
            <a:r>
              <a:rPr dirty="0"/>
              <a:t>Methode: </a:t>
            </a:r>
            <a:r>
              <a:rPr dirty="0" err="1"/>
              <a:t>neues</a:t>
            </a:r>
            <a:r>
              <a:rPr dirty="0"/>
              <a:t> CRM</a:t>
            </a:r>
          </a:p>
          <a:p>
            <a:r>
              <a:rPr dirty="0" err="1"/>
              <a:t>Organisation</a:t>
            </a:r>
            <a:r>
              <a:rPr dirty="0"/>
              <a:t>: Dinge </a:t>
            </a:r>
            <a:r>
              <a:rPr dirty="0" err="1"/>
              <a:t>zu</a:t>
            </a:r>
            <a:r>
              <a:rPr dirty="0"/>
              <a:t> </a:t>
            </a:r>
            <a:r>
              <a:rPr dirty="0" err="1"/>
              <a:t>verändern</a:t>
            </a:r>
            <a:r>
              <a:rPr dirty="0"/>
              <a:t> in der </a:t>
            </a:r>
            <a:r>
              <a:rPr dirty="0" err="1"/>
              <a:t>internen</a:t>
            </a:r>
            <a:r>
              <a:rPr dirty="0"/>
              <a:t> Orga. Kunden </a:t>
            </a:r>
            <a:r>
              <a:rPr dirty="0" err="1"/>
              <a:t>anders</a:t>
            </a:r>
            <a:r>
              <a:rPr dirty="0"/>
              <a:t> </a:t>
            </a:r>
            <a:r>
              <a:rPr dirty="0" err="1"/>
              <a:t>zuordnen</a:t>
            </a:r>
            <a:r>
              <a:rPr dirty="0"/>
              <a:t>, Kunden </a:t>
            </a:r>
            <a:r>
              <a:rPr dirty="0" err="1"/>
              <a:t>anderen</a:t>
            </a:r>
            <a:r>
              <a:rPr dirty="0"/>
              <a:t> </a:t>
            </a:r>
            <a:r>
              <a:rPr dirty="0" err="1"/>
              <a:t>Beratern</a:t>
            </a:r>
            <a:r>
              <a:rPr dirty="0"/>
              <a:t> </a:t>
            </a:r>
            <a:r>
              <a:rPr dirty="0" err="1"/>
              <a:t>zuordnen</a:t>
            </a:r>
            <a:r>
              <a:rPr dirty="0"/>
              <a:t>? Wenn Banken </a:t>
            </a:r>
            <a:r>
              <a:rPr dirty="0" err="1"/>
              <a:t>fusionieren</a:t>
            </a:r>
            <a:r>
              <a:rPr dirty="0"/>
              <a:t>.</a:t>
            </a:r>
          </a:p>
          <a:p>
            <a:endParaRPr dirty="0"/>
          </a:p>
          <a:p>
            <a:r>
              <a:rPr dirty="0"/>
              <a:t>Aufgabe in der </a:t>
            </a:r>
            <a:r>
              <a:rPr dirty="0" err="1"/>
              <a:t>Führung</a:t>
            </a:r>
            <a:r>
              <a:rPr dirty="0"/>
              <a:t>. Eine </a:t>
            </a:r>
            <a:r>
              <a:rPr dirty="0" err="1"/>
              <a:t>unserer</a:t>
            </a:r>
            <a:r>
              <a:rPr dirty="0"/>
              <a:t> </a:t>
            </a:r>
            <a:r>
              <a:rPr dirty="0" err="1"/>
              <a:t>wichtigen</a:t>
            </a:r>
            <a:r>
              <a:rPr dirty="0"/>
              <a:t> </a:t>
            </a:r>
            <a:r>
              <a:rPr dirty="0" err="1"/>
              <a:t>Aufgaben</a:t>
            </a:r>
            <a:r>
              <a:rPr dirty="0"/>
              <a:t> in der </a:t>
            </a:r>
            <a:r>
              <a:rPr dirty="0" err="1"/>
              <a:t>Führung</a:t>
            </a:r>
            <a:r>
              <a:rPr dirty="0"/>
              <a:t>.</a:t>
            </a:r>
          </a:p>
          <a:p>
            <a:r>
              <a:rPr dirty="0" err="1"/>
              <a:t>Verhalten</a:t>
            </a:r>
            <a:r>
              <a:rPr dirty="0"/>
              <a:t>: </a:t>
            </a:r>
            <a:r>
              <a:rPr dirty="0" err="1"/>
              <a:t>Verhalten</a:t>
            </a:r>
            <a:r>
              <a:rPr dirty="0"/>
              <a:t> </a:t>
            </a:r>
            <a:r>
              <a:rPr dirty="0" err="1"/>
              <a:t>ihrer</a:t>
            </a:r>
            <a:r>
              <a:rPr dirty="0"/>
              <a:t> Aufgabe. </a:t>
            </a:r>
            <a:r>
              <a:rPr dirty="0" err="1"/>
              <a:t>Vertriebliches</a:t>
            </a:r>
            <a:r>
              <a:rPr dirty="0"/>
              <a:t> </a:t>
            </a:r>
            <a:r>
              <a:rPr dirty="0" err="1"/>
              <a:t>Verhalten</a:t>
            </a:r>
            <a:r>
              <a:rPr dirty="0"/>
              <a:t>. Stelle ich die </a:t>
            </a:r>
            <a:r>
              <a:rPr dirty="0" err="1"/>
              <a:t>richtigen</a:t>
            </a:r>
            <a:r>
              <a:rPr dirty="0"/>
              <a:t> </a:t>
            </a:r>
            <a:r>
              <a:rPr dirty="0" err="1"/>
              <a:t>Fragen</a:t>
            </a:r>
            <a:r>
              <a:rPr dirty="0"/>
              <a:t>. </a:t>
            </a:r>
            <a:r>
              <a:rPr dirty="0" err="1"/>
              <a:t>Erfolgsfaktorenprozess</a:t>
            </a:r>
            <a:r>
              <a:rPr dirty="0"/>
              <a:t> </a:t>
            </a:r>
            <a:r>
              <a:rPr dirty="0" err="1"/>
              <a:t>sauber</a:t>
            </a:r>
            <a:r>
              <a:rPr dirty="0"/>
              <a:t> </a:t>
            </a:r>
            <a:r>
              <a:rPr dirty="0" err="1"/>
              <a:t>bearbeiten</a:t>
            </a:r>
            <a:r>
              <a:rPr dirty="0"/>
              <a:t>. Mache ich </a:t>
            </a:r>
            <a:r>
              <a:rPr dirty="0" err="1"/>
              <a:t>alles</a:t>
            </a:r>
            <a:r>
              <a:rPr dirty="0"/>
              <a:t> was </a:t>
            </a:r>
            <a:r>
              <a:rPr dirty="0" err="1"/>
              <a:t>notwendig</a:t>
            </a:r>
            <a:r>
              <a:rPr dirty="0"/>
              <a:t> </a:t>
            </a:r>
            <a:r>
              <a:rPr dirty="0" err="1"/>
              <a:t>ist</a:t>
            </a:r>
            <a:r>
              <a:rPr dirty="0"/>
              <a:t> </a:t>
            </a:r>
            <a:r>
              <a:rPr dirty="0" err="1"/>
              <a:t>dafür</a:t>
            </a:r>
            <a:r>
              <a:rPr dirty="0"/>
              <a:t>.</a:t>
            </a:r>
          </a:p>
          <a:p>
            <a:r>
              <a:rPr dirty="0" err="1"/>
              <a:t>Einstellung</a:t>
            </a:r>
            <a:r>
              <a:rPr dirty="0"/>
              <a:t>: Denken in </a:t>
            </a:r>
            <a:r>
              <a:rPr dirty="0" err="1"/>
              <a:t>Lösungen</a:t>
            </a:r>
            <a:r>
              <a:rPr dirty="0"/>
              <a:t>. Fokus </a:t>
            </a:r>
            <a:r>
              <a:rPr dirty="0" err="1"/>
              <a:t>aufs</a:t>
            </a:r>
            <a:r>
              <a:rPr dirty="0"/>
              <a:t> Positive. Wie </a:t>
            </a:r>
            <a:r>
              <a:rPr dirty="0" err="1"/>
              <a:t>ist</a:t>
            </a:r>
            <a:r>
              <a:rPr dirty="0"/>
              <a:t> </a:t>
            </a:r>
            <a:r>
              <a:rPr dirty="0" err="1"/>
              <a:t>meine</a:t>
            </a:r>
            <a:r>
              <a:rPr dirty="0"/>
              <a:t> </a:t>
            </a:r>
            <a:r>
              <a:rPr dirty="0" err="1"/>
              <a:t>Einstellung</a:t>
            </a:r>
            <a:r>
              <a:rPr dirty="0"/>
              <a:t> </a:t>
            </a:r>
            <a:r>
              <a:rPr dirty="0" err="1"/>
              <a:t>zu</a:t>
            </a:r>
            <a:r>
              <a:rPr dirty="0"/>
              <a:t> </a:t>
            </a:r>
            <a:r>
              <a:rPr dirty="0" err="1"/>
              <a:t>meinem</a:t>
            </a:r>
            <a:r>
              <a:rPr dirty="0"/>
              <a:t> </a:t>
            </a:r>
            <a:r>
              <a:rPr dirty="0" err="1"/>
              <a:t>Arbeitgeber</a:t>
            </a:r>
            <a:r>
              <a:rPr dirty="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Ich stelle eine Rechenaufgabe, die von Euch </a:t>
            </a:r>
            <a:r>
              <a:rPr lang="de-DE" b="1" u="sng" dirty="0"/>
              <a:t>ganz schnell </a:t>
            </a:r>
            <a:r>
              <a:rPr lang="de-DE" dirty="0"/>
              <a:t>beatwortet werden muss – wer die Lösung weiß, soll sie einfach schnell rausrufen.</a:t>
            </a:r>
          </a:p>
        </p:txBody>
      </p:sp>
    </p:spTree>
    <p:extLst>
      <p:ext uri="{BB962C8B-B14F-4D97-AF65-F5344CB8AC3E}">
        <p14:creationId xmlns:p14="http://schemas.microsoft.com/office/powerpoint/2010/main" val="575925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Shape 882"/>
          <p:cNvSpPr>
            <a:spLocks noGrp="1" noRot="1" noChangeAspect="1"/>
          </p:cNvSpPr>
          <p:nvPr>
            <p:ph type="sldImg"/>
          </p:nvPr>
        </p:nvSpPr>
        <p:spPr>
          <a:xfrm>
            <a:off x="381000" y="685800"/>
            <a:ext cx="6096000" cy="3429000"/>
          </a:xfrm>
          <a:prstGeom prst="rect">
            <a:avLst/>
          </a:prstGeom>
        </p:spPr>
        <p:txBody>
          <a:bodyPr/>
          <a:lstStyle/>
          <a:p>
            <a:endParaRPr/>
          </a:p>
        </p:txBody>
      </p:sp>
      <p:sp>
        <p:nvSpPr>
          <p:cNvPr id="883" name="Shape 883"/>
          <p:cNvSpPr>
            <a:spLocks noGrp="1"/>
          </p:cNvSpPr>
          <p:nvPr>
            <p:ph type="body" sz="quarter" idx="1"/>
          </p:nvPr>
        </p:nvSpPr>
        <p:spPr>
          <a:prstGeom prst="rect">
            <a:avLst/>
          </a:prstGeom>
        </p:spPr>
        <p:txBody>
          <a:bodyPr/>
          <a:lstStyle/>
          <a:p>
            <a:pPr defTabSz="457200">
              <a:spcBef>
                <a:spcPts val="0"/>
              </a:spcBef>
              <a:defRPr sz="2200">
                <a:latin typeface="Lucida Grande"/>
                <a:ea typeface="Lucida Grande"/>
                <a:cs typeface="Lucida Grande"/>
                <a:sym typeface="Lucida Grande"/>
              </a:defRPr>
            </a:pPr>
            <a:r>
              <a:rPr dirty="0"/>
              <a:t>Wenn Sie </a:t>
            </a:r>
            <a:r>
              <a:rPr dirty="0" err="1"/>
              <a:t>sich</a:t>
            </a:r>
            <a:r>
              <a:rPr dirty="0"/>
              <a:t> </a:t>
            </a:r>
            <a:r>
              <a:rPr dirty="0" err="1"/>
              <a:t>vorstellen</a:t>
            </a:r>
            <a:r>
              <a:rPr dirty="0"/>
              <a:t>, </a:t>
            </a:r>
            <a:r>
              <a:rPr dirty="0" err="1"/>
              <a:t>dass</a:t>
            </a:r>
            <a:r>
              <a:rPr dirty="0"/>
              <a:t> dies alle die Dinge </a:t>
            </a:r>
            <a:r>
              <a:rPr dirty="0" err="1"/>
              <a:t>sind</a:t>
            </a:r>
            <a:r>
              <a:rPr dirty="0"/>
              <a:t>, die Sie </a:t>
            </a:r>
            <a:r>
              <a:rPr dirty="0" err="1"/>
              <a:t>oder</a:t>
            </a:r>
            <a:r>
              <a:rPr dirty="0"/>
              <a:t> </a:t>
            </a:r>
            <a:r>
              <a:rPr dirty="0" err="1"/>
              <a:t>Ihre</a:t>
            </a:r>
            <a:r>
              <a:rPr dirty="0"/>
              <a:t> Mitarbeiter </a:t>
            </a:r>
            <a:r>
              <a:rPr dirty="0" err="1"/>
              <a:t>tagtäglich</a:t>
            </a:r>
            <a:r>
              <a:rPr dirty="0"/>
              <a:t> tun. Die </a:t>
            </a:r>
            <a:r>
              <a:rPr dirty="0" err="1"/>
              <a:t>Aufgaben</a:t>
            </a:r>
            <a:r>
              <a:rPr dirty="0"/>
              <a:t>, die Sie </a:t>
            </a:r>
            <a:r>
              <a:rPr dirty="0" err="1"/>
              <a:t>erledigen</a:t>
            </a:r>
            <a:r>
              <a:rPr dirty="0"/>
              <a:t>, die Projekte , die Sie </a:t>
            </a:r>
            <a:r>
              <a:rPr dirty="0" err="1"/>
              <a:t>stemmen</a:t>
            </a:r>
            <a:r>
              <a:rPr dirty="0"/>
              <a:t>. Alles </a:t>
            </a:r>
            <a:r>
              <a:rPr dirty="0" err="1"/>
              <a:t>zusammen</a:t>
            </a:r>
            <a:r>
              <a:rPr dirty="0"/>
              <a:t> </a:t>
            </a:r>
            <a:r>
              <a:rPr dirty="0" err="1"/>
              <a:t>ergeben</a:t>
            </a:r>
            <a:r>
              <a:rPr dirty="0"/>
              <a:t> 100% </a:t>
            </a:r>
          </a:p>
          <a:p>
            <a:pPr defTabSz="457200">
              <a:spcBef>
                <a:spcPts val="0"/>
              </a:spcBef>
              <a:defRPr sz="2200">
                <a:latin typeface="Lucida Grande"/>
                <a:ea typeface="Lucida Grande"/>
                <a:cs typeface="Lucida Grande"/>
                <a:sym typeface="Lucida Grande"/>
              </a:defRPr>
            </a:pPr>
            <a:endParaRPr dirty="0"/>
          </a:p>
          <a:p>
            <a:pPr defTabSz="457200">
              <a:spcBef>
                <a:spcPts val="0"/>
              </a:spcBef>
              <a:defRPr sz="2200">
                <a:latin typeface="Lucida Grande"/>
                <a:ea typeface="Lucida Grande"/>
                <a:cs typeface="Lucida Grande"/>
                <a:sym typeface="Lucida Grande"/>
              </a:defRPr>
            </a:pPr>
            <a:r>
              <a:rPr dirty="0" err="1"/>
              <a:t>Wieviel</a:t>
            </a:r>
            <a:r>
              <a:rPr dirty="0"/>
              <a:t>  </a:t>
            </a:r>
            <a:r>
              <a:rPr dirty="0" err="1"/>
              <a:t>Prozent</a:t>
            </a:r>
            <a:r>
              <a:rPr dirty="0"/>
              <a:t> </a:t>
            </a:r>
            <a:r>
              <a:rPr dirty="0" err="1"/>
              <a:t>davon</a:t>
            </a:r>
            <a:r>
              <a:rPr dirty="0"/>
              <a:t> </a:t>
            </a:r>
            <a:r>
              <a:rPr dirty="0" err="1"/>
              <a:t>laufen</a:t>
            </a:r>
            <a:r>
              <a:rPr dirty="0"/>
              <a:t> - ich sage mal </a:t>
            </a:r>
            <a:r>
              <a:rPr dirty="0" err="1"/>
              <a:t>dazu</a:t>
            </a:r>
            <a:r>
              <a:rPr dirty="0"/>
              <a:t> - „suboptimal“?</a:t>
            </a:r>
          </a:p>
          <a:p>
            <a:pPr defTabSz="457200">
              <a:spcBef>
                <a:spcPts val="0"/>
              </a:spcBef>
              <a:defRPr sz="2200">
                <a:latin typeface="Lucida Grande"/>
                <a:ea typeface="Lucida Grande"/>
                <a:cs typeface="Lucida Grande"/>
                <a:sym typeface="Lucida Grande"/>
              </a:defRPr>
            </a:pPr>
            <a:endParaRPr dirty="0"/>
          </a:p>
          <a:p>
            <a:pPr defTabSz="457200">
              <a:spcBef>
                <a:spcPts val="0"/>
              </a:spcBef>
              <a:defRPr sz="2200">
                <a:latin typeface="Lucida Grande"/>
                <a:ea typeface="Lucida Grande"/>
                <a:cs typeface="Lucida Grande"/>
                <a:sym typeface="Lucida Grande"/>
              </a:defRPr>
            </a:pPr>
            <a:r>
              <a:rPr dirty="0"/>
              <a:t>Ein </a:t>
            </a:r>
            <a:r>
              <a:rPr dirty="0" err="1"/>
              <a:t>kleiner</a:t>
            </a:r>
            <a:r>
              <a:rPr dirty="0"/>
              <a:t> Teil </a:t>
            </a:r>
            <a:r>
              <a:rPr dirty="0" err="1"/>
              <a:t>läuft</a:t>
            </a:r>
            <a:r>
              <a:rPr dirty="0"/>
              <a:t> </a:t>
            </a:r>
            <a:r>
              <a:rPr dirty="0" err="1"/>
              <a:t>eben</a:t>
            </a:r>
            <a:r>
              <a:rPr dirty="0"/>
              <a:t> nicht so optimal….</a:t>
            </a:r>
          </a:p>
          <a:p>
            <a:pPr defTabSz="457200">
              <a:spcBef>
                <a:spcPts val="0"/>
              </a:spcBef>
              <a:defRPr sz="2200">
                <a:latin typeface="Lucida Grande"/>
                <a:ea typeface="Lucida Grande"/>
                <a:cs typeface="Lucida Grande"/>
                <a:sym typeface="Lucida Grande"/>
              </a:defRPr>
            </a:pPr>
            <a:r>
              <a:rPr dirty="0" err="1"/>
              <a:t>Jedoch</a:t>
            </a:r>
            <a:r>
              <a:rPr dirty="0"/>
              <a:t> </a:t>
            </a:r>
            <a:r>
              <a:rPr dirty="0" err="1"/>
              <a:t>gerade</a:t>
            </a:r>
            <a:r>
              <a:rPr dirty="0"/>
              <a:t> </a:t>
            </a:r>
            <a:r>
              <a:rPr dirty="0" err="1"/>
              <a:t>hier</a:t>
            </a:r>
            <a:r>
              <a:rPr dirty="0"/>
              <a:t> </a:t>
            </a:r>
            <a:r>
              <a:rPr dirty="0" err="1"/>
              <a:t>wird</a:t>
            </a:r>
            <a:r>
              <a:rPr dirty="0"/>
              <a:t> </a:t>
            </a:r>
            <a:r>
              <a:rPr dirty="0" err="1"/>
              <a:t>schon</a:t>
            </a:r>
            <a:r>
              <a:rPr dirty="0"/>
              <a:t> immer </a:t>
            </a:r>
            <a:r>
              <a:rPr dirty="0" err="1"/>
              <a:t>ein</a:t>
            </a:r>
            <a:r>
              <a:rPr dirty="0"/>
              <a:t> </a:t>
            </a:r>
            <a:r>
              <a:rPr dirty="0" err="1"/>
              <a:t>besonderer</a:t>
            </a:r>
            <a:r>
              <a:rPr dirty="0"/>
              <a:t> </a:t>
            </a:r>
            <a:r>
              <a:rPr dirty="0" err="1"/>
              <a:t>Fokus</a:t>
            </a:r>
            <a:r>
              <a:rPr dirty="0"/>
              <a:t> </a:t>
            </a:r>
            <a:r>
              <a:rPr dirty="0" err="1"/>
              <a:t>gelegt</a:t>
            </a:r>
            <a:r>
              <a:rPr dirty="0"/>
              <a:t>.</a:t>
            </a:r>
          </a:p>
          <a:p>
            <a:pPr defTabSz="457200">
              <a:spcBef>
                <a:spcPts val="0"/>
              </a:spcBef>
              <a:defRPr sz="2200">
                <a:latin typeface="Lucida Grande"/>
                <a:ea typeface="Lucida Grande"/>
                <a:cs typeface="Lucida Grande"/>
                <a:sym typeface="Lucida Grande"/>
              </a:defRPr>
            </a:pPr>
            <a:endParaRPr dirty="0"/>
          </a:p>
          <a:p>
            <a:pPr defTabSz="457200">
              <a:spcBef>
                <a:spcPts val="0"/>
              </a:spcBef>
              <a:defRPr sz="2200">
                <a:latin typeface="Lucida Grande"/>
                <a:ea typeface="Lucida Grande"/>
                <a:cs typeface="Lucida Grande"/>
                <a:sym typeface="Lucida Grande"/>
              </a:defRPr>
            </a:pPr>
            <a:r>
              <a:rPr dirty="0"/>
              <a:t>Und all die </a:t>
            </a:r>
            <a:r>
              <a:rPr dirty="0" err="1"/>
              <a:t>positiven</a:t>
            </a:r>
            <a:r>
              <a:rPr dirty="0"/>
              <a:t> Sachen, die gut </a:t>
            </a:r>
            <a:r>
              <a:rPr dirty="0" err="1"/>
              <a:t>gelungen</a:t>
            </a:r>
            <a:r>
              <a:rPr dirty="0"/>
              <a:t> </a:t>
            </a:r>
            <a:r>
              <a:rPr dirty="0" err="1"/>
              <a:t>sind</a:t>
            </a:r>
            <a:r>
              <a:rPr dirty="0"/>
              <a:t> </a:t>
            </a:r>
            <a:r>
              <a:rPr dirty="0" err="1"/>
              <a:t>geraten</a:t>
            </a:r>
            <a:r>
              <a:rPr dirty="0"/>
              <a:t> schnell in den </a:t>
            </a:r>
            <a:r>
              <a:rPr dirty="0" err="1"/>
              <a:t>Hintergrund</a:t>
            </a:r>
            <a:r>
              <a:rPr dirty="0"/>
              <a:t>.</a:t>
            </a:r>
          </a:p>
          <a:p>
            <a:pPr defTabSz="457200">
              <a:spcBef>
                <a:spcPts val="0"/>
              </a:spcBef>
              <a:defRPr sz="2200">
                <a:latin typeface="Lucida Grande"/>
                <a:ea typeface="Lucida Grande"/>
                <a:cs typeface="Lucida Grande"/>
                <a:sym typeface="Lucida Grande"/>
              </a:defRPr>
            </a:pPr>
            <a:endParaRPr dirty="0"/>
          </a:p>
          <a:p>
            <a:pPr defTabSz="457200">
              <a:spcBef>
                <a:spcPts val="0"/>
              </a:spcBef>
              <a:defRPr sz="2200">
                <a:latin typeface="Lucida Grande"/>
                <a:ea typeface="Lucida Grande"/>
                <a:cs typeface="Lucida Grande"/>
                <a:sym typeface="Lucida Grande"/>
              </a:defRPr>
            </a:pPr>
            <a:r>
              <a:rPr dirty="0"/>
              <a:t>… und </a:t>
            </a:r>
            <a:r>
              <a:rPr dirty="0" err="1"/>
              <a:t>genau</a:t>
            </a:r>
            <a:r>
              <a:rPr dirty="0"/>
              <a:t> das </a:t>
            </a:r>
            <a:r>
              <a:rPr dirty="0" err="1"/>
              <a:t>ist</a:t>
            </a:r>
            <a:r>
              <a:rPr dirty="0"/>
              <a:t> </a:t>
            </a:r>
            <a:r>
              <a:rPr dirty="0" err="1"/>
              <a:t>etwas</a:t>
            </a:r>
            <a:r>
              <a:rPr dirty="0"/>
              <a:t> </a:t>
            </a:r>
            <a:r>
              <a:rPr dirty="0" err="1"/>
              <a:t>ganz</a:t>
            </a:r>
            <a:r>
              <a:rPr dirty="0"/>
              <a:t> </a:t>
            </a:r>
            <a:r>
              <a:rPr dirty="0" err="1"/>
              <a:t>entscheidendes</a:t>
            </a:r>
            <a:r>
              <a:rPr dirty="0"/>
              <a:t>, das </a:t>
            </a:r>
            <a:r>
              <a:rPr dirty="0" err="1"/>
              <a:t>wir</a:t>
            </a:r>
            <a:r>
              <a:rPr dirty="0"/>
              <a:t> in </a:t>
            </a:r>
            <a:r>
              <a:rPr dirty="0" err="1"/>
              <a:t>unseren</a:t>
            </a:r>
            <a:r>
              <a:rPr dirty="0"/>
              <a:t> </a:t>
            </a:r>
            <a:r>
              <a:rPr lang="de-DE" dirty="0"/>
              <a:t>MA-G</a:t>
            </a:r>
            <a:r>
              <a:rPr dirty="0" err="1"/>
              <a:t>esprächen</a:t>
            </a:r>
            <a:r>
              <a:rPr dirty="0"/>
              <a:t> </a:t>
            </a:r>
            <a:r>
              <a:rPr dirty="0" err="1"/>
              <a:t>vermeiden</a:t>
            </a:r>
            <a:r>
              <a:rPr dirty="0"/>
              <a:t> </a:t>
            </a:r>
            <a:r>
              <a:rPr dirty="0" err="1"/>
              <a:t>werden</a:t>
            </a:r>
            <a:r>
              <a:rPr dirty="0"/>
              <a:t>.</a:t>
            </a:r>
          </a:p>
          <a:p>
            <a:pPr defTabSz="457200">
              <a:spcBef>
                <a:spcPts val="0"/>
              </a:spcBef>
              <a:defRPr sz="2200">
                <a:latin typeface="Lucida Grande"/>
                <a:ea typeface="Lucida Grande"/>
                <a:cs typeface="Lucida Grande"/>
                <a:sym typeface="Lucida Grande"/>
              </a:defRPr>
            </a:pPr>
            <a:endParaRPr dirty="0"/>
          </a:p>
          <a:p>
            <a:pPr defTabSz="457200">
              <a:spcBef>
                <a:spcPts val="0"/>
              </a:spcBef>
              <a:defRPr sz="2200">
                <a:latin typeface="Lucida Grande"/>
                <a:ea typeface="Lucida Grande"/>
                <a:cs typeface="Lucida Grande"/>
                <a:sym typeface="Lucida Grande"/>
              </a:defRPr>
            </a:pPr>
            <a:r>
              <a:rPr dirty="0"/>
              <a:t>… und </a:t>
            </a:r>
            <a:r>
              <a:rPr dirty="0" err="1"/>
              <a:t>trotzdem</a:t>
            </a:r>
            <a:r>
              <a:rPr dirty="0"/>
              <a:t> </a:t>
            </a:r>
            <a:r>
              <a:rPr dirty="0" err="1"/>
              <a:t>werden</a:t>
            </a:r>
            <a:r>
              <a:rPr dirty="0"/>
              <a:t> Sie es </a:t>
            </a:r>
            <a:r>
              <a:rPr dirty="0" err="1"/>
              <a:t>schaffen</a:t>
            </a:r>
            <a:r>
              <a:rPr dirty="0"/>
              <a:t>, an den </a:t>
            </a:r>
            <a:r>
              <a:rPr dirty="0" err="1"/>
              <a:t>Potenzialen</a:t>
            </a:r>
            <a:r>
              <a:rPr dirty="0"/>
              <a:t> </a:t>
            </a:r>
            <a:r>
              <a:rPr dirty="0" err="1"/>
              <a:t>Ihrer</a:t>
            </a:r>
            <a:r>
              <a:rPr dirty="0"/>
              <a:t> Mitarbeiter </a:t>
            </a:r>
            <a:r>
              <a:rPr dirty="0" err="1"/>
              <a:t>arbeiten</a:t>
            </a:r>
            <a:r>
              <a:rPr dirty="0"/>
              <a:t> </a:t>
            </a:r>
            <a:r>
              <a:rPr dirty="0" err="1"/>
              <a:t>zu</a:t>
            </a:r>
            <a:r>
              <a:rPr dirty="0"/>
              <a:t> </a:t>
            </a:r>
            <a:r>
              <a:rPr dirty="0" err="1"/>
              <a:t>können</a:t>
            </a:r>
            <a:r>
              <a:rPr dirty="0"/>
              <a:t>. Aber so, </a:t>
            </a:r>
            <a:r>
              <a:rPr dirty="0" err="1"/>
              <a:t>dass</a:t>
            </a:r>
            <a:r>
              <a:rPr dirty="0"/>
              <a:t> </a:t>
            </a:r>
            <a:r>
              <a:rPr dirty="0" err="1"/>
              <a:t>diese</a:t>
            </a:r>
            <a:r>
              <a:rPr dirty="0"/>
              <a:t> </a:t>
            </a:r>
            <a:r>
              <a:rPr dirty="0" err="1"/>
              <a:t>auch</a:t>
            </a:r>
            <a:r>
              <a:rPr dirty="0"/>
              <a:t> Lust auf </a:t>
            </a:r>
            <a:r>
              <a:rPr dirty="0" err="1"/>
              <a:t>Verhaltensveränderungen</a:t>
            </a:r>
            <a:r>
              <a:rPr dirty="0"/>
              <a:t> </a:t>
            </a:r>
            <a:r>
              <a:rPr dirty="0" err="1"/>
              <a:t>haben</a:t>
            </a:r>
            <a:r>
              <a:rPr dirty="0"/>
              <a:t>.</a:t>
            </a:r>
            <a:endParaRPr lang="de-DE" dirty="0"/>
          </a:p>
          <a:p>
            <a:pPr defTabSz="457200">
              <a:spcBef>
                <a:spcPts val="0"/>
              </a:spcBef>
              <a:defRPr sz="2200">
                <a:latin typeface="Lucida Grande"/>
                <a:ea typeface="Lucida Grande"/>
                <a:cs typeface="Lucida Grande"/>
                <a:sym typeface="Lucida Grande"/>
              </a:defRPr>
            </a:pPr>
            <a:endParaRPr dirty="0"/>
          </a:p>
        </p:txBody>
      </p:sp>
    </p:spTree>
    <p:extLst>
      <p:ext uri="{BB962C8B-B14F-4D97-AF65-F5344CB8AC3E}">
        <p14:creationId xmlns:p14="http://schemas.microsoft.com/office/powerpoint/2010/main" val="373592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Wir haben jetzt eine emotionale und psychologische Betrachtung vorgenommen, lasst uns jetzt die Faktoren anschauen, die uns im Vertrieb ganz praktisch erfolgreich sein lassen.</a:t>
            </a:r>
          </a:p>
          <a:p>
            <a:endParaRPr lang="de-DE" dirty="0"/>
          </a:p>
          <a:p>
            <a:r>
              <a:rPr lang="de-DE" dirty="0"/>
              <a:t>Dazu bauen wir gemeinsam den Erfolgsfaktorenprozess im Vertrieb auf.</a:t>
            </a:r>
          </a:p>
          <a:p>
            <a:endParaRPr lang="de-DE" dirty="0"/>
          </a:p>
        </p:txBody>
      </p:sp>
    </p:spTree>
    <p:extLst>
      <p:ext uri="{BB962C8B-B14F-4D97-AF65-F5344CB8AC3E}">
        <p14:creationId xmlns:p14="http://schemas.microsoft.com/office/powerpoint/2010/main" val="452497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Karten der einzelnen Erfolgsfaktoren sind vorbereitet. </a:t>
            </a:r>
          </a:p>
          <a:p>
            <a:r>
              <a:rPr lang="de-DE" dirty="0"/>
              <a:t>TN sollen dann gemeinsam die Karten in einen Kreis legen/heften...</a:t>
            </a:r>
          </a:p>
          <a:p>
            <a:r>
              <a:rPr lang="de-DE" dirty="0"/>
              <a:t>Leere Karten falls ein Faktor fehlen sollte (manchmal werden z.B. Einwandbehandlung mehrfach eingefügt – auch gut)</a:t>
            </a:r>
          </a:p>
          <a:p>
            <a:r>
              <a:rPr lang="de-DE" dirty="0"/>
              <a:t>Karten die nicht notwendig sind dürfen sie weglassen (das passiert nie)</a:t>
            </a:r>
          </a:p>
          <a:p>
            <a:endParaRPr lang="de-DE" dirty="0"/>
          </a:p>
          <a:p>
            <a:r>
              <a:rPr lang="de-DE" dirty="0"/>
              <a:t>Wie wird diskutiert? </a:t>
            </a:r>
          </a:p>
          <a:p>
            <a:r>
              <a:rPr lang="de-DE" dirty="0"/>
              <a:t>TM nimmt auch auf Fragen zu den ERF keine Definition vor, sondern gibt die Frage zurück: „Was versteht ihr darunter?“</a:t>
            </a:r>
          </a:p>
        </p:txBody>
      </p:sp>
    </p:spTree>
    <p:extLst>
      <p:ext uri="{BB962C8B-B14F-4D97-AF65-F5344CB8AC3E}">
        <p14:creationId xmlns:p14="http://schemas.microsoft.com/office/powerpoint/2010/main" val="183903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xfrm>
            <a:off x="381000" y="685800"/>
            <a:ext cx="6096000" cy="3429000"/>
          </a:xfrm>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rPr lang="de-DE" dirty="0"/>
              <a:t>Ein paar Sätze zu Euch nach belieben.</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a:spLocks noGrp="1" noRot="1" noChangeAspect="1"/>
          </p:cNvSpPr>
          <p:nvPr>
            <p:ph type="sldImg"/>
          </p:nvPr>
        </p:nvSpPr>
        <p:spPr>
          <a:xfrm>
            <a:off x="381000" y="685800"/>
            <a:ext cx="6096000" cy="3429000"/>
          </a:xfrm>
          <a:prstGeom prst="rect">
            <a:avLst/>
          </a:prstGeom>
        </p:spPr>
        <p:txBody>
          <a:bodyPr/>
          <a:lstStyle/>
          <a:p>
            <a:endParaRPr/>
          </a:p>
        </p:txBody>
      </p:sp>
      <p:sp>
        <p:nvSpPr>
          <p:cNvPr id="1030" name="Shape 1030"/>
          <p:cNvSpPr>
            <a:spLocks noGrp="1"/>
          </p:cNvSpPr>
          <p:nvPr>
            <p:ph type="body" sz="quarter" idx="1"/>
          </p:nvPr>
        </p:nvSpPr>
        <p:spPr>
          <a:prstGeom prst="rect">
            <a:avLst/>
          </a:prstGeom>
        </p:spPr>
        <p:txBody>
          <a:bodyPr/>
          <a:lstStyle>
            <a:lvl1pPr>
              <a:spcBef>
                <a:spcPts val="500"/>
              </a:spcBef>
              <a:defRPr sz="1600"/>
            </a:lvl1pPr>
          </a:lstStyle>
          <a:p>
            <a:r>
              <a:rPr dirty="0" err="1"/>
              <a:t>Selbstvertrauen</a:t>
            </a:r>
            <a:r>
              <a:rPr dirty="0"/>
              <a:t> </a:t>
            </a:r>
            <a:r>
              <a:rPr dirty="0" err="1"/>
              <a:t>entsteht</a:t>
            </a:r>
            <a:r>
              <a:rPr dirty="0"/>
              <a:t> </a:t>
            </a:r>
            <a:r>
              <a:rPr dirty="0" err="1"/>
              <a:t>durch</a:t>
            </a:r>
            <a:r>
              <a:rPr dirty="0"/>
              <a:t> Zutrauen und das </a:t>
            </a:r>
            <a:r>
              <a:rPr dirty="0" err="1"/>
              <a:t>entsteht</a:t>
            </a:r>
            <a:r>
              <a:rPr dirty="0"/>
              <a:t> </a:t>
            </a:r>
            <a:r>
              <a:rPr dirty="0" err="1"/>
              <a:t>durch</a:t>
            </a:r>
            <a:r>
              <a:rPr dirty="0"/>
              <a:t> </a:t>
            </a:r>
            <a:r>
              <a:rPr dirty="0" err="1"/>
              <a:t>Vertrauen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Shape 1038"/>
          <p:cNvSpPr>
            <a:spLocks noGrp="1" noRot="1" noChangeAspect="1"/>
          </p:cNvSpPr>
          <p:nvPr>
            <p:ph type="sldImg"/>
          </p:nvPr>
        </p:nvSpPr>
        <p:spPr>
          <a:xfrm>
            <a:off x="381000" y="685800"/>
            <a:ext cx="6096000" cy="3429000"/>
          </a:xfrm>
          <a:prstGeom prst="rect">
            <a:avLst/>
          </a:prstGeom>
        </p:spPr>
        <p:txBody>
          <a:bodyPr/>
          <a:lstStyle/>
          <a:p>
            <a:endParaRPr/>
          </a:p>
        </p:txBody>
      </p:sp>
      <p:sp>
        <p:nvSpPr>
          <p:cNvPr id="1039" name="Shape 1039"/>
          <p:cNvSpPr>
            <a:spLocks noGrp="1"/>
          </p:cNvSpPr>
          <p:nvPr>
            <p:ph type="body" sz="quarter" idx="1"/>
          </p:nvPr>
        </p:nvSpPr>
        <p:spPr>
          <a:prstGeom prst="rect">
            <a:avLst/>
          </a:prstGeom>
        </p:spPr>
        <p:txBody>
          <a:bodyPr/>
          <a:lstStyle>
            <a:lvl1pPr>
              <a:spcBef>
                <a:spcPts val="500"/>
              </a:spcBef>
              <a:defRPr sz="1600"/>
            </a:lvl1pPr>
          </a:lstStyle>
          <a:p>
            <a:r>
              <a:rPr dirty="0" err="1"/>
              <a:t>Selbstvertrauen</a:t>
            </a:r>
            <a:r>
              <a:rPr dirty="0"/>
              <a:t> </a:t>
            </a:r>
            <a:r>
              <a:rPr dirty="0" err="1"/>
              <a:t>entsteht</a:t>
            </a:r>
            <a:r>
              <a:rPr dirty="0"/>
              <a:t> </a:t>
            </a:r>
            <a:r>
              <a:rPr dirty="0" err="1"/>
              <a:t>durch</a:t>
            </a:r>
            <a:r>
              <a:rPr dirty="0"/>
              <a:t> Zutrauen und das </a:t>
            </a:r>
            <a:r>
              <a:rPr dirty="0" err="1"/>
              <a:t>entsteht</a:t>
            </a:r>
            <a:r>
              <a:rPr dirty="0"/>
              <a:t> </a:t>
            </a:r>
            <a:r>
              <a:rPr dirty="0" err="1"/>
              <a:t>durch</a:t>
            </a:r>
            <a:r>
              <a:rPr dirty="0"/>
              <a:t> </a:t>
            </a:r>
            <a:r>
              <a:rPr dirty="0" err="1"/>
              <a:t>Vertrauen</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Shape 1066"/>
          <p:cNvSpPr>
            <a:spLocks noGrp="1" noRot="1" noChangeAspect="1"/>
          </p:cNvSpPr>
          <p:nvPr>
            <p:ph type="sldImg"/>
          </p:nvPr>
        </p:nvSpPr>
        <p:spPr>
          <a:xfrm>
            <a:off x="381000" y="685800"/>
            <a:ext cx="6096000" cy="3429000"/>
          </a:xfrm>
          <a:prstGeom prst="rect">
            <a:avLst/>
          </a:prstGeom>
        </p:spPr>
        <p:txBody>
          <a:bodyPr/>
          <a:lstStyle/>
          <a:p>
            <a:endParaRPr/>
          </a:p>
        </p:txBody>
      </p:sp>
      <p:sp>
        <p:nvSpPr>
          <p:cNvPr id="1067" name="Shape 1067"/>
          <p:cNvSpPr>
            <a:spLocks noGrp="1"/>
          </p:cNvSpPr>
          <p:nvPr>
            <p:ph type="body" sz="quarter" idx="1"/>
          </p:nvPr>
        </p:nvSpPr>
        <p:spPr>
          <a:prstGeom prst="rect">
            <a:avLst/>
          </a:prstGeom>
        </p:spPr>
        <p:txBody>
          <a:bodyPr/>
          <a:lstStyle/>
          <a:p>
            <a:r>
              <a:rPr dirty="0" err="1"/>
              <a:t>Gruppenarbeit</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xfrm>
            <a:off x="381000" y="685800"/>
            <a:ext cx="6096000" cy="3429000"/>
          </a:xfrm>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r>
              <a:rPr lang="de-DE" b="1" dirty="0"/>
              <a:t>KURZERKLÄRUNG:</a:t>
            </a:r>
          </a:p>
          <a:p>
            <a:pPr marL="0" marR="0" lvl="0" indent="0" defTabSz="457200" eaLnBrk="1" fontAlgn="auto" latinLnBrk="0" hangingPunct="1">
              <a:lnSpc>
                <a:spcPct val="100000"/>
              </a:lnSpc>
              <a:spcBef>
                <a:spcPts val="0"/>
              </a:spcBef>
              <a:spcAft>
                <a:spcPts val="0"/>
              </a:spcAft>
              <a:buClrTx/>
              <a:buSzTx/>
              <a:buFontTx/>
              <a:buNone/>
              <a:tabLst/>
              <a:defRPr/>
            </a:pPr>
            <a:r>
              <a:rPr lang="de-DE" sz="2200" dirty="0">
                <a:effectLst/>
                <a:latin typeface="Lucida Grande"/>
                <a:ea typeface="Lucida Grande"/>
                <a:cs typeface="Lucida Grande"/>
                <a:sym typeface="Lucida Grande"/>
              </a:rPr>
              <a:t>Die MA-Leistungs-Matrix ist die perfekte Grundlage, um Mitarbeiter gezielt und erfolgversprechend zu entwickeln.</a:t>
            </a:r>
          </a:p>
          <a:p>
            <a:r>
              <a:rPr lang="de-DE" sz="2200" dirty="0">
                <a:effectLst/>
                <a:latin typeface="Lucida Grande"/>
                <a:ea typeface="Lucida Grande"/>
                <a:cs typeface="Lucida Grande"/>
                <a:sym typeface="Lucida Grande"/>
              </a:rPr>
              <a:t>Deine Aufgabe wird es später sein, Deine Mitarbeiter in eines der Quadranten einzuordnen. Die Zuordnung zu den Quadranten, obliegt einzig und allein Deiner Betrachtung auf den jeweiligen Mitarbeiter.</a:t>
            </a:r>
          </a:p>
          <a:p>
            <a:r>
              <a:rPr lang="de-DE" sz="2200" dirty="0">
                <a:effectLst/>
                <a:latin typeface="Lucida Grande"/>
                <a:ea typeface="Lucida Grande"/>
                <a:cs typeface="Lucida Grande"/>
                <a:sym typeface="Lucida Grande"/>
              </a:rPr>
              <a:t>Betrachtet werden muss dabei die tatsächliche Situation, nicht ein möglicher oder gewünschter Zustand. Es ist wichtig dabei zu verstehen, dass es ausschließlich um ihren Blickwinkel auf den Mitarbeiter geht. Dieser Blickwinkel bezieht sich insbesondere auf das Verhalten des Mitarbeiters in Bezug auf Dich als dessen Führungskraft.</a:t>
            </a:r>
          </a:p>
          <a:p>
            <a:pPr marL="0" marR="0" lvl="0" indent="0" defTabSz="457200" eaLnBrk="1" fontAlgn="auto" latinLnBrk="0" hangingPunct="1">
              <a:lnSpc>
                <a:spcPct val="100000"/>
              </a:lnSpc>
              <a:spcBef>
                <a:spcPts val="0"/>
              </a:spcBef>
              <a:spcAft>
                <a:spcPts val="0"/>
              </a:spcAft>
              <a:buClrTx/>
              <a:buSzTx/>
              <a:buFontTx/>
              <a:buNone/>
              <a:tabLst/>
              <a:defRPr/>
            </a:pPr>
            <a:endParaRPr lang="de-DE" sz="2200" dirty="0">
              <a:effectLst/>
              <a:latin typeface="Lucida Grande"/>
              <a:ea typeface="Lucida Grande"/>
              <a:cs typeface="Lucida Grande"/>
              <a:sym typeface="Lucida Grande"/>
            </a:endParaRPr>
          </a:p>
          <a:p>
            <a:r>
              <a:rPr dirty="0"/>
              <a:t>B: Frisch </a:t>
            </a:r>
            <a:r>
              <a:rPr lang="de-DE" dirty="0"/>
              <a:t>in der Abteilung – nicht länger als 1/2 bis 1 Jahr. Lässt sich gut entwickeln.</a:t>
            </a:r>
            <a:endParaRPr dirty="0"/>
          </a:p>
          <a:p>
            <a:r>
              <a:rPr dirty="0"/>
              <a:t>A: Offen für </a:t>
            </a:r>
            <a:r>
              <a:rPr dirty="0" err="1"/>
              <a:t>Veränderung</a:t>
            </a:r>
            <a:r>
              <a:rPr dirty="0"/>
              <a:t> | Motivation | Multiplikator | Delegation | </a:t>
            </a:r>
            <a:r>
              <a:rPr dirty="0" err="1"/>
              <a:t>Verantwortung</a:t>
            </a:r>
            <a:r>
              <a:rPr dirty="0"/>
              <a:t> | </a:t>
            </a:r>
            <a:r>
              <a:rPr dirty="0" err="1"/>
              <a:t>Anerkennung</a:t>
            </a:r>
            <a:r>
              <a:rPr dirty="0"/>
              <a:t> | </a:t>
            </a:r>
            <a:r>
              <a:rPr dirty="0" err="1"/>
              <a:t>helfen</a:t>
            </a:r>
            <a:endParaRPr dirty="0"/>
          </a:p>
          <a:p>
            <a:r>
              <a:rPr dirty="0"/>
              <a:t>C: </a:t>
            </a:r>
            <a:r>
              <a:rPr dirty="0" err="1"/>
              <a:t>trotzig</a:t>
            </a:r>
            <a:r>
              <a:rPr dirty="0"/>
              <a:t> | </a:t>
            </a:r>
            <a:r>
              <a:rPr dirty="0" err="1"/>
              <a:t>sucht</a:t>
            </a:r>
            <a:r>
              <a:rPr dirty="0"/>
              <a:t> </a:t>
            </a:r>
            <a:r>
              <a:rPr dirty="0" err="1"/>
              <a:t>nach</a:t>
            </a:r>
            <a:r>
              <a:rPr dirty="0"/>
              <a:t> dem Haar in der Suppe | </a:t>
            </a:r>
            <a:r>
              <a:rPr dirty="0" err="1"/>
              <a:t>keine</a:t>
            </a:r>
            <a:r>
              <a:rPr dirty="0"/>
              <a:t> </a:t>
            </a:r>
            <a:r>
              <a:rPr dirty="0" err="1"/>
              <a:t>Veränderungen</a:t>
            </a:r>
            <a:r>
              <a:rPr dirty="0"/>
              <a:t> es sei </a:t>
            </a:r>
            <a:r>
              <a:rPr dirty="0" err="1"/>
              <a:t>denn</a:t>
            </a:r>
            <a:r>
              <a:rPr dirty="0"/>
              <a:t> </a:t>
            </a:r>
            <a:r>
              <a:rPr dirty="0" err="1"/>
              <a:t>zu</a:t>
            </a:r>
            <a:r>
              <a:rPr dirty="0"/>
              <a:t> </a:t>
            </a:r>
            <a:r>
              <a:rPr dirty="0" err="1"/>
              <a:t>eigenem</a:t>
            </a:r>
            <a:r>
              <a:rPr dirty="0"/>
              <a:t> </a:t>
            </a:r>
            <a:r>
              <a:rPr dirty="0" err="1"/>
              <a:t>Vorteil</a:t>
            </a:r>
            <a:r>
              <a:rPr dirty="0"/>
              <a:t> | Diva | </a:t>
            </a:r>
            <a:r>
              <a:rPr dirty="0" err="1"/>
              <a:t>Länger</a:t>
            </a:r>
            <a:r>
              <a:rPr dirty="0"/>
              <a:t> </a:t>
            </a:r>
            <a:r>
              <a:rPr dirty="0" err="1"/>
              <a:t>dabei</a:t>
            </a:r>
            <a:r>
              <a:rPr dirty="0"/>
              <a:t> | </a:t>
            </a:r>
            <a:r>
              <a:rPr dirty="0" err="1"/>
              <a:t>bringen</a:t>
            </a:r>
            <a:r>
              <a:rPr dirty="0"/>
              <a:t> </a:t>
            </a:r>
            <a:r>
              <a:rPr dirty="0" err="1"/>
              <a:t>sich</a:t>
            </a:r>
            <a:r>
              <a:rPr dirty="0"/>
              <a:t> nicht </a:t>
            </a:r>
            <a:r>
              <a:rPr dirty="0" err="1"/>
              <a:t>ein</a:t>
            </a:r>
            <a:r>
              <a:rPr dirty="0"/>
              <a:t> | Resignation</a:t>
            </a:r>
            <a:r>
              <a:rPr lang="de-DE" dirty="0"/>
              <a:t>. ABER: macht einen guten Job und ist bei Kunden meist gerne gesehen. (Cash </a:t>
            </a:r>
            <a:r>
              <a:rPr lang="de-DE" dirty="0" err="1"/>
              <a:t>Cow</a:t>
            </a:r>
            <a:r>
              <a:rPr lang="de-DE" dirty="0"/>
              <a:t>)</a:t>
            </a:r>
            <a:endParaRPr dirty="0"/>
          </a:p>
          <a:p>
            <a:r>
              <a:rPr dirty="0"/>
              <a:t>D: </a:t>
            </a:r>
            <a:r>
              <a:rPr lang="de-DE" dirty="0"/>
              <a:t>kann nicht – will nicht – ist aber nur über C, also den Erfolg entwickelbar, nicht über die Motivation! </a:t>
            </a:r>
          </a:p>
          <a:p>
            <a:endParaRPr lang="de-DE" dirty="0"/>
          </a:p>
          <a:p>
            <a:r>
              <a:rPr lang="de-DE" b="1" dirty="0"/>
              <a:t>Details:</a:t>
            </a:r>
          </a:p>
          <a:p>
            <a:r>
              <a:rPr lang="de-DE" u="sng" dirty="0"/>
              <a:t>Erfolg</a:t>
            </a:r>
            <a:r>
              <a:rPr lang="de-DE" dirty="0"/>
              <a:t>:</a:t>
            </a:r>
          </a:p>
          <a:p>
            <a:r>
              <a:rPr lang="de-DE" sz="2200" dirty="0">
                <a:effectLst/>
                <a:latin typeface="Lucida Grande"/>
                <a:ea typeface="Lucida Grande"/>
                <a:cs typeface="Lucida Grande"/>
                <a:sym typeface="Lucida Grande"/>
              </a:rPr>
              <a:t>Was bedeutet es nun erfolgreich zu sein?</a:t>
            </a:r>
          </a:p>
          <a:p>
            <a:r>
              <a:rPr lang="de-DE" sz="2200" dirty="0">
                <a:effectLst/>
                <a:latin typeface="Lucida Grande"/>
                <a:ea typeface="Lucida Grande"/>
                <a:cs typeface="Lucida Grande"/>
                <a:sym typeface="Lucida Grande"/>
              </a:rPr>
              <a:t>Ein Mitarbeiter ist dann erfolgreich, wenn er seine Aufgaben innerhalb seines Bereiches oder seiner Verantwortung so erfüllt, dass die Vorgaben oder Ziele im gesamten erreicht werden.</a:t>
            </a:r>
          </a:p>
          <a:p>
            <a:r>
              <a:rPr lang="de-DE" u="sng" dirty="0"/>
              <a:t>Motivation</a:t>
            </a:r>
            <a:r>
              <a:rPr lang="de-DE" dirty="0"/>
              <a:t>:</a:t>
            </a:r>
          </a:p>
          <a:p>
            <a:r>
              <a:rPr lang="de-DE" sz="2200" dirty="0">
                <a:effectLst/>
                <a:latin typeface="Lucida Grande"/>
                <a:ea typeface="Lucida Grande"/>
                <a:cs typeface="Lucida Grande"/>
                <a:sym typeface="Lucida Grande"/>
              </a:rPr>
              <a:t>Es kommt ausschließlich auf die Betrachtung aus Deiner Führungs-Perspektive an. Ganz besonders, auf die Motivation die Dir Deine Mitarbeiter unter Beweis stellen. </a:t>
            </a:r>
          </a:p>
          <a:p>
            <a:r>
              <a:rPr lang="de-DE" sz="2200" dirty="0">
                <a:effectLst/>
                <a:latin typeface="Lucida Grande"/>
                <a:ea typeface="Lucida Grande"/>
                <a:cs typeface="Lucida Grande"/>
                <a:sym typeface="Lucida Grande"/>
              </a:rPr>
              <a:t>D.h., wie weit ziehen ihre Mitarbeiter an ihrem Strang. </a:t>
            </a:r>
          </a:p>
          <a:p>
            <a:r>
              <a:rPr lang="de-DE" sz="2200" dirty="0">
                <a:effectLst/>
                <a:latin typeface="Lucida Grande"/>
                <a:ea typeface="Lucida Grande"/>
                <a:cs typeface="Lucida Grande"/>
                <a:sym typeface="Lucida Grande"/>
              </a:rPr>
              <a:t>Wie weit wirst Du von Deinen Mitarbeitern in Deinem Tun, Gedanken, Vorhaben, Visionen und Zielen tatsächlich und konkret unterstützt.</a:t>
            </a:r>
          </a:p>
          <a:p>
            <a:endParaRPr lang="de-DE"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0BF54-BEC7-143C-EFDB-00B3DCF40B02}"/>
            </a:ext>
          </a:extLst>
        </p:cNvPr>
        <p:cNvGrpSpPr/>
        <p:nvPr/>
      </p:nvGrpSpPr>
      <p:grpSpPr>
        <a:xfrm>
          <a:off x="0" y="0"/>
          <a:ext cx="0" cy="0"/>
          <a:chOff x="0" y="0"/>
          <a:chExt cx="0" cy="0"/>
        </a:xfrm>
      </p:grpSpPr>
      <p:sp>
        <p:nvSpPr>
          <p:cNvPr id="1093" name="Shape 1093">
            <a:extLst>
              <a:ext uri="{FF2B5EF4-FFF2-40B4-BE49-F238E27FC236}">
                <a16:creationId xmlns:a16="http://schemas.microsoft.com/office/drawing/2014/main" id="{07189ACB-9F71-5EDF-1B0D-AD58F56B251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094" name="Shape 1094">
            <a:extLst>
              <a:ext uri="{FF2B5EF4-FFF2-40B4-BE49-F238E27FC236}">
                <a16:creationId xmlns:a16="http://schemas.microsoft.com/office/drawing/2014/main" id="{035814BB-A134-DDC1-B298-BC07E28019DF}"/>
              </a:ext>
            </a:extLst>
          </p:cNvPr>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03340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ANIMIERT</a:t>
            </a:r>
          </a:p>
          <a:p>
            <a:r>
              <a:rPr lang="de-DE" dirty="0"/>
              <a:t>Je früher wir mit und an unserem Mitarbeiter arbeiten, desto leichter ist es für ihn sein Ziel zu erreichen.</a:t>
            </a:r>
          </a:p>
          <a:p>
            <a:r>
              <a:rPr lang="de-DE" dirty="0"/>
              <a:t>D.h. auch einen Blick auf dessen Selektion und Vorbereitung werfen. Z.B. im Rahmen der Erfolgsfaktoren.</a:t>
            </a:r>
          </a:p>
        </p:txBody>
      </p:sp>
    </p:spTree>
    <p:extLst>
      <p:ext uri="{BB962C8B-B14F-4D97-AF65-F5344CB8AC3E}">
        <p14:creationId xmlns:p14="http://schemas.microsoft.com/office/powerpoint/2010/main" val="2433223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457195" eaLnBrk="1" fontAlgn="auto" latinLnBrk="0" hangingPunct="1">
              <a:lnSpc>
                <a:spcPct val="100000"/>
              </a:lnSpc>
              <a:spcBef>
                <a:spcPts val="0"/>
              </a:spcBef>
              <a:spcAft>
                <a:spcPts val="0"/>
              </a:spcAft>
              <a:buClrTx/>
              <a:buSzTx/>
              <a:buFontTx/>
              <a:buNone/>
              <a:tabLst/>
              <a:defRPr/>
            </a:pPr>
            <a:r>
              <a:rPr lang="de-DE" b="1" dirty="0"/>
              <a:t>ANIMIERT</a:t>
            </a:r>
          </a:p>
          <a:p>
            <a:endParaRPr lang="de-DE" dirty="0"/>
          </a:p>
        </p:txBody>
      </p:sp>
    </p:spTree>
    <p:extLst>
      <p:ext uri="{BB962C8B-B14F-4D97-AF65-F5344CB8AC3E}">
        <p14:creationId xmlns:p14="http://schemas.microsoft.com/office/powerpoint/2010/main" val="1799637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ÜBRIGENS: NAHE DRAN SEIN IST EIN SATZ DEN DR. MARC BAUMGARTNER EUCH VOR EIN PAAR WOCHEN BEI DEM ONLINE-MEETING MITGEGEBEN HAT!</a:t>
            </a:r>
          </a:p>
          <a:p>
            <a:endParaRPr lang="de-DE" dirty="0"/>
          </a:p>
          <a:p>
            <a:r>
              <a:rPr lang="de-DE" dirty="0"/>
              <a:t>Die besten Möglichkeiten nahe dran zu sein.</a:t>
            </a:r>
          </a:p>
        </p:txBody>
      </p:sp>
    </p:spTree>
    <p:extLst>
      <p:ext uri="{BB962C8B-B14F-4D97-AF65-F5344CB8AC3E}">
        <p14:creationId xmlns:p14="http://schemas.microsoft.com/office/powerpoint/2010/main" val="179133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Die wollen wir wieder zurückgewinnen</a:t>
            </a:r>
          </a:p>
        </p:txBody>
      </p:sp>
    </p:spTree>
    <p:extLst>
      <p:ext uri="{BB962C8B-B14F-4D97-AF65-F5344CB8AC3E}">
        <p14:creationId xmlns:p14="http://schemas.microsoft.com/office/powerpoint/2010/main" val="25211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Klar machen, dass dies jeder hat und als Hausaufgabe nochmals für Bestands-, Lost- und Neukunden hat schreiben dürfen.</a:t>
            </a:r>
          </a:p>
        </p:txBody>
      </p:sp>
    </p:spTree>
    <p:extLst>
      <p:ext uri="{BB962C8B-B14F-4D97-AF65-F5344CB8AC3E}">
        <p14:creationId xmlns:p14="http://schemas.microsoft.com/office/powerpoint/2010/main" val="214653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Sehr viele der </a:t>
            </a:r>
            <a:r>
              <a:rPr lang="de-DE" dirty="0" err="1"/>
              <a:t>FK´s</a:t>
            </a:r>
            <a:r>
              <a:rPr lang="de-DE" dirty="0"/>
              <a:t> werden sich kennen. Die Raterunde lockert prima auf.</a:t>
            </a:r>
          </a:p>
        </p:txBody>
      </p:sp>
    </p:spTree>
    <p:extLst>
      <p:ext uri="{BB962C8B-B14F-4D97-AF65-F5344CB8AC3E}">
        <p14:creationId xmlns:p14="http://schemas.microsoft.com/office/powerpoint/2010/main" val="3167577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Beispiele, die wir den ID+AD mitgegeben haben.</a:t>
            </a:r>
          </a:p>
        </p:txBody>
      </p:sp>
    </p:spTree>
    <p:extLst>
      <p:ext uri="{BB962C8B-B14F-4D97-AF65-F5344CB8AC3E}">
        <p14:creationId xmlns:p14="http://schemas.microsoft.com/office/powerpoint/2010/main" val="1530955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46C6-A4FC-47F4-50EC-E8058C62AB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E09444-5C0E-4561-7E53-480B7E2D58D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1A6DEB5-A247-45C5-D7CC-65222517571F}"/>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899250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229425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6E0D1-0C60-8EA3-DF4E-28E864775A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8A1B4E-E876-4073-4803-7DC70F5DB54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CF88ADB-4B71-65B7-FB51-8CA0B470E2AC}"/>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dirty="0"/>
              <a:t>Bei Neukunden heißt es </a:t>
            </a:r>
            <a:r>
              <a:rPr lang="de-DE" b="1" dirty="0"/>
              <a:t>„GEWINNEN“!!!</a:t>
            </a:r>
          </a:p>
          <a:p>
            <a:r>
              <a:rPr lang="de-DE" dirty="0"/>
              <a:t>Bei Bestandskunden heißt es </a:t>
            </a:r>
            <a:r>
              <a:rPr lang="de-DE" b="1" dirty="0"/>
              <a:t>„ZURÜCKGEWINNEN“!!!</a:t>
            </a:r>
          </a:p>
          <a:p>
            <a:endParaRPr lang="de-DE" b="1" dirty="0"/>
          </a:p>
          <a:p>
            <a:r>
              <a:rPr lang="de-DE" b="1" dirty="0"/>
              <a:t>MENSCHEN brauchen Gründe/Nutzen, um bereit zu sein, VERÄNDERUNGEN zu akzeptieren. Einem Termin zuzustimmen ist ebenso eine Veränderung, die wir dem Kunden schmackhaft machen wollen. (SINNBEGRÜNDUNGEN)</a:t>
            </a:r>
          </a:p>
          <a:p>
            <a:endParaRPr lang="de-DE" b="1" dirty="0"/>
          </a:p>
          <a:p>
            <a:r>
              <a:rPr lang="de-DE" b="1" dirty="0"/>
              <a:t>Ideen aus WS Modul 1, damals vorgegeben</a:t>
            </a:r>
          </a:p>
          <a:p>
            <a:endParaRPr lang="de-DE" b="1" dirty="0"/>
          </a:p>
          <a:p>
            <a:pPr algn="l" defTabSz="457200">
              <a:spcBef>
                <a:spcPts val="600"/>
              </a:spcBef>
              <a:spcAft>
                <a:spcPts val="600"/>
              </a:spcAft>
              <a:defRPr sz="5200" b="1">
                <a:solidFill>
                  <a:srgbClr val="2B669A"/>
                </a:solidFill>
                <a:latin typeface="Verdana"/>
                <a:ea typeface="Verdana"/>
                <a:cs typeface="Verdana"/>
                <a:sym typeface="Verdana"/>
              </a:defRPr>
            </a:pPr>
            <a:r>
              <a:rPr lang="de-DE" dirty="0"/>
              <a:t>… damit wir beide wieder ins Geschäft kommen?</a:t>
            </a:r>
          </a:p>
          <a:p>
            <a:pPr algn="l" defTabSz="457200">
              <a:spcBef>
                <a:spcPts val="600"/>
              </a:spcBef>
              <a:spcAft>
                <a:spcPts val="600"/>
              </a:spcAft>
              <a:defRPr sz="5200" b="1">
                <a:solidFill>
                  <a:srgbClr val="2B669A"/>
                </a:solidFill>
                <a:latin typeface="Verdana"/>
                <a:ea typeface="Verdana"/>
                <a:cs typeface="Verdana"/>
                <a:sym typeface="Verdana"/>
              </a:defRPr>
            </a:pPr>
            <a:r>
              <a:rPr lang="de-DE" dirty="0"/>
              <a:t>… damit ich für Sie der optimale Baustofflieferant werde?</a:t>
            </a:r>
          </a:p>
          <a:p>
            <a:pPr algn="l" defTabSz="457200">
              <a:spcBef>
                <a:spcPts val="600"/>
              </a:spcBef>
              <a:spcAft>
                <a:spcPts val="600"/>
              </a:spcAft>
              <a:defRPr sz="5200" b="1">
                <a:solidFill>
                  <a:srgbClr val="2B669A"/>
                </a:solidFill>
                <a:latin typeface="Verdana"/>
                <a:ea typeface="Verdana"/>
                <a:cs typeface="Verdana"/>
                <a:sym typeface="Verdana"/>
              </a:defRPr>
            </a:pPr>
            <a:r>
              <a:rPr lang="de-DE" dirty="0"/>
              <a:t>… damit Sie sich von unserem/meinem Service selbst </a:t>
            </a:r>
          </a:p>
          <a:p>
            <a:pPr algn="l" defTabSz="457200">
              <a:spcBef>
                <a:spcPts val="600"/>
              </a:spcBef>
              <a:spcAft>
                <a:spcPts val="600"/>
              </a:spcAft>
              <a:defRPr sz="5200" b="1">
                <a:solidFill>
                  <a:srgbClr val="2B669A"/>
                </a:solidFill>
                <a:latin typeface="Verdana"/>
                <a:ea typeface="Verdana"/>
                <a:cs typeface="Verdana"/>
                <a:sym typeface="Verdana"/>
              </a:defRPr>
            </a:pPr>
            <a:r>
              <a:rPr lang="de-DE" dirty="0"/>
              <a:t>    überzeugen können?</a:t>
            </a:r>
          </a:p>
          <a:p>
            <a:pPr algn="l" defTabSz="457200">
              <a:spcBef>
                <a:spcPts val="600"/>
              </a:spcBef>
              <a:spcAft>
                <a:spcPts val="600"/>
              </a:spcAft>
              <a:defRPr sz="5200" b="1">
                <a:solidFill>
                  <a:srgbClr val="2B669A"/>
                </a:solidFill>
                <a:latin typeface="Verdana"/>
                <a:ea typeface="Verdana"/>
                <a:cs typeface="Verdana"/>
                <a:sym typeface="Verdana"/>
              </a:defRPr>
            </a:pPr>
            <a:r>
              <a:rPr lang="de-DE" dirty="0"/>
              <a:t>… um Sie wieder neu für uns/mich zu begeistern?</a:t>
            </a:r>
          </a:p>
          <a:p>
            <a:endParaRPr lang="de-DE" b="1" dirty="0"/>
          </a:p>
        </p:txBody>
      </p:sp>
    </p:spTree>
    <p:extLst>
      <p:ext uri="{BB962C8B-B14F-4D97-AF65-F5344CB8AC3E}">
        <p14:creationId xmlns:p14="http://schemas.microsoft.com/office/powerpoint/2010/main" val="2172121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BAB0-EDFC-6E2C-CD98-DFAA718E07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9830D6-D64A-4275-2DF4-2DBC76EBF38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C60556B-CF52-B98F-704B-5A054898E7B3}"/>
              </a:ext>
            </a:extLst>
          </p:cNvPr>
          <p:cNvSpPr>
            <a:spLocks noGrp="1"/>
          </p:cNvSpPr>
          <p:nvPr>
            <p:ph type="body" idx="1"/>
          </p:nvPr>
        </p:nvSpPr>
        <p:spPr/>
        <p:txBody>
          <a:bodyPr/>
          <a:lstStyle/>
          <a:p>
            <a:r>
              <a:rPr lang="de-DE" dirty="0"/>
              <a:t>Das könne aussagen sein oder Fragen oder beides zusammen</a:t>
            </a:r>
          </a:p>
        </p:txBody>
      </p:sp>
    </p:spTree>
    <p:extLst>
      <p:ext uri="{BB962C8B-B14F-4D97-AF65-F5344CB8AC3E}">
        <p14:creationId xmlns:p14="http://schemas.microsoft.com/office/powerpoint/2010/main" val="3626064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C6B50-878D-6572-9173-F8D92CB92E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77E2CD-40DE-CC5B-C8DF-B14357D55F1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45941FC-7FF3-AC34-320C-4B53DFE7A921}"/>
              </a:ext>
            </a:extLst>
          </p:cNvPr>
          <p:cNvSpPr>
            <a:spLocks noGrp="1"/>
          </p:cNvSpPr>
          <p:nvPr>
            <p:ph type="body" idx="1"/>
          </p:nvPr>
        </p:nvSpPr>
        <p:spPr/>
        <p:txBody>
          <a:bodyPr/>
          <a:lstStyle/>
          <a:p>
            <a:r>
              <a:rPr lang="de-DE" dirty="0"/>
              <a:t>Dieses Angebot gab es tatsächlich bei STARK (exemplarisch).</a:t>
            </a:r>
          </a:p>
          <a:p>
            <a:r>
              <a:rPr lang="de-DE" dirty="0"/>
              <a:t>Kunde hat wahrscheinlich keine Lust, Formulare auszufüllen, um den Sicherheitssauger zu bekommen, das könnten wir ihm ja abnehmen, was als Mehrwert vom Kunden gesehen werden kann.</a:t>
            </a:r>
          </a:p>
        </p:txBody>
      </p:sp>
    </p:spTree>
    <p:extLst>
      <p:ext uri="{BB962C8B-B14F-4D97-AF65-F5344CB8AC3E}">
        <p14:creationId xmlns:p14="http://schemas.microsoft.com/office/powerpoint/2010/main" val="1886418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3D71-FE75-608B-A437-B0F862B50E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880991-2B3D-906B-A9B8-8200B999FD5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26A172C-7342-FDB5-7E94-9D18AC03D31F}"/>
              </a:ext>
            </a:extLst>
          </p:cNvPr>
          <p:cNvSpPr>
            <a:spLocks noGrp="1"/>
          </p:cNvSpPr>
          <p:nvPr>
            <p:ph type="body" idx="1"/>
          </p:nvPr>
        </p:nvSpPr>
        <p:spPr/>
        <p:txBody>
          <a:bodyPr/>
          <a:lstStyle/>
          <a:p>
            <a:r>
              <a:rPr lang="de-DE" b="1" dirty="0"/>
              <a:t>Königsfrage</a:t>
            </a:r>
          </a:p>
          <a:p>
            <a:endParaRPr lang="de-DE" b="1" dirty="0"/>
          </a:p>
          <a:p>
            <a:r>
              <a:rPr lang="de-DE" b="1" dirty="0"/>
              <a:t>Brauchen wir gleich nochmals bei der SPKG-Methode nochmal!</a:t>
            </a:r>
          </a:p>
        </p:txBody>
      </p:sp>
    </p:spTree>
    <p:extLst>
      <p:ext uri="{BB962C8B-B14F-4D97-AF65-F5344CB8AC3E}">
        <p14:creationId xmlns:p14="http://schemas.microsoft.com/office/powerpoint/2010/main" val="2265311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01A17-159D-84A1-239A-35343CF80BC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711615-D560-D027-E637-CEE04A6BD93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325FDDF-65B7-56C6-2F4E-D0E46674B453}"/>
              </a:ext>
            </a:extLst>
          </p:cNvPr>
          <p:cNvSpPr>
            <a:spLocks noGrp="1"/>
          </p:cNvSpPr>
          <p:nvPr>
            <p:ph type="body" idx="1"/>
          </p:nvPr>
        </p:nvSpPr>
        <p:spPr/>
        <p:txBody>
          <a:bodyPr/>
          <a:lstStyle/>
          <a:p>
            <a:r>
              <a:rPr lang="de-DE" dirty="0"/>
              <a:t>Im englischen SPIN-Methode</a:t>
            </a:r>
          </a:p>
          <a:p>
            <a:r>
              <a:rPr lang="de-DE" dirty="0"/>
              <a:t>Hierzu wurden in England in  mehr als 10 </a:t>
            </a:r>
            <a:r>
              <a:rPr lang="de-DE" dirty="0" err="1"/>
              <a:t>jahren</a:t>
            </a:r>
            <a:r>
              <a:rPr lang="de-DE" dirty="0"/>
              <a:t> mehr als 30.000 Verkaufsgespräche analysiert mit dem Ergebnis, dass diese 4 Punkte den Verkauf </a:t>
            </a:r>
            <a:r>
              <a:rPr lang="de-DE" b="1" dirty="0"/>
              <a:t>massiv </a:t>
            </a:r>
            <a:r>
              <a:rPr lang="de-DE" dirty="0"/>
              <a:t>nach vorne treibt.</a:t>
            </a:r>
          </a:p>
        </p:txBody>
      </p:sp>
    </p:spTree>
    <p:extLst>
      <p:ext uri="{BB962C8B-B14F-4D97-AF65-F5344CB8AC3E}">
        <p14:creationId xmlns:p14="http://schemas.microsoft.com/office/powerpoint/2010/main" val="3485969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42C6-3CC1-E5D4-3BE1-8B1E646358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0A70F2-B6F1-EBDF-A897-8F769B02379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25BF083-52F7-0CAC-1AED-DA5ED6540AA6}"/>
              </a:ext>
            </a:extLst>
          </p:cNvPr>
          <p:cNvSpPr>
            <a:spLocks noGrp="1"/>
          </p:cNvSpPr>
          <p:nvPr>
            <p:ph type="body" idx="1"/>
          </p:nvPr>
        </p:nvSpPr>
        <p:spPr/>
        <p:txBody>
          <a:bodyPr/>
          <a:lstStyle/>
          <a:p>
            <a:r>
              <a:rPr lang="de-DE" dirty="0"/>
              <a:t>Das ist die Königsfrage:</a:t>
            </a:r>
          </a:p>
          <a:p>
            <a:r>
              <a:rPr lang="de-DE" dirty="0"/>
              <a:t>Die Antworten hierauf sind mir als Verkäufer besonders wichtig und sollte ich mir merken. Diese kann ich zum Thema „aktives zuhören“ immer wieder nutzen, bei der Einwandbehandlung kann die ebenso wichtig sein.</a:t>
            </a:r>
          </a:p>
          <a:p>
            <a:endParaRPr lang="de-DE" dirty="0"/>
          </a:p>
          <a:p>
            <a:r>
              <a:rPr lang="de-DE" b="1" dirty="0"/>
              <a:t>Besonders wichtig ist hierbei, dass die Wahrscheinlichkeit extrem hoch ist, dass der Kunde hierbei von einem Problem spricht, welches er mit unserem Wettbewerber hat!</a:t>
            </a:r>
          </a:p>
          <a:p>
            <a:endParaRPr lang="de-DE" dirty="0"/>
          </a:p>
          <a:p>
            <a:r>
              <a:rPr lang="de-DE" sz="2200" b="0" i="0" u="none" strike="noStrike" dirty="0">
                <a:effectLst/>
                <a:latin typeface="Lucida Grande"/>
                <a:ea typeface="Lucida Grande"/>
                <a:cs typeface="Lucida Grande"/>
                <a:sym typeface="Lucida Grande"/>
              </a:rPr>
              <a:t>Dieser ist ebenso hilfreich zum Aufbau/zur Verstärkung der pers. Bindung (Beziehungskonto) – „Ich bin neugierig auf Dich, ich will wissen, was Dir wichtig ist, ich nehme Dich ernst:…..“</a:t>
            </a:r>
          </a:p>
          <a:p>
            <a:endParaRPr lang="de-DE" dirty="0"/>
          </a:p>
        </p:txBody>
      </p:sp>
    </p:spTree>
    <p:extLst>
      <p:ext uri="{BB962C8B-B14F-4D97-AF65-F5344CB8AC3E}">
        <p14:creationId xmlns:p14="http://schemas.microsoft.com/office/powerpoint/2010/main" val="4220642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ACD9C-CD35-9D8C-3DC4-3A75FA919C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624E79-E0A6-2401-6828-76551FEB5F5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03C27A5-88D8-354E-91C5-319DBD389674}"/>
              </a:ext>
            </a:extLst>
          </p:cNvPr>
          <p:cNvSpPr>
            <a:spLocks noGrp="1"/>
          </p:cNvSpPr>
          <p:nvPr>
            <p:ph type="body" idx="1"/>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de-DE" sz="2200" b="0" i="0" u="none" strike="noStrike" dirty="0">
                <a:effectLst/>
                <a:latin typeface="Lucida Grande"/>
                <a:ea typeface="Lucida Grande"/>
                <a:cs typeface="Lucida Grande"/>
                <a:sym typeface="Lucida Grande"/>
              </a:rPr>
              <a:t>Statt zu fragen: welche PROBLEME haben Sie da zur Zeit, fragen wir taktisch klug nach ERFAHRUNGEN: </a:t>
            </a:r>
            <a:r>
              <a:rPr lang="de-DE" dirty="0"/>
              <a:t>„Welche konkreten Erfahrungen haben Sie damit gemacht?"</a:t>
            </a:r>
          </a:p>
          <a:p>
            <a:r>
              <a:rPr lang="de-DE" sz="2200" b="0" i="0" u="none" strike="noStrike" dirty="0" err="1">
                <a:effectLst/>
                <a:latin typeface="Lucida Grande"/>
                <a:ea typeface="Lucida Grande"/>
                <a:cs typeface="Lucida Grande"/>
                <a:sym typeface="Lucida Grande"/>
              </a:rPr>
              <a:t>Kd</a:t>
            </a:r>
            <a:r>
              <a:rPr lang="de-DE" sz="2200" b="0" i="0" u="none" strike="noStrike" dirty="0">
                <a:effectLst/>
                <a:latin typeface="Lucida Grande"/>
                <a:ea typeface="Lucida Grande"/>
                <a:cs typeface="Lucida Grande"/>
                <a:sym typeface="Lucida Grande"/>
              </a:rPr>
              <a:t>. erzählt und wir erkennen ein Problem des Kunden, welches er mit großer Wahrscheinlichkeit mit unserem Wettbewerber hat. Und zwar ohne das wir nach diesem fragen oder gar den Namen des Wettbewerbers in den Mund nehmen. </a:t>
            </a:r>
          </a:p>
          <a:p>
            <a:endParaRPr lang="de-DE" sz="2200" b="0"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Wer spricht jetzt schlecht über den Wettbewerber? – KUNDE - nicht wir!</a:t>
            </a:r>
          </a:p>
          <a:p>
            <a:endParaRPr lang="de-DE" sz="2200" b="0" i="0" u="none" strike="noStrike" dirty="0">
              <a:effectLst/>
              <a:latin typeface="Lucida Grande"/>
              <a:ea typeface="Lucida Grande"/>
              <a:cs typeface="Lucida Grande"/>
              <a:sym typeface="Lucida Grande"/>
            </a:endParaRPr>
          </a:p>
          <a:p>
            <a:r>
              <a:rPr lang="de-DE" sz="2200" b="0" i="0" u="none" strike="noStrike" dirty="0">
                <a:effectLst/>
                <a:latin typeface="Lucida Grande"/>
                <a:ea typeface="Lucida Grande"/>
                <a:cs typeface="Lucida Grande"/>
                <a:sym typeface="Lucida Grande"/>
              </a:rPr>
              <a:t>Viele Vertriebler machen hier den Fehler, dass sie dann in die Argumentationskette einsteigen, nach dem Motto: Dann ist ja gut, dass wir gerade darüber sprechen, wir haben da eine Lösung für Dich lieber Kunde.</a:t>
            </a:r>
          </a:p>
          <a:p>
            <a:endParaRPr lang="de-DE" dirty="0"/>
          </a:p>
        </p:txBody>
      </p:sp>
    </p:spTree>
    <p:extLst>
      <p:ext uri="{BB962C8B-B14F-4D97-AF65-F5344CB8AC3E}">
        <p14:creationId xmlns:p14="http://schemas.microsoft.com/office/powerpoint/2010/main" val="2045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p>
            <a:r>
              <a:rPr dirty="0"/>
              <a:t>		</a:t>
            </a:r>
            <a:r>
              <a:rPr lang="de-DE" dirty="0"/>
              <a:t>Planung für die gesamten Workshoptage.</a:t>
            </a:r>
          </a:p>
          <a:p>
            <a:endParaRPr lang="de-DE" dirty="0"/>
          </a:p>
          <a:p>
            <a:r>
              <a:rPr lang="de-DE" dirty="0"/>
              <a:t>Wir informieren zu den Themen die Eure Mitarbeiter erarbeiten und legen dazu Fokus auf die Führungsthemen die Euch konkret betreffen.</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A8FCA-BF42-5451-1BA1-D88F239752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F56C7BB-12C0-ABFF-AFFC-63BBF9E0E4A1}"/>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A679BB9-8463-7731-94B5-D97391648B22}"/>
              </a:ext>
            </a:extLst>
          </p:cNvPr>
          <p:cNvSpPr>
            <a:spLocks noGrp="1"/>
          </p:cNvSpPr>
          <p:nvPr>
            <p:ph type="body" idx="1"/>
          </p:nvPr>
        </p:nvSpPr>
        <p:spPr/>
        <p:txBody>
          <a:bodyPr/>
          <a:lstStyle/>
          <a:p>
            <a:r>
              <a:rPr lang="de-DE" sz="2200" b="0" i="0" u="none" strike="noStrike" dirty="0">
                <a:effectLst/>
                <a:latin typeface="Lucida Grande"/>
                <a:ea typeface="Lucida Grande"/>
                <a:cs typeface="Lucida Grande"/>
                <a:sym typeface="Lucida Grande"/>
              </a:rPr>
              <a:t>„Salz in die Wunde streuen lassen“, Kunden in die Schilderung seiner möglichen Katastrophen führen.</a:t>
            </a:r>
          </a:p>
          <a:p>
            <a:r>
              <a:rPr lang="de-DE" sz="2200" b="0" i="0" u="none" strike="noStrike" dirty="0">
                <a:effectLst/>
                <a:latin typeface="Lucida Grande"/>
                <a:ea typeface="Lucida Grande"/>
                <a:cs typeface="Lucida Grande"/>
                <a:sym typeface="Lucida Grande"/>
              </a:rPr>
              <a:t>(NLP: Dickens-Format / an Weihnachtsgeschichte mit Ebenezer Scrooge orientiert)</a:t>
            </a:r>
          </a:p>
          <a:p>
            <a:r>
              <a:rPr lang="de-DE" sz="2200" b="0" i="0" u="none" strike="noStrike" dirty="0">
                <a:effectLst/>
                <a:latin typeface="Lucida Grande"/>
                <a:ea typeface="Lucida Grande"/>
                <a:cs typeface="Lucida Grande"/>
                <a:sym typeface="Lucida Grande"/>
              </a:rPr>
              <a:t>Langfristige Auswirkungen // Auswirkungen in Preis ausdrücken lassen (€ oder Verlust von Kunden, Vertrauen…..)</a:t>
            </a:r>
          </a:p>
          <a:p>
            <a:r>
              <a:rPr lang="de-DE" sz="2200" b="0" i="0" u="none" strike="noStrike" dirty="0">
                <a:effectLst/>
                <a:latin typeface="Lucida Grande"/>
                <a:ea typeface="Lucida Grande"/>
                <a:cs typeface="Lucida Grande"/>
                <a:sym typeface="Lucida Grande"/>
              </a:rPr>
              <a:t> </a:t>
            </a:r>
          </a:p>
          <a:p>
            <a:pPr marL="0" marR="0" lvl="0" indent="0" defTabSz="457200" eaLnBrk="1" fontAlgn="auto" latinLnBrk="0" hangingPunct="1">
              <a:lnSpc>
                <a:spcPct val="100000"/>
              </a:lnSpc>
              <a:spcBef>
                <a:spcPts val="0"/>
              </a:spcBef>
              <a:spcAft>
                <a:spcPts val="0"/>
              </a:spcAft>
              <a:buClrTx/>
              <a:buSzTx/>
              <a:buFontTx/>
              <a:buNone/>
              <a:tabLst/>
              <a:defRPr/>
            </a:pPr>
            <a:r>
              <a:rPr lang="de-DE" sz="2200" b="1" i="0" u="none" strike="noStrike" dirty="0">
                <a:effectLst/>
                <a:latin typeface="Lucida Grande"/>
                <a:ea typeface="Lucida Grande"/>
                <a:cs typeface="Lucida Grande"/>
                <a:sym typeface="Lucida Grande"/>
              </a:rPr>
              <a:t>Wer spricht jetzt schlecht über den Wettbewerber? – KUNDE - nicht wir!</a:t>
            </a:r>
          </a:p>
          <a:p>
            <a:endParaRPr lang="de-DE" dirty="0"/>
          </a:p>
          <a:p>
            <a:pPr marL="0" marR="0" lvl="0" indent="0" defTabSz="457200" eaLnBrk="1" fontAlgn="auto" latinLnBrk="0" hangingPunct="1">
              <a:lnSpc>
                <a:spcPct val="100000"/>
              </a:lnSpc>
              <a:spcBef>
                <a:spcPts val="0"/>
              </a:spcBef>
              <a:spcAft>
                <a:spcPts val="0"/>
              </a:spcAft>
              <a:buClrTx/>
              <a:buSzTx/>
              <a:buFontTx/>
              <a:buNone/>
              <a:tabLst/>
              <a:defRPr/>
            </a:pPr>
            <a:r>
              <a:rPr lang="de-DE" dirty="0"/>
              <a:t>Auch hier machen </a:t>
            </a:r>
            <a:r>
              <a:rPr lang="de-DE" sz="2200" b="0" i="0" u="none" strike="noStrike" dirty="0">
                <a:effectLst/>
                <a:latin typeface="Lucida Grande"/>
                <a:cs typeface="Lucida Grande"/>
                <a:sym typeface="Lucida Grande"/>
              </a:rPr>
              <a:t>v</a:t>
            </a:r>
            <a:r>
              <a:rPr lang="de-DE" sz="2200" b="0" i="0" u="none" strike="noStrike" dirty="0">
                <a:effectLst/>
                <a:latin typeface="Lucida Grande"/>
                <a:ea typeface="Lucida Grande"/>
                <a:cs typeface="Lucida Grande"/>
                <a:sym typeface="Lucida Grande"/>
              </a:rPr>
              <a:t>iele Vertriebler den Fehler, dass sie dann voller Euphorie in die Argumentationskette einsteigen, nach dem Motto: Dann ist ja gut, dass wir gerade darüber sprechen, wir haben da eine Lösung für Dich lieber Kunde. Auch das gilt es noch </a:t>
            </a:r>
            <a:r>
              <a:rPr lang="de-DE" sz="2200" b="0" i="0" u="none" strike="noStrike" dirty="0" err="1">
                <a:effectLst/>
                <a:latin typeface="Lucida Grande"/>
                <a:ea typeface="Lucida Grande"/>
                <a:cs typeface="Lucida Grande"/>
                <a:sym typeface="Lucida Grande"/>
              </a:rPr>
              <a:t>herauszuzögern</a:t>
            </a:r>
            <a:r>
              <a:rPr lang="de-DE" sz="2200" b="0" i="0" u="none" strike="noStrike" dirty="0">
                <a:effectLst/>
                <a:latin typeface="Lucida Grande"/>
                <a:ea typeface="Lucida Grande"/>
                <a:cs typeface="Lucida Grande"/>
                <a:sym typeface="Lucida Grande"/>
              </a:rPr>
              <a:t>, denn wir wollen ein „JA“ beim </a:t>
            </a:r>
            <a:r>
              <a:rPr lang="de-DE" sz="2200" b="0" i="0" u="none" strike="noStrike" dirty="0" err="1">
                <a:effectLst/>
                <a:latin typeface="Lucida Grande"/>
                <a:ea typeface="Lucida Grande"/>
                <a:cs typeface="Lucida Grande"/>
                <a:sym typeface="Lucida Grande"/>
              </a:rPr>
              <a:t>kunden</a:t>
            </a:r>
            <a:r>
              <a:rPr lang="de-DE" sz="2200" b="0" i="0" u="none" strike="noStrike" dirty="0">
                <a:effectLst/>
                <a:latin typeface="Lucida Grande"/>
                <a:ea typeface="Lucida Grande"/>
                <a:cs typeface="Lucida Grande"/>
                <a:sym typeface="Lucida Grande"/>
              </a:rPr>
              <a:t> abholen, dass er bereist ist für eine Lösung mit uns -&gt; siehe Gewinnanalyse</a:t>
            </a:r>
          </a:p>
          <a:p>
            <a:endParaRPr lang="de-DE" dirty="0"/>
          </a:p>
        </p:txBody>
      </p:sp>
    </p:spTree>
    <p:extLst>
      <p:ext uri="{BB962C8B-B14F-4D97-AF65-F5344CB8AC3E}">
        <p14:creationId xmlns:p14="http://schemas.microsoft.com/office/powerpoint/2010/main" val="1484995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D754E-45DF-868C-3B7F-25E63BFF3C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0F933DE-D532-73BF-BEEF-6CD4E771828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540C301-BA40-0796-B584-85B8124AA1CE}"/>
              </a:ext>
            </a:extLst>
          </p:cNvPr>
          <p:cNvSpPr>
            <a:spLocks noGrp="1"/>
          </p:cNvSpPr>
          <p:nvPr>
            <p:ph type="body" idx="1"/>
          </p:nvPr>
        </p:nvSpPr>
        <p:spPr/>
        <p:txBody>
          <a:bodyPr/>
          <a:lstStyle/>
          <a:p>
            <a:r>
              <a:rPr lang="de-DE" dirty="0"/>
              <a:t>„ Wie wäre es, wenn Sie lieber Kunde solche (... Situation aus der </a:t>
            </a:r>
            <a:r>
              <a:rPr lang="de-DE" dirty="0" err="1"/>
              <a:t>Konsequenzenanalyse</a:t>
            </a:r>
            <a:r>
              <a:rPr lang="de-DE" dirty="0"/>
              <a:t> benennen...) keine Sorgen mehr machen </a:t>
            </a:r>
            <a:r>
              <a:rPr lang="de-DE" dirty="0" err="1"/>
              <a:t>müsten</a:t>
            </a:r>
            <a:r>
              <a:rPr lang="de-DE" dirty="0"/>
              <a:t>?</a:t>
            </a:r>
          </a:p>
          <a:p>
            <a:r>
              <a:rPr lang="de-DE" dirty="0"/>
              <a:t>„</a:t>
            </a:r>
            <a:r>
              <a:rPr lang="de-DE" sz="2200" b="0" i="0" u="none" strike="noStrike" dirty="0">
                <a:effectLst/>
                <a:latin typeface="Lucida Grande"/>
                <a:ea typeface="Lucida Grande"/>
                <a:cs typeface="Lucida Grande"/>
                <a:sym typeface="Lucida Grande"/>
              </a:rPr>
              <a:t>Stellen Sie sich vor, es gäbe da etwas……….. Wie wird sich das auf ihre Probleme auswirken?</a:t>
            </a:r>
          </a:p>
          <a:p>
            <a:r>
              <a:rPr lang="de-DE" sz="2200" b="1" i="0" u="none" strike="noStrike" dirty="0">
                <a:effectLst/>
                <a:latin typeface="Lucida Grande"/>
                <a:ea typeface="Lucida Grande"/>
                <a:cs typeface="Lucida Grande"/>
                <a:sym typeface="Lucida Grande"/>
              </a:rPr>
              <a:t>Kunde die Chance einräumen sich unsere Lösung selbst zu verkaufen!</a:t>
            </a:r>
          </a:p>
          <a:p>
            <a:r>
              <a:rPr lang="de-DE" sz="2200" b="0" i="0" u="none" strike="noStrike" dirty="0">
                <a:effectLst/>
                <a:latin typeface="Lucida Grande"/>
                <a:ea typeface="Lucida Grande"/>
                <a:cs typeface="Lucida Grande"/>
                <a:sym typeface="Lucida Grande"/>
              </a:rPr>
              <a:t> </a:t>
            </a:r>
          </a:p>
          <a:p>
            <a:endParaRPr lang="de-DE" dirty="0"/>
          </a:p>
        </p:txBody>
      </p:sp>
    </p:spTree>
    <p:extLst>
      <p:ext uri="{BB962C8B-B14F-4D97-AF65-F5344CB8AC3E}">
        <p14:creationId xmlns:p14="http://schemas.microsoft.com/office/powerpoint/2010/main" val="266387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40E33-8427-069A-B3D5-CA8229862679}"/>
            </a:ext>
          </a:extLst>
        </p:cNvPr>
        <p:cNvGrpSpPr/>
        <p:nvPr/>
      </p:nvGrpSpPr>
      <p:grpSpPr>
        <a:xfrm>
          <a:off x="0" y="0"/>
          <a:ext cx="0" cy="0"/>
          <a:chOff x="0" y="0"/>
          <a:chExt cx="0" cy="0"/>
        </a:xfrm>
      </p:grpSpPr>
      <p:sp>
        <p:nvSpPr>
          <p:cNvPr id="816" name="Shape 816">
            <a:extLst>
              <a:ext uri="{FF2B5EF4-FFF2-40B4-BE49-F238E27FC236}">
                <a16:creationId xmlns:a16="http://schemas.microsoft.com/office/drawing/2014/main" id="{4DD82E3F-316C-272A-39A5-90EF1D11A903}"/>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817" name="Shape 817">
            <a:extLst>
              <a:ext uri="{FF2B5EF4-FFF2-40B4-BE49-F238E27FC236}">
                <a16:creationId xmlns:a16="http://schemas.microsoft.com/office/drawing/2014/main" id="{14876314-9D6A-70B0-F723-AF309A131DC2}"/>
              </a:ext>
            </a:extLst>
          </p:cNvPr>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127023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MA haben positive Argumente gesammelt, die sie in der Argumentation mit ihren Kunden nutzen können</a:t>
            </a:r>
          </a:p>
        </p:txBody>
      </p:sp>
    </p:spTree>
    <p:extLst>
      <p:ext uri="{BB962C8B-B14F-4D97-AF65-F5344CB8AC3E}">
        <p14:creationId xmlns:p14="http://schemas.microsoft.com/office/powerpoint/2010/main" val="1888293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C7C1-42D7-762F-14F1-1DE3627D8B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5AC636-46B8-AE81-C55C-EC6E7FB3313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20AAAB4-B39B-442C-CEA9-FFEB157D06B2}"/>
              </a:ext>
            </a:extLst>
          </p:cNvPr>
          <p:cNvSpPr>
            <a:spLocks noGrp="1"/>
          </p:cNvSpPr>
          <p:nvPr>
            <p:ph type="body" idx="1"/>
          </p:nvPr>
        </p:nvSpPr>
        <p:spPr/>
        <p:txBody>
          <a:bodyPr/>
          <a:lstStyle/>
          <a:p>
            <a:r>
              <a:rPr lang="de-DE" dirty="0"/>
              <a:t>Es sind nur kleine Formulierungsunterschiede.</a:t>
            </a:r>
          </a:p>
          <a:p>
            <a:endParaRPr lang="de-DE" dirty="0"/>
          </a:p>
          <a:p>
            <a:r>
              <a:rPr lang="de-DE" dirty="0"/>
              <a:t>Satt LOST-Kunde: „Sie haben schon lange nicht mehr...“</a:t>
            </a:r>
          </a:p>
          <a:p>
            <a:r>
              <a:rPr lang="de-DE" dirty="0"/>
              <a:t>Neu-Kunde: „Wir haben bisher noch nie zusammengearbeitet...“</a:t>
            </a:r>
          </a:p>
        </p:txBody>
      </p:sp>
    </p:spTree>
    <p:extLst>
      <p:ext uri="{BB962C8B-B14F-4D97-AF65-F5344CB8AC3E}">
        <p14:creationId xmlns:p14="http://schemas.microsoft.com/office/powerpoint/2010/main" val="707262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Tree>
    <p:extLst>
      <p:ext uri="{BB962C8B-B14F-4D97-AF65-F5344CB8AC3E}">
        <p14:creationId xmlns:p14="http://schemas.microsoft.com/office/powerpoint/2010/main" val="616854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9257-A502-806B-335F-B7C5B3FCE4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D799C5-033E-B9ED-2594-CFD8647B6D5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D614931-6C7A-0FAC-DE97-37853782B964}"/>
              </a:ext>
            </a:extLst>
          </p:cNvPr>
          <p:cNvSpPr>
            <a:spLocks noGrp="1"/>
          </p:cNvSpPr>
          <p:nvPr>
            <p:ph type="body" idx="1"/>
          </p:nvPr>
        </p:nvSpPr>
        <p:spPr/>
        <p:txBody>
          <a:bodyPr/>
          <a:lstStyle/>
          <a:p>
            <a:r>
              <a:rPr lang="de-DE" dirty="0"/>
              <a:t>Kurze Botschaft </a:t>
            </a:r>
          </a:p>
          <a:p>
            <a:r>
              <a:rPr lang="de-DE" dirty="0"/>
              <a:t>Interesse wecken</a:t>
            </a:r>
          </a:p>
          <a:p>
            <a:r>
              <a:rPr lang="de-DE" dirty="0"/>
              <a:t>Schnelle Nummer</a:t>
            </a:r>
          </a:p>
          <a:p>
            <a:r>
              <a:rPr lang="de-DE" dirty="0"/>
              <a:t>Verweis zu „WAS KÖNNEN WIR GUT?“</a:t>
            </a:r>
          </a:p>
          <a:p>
            <a:endParaRPr lang="de-DE" dirty="0"/>
          </a:p>
          <a:p>
            <a:r>
              <a:rPr lang="de-DE" sz="2200" b="0" i="0" dirty="0">
                <a:effectLst/>
                <a:latin typeface="Lucida Grande"/>
                <a:ea typeface="Lucida Grande"/>
                <a:cs typeface="Lucida Grande"/>
                <a:sym typeface="Lucida Grande"/>
              </a:rPr>
              <a:t>Ein </a:t>
            </a:r>
            <a:r>
              <a:rPr lang="de-DE" sz="2200" b="0" i="0" dirty="0" err="1">
                <a:effectLst/>
                <a:latin typeface="Lucida Grande"/>
                <a:ea typeface="Lucida Grande"/>
                <a:cs typeface="Lucida Grande"/>
                <a:sym typeface="Lucida Grande"/>
              </a:rPr>
              <a:t>Telefonpitch</a:t>
            </a:r>
            <a:r>
              <a:rPr lang="de-DE" sz="2200" b="0" i="0" dirty="0">
                <a:effectLst/>
                <a:latin typeface="Lucida Grande"/>
                <a:ea typeface="Lucida Grande"/>
                <a:cs typeface="Lucida Grande"/>
                <a:sym typeface="Lucida Grande"/>
              </a:rPr>
              <a:t> im Baustoffhandel ist ein Tanz auf dem Drahtseil: Die Kunden (meist Bauunternehmer, Handwerker oder Projektleiter) haben wenig Zeit, stehen oft unter Strom und sind extrem pragmatisch.</a:t>
            </a:r>
          </a:p>
          <a:p>
            <a:r>
              <a:rPr lang="de-DE" sz="2200" b="0" i="0" dirty="0">
                <a:effectLst/>
                <a:latin typeface="Lucida Grande"/>
                <a:ea typeface="Lucida Grande"/>
                <a:cs typeface="Lucida Grande"/>
                <a:sym typeface="Lucida Grande"/>
              </a:rPr>
              <a:t>Um hier zu punkten, solltest du Themen ansprechen, die deren </a:t>
            </a:r>
            <a:r>
              <a:rPr lang="de-DE" sz="2200" b="1" i="0" dirty="0">
                <a:effectLst/>
                <a:latin typeface="Lucida Grande"/>
                <a:ea typeface="Lucida Grande"/>
                <a:cs typeface="Lucida Grande"/>
                <a:sym typeface="Lucida Grande"/>
              </a:rPr>
              <a:t>Pain Points</a:t>
            </a:r>
            <a:r>
              <a:rPr lang="de-DE" sz="2200" b="0" i="0" dirty="0">
                <a:effectLst/>
                <a:latin typeface="Lucida Grande"/>
                <a:ea typeface="Lucida Grande"/>
                <a:cs typeface="Lucida Grande"/>
                <a:sym typeface="Lucida Grande"/>
              </a:rPr>
              <a:t> (Schmerzpunkte) direkt adressieren. Hier sind die wichtigsten Themenfelder</a:t>
            </a:r>
            <a:endParaRPr lang="de-DE" dirty="0"/>
          </a:p>
        </p:txBody>
      </p:sp>
    </p:spTree>
    <p:extLst>
      <p:ext uri="{BB962C8B-B14F-4D97-AF65-F5344CB8AC3E}">
        <p14:creationId xmlns:p14="http://schemas.microsoft.com/office/powerpoint/2010/main" val="1039413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6FCB9-C1E5-09E5-5FD5-093681E839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71F2EF-7F83-6B34-DFDA-6A18BEB61C4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95C4C45-3214-277D-2A88-D4FB6C1533B4}"/>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569548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1EE3A-78BF-8D6A-10CD-8D46C6A4EB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E42E43-4E32-F69E-8B4A-1FB21AD8F40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3386943-176A-0BE6-7E67-04E44585D212}"/>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632140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00DF1-BA7B-2FA1-CA9D-02A809531D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A9535D8-ED65-C5E9-9BB9-788A3FA425D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B361B34-E904-5DF2-5551-472B409CE0A2}"/>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95976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89469-5D7E-C1B3-F8B8-916959B989AF}"/>
            </a:ext>
          </a:extLst>
        </p:cNvPr>
        <p:cNvGrpSpPr/>
        <p:nvPr/>
      </p:nvGrpSpPr>
      <p:grpSpPr>
        <a:xfrm>
          <a:off x="0" y="0"/>
          <a:ext cx="0" cy="0"/>
          <a:chOff x="0" y="0"/>
          <a:chExt cx="0" cy="0"/>
        </a:xfrm>
      </p:grpSpPr>
      <p:sp>
        <p:nvSpPr>
          <p:cNvPr id="668" name="Shape 668">
            <a:extLst>
              <a:ext uri="{FF2B5EF4-FFF2-40B4-BE49-F238E27FC236}">
                <a16:creationId xmlns:a16="http://schemas.microsoft.com/office/drawing/2014/main" id="{59C6B7B4-CF13-9127-333A-38F60A5F809F}"/>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a:extLst>
              <a:ext uri="{FF2B5EF4-FFF2-40B4-BE49-F238E27FC236}">
                <a16:creationId xmlns:a16="http://schemas.microsoft.com/office/drawing/2014/main" id="{571EC7A5-D6E1-F07D-C5A3-AEB23AE970AD}"/>
              </a:ext>
            </a:extLst>
          </p:cNvPr>
          <p:cNvSpPr>
            <a:spLocks noGrp="1"/>
          </p:cNvSpPr>
          <p:nvPr>
            <p:ph type="body" sz="quarter" idx="1"/>
          </p:nvPr>
        </p:nvSpPr>
        <p:spPr>
          <a:prstGeom prst="rect">
            <a:avLst/>
          </a:prstGeom>
        </p:spPr>
        <p:txBody>
          <a:bodyPr/>
          <a:lstStyle/>
          <a:p>
            <a:r>
              <a:rPr lang="de-DE" dirty="0"/>
              <a:t>Der Fisch stinkt immer vom Kopf</a:t>
            </a:r>
            <a:endParaRPr dirty="0"/>
          </a:p>
        </p:txBody>
      </p:sp>
    </p:spTree>
    <p:extLst>
      <p:ext uri="{BB962C8B-B14F-4D97-AF65-F5344CB8AC3E}">
        <p14:creationId xmlns:p14="http://schemas.microsoft.com/office/powerpoint/2010/main" val="1703029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B6E82-2FFB-3EB5-8E35-8A21D4C14B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FE2F55-B3D4-A19F-FDA0-494C998CEF9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058168A-19D2-2809-DA74-9748B5EE9E7D}"/>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2201798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PIOTENBEISPIEL</a:t>
            </a:r>
          </a:p>
          <a:p>
            <a:endParaRPr lang="de-DE" dirty="0"/>
          </a:p>
          <a:p>
            <a:r>
              <a:rPr lang="de-DE" dirty="0"/>
              <a:t>Wer fliegt gerne?</a:t>
            </a:r>
          </a:p>
          <a:p>
            <a:r>
              <a:rPr lang="de-DE" dirty="0"/>
              <a:t>Wenn ihr vorne reingeht, dann ist immer die Tür zum Cockpit offen</a:t>
            </a:r>
          </a:p>
          <a:p>
            <a:r>
              <a:rPr lang="de-DE" dirty="0"/>
              <a:t>Was machen die Piloten da meistens? (CHECKLISTE)</a:t>
            </a:r>
          </a:p>
          <a:p>
            <a:r>
              <a:rPr lang="de-DE" dirty="0"/>
              <a:t>Warum machen die das bei offener Tür ? (Vertrauensbildende Maßnahme)</a:t>
            </a:r>
          </a:p>
          <a:p>
            <a:endParaRPr lang="de-DE" dirty="0"/>
          </a:p>
          <a:p>
            <a:endParaRPr lang="de-DE" dirty="0"/>
          </a:p>
        </p:txBody>
      </p:sp>
    </p:spTree>
    <p:extLst>
      <p:ext uri="{BB962C8B-B14F-4D97-AF65-F5344CB8AC3E}">
        <p14:creationId xmlns:p14="http://schemas.microsoft.com/office/powerpoint/2010/main" val="3988791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die Gruppe größer ist, dann sollen sie sich stehend im Raum ihren LOB-Partner suchen. Mache ich je nach restlicher Zeit ab 12 Teilnehmern</a:t>
            </a:r>
          </a:p>
        </p:txBody>
      </p:sp>
    </p:spTree>
    <p:extLst>
      <p:ext uri="{BB962C8B-B14F-4D97-AF65-F5344CB8AC3E}">
        <p14:creationId xmlns:p14="http://schemas.microsoft.com/office/powerpoint/2010/main" val="1212430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4EC8-06EC-C95D-0F88-5612BC933F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477C3B-8C12-ABE3-1237-7DCBE9D60F01}"/>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CA6F50C-C1E6-B4EE-10D4-AAB9232D3DBF}"/>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249146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E276-0651-538B-102F-AE580C2029A8}"/>
            </a:ext>
          </a:extLst>
        </p:cNvPr>
        <p:cNvGrpSpPr/>
        <p:nvPr/>
      </p:nvGrpSpPr>
      <p:grpSpPr>
        <a:xfrm>
          <a:off x="0" y="0"/>
          <a:ext cx="0" cy="0"/>
          <a:chOff x="0" y="0"/>
          <a:chExt cx="0" cy="0"/>
        </a:xfrm>
      </p:grpSpPr>
      <p:sp>
        <p:nvSpPr>
          <p:cNvPr id="2268" name="Shape 2268">
            <a:extLst>
              <a:ext uri="{FF2B5EF4-FFF2-40B4-BE49-F238E27FC236}">
                <a16:creationId xmlns:a16="http://schemas.microsoft.com/office/drawing/2014/main" id="{F76166CC-059E-BB7C-9A31-AAB50487D86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269" name="Shape 2269">
            <a:extLst>
              <a:ext uri="{FF2B5EF4-FFF2-40B4-BE49-F238E27FC236}">
                <a16:creationId xmlns:a16="http://schemas.microsoft.com/office/drawing/2014/main" id="{92D4AC41-BA1A-0202-348C-2F867146A287}"/>
              </a:ext>
            </a:extLst>
          </p:cNvPr>
          <p:cNvSpPr>
            <a:spLocks noGrp="1"/>
          </p:cNvSpPr>
          <p:nvPr>
            <p:ph type="body" sz="quarter" idx="1"/>
          </p:nvPr>
        </p:nvSpPr>
        <p:spPr>
          <a:prstGeom prst="rect">
            <a:avLst/>
          </a:prstGeom>
        </p:spPr>
        <p:txBody>
          <a:bodyPr/>
          <a:lstStyle/>
          <a:p>
            <a:r>
              <a:rPr dirty="0" err="1"/>
              <a:t>Sieht</a:t>
            </a:r>
            <a:r>
              <a:rPr dirty="0"/>
              <a:t> </a:t>
            </a:r>
            <a:r>
              <a:rPr dirty="0" err="1"/>
              <a:t>sie</a:t>
            </a:r>
            <a:r>
              <a:rPr dirty="0"/>
              <a:t> </a:t>
            </a:r>
            <a:r>
              <a:rPr dirty="0" err="1"/>
              <a:t>eher</a:t>
            </a:r>
            <a:r>
              <a:rPr dirty="0"/>
              <a:t> so </a:t>
            </a:r>
            <a:r>
              <a:rPr dirty="0" err="1"/>
              <a:t>aus</a:t>
            </a:r>
            <a:r>
              <a:rPr dirty="0"/>
              <a:t>?</a:t>
            </a:r>
          </a:p>
        </p:txBody>
      </p:sp>
    </p:spTree>
    <p:extLst>
      <p:ext uri="{BB962C8B-B14F-4D97-AF65-F5344CB8AC3E}">
        <p14:creationId xmlns:p14="http://schemas.microsoft.com/office/powerpoint/2010/main" val="2382249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4D08A-77ED-27A1-B279-1B28E159CE99}"/>
            </a:ext>
          </a:extLst>
        </p:cNvPr>
        <p:cNvGrpSpPr/>
        <p:nvPr/>
      </p:nvGrpSpPr>
      <p:grpSpPr>
        <a:xfrm>
          <a:off x="0" y="0"/>
          <a:ext cx="0" cy="0"/>
          <a:chOff x="0" y="0"/>
          <a:chExt cx="0" cy="0"/>
        </a:xfrm>
      </p:grpSpPr>
      <p:sp>
        <p:nvSpPr>
          <p:cNvPr id="1515" name="Shape 1515">
            <a:extLst>
              <a:ext uri="{FF2B5EF4-FFF2-40B4-BE49-F238E27FC236}">
                <a16:creationId xmlns:a16="http://schemas.microsoft.com/office/drawing/2014/main" id="{53177B2E-7FDF-459B-58F5-05B748FE6A51}"/>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516" name="Shape 1516">
            <a:extLst>
              <a:ext uri="{FF2B5EF4-FFF2-40B4-BE49-F238E27FC236}">
                <a16:creationId xmlns:a16="http://schemas.microsoft.com/office/drawing/2014/main" id="{6FCC37A3-AB4D-1EBB-8C45-1FFB7ABD8D0D}"/>
              </a:ext>
            </a:extLst>
          </p:cNvPr>
          <p:cNvSpPr>
            <a:spLocks noGrp="1"/>
          </p:cNvSpPr>
          <p:nvPr>
            <p:ph type="body" sz="quarter" idx="1"/>
          </p:nvPr>
        </p:nvSpPr>
        <p:spPr>
          <a:prstGeom prst="rect">
            <a:avLst/>
          </a:prstGeom>
        </p:spPr>
        <p:txBody>
          <a:bodyPr/>
          <a:lstStyle>
            <a:lvl1pPr defTabSz="914400">
              <a:defRPr sz="1800">
                <a:latin typeface="Helvetica Neue"/>
                <a:ea typeface="Helvetica Neue"/>
                <a:cs typeface="Helvetica Neue"/>
                <a:sym typeface="Helvetica Neue"/>
              </a:defRPr>
            </a:lvl1pPr>
          </a:lstStyle>
          <a:p>
            <a:r>
              <a:rPr dirty="0" err="1"/>
              <a:t>Ihr</a:t>
            </a:r>
            <a:r>
              <a:rPr dirty="0"/>
              <a:t> </a:t>
            </a:r>
            <a:r>
              <a:rPr dirty="0" err="1"/>
              <a:t>habt</a:t>
            </a:r>
            <a:r>
              <a:rPr dirty="0"/>
              <a:t> alle </a:t>
            </a:r>
            <a:r>
              <a:rPr dirty="0" err="1"/>
              <a:t>schon</a:t>
            </a:r>
            <a:r>
              <a:rPr dirty="0"/>
              <a:t> Mails </a:t>
            </a:r>
            <a:r>
              <a:rPr dirty="0" err="1"/>
              <a:t>bekommen</a:t>
            </a:r>
            <a:r>
              <a:rPr dirty="0"/>
              <a:t> </a:t>
            </a:r>
            <a:r>
              <a:rPr dirty="0" err="1"/>
              <a:t>mit</a:t>
            </a:r>
            <a:r>
              <a:rPr dirty="0"/>
              <a:t> den Links</a:t>
            </a:r>
          </a:p>
        </p:txBody>
      </p:sp>
    </p:spTree>
    <p:extLst>
      <p:ext uri="{BB962C8B-B14F-4D97-AF65-F5344CB8AC3E}">
        <p14:creationId xmlns:p14="http://schemas.microsoft.com/office/powerpoint/2010/main" val="819856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7C153-E510-0F37-A3FE-AC0E83698EE8}"/>
            </a:ext>
          </a:extLst>
        </p:cNvPr>
        <p:cNvGrpSpPr/>
        <p:nvPr/>
      </p:nvGrpSpPr>
      <p:grpSpPr>
        <a:xfrm>
          <a:off x="0" y="0"/>
          <a:ext cx="0" cy="0"/>
          <a:chOff x="0" y="0"/>
          <a:chExt cx="0" cy="0"/>
        </a:xfrm>
      </p:grpSpPr>
      <p:sp>
        <p:nvSpPr>
          <p:cNvPr id="1515" name="Shape 1515">
            <a:extLst>
              <a:ext uri="{FF2B5EF4-FFF2-40B4-BE49-F238E27FC236}">
                <a16:creationId xmlns:a16="http://schemas.microsoft.com/office/drawing/2014/main" id="{041A46C2-A8CE-E2F3-52AA-8CD40DCEC7D0}"/>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516" name="Shape 1516">
            <a:extLst>
              <a:ext uri="{FF2B5EF4-FFF2-40B4-BE49-F238E27FC236}">
                <a16:creationId xmlns:a16="http://schemas.microsoft.com/office/drawing/2014/main" id="{014B8125-C6C9-5EDA-1B37-677C76E704EE}"/>
              </a:ext>
            </a:extLst>
          </p:cNvPr>
          <p:cNvSpPr>
            <a:spLocks noGrp="1"/>
          </p:cNvSpPr>
          <p:nvPr>
            <p:ph type="body" sz="quarter" idx="1"/>
          </p:nvPr>
        </p:nvSpPr>
        <p:spPr>
          <a:prstGeom prst="rect">
            <a:avLst/>
          </a:prstGeom>
        </p:spPr>
        <p:txBody>
          <a:bodyPr/>
          <a:lstStyle>
            <a:lvl1pPr defTabSz="914400">
              <a:defRPr sz="1800">
                <a:latin typeface="Helvetica Neue"/>
                <a:ea typeface="Helvetica Neue"/>
                <a:cs typeface="Helvetica Neue"/>
                <a:sym typeface="Helvetica Neue"/>
              </a:defRPr>
            </a:lvl1pPr>
          </a:lstStyle>
          <a:p>
            <a:r>
              <a:rPr dirty="0" err="1"/>
              <a:t>Ihr</a:t>
            </a:r>
            <a:r>
              <a:rPr dirty="0"/>
              <a:t> </a:t>
            </a:r>
            <a:r>
              <a:rPr dirty="0" err="1"/>
              <a:t>habt</a:t>
            </a:r>
            <a:r>
              <a:rPr dirty="0"/>
              <a:t> alle </a:t>
            </a:r>
            <a:r>
              <a:rPr dirty="0" err="1"/>
              <a:t>schon</a:t>
            </a:r>
            <a:r>
              <a:rPr dirty="0"/>
              <a:t> Mails </a:t>
            </a:r>
            <a:r>
              <a:rPr dirty="0" err="1"/>
              <a:t>bekommen</a:t>
            </a:r>
            <a:r>
              <a:rPr dirty="0"/>
              <a:t> </a:t>
            </a:r>
            <a:r>
              <a:rPr dirty="0" err="1"/>
              <a:t>mit</a:t>
            </a:r>
            <a:r>
              <a:rPr dirty="0"/>
              <a:t> den Links</a:t>
            </a:r>
          </a:p>
        </p:txBody>
      </p:sp>
    </p:spTree>
    <p:extLst>
      <p:ext uri="{BB962C8B-B14F-4D97-AF65-F5344CB8AC3E}">
        <p14:creationId xmlns:p14="http://schemas.microsoft.com/office/powerpoint/2010/main" val="582588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E650-2576-AC06-60E5-CC987C2B3FD3}"/>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75902E8F-3747-9CEA-D2EF-8C73E01D3E1A}"/>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BF5453C5-BD5E-18E9-E5F1-7630B4E0D25E}"/>
              </a:ext>
            </a:extLst>
          </p:cNvPr>
          <p:cNvSpPr>
            <a:spLocks noGrp="1"/>
          </p:cNvSpPr>
          <p:nvPr>
            <p:ph type="body" sz="quarter" idx="1"/>
          </p:nvPr>
        </p:nvSpPr>
        <p:spPr>
          <a:prstGeom prst="rect">
            <a:avLst/>
          </a:prstGeom>
        </p:spPr>
        <p:txBody>
          <a:bodyPr/>
          <a:lstStyle/>
          <a:p>
            <a:r>
              <a:rPr dirty="0"/>
              <a:t>		Wie </a:t>
            </a:r>
            <a:r>
              <a:rPr dirty="0" err="1"/>
              <a:t>strahlen</a:t>
            </a:r>
            <a:r>
              <a:rPr dirty="0"/>
              <a:t> </a:t>
            </a:r>
            <a:r>
              <a:rPr dirty="0" err="1"/>
              <a:t>wir</a:t>
            </a:r>
            <a:r>
              <a:rPr dirty="0"/>
              <a:t> das </a:t>
            </a:r>
            <a:r>
              <a:rPr dirty="0" err="1"/>
              <a:t>aus</a:t>
            </a:r>
            <a:r>
              <a:rPr dirty="0"/>
              <a:t>?</a:t>
            </a:r>
          </a:p>
        </p:txBody>
      </p:sp>
    </p:spTree>
    <p:extLst>
      <p:ext uri="{BB962C8B-B14F-4D97-AF65-F5344CB8AC3E}">
        <p14:creationId xmlns:p14="http://schemas.microsoft.com/office/powerpoint/2010/main" val="140938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58019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95005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rtl="0"/>
            <a:r>
              <a:rPr lang="de-DE" sz="2200" b="1" i="0" dirty="0">
                <a:effectLst/>
                <a:latin typeface="Lucida Grande"/>
                <a:ea typeface="Lucida Grande"/>
                <a:cs typeface="Lucida Grande"/>
                <a:sym typeface="Lucida Grande"/>
              </a:rPr>
              <a:t>1. Schritt: Strukturierung der Rohdaten (Clustering)</a:t>
            </a:r>
          </a:p>
          <a:p>
            <a:pPr rtl="0"/>
            <a:endParaRPr lang="de-DE" sz="2200" b="1" i="0" dirty="0">
              <a:effectLst/>
              <a:latin typeface="Lucida Grande"/>
              <a:ea typeface="Lucida Grande"/>
              <a:cs typeface="Lucida Grande"/>
              <a:sym typeface="Lucida Grande"/>
            </a:endParaRPr>
          </a:p>
          <a:p>
            <a:pPr rtl="0"/>
            <a:r>
              <a:rPr lang="de-DE" sz="2200" b="1" i="0" dirty="0">
                <a:effectLst/>
                <a:latin typeface="Lucida Grande"/>
                <a:ea typeface="Lucida Grande"/>
                <a:cs typeface="Lucida Grande"/>
                <a:sym typeface="Lucida Grande"/>
              </a:rPr>
              <a:t>Thema: Der optimale Mitarbeiter (Idealprofil)</a:t>
            </a:r>
          </a:p>
          <a:p>
            <a:pPr rtl="0"/>
            <a:r>
              <a:rPr lang="de-DE" sz="2200" b="1" i="0" dirty="0">
                <a:effectLst/>
                <a:latin typeface="Lucida Grande"/>
                <a:ea typeface="Lucida Grande"/>
                <a:cs typeface="Lucida Grande"/>
                <a:sym typeface="Lucida Grande"/>
              </a:rPr>
              <a:t>Hard Skills:</a:t>
            </a:r>
            <a:r>
              <a:rPr lang="de-DE" sz="2200" b="0" i="0" dirty="0">
                <a:effectLst/>
                <a:latin typeface="Lucida Grande"/>
                <a:ea typeface="Lucida Grande"/>
                <a:cs typeface="Lucida Grande"/>
                <a:sym typeface="Lucida Grande"/>
              </a:rPr>
              <a:t> Fachwissen, Branchenkenntnis, CRM-Sicherheit.</a:t>
            </a:r>
          </a:p>
          <a:p>
            <a:pPr rtl="0"/>
            <a:r>
              <a:rPr lang="de-DE" sz="2200" b="1" i="0" dirty="0">
                <a:effectLst/>
                <a:latin typeface="Lucida Grande"/>
                <a:ea typeface="Lucida Grande"/>
                <a:cs typeface="Lucida Grande"/>
                <a:sym typeface="Lucida Grande"/>
              </a:rPr>
              <a:t>Soft Skills:</a:t>
            </a:r>
            <a:r>
              <a:rPr lang="de-DE" sz="2200" b="0" i="0" dirty="0">
                <a:effectLst/>
                <a:latin typeface="Lucida Grande"/>
                <a:ea typeface="Lucida Grande"/>
                <a:cs typeface="Lucida Grande"/>
                <a:sym typeface="Lucida Grande"/>
              </a:rPr>
              <a:t> Empathie, Hartnäckigkeit, Zuhörfähigkeit, „Hunter“- vs. „Farmer“-Mentalität.</a:t>
            </a:r>
          </a:p>
          <a:p>
            <a:pPr rtl="0"/>
            <a:r>
              <a:rPr lang="de-DE" sz="2200" b="1" i="0" dirty="0">
                <a:effectLst/>
                <a:latin typeface="Lucida Grande"/>
                <a:ea typeface="Lucida Grande"/>
                <a:cs typeface="Lucida Grande"/>
                <a:sym typeface="Lucida Grande"/>
              </a:rPr>
              <a:t>Mindset:</a:t>
            </a:r>
            <a:r>
              <a:rPr lang="de-DE" sz="2200" b="0" i="0" dirty="0">
                <a:effectLst/>
                <a:latin typeface="Lucida Grande"/>
                <a:ea typeface="Lucida Grande"/>
                <a:cs typeface="Lucida Grande"/>
                <a:sym typeface="Lucida Grande"/>
              </a:rPr>
              <a:t> Eigenmotivation, Umgang mit Ablehnung, Zielorientierung.</a:t>
            </a:r>
          </a:p>
          <a:p>
            <a:pPr rtl="0"/>
            <a:endParaRPr lang="de-DE" sz="2200" b="1" i="0" dirty="0">
              <a:effectLst/>
              <a:latin typeface="Lucida Grande"/>
              <a:ea typeface="Lucida Grande"/>
              <a:cs typeface="Lucida Grande"/>
              <a:sym typeface="Lucida Grande"/>
            </a:endParaRPr>
          </a:p>
          <a:p>
            <a:pPr rtl="0"/>
            <a:r>
              <a:rPr lang="de-DE" sz="2200" b="1" i="0" dirty="0">
                <a:effectLst/>
                <a:latin typeface="Lucida Grande"/>
                <a:ea typeface="Lucida Grande"/>
                <a:cs typeface="Lucida Grande"/>
                <a:sym typeface="Lucida Grande"/>
              </a:rPr>
              <a:t>Thema: Die optimale Führungskraft (Leadership-Profil)</a:t>
            </a:r>
          </a:p>
          <a:p>
            <a:pPr rtl="0"/>
            <a:r>
              <a:rPr lang="de-DE" sz="2200" b="1" i="0" dirty="0">
                <a:effectLst/>
                <a:latin typeface="Lucida Grande"/>
                <a:ea typeface="Lucida Grande"/>
                <a:cs typeface="Lucida Grande"/>
                <a:sym typeface="Lucida Grande"/>
              </a:rPr>
              <a:t>Methodenkompetenz:</a:t>
            </a:r>
            <a:r>
              <a:rPr lang="de-DE" sz="2200" b="0" i="0" dirty="0">
                <a:effectLst/>
                <a:latin typeface="Lucida Grande"/>
                <a:ea typeface="Lucida Grande"/>
                <a:cs typeface="Lucida Grande"/>
                <a:sym typeface="Lucida Grande"/>
              </a:rPr>
              <a:t> Strategische Planung, Delegationsfähigkeit, Ressourcenmanagement, Zielsteuerung.</a:t>
            </a:r>
          </a:p>
          <a:p>
            <a:pPr rtl="0"/>
            <a:r>
              <a:rPr lang="de-DE" sz="2200" b="1" i="0" dirty="0">
                <a:effectLst/>
                <a:latin typeface="Lucida Grande"/>
                <a:ea typeface="Lucida Grande"/>
                <a:cs typeface="Lucida Grande"/>
                <a:sym typeface="Lucida Grande"/>
              </a:rPr>
              <a:t>Soziale Kompetenz:</a:t>
            </a:r>
            <a:r>
              <a:rPr lang="de-DE" sz="2200" b="0" i="0" dirty="0">
                <a:effectLst/>
                <a:latin typeface="Lucida Grande"/>
                <a:ea typeface="Lucida Grande"/>
                <a:cs typeface="Lucida Grande"/>
                <a:sym typeface="Lucida Grande"/>
              </a:rPr>
              <a:t> Aktive Feedback-Kultur, Konfliktlösungsfähigkeit, Coaching-Ansatz, emotionale Intelligenz.</a:t>
            </a:r>
          </a:p>
          <a:p>
            <a:pPr rtl="0"/>
            <a:r>
              <a:rPr lang="de-DE" sz="2200" b="1" i="0" dirty="0">
                <a:effectLst/>
                <a:latin typeface="Lucida Grande"/>
                <a:ea typeface="Lucida Grande"/>
                <a:cs typeface="Lucida Grande"/>
                <a:sym typeface="Lucida Grande"/>
              </a:rPr>
              <a:t>Leadership-Haltung:</a:t>
            </a:r>
            <a:r>
              <a:rPr lang="de-DE" sz="2200" b="0" i="0" dirty="0">
                <a:effectLst/>
                <a:latin typeface="Lucida Grande"/>
                <a:ea typeface="Lucida Grande"/>
                <a:cs typeface="Lucida Grande"/>
                <a:sym typeface="Lucida Grande"/>
              </a:rPr>
              <a:t> Integrität (Vorbildfunktion), Entscheidungskraft, Vertrauensvorschuss, visionäres Denken.</a:t>
            </a:r>
          </a:p>
          <a:p>
            <a:pPr rtl="0"/>
            <a:br>
              <a:rPr lang="de-DE" sz="2200" b="0" i="0" dirty="0">
                <a:effectLst/>
                <a:latin typeface="Lucida Grande"/>
                <a:ea typeface="Lucida Grande"/>
                <a:cs typeface="Lucida Grande"/>
                <a:sym typeface="Lucida Grande"/>
              </a:rPr>
            </a:br>
            <a:r>
              <a:rPr lang="de-DE" sz="2200" b="1" i="0" dirty="0">
                <a:effectLst/>
                <a:latin typeface="Lucida Grande"/>
                <a:ea typeface="Lucida Grande"/>
                <a:cs typeface="Lucida Grande"/>
                <a:sym typeface="Lucida Grande"/>
              </a:rPr>
              <a:t>2. Schritt: Analyse &amp; Synthese (Methoden)</a:t>
            </a:r>
          </a:p>
          <a:p>
            <a:pPr rtl="0"/>
            <a:r>
              <a:rPr lang="de-DE" sz="2200" b="0" i="0" dirty="0">
                <a:effectLst/>
                <a:latin typeface="Lucida Grande"/>
                <a:ea typeface="Lucida Grande"/>
                <a:cs typeface="Lucida Grande"/>
                <a:sym typeface="Lucida Grande"/>
              </a:rPr>
              <a:t>Nutze diese drei Techniken, um das Zusammenspiel zwischen Team und Führung zu bewerten:</a:t>
            </a:r>
          </a:p>
          <a:p>
            <a:pPr rtl="0"/>
            <a:endParaRPr lang="de-DE" sz="2200" b="1" i="0" dirty="0">
              <a:effectLst/>
              <a:latin typeface="Lucida Grande"/>
              <a:ea typeface="Lucida Grande"/>
              <a:cs typeface="Lucida Grande"/>
              <a:sym typeface="Lucida Grande"/>
            </a:endParaRPr>
          </a:p>
          <a:p>
            <a:pPr rtl="0"/>
            <a:r>
              <a:rPr lang="de-DE" sz="2200" b="1" i="0" dirty="0">
                <a:effectLst/>
                <a:latin typeface="Lucida Grande"/>
                <a:ea typeface="Lucida Grande"/>
                <a:cs typeface="Lucida Grande"/>
                <a:sym typeface="Lucida Grande"/>
              </a:rPr>
              <a:t>A. Die Schnittmengen-Analyse</a:t>
            </a:r>
          </a:p>
          <a:p>
            <a:pPr rtl="0"/>
            <a:r>
              <a:rPr lang="de-DE" sz="2200" b="0" i="0" dirty="0">
                <a:effectLst/>
                <a:latin typeface="Lucida Grande"/>
                <a:ea typeface="Lucida Grande"/>
                <a:cs typeface="Lucida Grande"/>
                <a:sym typeface="Lucida Grande"/>
              </a:rPr>
              <a:t>Prüfe, wo sich die Erwartungen überschneiden.</a:t>
            </a:r>
          </a:p>
          <a:p>
            <a:pPr rtl="0"/>
            <a:r>
              <a:rPr lang="de-DE" sz="2200" b="1" i="0" dirty="0">
                <a:effectLst/>
                <a:latin typeface="Lucida Grande"/>
                <a:ea typeface="Lucida Grande"/>
                <a:cs typeface="Lucida Grande"/>
                <a:sym typeface="Lucida Grande"/>
              </a:rPr>
              <a:t>Frage:</a:t>
            </a:r>
            <a:r>
              <a:rPr lang="de-DE" sz="2200" b="0" i="0" dirty="0">
                <a:effectLst/>
                <a:latin typeface="Lucida Grande"/>
                <a:ea typeface="Lucida Grande"/>
                <a:cs typeface="Lucida Grande"/>
                <a:sym typeface="Lucida Grande"/>
              </a:rPr>
              <a:t> Bietet die „optimale Führungskraft“ genau die Unterstützung (z. B. Coaching), die der „optimale Mitarbeiter“ braucht, um seine Ziele zu erreichen?</a:t>
            </a:r>
          </a:p>
          <a:p>
            <a:pPr rtl="0"/>
            <a:r>
              <a:rPr lang="de-DE" sz="2200" b="1" i="0" dirty="0">
                <a:effectLst/>
                <a:latin typeface="Lucida Grande"/>
                <a:ea typeface="Lucida Grande"/>
                <a:cs typeface="Lucida Grande"/>
                <a:sym typeface="Lucida Grande"/>
              </a:rPr>
              <a:t>Ziel:</a:t>
            </a:r>
            <a:r>
              <a:rPr lang="de-DE" sz="2200" b="0" i="0" dirty="0">
                <a:effectLst/>
                <a:latin typeface="Lucida Grande"/>
                <a:ea typeface="Lucida Grande"/>
                <a:cs typeface="Lucida Grande"/>
                <a:sym typeface="Lucida Grande"/>
              </a:rPr>
              <a:t> Den </a:t>
            </a:r>
            <a:r>
              <a:rPr lang="de-DE" sz="2200" b="1" i="0" dirty="0">
                <a:effectLst/>
                <a:latin typeface="Lucida Grande"/>
                <a:ea typeface="Lucida Grande"/>
                <a:cs typeface="Lucida Grande"/>
                <a:sym typeface="Lucida Grande"/>
              </a:rPr>
              <a:t>„Perfect Match“</a:t>
            </a:r>
            <a:r>
              <a:rPr lang="de-DE" sz="2200" b="0" i="0" dirty="0">
                <a:effectLst/>
                <a:latin typeface="Lucida Grande"/>
                <a:ea typeface="Lucida Grande"/>
                <a:cs typeface="Lucida Grande"/>
                <a:sym typeface="Lucida Grande"/>
              </a:rPr>
              <a:t> zwischen </a:t>
            </a:r>
            <a:r>
              <a:rPr lang="de-DE" sz="2200" b="0" i="0" dirty="0" err="1">
                <a:effectLst/>
                <a:latin typeface="Lucida Grande"/>
                <a:ea typeface="Lucida Grande"/>
                <a:cs typeface="Lucida Grande"/>
                <a:sym typeface="Lucida Grande"/>
              </a:rPr>
              <a:t>Führungstil</a:t>
            </a:r>
            <a:r>
              <a:rPr lang="de-DE" sz="2200" b="0" i="0" dirty="0">
                <a:effectLst/>
                <a:latin typeface="Lucida Grande"/>
                <a:ea typeface="Lucida Grande"/>
                <a:cs typeface="Lucida Grande"/>
                <a:sym typeface="Lucida Grande"/>
              </a:rPr>
              <a:t> und Team-Bedürfnissen definieren.</a:t>
            </a:r>
          </a:p>
          <a:p>
            <a:pPr rtl="0"/>
            <a:endParaRPr lang="de-DE" sz="2200" b="1" i="0" dirty="0">
              <a:effectLst/>
              <a:latin typeface="Lucida Grande"/>
              <a:ea typeface="Lucida Grande"/>
              <a:cs typeface="Lucida Grande"/>
              <a:sym typeface="Lucida Grande"/>
            </a:endParaRPr>
          </a:p>
          <a:p>
            <a:pPr rtl="0"/>
            <a:r>
              <a:rPr lang="de-DE" sz="2200" b="1" i="0" dirty="0">
                <a:effectLst/>
                <a:latin typeface="Lucida Grande"/>
                <a:ea typeface="Lucida Grande"/>
                <a:cs typeface="Lucida Grande"/>
                <a:sym typeface="Lucida Grande"/>
              </a:rPr>
              <a:t>B. Das „Gap-Assessment“ (Soll-Ist-Vergleich)</a:t>
            </a:r>
          </a:p>
          <a:p>
            <a:pPr rtl="0"/>
            <a:r>
              <a:rPr lang="de-DE" sz="2200" b="0" i="0" dirty="0">
                <a:effectLst/>
                <a:latin typeface="Lucida Grande"/>
                <a:ea typeface="Lucida Grande"/>
                <a:cs typeface="Lucida Grande"/>
                <a:sym typeface="Lucida Grande"/>
              </a:rPr>
              <a:t>Vergleiche das Idealbild beider Profile mit der aktuellen Realität im Unternehmen.</a:t>
            </a:r>
          </a:p>
          <a:p>
            <a:pPr rtl="0"/>
            <a:r>
              <a:rPr lang="de-DE" sz="2200" b="1" i="0" dirty="0">
                <a:effectLst/>
                <a:latin typeface="Lucida Grande"/>
                <a:ea typeface="Lucida Grande"/>
                <a:cs typeface="Lucida Grande"/>
                <a:sym typeface="Lucida Grande"/>
              </a:rPr>
              <a:t>Frage:</a:t>
            </a:r>
            <a:r>
              <a:rPr lang="de-DE" sz="2200" b="0" i="0" dirty="0">
                <a:effectLst/>
                <a:latin typeface="Lucida Grande"/>
                <a:ea typeface="Lucida Grande"/>
                <a:cs typeface="Lucida Grande"/>
                <a:sym typeface="Lucida Grande"/>
              </a:rPr>
              <a:t> In welchen Bereichen (z. B. Entscheidungskraft bei Führung oder Hartnäckigkeit bei Mitarbeitern) klafft die größte Lücke zur Realität?</a:t>
            </a:r>
          </a:p>
          <a:p>
            <a:pPr rtl="0"/>
            <a:r>
              <a:rPr lang="de-DE" sz="2200" b="1" i="0" dirty="0">
                <a:effectLst/>
                <a:latin typeface="Lucida Grande"/>
                <a:ea typeface="Lucida Grande"/>
                <a:cs typeface="Lucida Grande"/>
                <a:sym typeface="Lucida Grande"/>
              </a:rPr>
              <a:t>Ziel:</a:t>
            </a:r>
            <a:r>
              <a:rPr lang="de-DE" sz="2200" b="0" i="0" dirty="0">
                <a:effectLst/>
                <a:latin typeface="Lucida Grande"/>
                <a:ea typeface="Lucida Grande"/>
                <a:cs typeface="Lucida Grande"/>
                <a:sym typeface="Lucida Grande"/>
              </a:rPr>
              <a:t> Ableitung von gezieltem </a:t>
            </a:r>
            <a:r>
              <a:rPr lang="de-DE" sz="2200" b="1" i="0" dirty="0">
                <a:effectLst/>
                <a:latin typeface="Lucida Grande"/>
                <a:ea typeface="Lucida Grande"/>
                <a:cs typeface="Lucida Grande"/>
                <a:sym typeface="Lucida Grande"/>
              </a:rPr>
              <a:t>Schulungs-, Motivations- oder Kommunikationsbedarf</a:t>
            </a:r>
            <a:r>
              <a:rPr lang="de-DE" sz="2200" b="0" i="0" dirty="0">
                <a:effectLst/>
                <a:latin typeface="Lucida Grande"/>
                <a:ea typeface="Lucida Grande"/>
                <a:cs typeface="Lucida Grande"/>
                <a:sym typeface="Lucida Grande"/>
              </a:rPr>
              <a:t>.</a:t>
            </a:r>
          </a:p>
          <a:p>
            <a:pPr rtl="0"/>
            <a:endParaRPr lang="de-DE" sz="2200" b="1" i="0" dirty="0">
              <a:effectLst/>
              <a:latin typeface="Lucida Grande"/>
              <a:ea typeface="Lucida Grande"/>
              <a:cs typeface="Lucida Grande"/>
              <a:sym typeface="Lucida Grande"/>
            </a:endParaRPr>
          </a:p>
          <a:p>
            <a:pPr rtl="0"/>
            <a:r>
              <a:rPr lang="de-DE" sz="2200" b="1" i="0" dirty="0">
                <a:effectLst/>
                <a:latin typeface="Lucida Grande"/>
                <a:ea typeface="Lucida Grande"/>
                <a:cs typeface="Lucida Grande"/>
                <a:sym typeface="Lucida Grande"/>
              </a:rPr>
              <a:t>C. Punkt-Abstimmung (Priorisierung)</a:t>
            </a:r>
          </a:p>
          <a:p>
            <a:pPr rtl="0"/>
            <a:r>
              <a:rPr lang="de-DE" sz="2200" b="0" i="0" dirty="0">
                <a:effectLst/>
                <a:latin typeface="Lucida Grande"/>
                <a:ea typeface="Lucida Grande"/>
                <a:cs typeface="Lucida Grande"/>
                <a:sym typeface="Lucida Grande"/>
              </a:rPr>
              <a:t>Lass die Teilnehmer am Ende „Punkte kleben“ (Dot-Voting).</a:t>
            </a:r>
          </a:p>
          <a:p>
            <a:pPr rtl="0"/>
            <a:r>
              <a:rPr lang="de-DE" sz="2200" b="0" i="0" dirty="0">
                <a:effectLst/>
                <a:latin typeface="Lucida Grande"/>
                <a:ea typeface="Lucida Grande"/>
                <a:cs typeface="Lucida Grande"/>
                <a:sym typeface="Lucida Grande"/>
              </a:rPr>
              <a:t>Jeder hat 3 Punkte pro Profil. Was sind die absolut kritischen Top-Eigenschaften für den gemeinsamen Erfolg?</a:t>
            </a:r>
          </a:p>
          <a:p>
            <a:pPr rtl="0"/>
            <a:r>
              <a:rPr lang="de-DE" sz="2200" b="1" i="0" dirty="0">
                <a:effectLst/>
                <a:latin typeface="Lucida Grande"/>
                <a:ea typeface="Lucida Grande"/>
                <a:cs typeface="Lucida Grande"/>
                <a:sym typeface="Lucida Grande"/>
              </a:rPr>
              <a:t>Ziel:</a:t>
            </a:r>
            <a:r>
              <a:rPr lang="de-DE" sz="2200" b="0" i="0" dirty="0">
                <a:effectLst/>
                <a:latin typeface="Lucida Grande"/>
                <a:ea typeface="Lucida Grande"/>
                <a:cs typeface="Lucida Grande"/>
                <a:sym typeface="Lucida Grande"/>
              </a:rPr>
              <a:t> Fokus auf die </a:t>
            </a:r>
            <a:r>
              <a:rPr lang="de-DE" sz="2200" b="1" i="0" dirty="0">
                <a:effectLst/>
                <a:latin typeface="Lucida Grande"/>
                <a:ea typeface="Lucida Grande"/>
                <a:cs typeface="Lucida Grande"/>
                <a:sym typeface="Lucida Grande"/>
              </a:rPr>
              <a:t>20 % der Eigenschaften</a:t>
            </a:r>
            <a:r>
              <a:rPr lang="de-DE" sz="2200" b="0" i="0" dirty="0">
                <a:effectLst/>
                <a:latin typeface="Lucida Grande"/>
                <a:ea typeface="Lucida Grande"/>
                <a:cs typeface="Lucida Grande"/>
                <a:sym typeface="Lucida Grande"/>
              </a:rPr>
              <a:t>, die 80 % der effektiven Zusammenarbeit ausmachen (Pareto-Prinzip).</a:t>
            </a:r>
          </a:p>
          <a:p>
            <a:pPr rtl="0"/>
            <a:br>
              <a:rPr lang="de-DE" sz="2200" b="0" i="0" dirty="0">
                <a:effectLst/>
                <a:latin typeface="Lucida Grande"/>
                <a:ea typeface="Lucida Grande"/>
                <a:cs typeface="Lucida Grande"/>
                <a:sym typeface="Lucida Grande"/>
              </a:rPr>
            </a:br>
            <a:endParaRPr lang="de-DE" dirty="0"/>
          </a:p>
        </p:txBody>
      </p:sp>
    </p:spTree>
    <p:extLst>
      <p:ext uri="{BB962C8B-B14F-4D97-AF65-F5344CB8AC3E}">
        <p14:creationId xmlns:p14="http://schemas.microsoft.com/office/powerpoint/2010/main" val="200694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0" i="0" u="none" strike="noStrike" dirty="0">
                <a:effectLst/>
                <a:latin typeface="Lucida Grande"/>
                <a:ea typeface="Lucida Grande"/>
                <a:cs typeface="Lucida Grande"/>
                <a:sym typeface="Lucida Grande"/>
              </a:rPr>
              <a:t>Im Sales-Alltag ist das Unterbewusstsein der eigentliche „Regisseur“ hinter den Kulissen – sowohl auf deiner Seite als Verkäufer als auch auf der Seite des Kunden. Die Neurowissenschaft geht davon aus, dass </a:t>
            </a:r>
            <a:r>
              <a:rPr lang="de-DE" sz="2200" b="1" i="0" u="none" strike="noStrike" dirty="0">
                <a:effectLst/>
                <a:latin typeface="Lucida Grande"/>
                <a:ea typeface="Lucida Grande"/>
                <a:cs typeface="Lucida Grande"/>
                <a:sym typeface="Lucida Grande"/>
              </a:rPr>
              <a:t>bis zu 95 % unserer Entscheidungen unterbewusst</a:t>
            </a:r>
            <a:r>
              <a:rPr lang="de-DE" sz="2200" b="0" i="0" u="none" strike="noStrike" dirty="0">
                <a:effectLst/>
                <a:latin typeface="Lucida Grande"/>
                <a:ea typeface="Lucida Grande"/>
                <a:cs typeface="Lucida Grande"/>
                <a:sym typeface="Lucida Grande"/>
              </a:rPr>
              <a:t> getroffen werden.</a:t>
            </a:r>
            <a:endParaRPr lang="de-DE" dirty="0"/>
          </a:p>
        </p:txBody>
      </p:sp>
    </p:spTree>
    <p:extLst>
      <p:ext uri="{BB962C8B-B14F-4D97-AF65-F5344CB8AC3E}">
        <p14:creationId xmlns:p14="http://schemas.microsoft.com/office/powerpoint/2010/main" val="106095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sz="2200" b="0" i="0" u="none" strike="noStrike" dirty="0">
                <a:effectLst/>
                <a:latin typeface="Lucida Grande"/>
                <a:ea typeface="Lucida Grande"/>
                <a:cs typeface="Lucida Grande"/>
                <a:sym typeface="Lucida Grande"/>
              </a:rPr>
              <a:t>Im Sales-Alltag ist das Unterbewusstsein der eigentliche „Regisseur“ hinter den Kulissen – sowohl auf deiner Seite als Verkäufer als auch auf der Seite des Kunden. </a:t>
            </a:r>
          </a:p>
          <a:p>
            <a:pPr marL="0" marR="0" lvl="0" indent="0" defTabSz="457200" eaLnBrk="1" fontAlgn="auto" latinLnBrk="0" hangingPunct="1">
              <a:lnSpc>
                <a:spcPct val="100000"/>
              </a:lnSpc>
              <a:spcBef>
                <a:spcPts val="0"/>
              </a:spcBef>
              <a:spcAft>
                <a:spcPts val="0"/>
              </a:spcAft>
              <a:buClrTx/>
              <a:buSzTx/>
              <a:buFontTx/>
              <a:buNone/>
              <a:tabLst/>
              <a:defRPr/>
            </a:pPr>
            <a:r>
              <a:rPr lang="de-DE" sz="2200" b="0" i="0" u="none" strike="noStrike" dirty="0" err="1">
                <a:effectLst/>
                <a:latin typeface="Lucida Grande"/>
                <a:ea typeface="Lucida Grande"/>
                <a:cs typeface="Lucida Grande"/>
                <a:sym typeface="Lucida Grande"/>
              </a:rPr>
              <a:t>TNraten</a:t>
            </a:r>
            <a:r>
              <a:rPr lang="de-DE" sz="2200" b="0" i="0" u="none" strike="noStrike" dirty="0">
                <a:effectLst/>
                <a:latin typeface="Lucida Grande"/>
                <a:ea typeface="Lucida Grande"/>
                <a:cs typeface="Lucida Grande"/>
                <a:sym typeface="Lucida Grande"/>
              </a:rPr>
              <a:t> lassen, wie die Verteilung ist zwischen Bewusstsein und Unterbewusstsein.</a:t>
            </a:r>
          </a:p>
          <a:p>
            <a:pPr marL="0" marR="0" lvl="0" indent="0" defTabSz="457200" eaLnBrk="1" fontAlgn="auto" latinLnBrk="0" hangingPunct="1">
              <a:lnSpc>
                <a:spcPct val="100000"/>
              </a:lnSpc>
              <a:spcBef>
                <a:spcPts val="0"/>
              </a:spcBef>
              <a:spcAft>
                <a:spcPts val="0"/>
              </a:spcAft>
              <a:buClrTx/>
              <a:buSzTx/>
              <a:buFontTx/>
              <a:buNone/>
              <a:tabLst/>
              <a:defRPr/>
            </a:pPr>
            <a:endParaRPr lang="de-DE" sz="2200" b="0" i="0" u="none" strike="noStrike" dirty="0">
              <a:effectLst/>
              <a:latin typeface="Lucida Grande"/>
              <a:ea typeface="Lucida Grande"/>
              <a:cs typeface="Lucida Grande"/>
              <a:sym typeface="Lucida Grande"/>
            </a:endParaRPr>
          </a:p>
          <a:p>
            <a:pPr marL="0" marR="0" lvl="0" indent="0" defTabSz="457200" eaLnBrk="1" fontAlgn="auto" latinLnBrk="0" hangingPunct="1">
              <a:lnSpc>
                <a:spcPct val="100000"/>
              </a:lnSpc>
              <a:spcBef>
                <a:spcPts val="0"/>
              </a:spcBef>
              <a:spcAft>
                <a:spcPts val="0"/>
              </a:spcAft>
              <a:buClrTx/>
              <a:buSzTx/>
              <a:buFontTx/>
              <a:buNone/>
              <a:tabLst/>
              <a:defRPr/>
            </a:pPr>
            <a:r>
              <a:rPr lang="de-DE" sz="2200" b="0" i="0" u="none" strike="noStrike" dirty="0">
                <a:effectLst/>
                <a:latin typeface="Lucida Grande"/>
                <a:ea typeface="Lucida Grande"/>
                <a:cs typeface="Lucida Grande"/>
                <a:sym typeface="Lucida Grande"/>
              </a:rPr>
              <a:t>Die </a:t>
            </a:r>
            <a:r>
              <a:rPr lang="de-DE" sz="2200" b="0" i="0" u="sng" strike="noStrike" dirty="0">
                <a:effectLst/>
                <a:latin typeface="Lucida Grande"/>
                <a:ea typeface="Lucida Grande"/>
                <a:cs typeface="Lucida Grande"/>
                <a:sym typeface="Lucida Grande"/>
              </a:rPr>
              <a:t>Neurowissenschaft</a:t>
            </a:r>
            <a:r>
              <a:rPr lang="de-DE" sz="2200" b="0" i="0" u="none" strike="noStrike" dirty="0">
                <a:effectLst/>
                <a:latin typeface="Lucida Grande"/>
                <a:ea typeface="Lucida Grande"/>
                <a:cs typeface="Lucida Grande"/>
                <a:sym typeface="Lucida Grande"/>
              </a:rPr>
              <a:t> geht davon aus, dass </a:t>
            </a:r>
            <a:r>
              <a:rPr lang="de-DE" sz="2200" b="1" i="0" u="none" strike="noStrike" dirty="0">
                <a:effectLst/>
                <a:latin typeface="Lucida Grande"/>
                <a:ea typeface="Lucida Grande"/>
                <a:cs typeface="Lucida Grande"/>
                <a:sym typeface="Lucida Grande"/>
              </a:rPr>
              <a:t>bis zu 95 % unserer Entscheidungen unterbewusst</a:t>
            </a:r>
            <a:r>
              <a:rPr lang="de-DE" sz="2200" b="0" i="0" u="none" strike="noStrike" dirty="0">
                <a:effectLst/>
                <a:latin typeface="Lucida Grande"/>
                <a:ea typeface="Lucida Grande"/>
                <a:cs typeface="Lucida Grande"/>
                <a:sym typeface="Lucida Grande"/>
              </a:rPr>
              <a:t> getroffen werden.</a:t>
            </a:r>
            <a:endParaRPr lang="de-DE" dirty="0"/>
          </a:p>
          <a:p>
            <a:endParaRPr lang="de-DE" dirty="0"/>
          </a:p>
        </p:txBody>
      </p:sp>
    </p:spTree>
    <p:extLst>
      <p:ext uri="{BB962C8B-B14F-4D97-AF65-F5344CB8AC3E}">
        <p14:creationId xmlns:p14="http://schemas.microsoft.com/office/powerpoint/2010/main" val="1384418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oto - Horizontal">
    <p:spTree>
      <p:nvGrpSpPr>
        <p:cNvPr id="1" name=""/>
        <p:cNvGrpSpPr/>
        <p:nvPr/>
      </p:nvGrpSpPr>
      <p:grpSpPr>
        <a:xfrm>
          <a:off x="0" y="0"/>
          <a:ext cx="0" cy="0"/>
          <a:chOff x="0" y="0"/>
          <a:chExt cx="0" cy="0"/>
        </a:xfrm>
      </p:grpSpPr>
      <p:sp>
        <p:nvSpPr>
          <p:cNvPr id="26" name="Bild"/>
          <p:cNvSpPr>
            <a:spLocks noGrp="1"/>
          </p:cNvSpPr>
          <p:nvPr>
            <p:ph type="pic" sz="half" idx="21"/>
          </p:nvPr>
        </p:nvSpPr>
        <p:spPr>
          <a:xfrm>
            <a:off x="5307210" y="892969"/>
            <a:ext cx="13751719" cy="9172590"/>
          </a:xfrm>
          <a:prstGeom prst="rect">
            <a:avLst/>
          </a:prstGeom>
        </p:spPr>
        <p:txBody>
          <a:bodyPr lIns="91439" tIns="45719" rIns="91439" bIns="45719">
            <a:noAutofit/>
          </a:bodyPr>
          <a:lstStyle/>
          <a:p>
            <a:endParaRPr/>
          </a:p>
        </p:txBody>
      </p:sp>
      <p:sp>
        <p:nvSpPr>
          <p:cNvPr id="27" name="Titeltext"/>
          <p:cNvSpPr txBox="1">
            <a:spLocks noGrp="1"/>
          </p:cNvSpPr>
          <p:nvPr>
            <p:ph type="title"/>
          </p:nvPr>
        </p:nvSpPr>
        <p:spPr>
          <a:xfrm>
            <a:off x="4833937" y="9447610"/>
            <a:ext cx="14716126" cy="2000252"/>
          </a:xfrm>
          <a:prstGeom prst="rect">
            <a:avLst/>
          </a:prstGeom>
        </p:spPr>
        <p:txBody>
          <a:bodyPr lIns="71437" tIns="71437" rIns="71437" bIns="71437" anchor="b"/>
          <a:lstStyle>
            <a:lvl1pPr algn="ctr" defTabSz="821619">
              <a:lnSpc>
                <a:spcPct val="100000"/>
              </a:lnSpc>
              <a:defRPr sz="11202">
                <a:latin typeface="+mn-lt"/>
                <a:ea typeface="+mn-ea"/>
                <a:cs typeface="+mn-cs"/>
                <a:sym typeface="Helvetica Light"/>
              </a:defRPr>
            </a:lvl1pPr>
          </a:lstStyle>
          <a:p>
            <a:r>
              <a:t>Titeltext</a:t>
            </a:r>
          </a:p>
        </p:txBody>
      </p:sp>
      <p:sp>
        <p:nvSpPr>
          <p:cNvPr id="28" name="Textebene 1…"/>
          <p:cNvSpPr txBox="1">
            <a:spLocks noGrp="1"/>
          </p:cNvSpPr>
          <p:nvPr>
            <p:ph type="body" sz="quarter" idx="1"/>
          </p:nvPr>
        </p:nvSpPr>
        <p:spPr>
          <a:xfrm>
            <a:off x="4833937" y="11519297"/>
            <a:ext cx="14716126" cy="1589486"/>
          </a:xfrm>
          <a:prstGeom prst="rect">
            <a:avLst/>
          </a:prstGeom>
        </p:spPr>
        <p:txBody>
          <a:bodyPr lIns="71437" tIns="71437" rIns="71437" bIns="71437"/>
          <a:lstStyle>
            <a:lvl1pPr marL="0" indent="0" algn="ctr" defTabSz="821619">
              <a:spcBef>
                <a:spcPts val="0"/>
              </a:spcBef>
              <a:defRPr sz="4401">
                <a:latin typeface="+mn-lt"/>
                <a:ea typeface="+mn-ea"/>
                <a:cs typeface="+mn-cs"/>
                <a:sym typeface="Helvetica Light"/>
              </a:defRPr>
            </a:lvl1pPr>
            <a:lvl2pPr marL="0" indent="228624" algn="ctr" defTabSz="821619">
              <a:spcBef>
                <a:spcPts val="0"/>
              </a:spcBef>
              <a:defRPr sz="4401">
                <a:latin typeface="+mn-lt"/>
                <a:ea typeface="+mn-ea"/>
                <a:cs typeface="+mn-cs"/>
                <a:sym typeface="Helvetica Light"/>
              </a:defRPr>
            </a:lvl2pPr>
            <a:lvl3pPr marL="0" indent="457248" algn="ctr" defTabSz="821619">
              <a:spcBef>
                <a:spcPts val="0"/>
              </a:spcBef>
              <a:defRPr sz="4401">
                <a:latin typeface="+mn-lt"/>
                <a:ea typeface="+mn-ea"/>
                <a:cs typeface="+mn-cs"/>
                <a:sym typeface="Helvetica Light"/>
              </a:defRPr>
            </a:lvl3pPr>
            <a:lvl4pPr marL="0" indent="685875" algn="ctr" defTabSz="821619">
              <a:spcBef>
                <a:spcPts val="0"/>
              </a:spcBef>
              <a:defRPr sz="4401">
                <a:latin typeface="+mn-lt"/>
                <a:ea typeface="+mn-ea"/>
                <a:cs typeface="+mn-cs"/>
                <a:sym typeface="Helvetica Light"/>
              </a:defRPr>
            </a:lvl4pPr>
            <a:lvl5pPr marL="0" indent="914499" algn="ctr" defTabSz="821619">
              <a:spcBef>
                <a:spcPts val="0"/>
              </a:spcBef>
              <a:defRPr sz="4401">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29" name="Foliennummer"/>
          <p:cNvSpPr txBox="1">
            <a:spLocks noGrp="1"/>
          </p:cNvSpPr>
          <p:nvPr>
            <p:ph type="sldNum" sz="quarter" idx="2"/>
          </p:nvPr>
        </p:nvSpPr>
        <p:spPr>
          <a:xfrm>
            <a:off x="11785528" y="13001626"/>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7" name="Gruppieren">
            <a:extLst>
              <a:ext uri="{FF2B5EF4-FFF2-40B4-BE49-F238E27FC236}">
                <a16:creationId xmlns:a16="http://schemas.microsoft.com/office/drawing/2014/main" id="{1F82AB85-BB76-95B5-C6EA-98BEF371CCE1}"/>
              </a:ext>
            </a:extLst>
          </p:cNvPr>
          <p:cNvGrpSpPr/>
          <p:nvPr userDrawn="1"/>
        </p:nvGrpSpPr>
        <p:grpSpPr>
          <a:xfrm>
            <a:off x="21134454" y="12755082"/>
            <a:ext cx="3176182" cy="961840"/>
            <a:chOff x="0" y="0"/>
            <a:chExt cx="3176180" cy="961838"/>
          </a:xfrm>
        </p:grpSpPr>
        <p:sp>
          <p:nvSpPr>
            <p:cNvPr id="8" name="betaConcept">
              <a:extLst>
                <a:ext uri="{FF2B5EF4-FFF2-40B4-BE49-F238E27FC236}">
                  <a16:creationId xmlns:a16="http://schemas.microsoft.com/office/drawing/2014/main" id="{A378F97F-122E-093D-0C88-C462B752350B}"/>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9" name="academy">
              <a:extLst>
                <a:ext uri="{FF2B5EF4-FFF2-40B4-BE49-F238E27FC236}">
                  <a16:creationId xmlns:a16="http://schemas.microsoft.com/office/drawing/2014/main" id="{CFFCCE03-0366-9669-C31D-F788C0FB7F6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10" name="pasted-image.png" descr="pasted-image.png">
              <a:extLst>
                <a:ext uri="{FF2B5EF4-FFF2-40B4-BE49-F238E27FC236}">
                  <a16:creationId xmlns:a16="http://schemas.microsoft.com/office/drawing/2014/main" id="{D52D0DEA-F1C6-B2ED-D513-5553AFA338D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 Ralph Schmauder 2024 all rights reserved">
            <a:extLst>
              <a:ext uri="{FF2B5EF4-FFF2-40B4-BE49-F238E27FC236}">
                <a16:creationId xmlns:a16="http://schemas.microsoft.com/office/drawing/2014/main" id="{75E3C81D-5DE5-A47F-D53A-03D8D8FFEDC9}"/>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dirty="0"/>
              <a:t>© Ralph Schmauder 2024 all rights reserved</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 &amp; Untertitel">
    <p:spTree>
      <p:nvGrpSpPr>
        <p:cNvPr id="1" name=""/>
        <p:cNvGrpSpPr/>
        <p:nvPr/>
      </p:nvGrpSpPr>
      <p:grpSpPr>
        <a:xfrm>
          <a:off x="0" y="0"/>
          <a:ext cx="0" cy="0"/>
          <a:chOff x="0" y="0"/>
          <a:chExt cx="0" cy="0"/>
        </a:xfrm>
      </p:grpSpPr>
      <p:sp>
        <p:nvSpPr>
          <p:cNvPr id="172" name="Titeltext"/>
          <p:cNvSpPr txBox="1">
            <a:spLocks noGrp="1"/>
          </p:cNvSpPr>
          <p:nvPr>
            <p:ph type="title"/>
          </p:nvPr>
        </p:nvSpPr>
        <p:spPr>
          <a:xfrm>
            <a:off x="5293818" y="2588494"/>
            <a:ext cx="13796369" cy="4353224"/>
          </a:xfrm>
          <a:prstGeom prst="rect">
            <a:avLst/>
          </a:prstGeom>
        </p:spPr>
        <p:txBody>
          <a:bodyPr lIns="66972" tIns="66972" rIns="66972" bIns="66972" anchor="b"/>
          <a:lstStyle>
            <a:lvl1pPr algn="ctr" defTabSz="821619">
              <a:lnSpc>
                <a:spcPct val="100000"/>
              </a:lnSpc>
              <a:defRPr sz="11000">
                <a:latin typeface="+mn-lt"/>
                <a:ea typeface="+mn-ea"/>
                <a:cs typeface="+mn-cs"/>
                <a:sym typeface="Helvetica Light"/>
              </a:defRPr>
            </a:lvl1pPr>
          </a:lstStyle>
          <a:p>
            <a:r>
              <a:t>Titeltext</a:t>
            </a:r>
          </a:p>
        </p:txBody>
      </p:sp>
      <p:sp>
        <p:nvSpPr>
          <p:cNvPr id="173" name="Textebene 1…"/>
          <p:cNvSpPr txBox="1">
            <a:spLocks noGrp="1"/>
          </p:cNvSpPr>
          <p:nvPr>
            <p:ph type="body" sz="quarter" idx="1"/>
          </p:nvPr>
        </p:nvSpPr>
        <p:spPr>
          <a:xfrm>
            <a:off x="5293818" y="7058916"/>
            <a:ext cx="13796369" cy="1490144"/>
          </a:xfrm>
          <a:prstGeom prst="rect">
            <a:avLst/>
          </a:prstGeom>
        </p:spPr>
        <p:txBody>
          <a:bodyPr lIns="66972" tIns="66972" rIns="66972" bIns="66972"/>
          <a:lstStyle>
            <a:lvl1pPr marL="0" indent="0" algn="ctr" defTabSz="821619">
              <a:spcBef>
                <a:spcPts val="0"/>
              </a:spcBef>
              <a:defRPr>
                <a:latin typeface="+mn-lt"/>
                <a:ea typeface="+mn-ea"/>
                <a:cs typeface="+mn-cs"/>
                <a:sym typeface="Helvetica Light"/>
              </a:defRPr>
            </a:lvl1pPr>
            <a:lvl2pPr marL="0" indent="228624" algn="ctr" defTabSz="821619">
              <a:spcBef>
                <a:spcPts val="0"/>
              </a:spcBef>
              <a:defRPr>
                <a:latin typeface="+mn-lt"/>
                <a:ea typeface="+mn-ea"/>
                <a:cs typeface="+mn-cs"/>
                <a:sym typeface="Helvetica Light"/>
              </a:defRPr>
            </a:lvl2pPr>
            <a:lvl3pPr marL="0" indent="457248" algn="ctr" defTabSz="821619">
              <a:spcBef>
                <a:spcPts val="0"/>
              </a:spcBef>
              <a:defRPr>
                <a:latin typeface="+mn-lt"/>
                <a:ea typeface="+mn-ea"/>
                <a:cs typeface="+mn-cs"/>
                <a:sym typeface="Helvetica Light"/>
              </a:defRPr>
            </a:lvl3pPr>
            <a:lvl4pPr marL="0" indent="685875" algn="ctr" defTabSz="821619">
              <a:spcBef>
                <a:spcPts val="0"/>
              </a:spcBef>
              <a:defRPr>
                <a:latin typeface="+mn-lt"/>
                <a:ea typeface="+mn-ea"/>
                <a:cs typeface="+mn-cs"/>
                <a:sym typeface="Helvetica Light"/>
              </a:defRPr>
            </a:lvl4pPr>
            <a:lvl5pPr marL="0" indent="914499" algn="ctr" defTabSz="821619">
              <a:spcBef>
                <a:spcPts val="0"/>
              </a:spcBef>
              <a:defRPr>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178" name="Foliennummer"/>
          <p:cNvSpPr txBox="1">
            <a:spLocks noGrp="1"/>
          </p:cNvSpPr>
          <p:nvPr>
            <p:ph type="sldNum" sz="quarter" idx="2"/>
          </p:nvPr>
        </p:nvSpPr>
        <p:spPr>
          <a:xfrm>
            <a:off x="11818645" y="12626020"/>
            <a:ext cx="729967" cy="473935"/>
          </a:xfrm>
          <a:prstGeom prst="rect">
            <a:avLst/>
          </a:prstGeom>
        </p:spPr>
        <p:txBody>
          <a:bodyPr lIns="66972" tIns="66972" rIns="66972" bIns="66972"/>
          <a:lstStyle>
            <a:lvl1pPr algn="ctr" defTabSz="821619">
              <a:defRPr sz="2201">
                <a:latin typeface="+mn-lt"/>
                <a:ea typeface="+mn-ea"/>
                <a:cs typeface="+mn-cs"/>
                <a:sym typeface="Helvetica Light"/>
              </a:defRPr>
            </a:lvl1pPr>
          </a:lstStyle>
          <a:p>
            <a:fld id="{86CB4B4D-7CA3-9044-876B-883B54F8677D}" type="slidenum">
              <a:rPr/>
              <a:pPr/>
              <a:t>‹Nr.›</a:t>
            </a:fld>
            <a:endParaRPr/>
          </a:p>
        </p:txBody>
      </p:sp>
      <p:sp>
        <p:nvSpPr>
          <p:cNvPr id="16" name="betaConcept">
            <a:extLst>
              <a:ext uri="{FF2B5EF4-FFF2-40B4-BE49-F238E27FC236}">
                <a16:creationId xmlns:a16="http://schemas.microsoft.com/office/drawing/2014/main" id="{61F15037-DE82-79B1-98EA-DC241D5F8086}"/>
              </a:ext>
            </a:extLst>
          </p:cNvPr>
          <p:cNvSpPr txBox="1"/>
          <p:nvPr userDrawn="1"/>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7" name="academy">
            <a:extLst>
              <a:ext uri="{FF2B5EF4-FFF2-40B4-BE49-F238E27FC236}">
                <a16:creationId xmlns:a16="http://schemas.microsoft.com/office/drawing/2014/main" id="{2C096D06-DF4F-84EB-42AF-A5778333F10F}"/>
              </a:ext>
            </a:extLst>
          </p:cNvPr>
          <p:cNvSpPr txBox="1"/>
          <p:nvPr userDrawn="1"/>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8" name="pasted-image.png" descr="pasted-image.png">
            <a:extLst>
              <a:ext uri="{FF2B5EF4-FFF2-40B4-BE49-F238E27FC236}">
                <a16:creationId xmlns:a16="http://schemas.microsoft.com/office/drawing/2014/main" id="{5A8E94D3-E0E9-D4DC-6198-D9B447CC42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9" name="powered by">
            <a:extLst>
              <a:ext uri="{FF2B5EF4-FFF2-40B4-BE49-F238E27FC236}">
                <a16:creationId xmlns:a16="http://schemas.microsoft.com/office/drawing/2014/main" id="{6F3BDC86-083B-3964-58CC-28FEE3385371}"/>
              </a:ext>
            </a:extLst>
          </p:cNvPr>
          <p:cNvSpPr txBox="1"/>
          <p:nvPr userDrawn="1"/>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20" name="© Ralph Schmauder 2025 all rights reserved">
            <a:extLst>
              <a:ext uri="{FF2B5EF4-FFF2-40B4-BE49-F238E27FC236}">
                <a16:creationId xmlns:a16="http://schemas.microsoft.com/office/drawing/2014/main" id="{570277DF-ED20-A93F-BBC9-C303EA7C1FA2}"/>
              </a:ext>
            </a:extLst>
          </p:cNvPr>
          <p:cNvSpPr txBox="1"/>
          <p:nvPr userDrawn="1"/>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208" name="Titeltext"/>
          <p:cNvSpPr txBox="1">
            <a:spLocks noGrp="1"/>
          </p:cNvSpPr>
          <p:nvPr>
            <p:ph type="title"/>
          </p:nvPr>
        </p:nvSpPr>
        <p:spPr>
          <a:xfrm>
            <a:off x="2476500" y="4262438"/>
            <a:ext cx="19431001" cy="2936876"/>
          </a:xfrm>
          <a:prstGeom prst="rect">
            <a:avLst/>
          </a:prstGeom>
        </p:spPr>
        <p:txBody>
          <a:bodyPr/>
          <a:lstStyle/>
          <a:p>
            <a:r>
              <a:t>Titeltext</a:t>
            </a:r>
          </a:p>
        </p:txBody>
      </p:sp>
      <p:sp>
        <p:nvSpPr>
          <p:cNvPr id="209" name="Textebene 1…"/>
          <p:cNvSpPr txBox="1">
            <a:spLocks noGrp="1"/>
          </p:cNvSpPr>
          <p:nvPr>
            <p:ph type="body" sz="quarter" idx="1"/>
          </p:nvPr>
        </p:nvSpPr>
        <p:spPr>
          <a:xfrm>
            <a:off x="4191002" y="7770812"/>
            <a:ext cx="16002001" cy="3508376"/>
          </a:xfrm>
          <a:prstGeom prst="rect">
            <a:avLst/>
          </a:prstGeom>
        </p:spPr>
        <p:txBody>
          <a:bodyPr/>
          <a:lstStyle>
            <a:lvl1pPr marL="0" indent="0" algn="ctr"/>
            <a:lvl2pPr marL="0" indent="457248" algn="ctr"/>
            <a:lvl3pPr marL="0" indent="914499" algn="ctr"/>
            <a:lvl4pPr marL="0" indent="1371747" algn="ctr"/>
            <a:lvl5pPr marL="0" indent="1828995" algn="ctr"/>
          </a:lstStyle>
          <a:p>
            <a:r>
              <a:t>Textebene 1</a:t>
            </a:r>
          </a:p>
          <a:p>
            <a:pPr lvl="1"/>
            <a:r>
              <a:t>Textebene 2</a:t>
            </a:r>
          </a:p>
          <a:p>
            <a:pPr lvl="2"/>
            <a:r>
              <a:t>Textebene 3</a:t>
            </a:r>
          </a:p>
          <a:p>
            <a:pPr lvl="3"/>
            <a:r>
              <a:t>Textebene 4</a:t>
            </a:r>
          </a:p>
          <a:p>
            <a:pPr lvl="4"/>
            <a:r>
              <a:t>Textebene 5</a:t>
            </a:r>
          </a:p>
        </p:txBody>
      </p:sp>
      <p:sp>
        <p:nvSpPr>
          <p:cNvPr id="8" name="betaConcept">
            <a:extLst>
              <a:ext uri="{FF2B5EF4-FFF2-40B4-BE49-F238E27FC236}">
                <a16:creationId xmlns:a16="http://schemas.microsoft.com/office/drawing/2014/main" id="{EB4D5E42-CAAC-839E-7644-16258F2046E7}"/>
              </a:ext>
            </a:extLst>
          </p:cNvPr>
          <p:cNvSpPr txBox="1"/>
          <p:nvPr userDrawn="1"/>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9" name="academy">
            <a:extLst>
              <a:ext uri="{FF2B5EF4-FFF2-40B4-BE49-F238E27FC236}">
                <a16:creationId xmlns:a16="http://schemas.microsoft.com/office/drawing/2014/main" id="{2FE5B3D0-BCB0-9F79-A1C7-4BC199DE9118}"/>
              </a:ext>
            </a:extLst>
          </p:cNvPr>
          <p:cNvSpPr txBox="1"/>
          <p:nvPr userDrawn="1"/>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0" name="pasted-image.png" descr="pasted-image.png">
            <a:extLst>
              <a:ext uri="{FF2B5EF4-FFF2-40B4-BE49-F238E27FC236}">
                <a16:creationId xmlns:a16="http://schemas.microsoft.com/office/drawing/2014/main" id="{AB2B4FFD-768E-9AAA-325C-5AB88D99D7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1" name="powered by">
            <a:extLst>
              <a:ext uri="{FF2B5EF4-FFF2-40B4-BE49-F238E27FC236}">
                <a16:creationId xmlns:a16="http://schemas.microsoft.com/office/drawing/2014/main" id="{E7AE6FB8-421A-A76A-1A44-82BC7D119622}"/>
              </a:ext>
            </a:extLst>
          </p:cNvPr>
          <p:cNvSpPr txBox="1"/>
          <p:nvPr userDrawn="1"/>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2" name="© Ralph Schmauder 2025 all rights reserved">
            <a:extLst>
              <a:ext uri="{FF2B5EF4-FFF2-40B4-BE49-F238E27FC236}">
                <a16:creationId xmlns:a16="http://schemas.microsoft.com/office/drawing/2014/main" id="{747DA832-044C-F833-1D9C-1FCC74E521EA}"/>
              </a:ext>
            </a:extLst>
          </p:cNvPr>
          <p:cNvSpPr txBox="1"/>
          <p:nvPr userDrawn="1"/>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el und Inhalt Kopie">
    <p:spTree>
      <p:nvGrpSpPr>
        <p:cNvPr id="1" name=""/>
        <p:cNvGrpSpPr/>
        <p:nvPr/>
      </p:nvGrpSpPr>
      <p:grpSpPr>
        <a:xfrm>
          <a:off x="0" y="0"/>
          <a:ext cx="0" cy="0"/>
          <a:chOff x="0" y="0"/>
          <a:chExt cx="0" cy="0"/>
        </a:xfrm>
      </p:grpSpPr>
      <p:sp>
        <p:nvSpPr>
          <p:cNvPr id="7" name="betaConcept">
            <a:extLst>
              <a:ext uri="{FF2B5EF4-FFF2-40B4-BE49-F238E27FC236}">
                <a16:creationId xmlns:a16="http://schemas.microsoft.com/office/drawing/2014/main" id="{DF97E056-6D03-A396-8C7A-2146EFCA4F8C}"/>
              </a:ext>
            </a:extLst>
          </p:cNvPr>
          <p:cNvSpPr txBox="1"/>
          <p:nvPr userDrawn="1"/>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8" name="academy">
            <a:extLst>
              <a:ext uri="{FF2B5EF4-FFF2-40B4-BE49-F238E27FC236}">
                <a16:creationId xmlns:a16="http://schemas.microsoft.com/office/drawing/2014/main" id="{0475BDCA-8A20-E959-B074-53415311EE6E}"/>
              </a:ext>
            </a:extLst>
          </p:cNvPr>
          <p:cNvSpPr txBox="1"/>
          <p:nvPr userDrawn="1"/>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9" name="pasted-image.png" descr="pasted-image.png">
            <a:extLst>
              <a:ext uri="{FF2B5EF4-FFF2-40B4-BE49-F238E27FC236}">
                <a16:creationId xmlns:a16="http://schemas.microsoft.com/office/drawing/2014/main" id="{E47421EC-20A0-4973-1EC1-7503800E94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0" name="powered by">
            <a:extLst>
              <a:ext uri="{FF2B5EF4-FFF2-40B4-BE49-F238E27FC236}">
                <a16:creationId xmlns:a16="http://schemas.microsoft.com/office/drawing/2014/main" id="{01FC3BB8-C491-CD62-9199-B1321C879762}"/>
              </a:ext>
            </a:extLst>
          </p:cNvPr>
          <p:cNvSpPr txBox="1"/>
          <p:nvPr userDrawn="1"/>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1" name="© Ralph Schmauder 2025 all rights reserved">
            <a:extLst>
              <a:ext uri="{FF2B5EF4-FFF2-40B4-BE49-F238E27FC236}">
                <a16:creationId xmlns:a16="http://schemas.microsoft.com/office/drawing/2014/main" id="{E0F0FE93-DACA-256D-00E6-B6A3C40E12AC}"/>
              </a:ext>
            </a:extLst>
          </p:cNvPr>
          <p:cNvSpPr txBox="1"/>
          <p:nvPr userDrawn="1"/>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4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41" name="© Ralph Schmauder 2017 all rights reserved"/>
          <p:cNvSpPr txBox="1"/>
          <p:nvPr/>
        </p:nvSpPr>
        <p:spPr>
          <a:xfrm>
            <a:off x="858927" y="13286954"/>
            <a:ext cx="3195383" cy="320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1" tIns="66971" rIns="66971" bIns="66971" anchor="ctr">
            <a:spAutoFit/>
          </a:bodyPr>
          <a:lstStyle>
            <a:lvl1pPr algn="l">
              <a:buClr>
                <a:srgbClr val="000000"/>
              </a:buClr>
              <a:defRPr sz="1200"/>
            </a:lvl1pPr>
          </a:lstStyle>
          <a:p>
            <a:r>
              <a:rPr sz="1201"/>
              <a:t>© Ralph Schmauder 2017 all rights reserved</a:t>
            </a:r>
          </a:p>
        </p:txBody>
      </p:sp>
      <p:sp>
        <p:nvSpPr>
          <p:cNvPr id="242"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8957E262-02C1-2C56-2827-A33B92A4B090}"/>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610A3749-C0A2-DE98-2BAD-7F4CCB870CDE}"/>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D3B834F4-91F3-D675-36FE-9E47BD9FD905}"/>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E7239EEE-2116-5D54-39D5-8F016A3B34E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1EF6B360-D241-F83A-7E5C-0028CD16B6BB}"/>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260"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502CF096-E72B-0F3D-0560-A8BCF503EF87}"/>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944344F3-63FC-C9B8-B92B-083ADC047C47}"/>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DD05710E-20AE-9D7F-C24F-B1D346FBC44B}"/>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F65C269B-3F76-E515-AE3D-52001CC9225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32B5990D-2A81-B83B-3A00-6BDEC447EBF4}"/>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6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2" name="Gruppieren">
            <a:extLst>
              <a:ext uri="{FF2B5EF4-FFF2-40B4-BE49-F238E27FC236}">
                <a16:creationId xmlns:a16="http://schemas.microsoft.com/office/drawing/2014/main" id="{D303D5B0-1B78-8075-885F-8B3B3EB3FF45}"/>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1BF7EADD-0CDA-E5C6-DB22-20C889FD2EA8}"/>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32297407-43E9-AB86-C7E1-49FA51792856}"/>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B04C7833-2130-620D-3140-DBB7A43392C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81A1C01C-5D26-E588-E8C6-FB8F4C5B070F}"/>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289"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D61749DA-5590-3BB0-6D0B-7258ADA6FF63}"/>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CB826571-DD9C-2376-FD0B-20607979E902}"/>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26759185-F225-FAB4-45AB-1E48BDBDB8D6}"/>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4CA59EB5-EFB7-32B8-186E-C2BEA30D98E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989A57EE-4EBF-9730-D344-E88EE1BEF2EC}"/>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9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97"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5F79E938-EE67-6AD4-6133-1B8539B97847}"/>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F946ED26-DC34-28A1-2874-CD10CEBA84DB}"/>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C96BA2E6-EF14-4639-EB22-E37E13830D57}"/>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F41F8A07-A045-6164-C2F2-57C66766D90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A4AD1522-B330-6809-9C85-7AEB0AE8EA6A}"/>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0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05"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FDE1D88F-A296-C80D-314E-F24364882EA4}"/>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DF24B17F-2DD6-1FF2-F746-8D97D5C9E83B}"/>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B0CF773D-1B73-53D8-3608-7BF09473FB4B}"/>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4016A44E-3EAB-A9C4-B7FC-3A19BC63B9B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80E716EF-333B-68BC-703B-499E137878B7}"/>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312" name="Titeltext"/>
          <p:cNvSpPr txBox="1">
            <a:spLocks noGrp="1"/>
          </p:cNvSpPr>
          <p:nvPr>
            <p:ph type="title"/>
          </p:nvPr>
        </p:nvSpPr>
        <p:spPr>
          <a:xfrm>
            <a:off x="2476500" y="4262438"/>
            <a:ext cx="19431001" cy="2936876"/>
          </a:xfrm>
          <a:prstGeom prst="rect">
            <a:avLst/>
          </a:prstGeom>
        </p:spPr>
        <p:txBody>
          <a:bodyPr/>
          <a:lstStyle/>
          <a:p>
            <a:r>
              <a:t>Titeltext</a:t>
            </a:r>
          </a:p>
        </p:txBody>
      </p:sp>
      <p:sp>
        <p:nvSpPr>
          <p:cNvPr id="313" name="Textebene 1…"/>
          <p:cNvSpPr txBox="1">
            <a:spLocks noGrp="1"/>
          </p:cNvSpPr>
          <p:nvPr>
            <p:ph type="body" sz="quarter" idx="1"/>
          </p:nvPr>
        </p:nvSpPr>
        <p:spPr>
          <a:xfrm>
            <a:off x="4191002" y="7770812"/>
            <a:ext cx="16002001" cy="3508376"/>
          </a:xfrm>
          <a:prstGeom prst="rect">
            <a:avLst/>
          </a:prstGeom>
        </p:spPr>
        <p:txBody>
          <a:bodyPr/>
          <a:lstStyle>
            <a:lvl1pPr marL="0" indent="0" algn="ctr"/>
            <a:lvl2pPr marL="0" indent="457248" algn="ctr"/>
            <a:lvl3pPr marL="0" indent="914499" algn="ctr"/>
            <a:lvl4pPr marL="0" indent="1371747" algn="ctr"/>
            <a:lvl5pPr marL="0" indent="1828995" algn="ctr"/>
          </a:lstStyle>
          <a:p>
            <a:r>
              <a:t>Textebene 1</a:t>
            </a:r>
          </a:p>
          <a:p>
            <a:pPr lvl="1"/>
            <a:r>
              <a:t>Textebene 2</a:t>
            </a:r>
          </a:p>
          <a:p>
            <a:pPr lvl="2"/>
            <a:r>
              <a:t>Textebene 3</a:t>
            </a:r>
          </a:p>
          <a:p>
            <a:pPr lvl="3"/>
            <a:r>
              <a:t>Textebene 4</a:t>
            </a:r>
          </a:p>
          <a:p>
            <a:pPr lvl="4"/>
            <a:r>
              <a:t>Textebene 5</a:t>
            </a:r>
          </a:p>
        </p:txBody>
      </p:sp>
      <p:sp>
        <p:nvSpPr>
          <p:cNvPr id="314"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5B336DF6-14DB-D47D-0696-83B33A0196CF}"/>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8F57AD92-6245-67FC-DCF7-2738E9E0E1DC}"/>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B05CFC5A-FAD6-A0C9-AD42-1A03C52629F3}"/>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3363A82C-76EF-2D9A-DCC0-A51ABF7B788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67E55CB6-C2FF-1343-7074-C344B5752CFE}"/>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1F135C8-D0FA-EBB7-9CC5-CD67932BB0EA}"/>
              </a:ext>
            </a:extLst>
          </p:cNvPr>
          <p:cNvGrpSpPr/>
          <p:nvPr userDrawn="1"/>
        </p:nvGrpSpPr>
        <p:grpSpPr>
          <a:xfrm>
            <a:off x="106777" y="12464033"/>
            <a:ext cx="24244532" cy="1252889"/>
            <a:chOff x="106777" y="12464033"/>
            <a:chExt cx="24244532" cy="1252889"/>
          </a:xfrm>
        </p:grpSpPr>
        <p:grpSp>
          <p:nvGrpSpPr>
            <p:cNvPr id="39" name="Gruppieren"/>
            <p:cNvGrpSpPr/>
            <p:nvPr/>
          </p:nvGrpSpPr>
          <p:grpSpPr>
            <a:xfrm>
              <a:off x="21134454" y="12755082"/>
              <a:ext cx="3176182" cy="961840"/>
              <a:chOff x="0" y="0"/>
              <a:chExt cx="3176180" cy="961838"/>
            </a:xfrm>
          </p:grpSpPr>
          <p:sp>
            <p:nvSpPr>
              <p:cNvPr id="3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37"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38"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0" name="powered by"/>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42" name="© Ralph Schmauder 2025 all rights reserved"/>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dirty="0"/>
                <a:t>© </a:t>
              </a:r>
              <a:r>
                <a:rPr lang="de-DE" sz="1401" dirty="0"/>
                <a:t>betaConcept</a:t>
              </a:r>
              <a:r>
                <a:rPr sz="1401" dirty="0"/>
                <a:t> 202</a:t>
              </a:r>
              <a:r>
                <a:rPr lang="de-DE" sz="1401" dirty="0"/>
                <a:t>6</a:t>
              </a:r>
              <a:r>
                <a:rPr sz="1401" dirty="0"/>
                <a:t> all rights reserved</a:t>
              </a:r>
            </a:p>
          </p:txBody>
        </p:sp>
      </p:gr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7" name="betaConcept">
            <a:extLst>
              <a:ext uri="{FF2B5EF4-FFF2-40B4-BE49-F238E27FC236}">
                <a16:creationId xmlns:a16="http://schemas.microsoft.com/office/drawing/2014/main" id="{C6784FFF-8CD8-5BB0-7AC2-73F70B8CA53C}"/>
              </a:ext>
            </a:extLst>
          </p:cNvPr>
          <p:cNvSpPr txBox="1"/>
          <p:nvPr userDrawn="1"/>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8" name="academy">
            <a:extLst>
              <a:ext uri="{FF2B5EF4-FFF2-40B4-BE49-F238E27FC236}">
                <a16:creationId xmlns:a16="http://schemas.microsoft.com/office/drawing/2014/main" id="{EB311E51-B388-1A9F-8F16-331514DE3978}"/>
              </a:ext>
            </a:extLst>
          </p:cNvPr>
          <p:cNvSpPr txBox="1"/>
          <p:nvPr userDrawn="1"/>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9" name="pasted-image.png" descr="pasted-image.png">
            <a:extLst>
              <a:ext uri="{FF2B5EF4-FFF2-40B4-BE49-F238E27FC236}">
                <a16:creationId xmlns:a16="http://schemas.microsoft.com/office/drawing/2014/main" id="{D62F6799-9488-CDA2-1A70-35B1F136BB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0" name="powered by">
            <a:extLst>
              <a:ext uri="{FF2B5EF4-FFF2-40B4-BE49-F238E27FC236}">
                <a16:creationId xmlns:a16="http://schemas.microsoft.com/office/drawing/2014/main" id="{8FD95B8F-B6C9-21E4-09CD-6DEAE56B2B46}"/>
              </a:ext>
            </a:extLst>
          </p:cNvPr>
          <p:cNvSpPr txBox="1"/>
          <p:nvPr userDrawn="1"/>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1" name="© Ralph Schmauder 2025 all rights reserved">
            <a:extLst>
              <a:ext uri="{FF2B5EF4-FFF2-40B4-BE49-F238E27FC236}">
                <a16:creationId xmlns:a16="http://schemas.microsoft.com/office/drawing/2014/main" id="{D5DAF828-12F0-AED1-EFAC-2C67363D6F25}"/>
              </a:ext>
            </a:extLst>
          </p:cNvPr>
          <p:cNvSpPr txBox="1"/>
          <p:nvPr userDrawn="1"/>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335" name="Titeltext"/>
          <p:cNvSpPr txBox="1">
            <a:spLocks noGrp="1"/>
          </p:cNvSpPr>
          <p:nvPr>
            <p:ph type="title"/>
          </p:nvPr>
        </p:nvSpPr>
        <p:spPr>
          <a:xfrm>
            <a:off x="2476500" y="4262438"/>
            <a:ext cx="19431001" cy="2936876"/>
          </a:xfrm>
          <a:prstGeom prst="rect">
            <a:avLst/>
          </a:prstGeom>
        </p:spPr>
        <p:txBody>
          <a:bodyPr/>
          <a:lstStyle/>
          <a:p>
            <a:r>
              <a:t>Titeltext</a:t>
            </a:r>
          </a:p>
        </p:txBody>
      </p:sp>
      <p:sp>
        <p:nvSpPr>
          <p:cNvPr id="336" name="Textebene 1…"/>
          <p:cNvSpPr txBox="1">
            <a:spLocks noGrp="1"/>
          </p:cNvSpPr>
          <p:nvPr>
            <p:ph type="body" sz="quarter" idx="1"/>
          </p:nvPr>
        </p:nvSpPr>
        <p:spPr>
          <a:xfrm>
            <a:off x="4191002" y="7770812"/>
            <a:ext cx="16002001" cy="3508376"/>
          </a:xfrm>
          <a:prstGeom prst="rect">
            <a:avLst/>
          </a:prstGeom>
        </p:spPr>
        <p:txBody>
          <a:bodyPr/>
          <a:lstStyle>
            <a:lvl1pPr marL="0" indent="0" algn="ctr"/>
            <a:lvl2pPr marL="0" indent="457248" algn="ctr"/>
            <a:lvl3pPr marL="0" indent="914499" algn="ctr"/>
            <a:lvl4pPr marL="0" indent="1371747" algn="ctr"/>
            <a:lvl5pPr marL="0" indent="1828995" algn="ctr"/>
          </a:lstStyle>
          <a:p>
            <a:r>
              <a:t>Textebene 1</a:t>
            </a:r>
          </a:p>
          <a:p>
            <a:pPr lvl="1"/>
            <a:r>
              <a:t>Textebene 2</a:t>
            </a:r>
          </a:p>
          <a:p>
            <a:pPr lvl="2"/>
            <a:r>
              <a:t>Textebene 3</a:t>
            </a:r>
          </a:p>
          <a:p>
            <a:pPr lvl="3"/>
            <a:r>
              <a:t>Textebene 4</a:t>
            </a:r>
          </a:p>
          <a:p>
            <a:pPr lvl="4"/>
            <a:r>
              <a:t>Textebene 5</a:t>
            </a:r>
          </a:p>
        </p:txBody>
      </p:sp>
      <p:sp>
        <p:nvSpPr>
          <p:cNvPr id="337"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907E3DCF-050D-0668-ACA6-CA266EE4622D}"/>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FAF354A9-9B2E-3877-EE8A-2C5CFF820F50}"/>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23B1DE35-C2E0-D6DB-403B-20912A8ADE26}"/>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73F8F845-B308-3FEC-4C97-EC2558FBF83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A4B87534-7D3A-9057-9298-1F9C0C15524F}"/>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6_Titel und Inhalt">
    <p:spTree>
      <p:nvGrpSpPr>
        <p:cNvPr id="1" name=""/>
        <p:cNvGrpSpPr/>
        <p:nvPr/>
      </p:nvGrpSpPr>
      <p:grpSpPr>
        <a:xfrm>
          <a:off x="0" y="0"/>
          <a:ext cx="0" cy="0"/>
          <a:chOff x="0" y="0"/>
          <a:chExt cx="0" cy="0"/>
        </a:xfrm>
      </p:grpSpPr>
      <p:sp>
        <p:nvSpPr>
          <p:cNvPr id="346" name="Textebene 1…"/>
          <p:cNvSpPr txBox="1">
            <a:spLocks noGrp="1"/>
          </p:cNvSpPr>
          <p:nvPr>
            <p:ph type="body" idx="1"/>
          </p:nvPr>
        </p:nvSpPr>
        <p:spPr>
          <a:xfrm>
            <a:off x="2193544" y="2317751"/>
            <a:ext cx="19996921" cy="9703846"/>
          </a:xfrm>
          <a:prstGeom prst="rect">
            <a:avLst/>
          </a:prstGeom>
        </p:spPr>
        <p:txBody>
          <a:bodyPr/>
          <a:lstStyle>
            <a:lvl1pPr>
              <a:spcBef>
                <a:spcPts val="1401"/>
              </a:spcBef>
              <a:defRPr sz="6001"/>
            </a:lvl1pPr>
            <a:lvl2pPr marL="1293821" indent="-1028705">
              <a:spcBef>
                <a:spcPts val="1401"/>
              </a:spcBef>
              <a:buSzPct val="100000"/>
              <a:buChar char="•"/>
              <a:defRPr sz="6001"/>
            </a:lvl2pPr>
            <a:lvl3pPr marL="2071702" indent="-1071572">
              <a:spcBef>
                <a:spcPts val="1401"/>
              </a:spcBef>
              <a:buSzPct val="100000"/>
              <a:buChar char="•"/>
              <a:defRPr sz="6001"/>
            </a:lvl3pPr>
            <a:lvl4pPr marL="1979622" indent="-571501">
              <a:spcBef>
                <a:spcPts val="1401"/>
              </a:spcBef>
              <a:buSzPct val="100000"/>
              <a:buChar char="▪"/>
              <a:defRPr sz="6001"/>
            </a:lvl4pPr>
            <a:lvl5pPr marL="3114691" indent="-1285880">
              <a:spcBef>
                <a:spcPts val="1401"/>
              </a:spcBef>
              <a:buSzPct val="100000"/>
              <a:buChar char="▪"/>
              <a:defRPr sz="6001"/>
            </a:lvl5pPr>
          </a:lstStyle>
          <a:p>
            <a:r>
              <a:t>Textebene 1</a:t>
            </a:r>
          </a:p>
          <a:p>
            <a:pPr lvl="1"/>
            <a:r>
              <a:t>Textebene 2</a:t>
            </a:r>
          </a:p>
          <a:p>
            <a:pPr lvl="2"/>
            <a:r>
              <a:t>Textebene 3</a:t>
            </a:r>
          </a:p>
          <a:p>
            <a:pPr lvl="3"/>
            <a:r>
              <a:t>Textebene 4</a:t>
            </a:r>
          </a:p>
          <a:p>
            <a:pPr lvl="4"/>
            <a:r>
              <a:t>Textebene 5</a:t>
            </a:r>
          </a:p>
        </p:txBody>
      </p:sp>
      <p:sp>
        <p:nvSpPr>
          <p:cNvPr id="347" name="Foliennummer"/>
          <p:cNvSpPr txBox="1">
            <a:spLocks noGrp="1"/>
          </p:cNvSpPr>
          <p:nvPr>
            <p:ph type="sldNum" sz="quarter" idx="2"/>
          </p:nvPr>
        </p:nvSpPr>
        <p:spPr>
          <a:xfrm>
            <a:off x="16144728" y="12366389"/>
            <a:ext cx="1000274" cy="692626"/>
          </a:xfrm>
          <a:prstGeom prst="rect">
            <a:avLst/>
          </a:prstGeom>
        </p:spPr>
        <p:txBody>
          <a:bodyPr anchor="ctr"/>
          <a:lstStyle>
            <a:lvl1pPr algn="r">
              <a:defRPr sz="3001"/>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7C13B0CA-4568-A72B-ED9E-110DC8A3AD4C}"/>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888D9A3A-A4BB-8BE6-3547-3DB0D43A9F53}"/>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F6F59723-7C5D-DFB1-2E3D-E5A475240F9B}"/>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9748CF58-0CA5-D09A-6C44-83516550D33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6AA19A57-084B-9E9B-8767-8A7DD3CB04A5}"/>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357" name="Gruppieren"/>
          <p:cNvGrpSpPr/>
          <p:nvPr/>
        </p:nvGrpSpPr>
        <p:grpSpPr>
          <a:xfrm>
            <a:off x="21134454" y="12755082"/>
            <a:ext cx="3176182" cy="961840"/>
            <a:chOff x="0" y="0"/>
            <a:chExt cx="3176180" cy="961838"/>
          </a:xfrm>
        </p:grpSpPr>
        <p:sp>
          <p:nvSpPr>
            <p:cNvPr id="354"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355"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356"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358" name="© Ralph Schmauder 2020 all rights reserved"/>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2020 all rights reserved</a:t>
            </a:r>
          </a:p>
        </p:txBody>
      </p:sp>
      <p:sp>
        <p:nvSpPr>
          <p:cNvPr id="359" name="powered by"/>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361"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83" name="Titeltext"/>
          <p:cNvSpPr txBox="1">
            <a:spLocks noGrp="1"/>
          </p:cNvSpPr>
          <p:nvPr>
            <p:ph type="title"/>
          </p:nvPr>
        </p:nvSpPr>
        <p:spPr>
          <a:prstGeom prst="rect">
            <a:avLst/>
          </a:prstGeom>
        </p:spPr>
        <p:txBody>
          <a:bodyPr/>
          <a:lstStyle/>
          <a:p>
            <a:r>
              <a:t>Titeltext</a:t>
            </a:r>
          </a:p>
        </p:txBody>
      </p:sp>
      <p:sp>
        <p:nvSpPr>
          <p:cNvPr id="38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89"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sp>
        <p:nvSpPr>
          <p:cNvPr id="7" name="betaConcept">
            <a:extLst>
              <a:ext uri="{FF2B5EF4-FFF2-40B4-BE49-F238E27FC236}">
                <a16:creationId xmlns:a16="http://schemas.microsoft.com/office/drawing/2014/main" id="{A60F8236-5FF7-EAAF-2373-524D8EFC5A05}"/>
              </a:ext>
            </a:extLst>
          </p:cNvPr>
          <p:cNvSpPr txBox="1"/>
          <p:nvPr userDrawn="1"/>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8" name="academy">
            <a:extLst>
              <a:ext uri="{FF2B5EF4-FFF2-40B4-BE49-F238E27FC236}">
                <a16:creationId xmlns:a16="http://schemas.microsoft.com/office/drawing/2014/main" id="{14BE6F27-6930-529F-B952-F91E24FDA161}"/>
              </a:ext>
            </a:extLst>
          </p:cNvPr>
          <p:cNvSpPr txBox="1"/>
          <p:nvPr userDrawn="1"/>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9" name="pasted-image.png" descr="pasted-image.png">
            <a:extLst>
              <a:ext uri="{FF2B5EF4-FFF2-40B4-BE49-F238E27FC236}">
                <a16:creationId xmlns:a16="http://schemas.microsoft.com/office/drawing/2014/main" id="{30620916-E063-9CF2-1703-78A2FF75C8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0" name="powered by">
            <a:extLst>
              <a:ext uri="{FF2B5EF4-FFF2-40B4-BE49-F238E27FC236}">
                <a16:creationId xmlns:a16="http://schemas.microsoft.com/office/drawing/2014/main" id="{D1B61172-40AD-F7FD-74CE-F2D687284EEB}"/>
              </a:ext>
            </a:extLst>
          </p:cNvPr>
          <p:cNvSpPr txBox="1"/>
          <p:nvPr userDrawn="1"/>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1" name="© Ralph Schmauder 2025 all rights reserved">
            <a:extLst>
              <a:ext uri="{FF2B5EF4-FFF2-40B4-BE49-F238E27FC236}">
                <a16:creationId xmlns:a16="http://schemas.microsoft.com/office/drawing/2014/main" id="{BD401802-056F-ADF0-050E-63EEE34BA232}"/>
              </a:ext>
            </a:extLst>
          </p:cNvPr>
          <p:cNvSpPr txBox="1"/>
          <p:nvPr userDrawn="1"/>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12" name="Gruppieren"/>
          <p:cNvGrpSpPr/>
          <p:nvPr/>
        </p:nvGrpSpPr>
        <p:grpSpPr>
          <a:xfrm>
            <a:off x="21134454" y="12755082"/>
            <a:ext cx="3176182" cy="961840"/>
            <a:chOff x="0" y="0"/>
            <a:chExt cx="3176180" cy="961838"/>
          </a:xfrm>
        </p:grpSpPr>
        <p:sp>
          <p:nvSpPr>
            <p:cNvPr id="40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1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411"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13" name="© Ralph Schmauder 2020 all rights reserved"/>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2020 all rights reserved</a:t>
            </a:r>
          </a:p>
        </p:txBody>
      </p:sp>
      <p:sp>
        <p:nvSpPr>
          <p:cNvPr id="414" name="powered by"/>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416"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24" name="Titeltext"/>
          <p:cNvSpPr txBox="1">
            <a:spLocks noGrp="1"/>
          </p:cNvSpPr>
          <p:nvPr>
            <p:ph type="title"/>
          </p:nvPr>
        </p:nvSpPr>
        <p:spPr>
          <a:xfrm>
            <a:off x="4833937" y="4536283"/>
            <a:ext cx="14716126" cy="4643438"/>
          </a:xfrm>
          <a:prstGeom prst="rect">
            <a:avLst/>
          </a:prstGeom>
        </p:spPr>
        <p:txBody>
          <a:bodyPr lIns="71437" tIns="71437" rIns="71437" bIns="71437" anchor="ctr"/>
          <a:lstStyle>
            <a:lvl1pPr algn="ctr" defTabSz="821619">
              <a:lnSpc>
                <a:spcPct val="100000"/>
              </a:lnSpc>
              <a:defRPr sz="11202">
                <a:latin typeface="+mn-lt"/>
                <a:ea typeface="+mn-ea"/>
                <a:cs typeface="+mn-cs"/>
                <a:sym typeface="Helvetica Light"/>
              </a:defRPr>
            </a:lvl1pPr>
          </a:lstStyle>
          <a:p>
            <a:r>
              <a:t>Titeltext</a:t>
            </a:r>
          </a:p>
        </p:txBody>
      </p:sp>
      <p:sp>
        <p:nvSpPr>
          <p:cNvPr id="7" name="betaConcept">
            <a:extLst>
              <a:ext uri="{FF2B5EF4-FFF2-40B4-BE49-F238E27FC236}">
                <a16:creationId xmlns:a16="http://schemas.microsoft.com/office/drawing/2014/main" id="{DB7D4904-5DA2-BC9A-2AA6-B4168705CE5C}"/>
              </a:ext>
            </a:extLst>
          </p:cNvPr>
          <p:cNvSpPr txBox="1"/>
          <p:nvPr userDrawn="1"/>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8" name="academy">
            <a:extLst>
              <a:ext uri="{FF2B5EF4-FFF2-40B4-BE49-F238E27FC236}">
                <a16:creationId xmlns:a16="http://schemas.microsoft.com/office/drawing/2014/main" id="{FD46E494-2E93-5A56-020A-2DBB50576313}"/>
              </a:ext>
            </a:extLst>
          </p:cNvPr>
          <p:cNvSpPr txBox="1"/>
          <p:nvPr userDrawn="1"/>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9" name="pasted-image.png" descr="pasted-image.png">
            <a:extLst>
              <a:ext uri="{FF2B5EF4-FFF2-40B4-BE49-F238E27FC236}">
                <a16:creationId xmlns:a16="http://schemas.microsoft.com/office/drawing/2014/main" id="{31990822-776D-6BAB-8799-555F458E24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0" name="powered by">
            <a:extLst>
              <a:ext uri="{FF2B5EF4-FFF2-40B4-BE49-F238E27FC236}">
                <a16:creationId xmlns:a16="http://schemas.microsoft.com/office/drawing/2014/main" id="{E92B1783-F48B-B382-D2CD-7A7FA5FFFB5B}"/>
              </a:ext>
            </a:extLst>
          </p:cNvPr>
          <p:cNvSpPr txBox="1"/>
          <p:nvPr userDrawn="1"/>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1" name="© Ralph Schmauder 2025 all rights reserved">
            <a:extLst>
              <a:ext uri="{FF2B5EF4-FFF2-40B4-BE49-F238E27FC236}">
                <a16:creationId xmlns:a16="http://schemas.microsoft.com/office/drawing/2014/main" id="{11337CB9-7B8E-7D92-DE87-66D81A7AC9E1}"/>
              </a:ext>
            </a:extLst>
          </p:cNvPr>
          <p:cNvSpPr txBox="1"/>
          <p:nvPr userDrawn="1"/>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34" name="Titeltext"/>
          <p:cNvSpPr txBox="1">
            <a:spLocks noGrp="1"/>
          </p:cNvSpPr>
          <p:nvPr>
            <p:ph type="title"/>
          </p:nvPr>
        </p:nvSpPr>
        <p:spPr>
          <a:xfrm>
            <a:off x="4833937" y="4536283"/>
            <a:ext cx="14716126" cy="4643438"/>
          </a:xfrm>
          <a:prstGeom prst="rect">
            <a:avLst/>
          </a:prstGeom>
        </p:spPr>
        <p:txBody>
          <a:bodyPr lIns="71437" tIns="71437" rIns="71437" bIns="71437" anchor="ctr"/>
          <a:lstStyle>
            <a:lvl1pPr algn="ctr" defTabSz="821619">
              <a:lnSpc>
                <a:spcPct val="100000"/>
              </a:lnSpc>
              <a:defRPr sz="11202">
                <a:latin typeface="+mn-lt"/>
                <a:ea typeface="+mn-ea"/>
                <a:cs typeface="+mn-cs"/>
                <a:sym typeface="Helvetica Light"/>
              </a:defRPr>
            </a:lvl1pPr>
          </a:lstStyle>
          <a:p>
            <a:r>
              <a:t>Titeltext</a:t>
            </a:r>
          </a:p>
        </p:txBody>
      </p:sp>
      <p:sp>
        <p:nvSpPr>
          <p:cNvPr id="446"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41AB1320-85FA-F1F3-B5B4-096DB8AA0CD3}"/>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F4784D70-EB89-68FA-C8CF-20DD18D39390}"/>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A2DFBF99-EF39-670A-8658-60339936F60F}"/>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9A4115AF-D99F-EFFE-67F0-989ACCA7F85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02EE6FFA-BB92-10F5-A134-243CA3E56479}"/>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56" name="Gruppieren"/>
          <p:cNvGrpSpPr/>
          <p:nvPr/>
        </p:nvGrpSpPr>
        <p:grpSpPr>
          <a:xfrm>
            <a:off x="21134454" y="12755082"/>
            <a:ext cx="3176182" cy="961840"/>
            <a:chOff x="0" y="0"/>
            <a:chExt cx="3176180" cy="961838"/>
          </a:xfrm>
        </p:grpSpPr>
        <p:sp>
          <p:nvSpPr>
            <p:cNvPr id="45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5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455"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57" name="© Ralph Schmauder 2018 all rights reserved"/>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2018 all rights reserved</a:t>
            </a:r>
          </a:p>
        </p:txBody>
      </p:sp>
      <p:sp>
        <p:nvSpPr>
          <p:cNvPr id="462" name="powered by"/>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468"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482" name="Titeltext"/>
          <p:cNvSpPr txBox="1">
            <a:spLocks noGrp="1"/>
          </p:cNvSpPr>
          <p:nvPr>
            <p:ph type="title"/>
          </p:nvPr>
        </p:nvSpPr>
        <p:spPr>
          <a:xfrm>
            <a:off x="2476500" y="4262438"/>
            <a:ext cx="19431001" cy="2936876"/>
          </a:xfrm>
          <a:prstGeom prst="rect">
            <a:avLst/>
          </a:prstGeom>
        </p:spPr>
        <p:txBody>
          <a:bodyPr/>
          <a:lstStyle/>
          <a:p>
            <a:r>
              <a:t>Titeltext</a:t>
            </a:r>
          </a:p>
        </p:txBody>
      </p:sp>
      <p:sp>
        <p:nvSpPr>
          <p:cNvPr id="483" name="Textebene 1…"/>
          <p:cNvSpPr txBox="1">
            <a:spLocks noGrp="1"/>
          </p:cNvSpPr>
          <p:nvPr>
            <p:ph type="body" sz="quarter" idx="1"/>
          </p:nvPr>
        </p:nvSpPr>
        <p:spPr>
          <a:xfrm>
            <a:off x="4191002" y="7770812"/>
            <a:ext cx="16002001" cy="3508376"/>
          </a:xfrm>
          <a:prstGeom prst="rect">
            <a:avLst/>
          </a:prstGeom>
        </p:spPr>
        <p:txBody>
          <a:bodyPr/>
          <a:lstStyle>
            <a:lvl1pPr marL="0" indent="0" algn="ctr"/>
            <a:lvl2pPr marL="0" indent="457248" algn="ctr"/>
            <a:lvl3pPr marL="0" indent="914499" algn="ctr"/>
            <a:lvl4pPr marL="0" indent="1371747" algn="ctr"/>
            <a:lvl5pPr marL="0" indent="1828995" algn="ctr"/>
          </a:lstStyle>
          <a:p>
            <a:r>
              <a:t>Textebene 1</a:t>
            </a:r>
          </a:p>
          <a:p>
            <a:pPr lvl="1"/>
            <a:r>
              <a:t>Textebene 2</a:t>
            </a:r>
          </a:p>
          <a:p>
            <a:pPr lvl="2"/>
            <a:r>
              <a:t>Textebene 3</a:t>
            </a:r>
          </a:p>
          <a:p>
            <a:pPr lvl="3"/>
            <a:r>
              <a:t>Textebene 4</a:t>
            </a:r>
          </a:p>
          <a:p>
            <a:pPr lvl="4"/>
            <a:r>
              <a:t>Textebene 5</a:t>
            </a:r>
          </a:p>
        </p:txBody>
      </p:sp>
      <p:sp>
        <p:nvSpPr>
          <p:cNvPr id="484"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9E6B06B5-1C5A-A4B8-7A0A-43C684AFB84C}"/>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2A878C15-BA1F-E152-B2F5-583FBB270231}"/>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2457EE36-4F30-E90D-DC47-76A89E29F11F}"/>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E447C935-6939-23AD-8852-9B52CEC2998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D5F0F1FF-4376-C77B-5001-9162DCB72DE4}"/>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oto - Vertikal">
    <p:spTree>
      <p:nvGrpSpPr>
        <p:cNvPr id="1" name=""/>
        <p:cNvGrpSpPr/>
        <p:nvPr/>
      </p:nvGrpSpPr>
      <p:grpSpPr>
        <a:xfrm>
          <a:off x="0" y="0"/>
          <a:ext cx="0" cy="0"/>
          <a:chOff x="0" y="0"/>
          <a:chExt cx="0" cy="0"/>
        </a:xfrm>
      </p:grpSpPr>
      <p:sp>
        <p:nvSpPr>
          <p:cNvPr id="50" name="Bild"/>
          <p:cNvSpPr>
            <a:spLocks noGrp="1"/>
          </p:cNvSpPr>
          <p:nvPr>
            <p:ph type="pic" idx="21"/>
          </p:nvPr>
        </p:nvSpPr>
        <p:spPr>
          <a:xfrm>
            <a:off x="6869907" y="892969"/>
            <a:ext cx="17377174" cy="11584782"/>
          </a:xfrm>
          <a:prstGeom prst="rect">
            <a:avLst/>
          </a:prstGeom>
        </p:spPr>
        <p:txBody>
          <a:bodyPr lIns="91439" tIns="45719" rIns="91439" bIns="45719">
            <a:noAutofit/>
          </a:bodyPr>
          <a:lstStyle/>
          <a:p>
            <a:endParaRPr/>
          </a:p>
        </p:txBody>
      </p:sp>
      <p:sp>
        <p:nvSpPr>
          <p:cNvPr id="51" name="Titeltext"/>
          <p:cNvSpPr txBox="1">
            <a:spLocks noGrp="1"/>
          </p:cNvSpPr>
          <p:nvPr>
            <p:ph type="title"/>
          </p:nvPr>
        </p:nvSpPr>
        <p:spPr>
          <a:xfrm>
            <a:off x="4387453" y="892969"/>
            <a:ext cx="7500938" cy="5607846"/>
          </a:xfrm>
          <a:prstGeom prst="rect">
            <a:avLst/>
          </a:prstGeom>
        </p:spPr>
        <p:txBody>
          <a:bodyPr lIns="71437" tIns="71437" rIns="71437" bIns="71437" anchor="b"/>
          <a:lstStyle>
            <a:lvl1pPr algn="ctr" defTabSz="821619">
              <a:lnSpc>
                <a:spcPct val="100000"/>
              </a:lnSpc>
              <a:defRPr sz="8401">
                <a:latin typeface="+mn-lt"/>
                <a:ea typeface="+mn-ea"/>
                <a:cs typeface="+mn-cs"/>
                <a:sym typeface="Helvetica Light"/>
              </a:defRPr>
            </a:lvl1pPr>
          </a:lstStyle>
          <a:p>
            <a:r>
              <a:t>Titeltext</a:t>
            </a:r>
          </a:p>
        </p:txBody>
      </p:sp>
      <p:sp>
        <p:nvSpPr>
          <p:cNvPr id="52" name="Textebene 1…"/>
          <p:cNvSpPr txBox="1">
            <a:spLocks noGrp="1"/>
          </p:cNvSpPr>
          <p:nvPr>
            <p:ph type="body" sz="quarter" idx="1"/>
          </p:nvPr>
        </p:nvSpPr>
        <p:spPr>
          <a:xfrm>
            <a:off x="4387453" y="6697266"/>
            <a:ext cx="7500938" cy="5768580"/>
          </a:xfrm>
          <a:prstGeom prst="rect">
            <a:avLst/>
          </a:prstGeom>
        </p:spPr>
        <p:txBody>
          <a:bodyPr lIns="71437" tIns="71437" rIns="71437" bIns="71437"/>
          <a:lstStyle>
            <a:lvl1pPr marL="0" indent="0" algn="ctr" defTabSz="821619">
              <a:spcBef>
                <a:spcPts val="0"/>
              </a:spcBef>
              <a:defRPr sz="4401">
                <a:latin typeface="+mn-lt"/>
                <a:ea typeface="+mn-ea"/>
                <a:cs typeface="+mn-cs"/>
                <a:sym typeface="Helvetica Light"/>
              </a:defRPr>
            </a:lvl1pPr>
            <a:lvl2pPr marL="0" indent="228624" algn="ctr" defTabSz="821619">
              <a:spcBef>
                <a:spcPts val="0"/>
              </a:spcBef>
              <a:defRPr sz="4401">
                <a:latin typeface="+mn-lt"/>
                <a:ea typeface="+mn-ea"/>
                <a:cs typeface="+mn-cs"/>
                <a:sym typeface="Helvetica Light"/>
              </a:defRPr>
            </a:lvl2pPr>
            <a:lvl3pPr marL="0" indent="457248" algn="ctr" defTabSz="821619">
              <a:spcBef>
                <a:spcPts val="0"/>
              </a:spcBef>
              <a:defRPr sz="4401">
                <a:latin typeface="+mn-lt"/>
                <a:ea typeface="+mn-ea"/>
                <a:cs typeface="+mn-cs"/>
                <a:sym typeface="Helvetica Light"/>
              </a:defRPr>
            </a:lvl3pPr>
            <a:lvl4pPr marL="0" indent="685875" algn="ctr" defTabSz="821619">
              <a:spcBef>
                <a:spcPts val="0"/>
              </a:spcBef>
              <a:defRPr sz="4401">
                <a:latin typeface="+mn-lt"/>
                <a:ea typeface="+mn-ea"/>
                <a:cs typeface="+mn-cs"/>
                <a:sym typeface="Helvetica Light"/>
              </a:defRPr>
            </a:lvl4pPr>
            <a:lvl5pPr marL="0" indent="914499" algn="ctr" defTabSz="821619">
              <a:spcBef>
                <a:spcPts val="0"/>
              </a:spcBef>
              <a:defRPr sz="4401">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53" name="Foliennummer"/>
          <p:cNvSpPr txBox="1">
            <a:spLocks noGrp="1"/>
          </p:cNvSpPr>
          <p:nvPr>
            <p:ph type="sldNum" sz="quarter" idx="2"/>
          </p:nvPr>
        </p:nvSpPr>
        <p:spPr>
          <a:xfrm>
            <a:off x="11785528" y="1301055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7" name="Gruppieren">
            <a:extLst>
              <a:ext uri="{FF2B5EF4-FFF2-40B4-BE49-F238E27FC236}">
                <a16:creationId xmlns:a16="http://schemas.microsoft.com/office/drawing/2014/main" id="{2A99E487-5DBA-AECE-5314-2CD9AA72CD4D}"/>
              </a:ext>
            </a:extLst>
          </p:cNvPr>
          <p:cNvGrpSpPr/>
          <p:nvPr userDrawn="1"/>
        </p:nvGrpSpPr>
        <p:grpSpPr>
          <a:xfrm>
            <a:off x="21134454" y="12755082"/>
            <a:ext cx="3176182" cy="961840"/>
            <a:chOff x="0" y="0"/>
            <a:chExt cx="3176180" cy="961838"/>
          </a:xfrm>
        </p:grpSpPr>
        <p:sp>
          <p:nvSpPr>
            <p:cNvPr id="8" name="betaConcept">
              <a:extLst>
                <a:ext uri="{FF2B5EF4-FFF2-40B4-BE49-F238E27FC236}">
                  <a16:creationId xmlns:a16="http://schemas.microsoft.com/office/drawing/2014/main" id="{2D38178B-A860-E8F0-300E-5174EB5EC5BE}"/>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9" name="academy">
              <a:extLst>
                <a:ext uri="{FF2B5EF4-FFF2-40B4-BE49-F238E27FC236}">
                  <a16:creationId xmlns:a16="http://schemas.microsoft.com/office/drawing/2014/main" id="{BC82D228-71D0-01EB-7FFF-7223B035F386}"/>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10" name="pasted-image.png" descr="pasted-image.png">
              <a:extLst>
                <a:ext uri="{FF2B5EF4-FFF2-40B4-BE49-F238E27FC236}">
                  <a16:creationId xmlns:a16="http://schemas.microsoft.com/office/drawing/2014/main" id="{4D43A0CD-4AAE-A91E-5BA2-81D23D1CF67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 Ralph Schmauder 2024 all rights reserved">
            <a:extLst>
              <a:ext uri="{FF2B5EF4-FFF2-40B4-BE49-F238E27FC236}">
                <a16:creationId xmlns:a16="http://schemas.microsoft.com/office/drawing/2014/main" id="{B2184F3A-090F-9934-9B91-7027129CAAB9}"/>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dirty="0"/>
              <a:t>© Ralph Schmauder 202</a:t>
            </a:r>
            <a:r>
              <a:rPr lang="de-DE" sz="1401" dirty="0"/>
              <a:t>6</a:t>
            </a:r>
            <a:r>
              <a:rPr sz="1401" dirty="0"/>
              <a:t> all rights reserved</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91" name="Titeltext"/>
          <p:cNvSpPr txBox="1">
            <a:spLocks noGrp="1"/>
          </p:cNvSpPr>
          <p:nvPr>
            <p:ph type="title"/>
          </p:nvPr>
        </p:nvSpPr>
        <p:spPr>
          <a:xfrm>
            <a:off x="4833937" y="4536283"/>
            <a:ext cx="14716126" cy="4643438"/>
          </a:xfrm>
          <a:prstGeom prst="rect">
            <a:avLst/>
          </a:prstGeom>
        </p:spPr>
        <p:txBody>
          <a:bodyPr lIns="71437" tIns="71437" rIns="71437" bIns="71437" anchor="ctr"/>
          <a:lstStyle>
            <a:lvl1pPr algn="ctr" defTabSz="821619">
              <a:lnSpc>
                <a:spcPct val="100000"/>
              </a:lnSpc>
              <a:defRPr sz="11202">
                <a:latin typeface="+mn-lt"/>
                <a:ea typeface="+mn-ea"/>
                <a:cs typeface="+mn-cs"/>
                <a:sym typeface="Helvetica Light"/>
              </a:defRPr>
            </a:lvl1pPr>
          </a:lstStyle>
          <a:p>
            <a:r>
              <a:t>Titeltext</a:t>
            </a:r>
          </a:p>
        </p:txBody>
      </p:sp>
      <p:grpSp>
        <p:nvGrpSpPr>
          <p:cNvPr id="495" name="Gruppieren"/>
          <p:cNvGrpSpPr/>
          <p:nvPr/>
        </p:nvGrpSpPr>
        <p:grpSpPr>
          <a:xfrm>
            <a:off x="21134455" y="12755082"/>
            <a:ext cx="3196202" cy="961840"/>
            <a:chOff x="0" y="0"/>
            <a:chExt cx="3196199" cy="961838"/>
          </a:xfrm>
        </p:grpSpPr>
        <p:sp>
          <p:nvSpPr>
            <p:cNvPr id="49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93"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rPr sz="1600"/>
                <a:t>online-academy</a:t>
              </a:r>
            </a:p>
          </p:txBody>
        </p:sp>
        <p:pic>
          <p:nvPicPr>
            <p:cNvPr id="494"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96" name="© Ralph Schmauder 2020 all rights reserved"/>
          <p:cNvSpPr txBox="1"/>
          <p:nvPr/>
        </p:nvSpPr>
        <p:spPr>
          <a:xfrm>
            <a:off x="157579" y="130560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2020 all rights reserved</a:t>
            </a:r>
          </a:p>
        </p:txBody>
      </p:sp>
      <p:sp>
        <p:nvSpPr>
          <p:cNvPr id="497"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04" name="Titeltext"/>
          <p:cNvSpPr txBox="1">
            <a:spLocks noGrp="1"/>
          </p:cNvSpPr>
          <p:nvPr>
            <p:ph type="title"/>
          </p:nvPr>
        </p:nvSpPr>
        <p:spPr>
          <a:xfrm>
            <a:off x="4833937" y="4536283"/>
            <a:ext cx="14716126" cy="4643438"/>
          </a:xfrm>
          <a:prstGeom prst="rect">
            <a:avLst/>
          </a:prstGeom>
        </p:spPr>
        <p:txBody>
          <a:bodyPr lIns="71437" tIns="71437" rIns="71437" bIns="71437" anchor="ctr"/>
          <a:lstStyle>
            <a:lvl1pPr algn="ctr" defTabSz="821619">
              <a:lnSpc>
                <a:spcPct val="100000"/>
              </a:lnSpc>
              <a:defRPr sz="11202">
                <a:latin typeface="+mn-lt"/>
                <a:ea typeface="+mn-ea"/>
                <a:cs typeface="+mn-cs"/>
                <a:sym typeface="Helvetica Light"/>
              </a:defRPr>
            </a:lvl1pPr>
          </a:lstStyle>
          <a:p>
            <a:r>
              <a:t>Titeltext</a:t>
            </a:r>
          </a:p>
        </p:txBody>
      </p:sp>
      <p:sp>
        <p:nvSpPr>
          <p:cNvPr id="511"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8DA5C434-6DA5-E93F-C07C-E778E7DBC2A9}"/>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7235F932-9A41-3340-456B-C2549DD3538B}"/>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5D3845E7-BE64-C1FE-E357-4ED0B4345090}"/>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A24E43E4-100E-D028-7846-2A6950498F8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3F4FF83B-7CE2-9B9A-1001-CB454B50F22D}"/>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31" name="Titeltext"/>
          <p:cNvSpPr txBox="1">
            <a:spLocks noGrp="1"/>
          </p:cNvSpPr>
          <p:nvPr>
            <p:ph type="title"/>
          </p:nvPr>
        </p:nvSpPr>
        <p:spPr>
          <a:prstGeom prst="rect">
            <a:avLst/>
          </a:prstGeom>
        </p:spPr>
        <p:txBody>
          <a:bodyPr/>
          <a:lstStyle/>
          <a:p>
            <a:r>
              <a:t>Titeltext</a:t>
            </a:r>
          </a:p>
        </p:txBody>
      </p:sp>
      <p:sp>
        <p:nvSpPr>
          <p:cNvPr id="532"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2" name="Gruppieren">
            <a:extLst>
              <a:ext uri="{FF2B5EF4-FFF2-40B4-BE49-F238E27FC236}">
                <a16:creationId xmlns:a16="http://schemas.microsoft.com/office/drawing/2014/main" id="{301D4D59-DB71-DA77-F279-FFD26CA08F90}"/>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44FE382E-7E98-077C-4EE1-BAF4EF7623B2}"/>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A99EF03B-5ABE-837E-827A-465D363E226E}"/>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82844BE5-5D91-4ED0-7E13-A7F45FDCA17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3CDC856F-F1A6-0C39-07BD-6EC2C490A64B}"/>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48" name="Gruppieren"/>
          <p:cNvGrpSpPr/>
          <p:nvPr/>
        </p:nvGrpSpPr>
        <p:grpSpPr>
          <a:xfrm>
            <a:off x="21134454" y="12755082"/>
            <a:ext cx="3176182" cy="961840"/>
            <a:chOff x="0" y="0"/>
            <a:chExt cx="3176180" cy="961838"/>
          </a:xfrm>
        </p:grpSpPr>
        <p:sp>
          <p:nvSpPr>
            <p:cNvPr id="545"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546"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47"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49" name="© Ralph Schmauder 2018 all rights reserved"/>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2018 all rights reserved</a:t>
            </a:r>
          </a:p>
        </p:txBody>
      </p:sp>
      <p:sp>
        <p:nvSpPr>
          <p:cNvPr id="550" name="powered by"/>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552"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59" name="Titeltext"/>
          <p:cNvSpPr txBox="1">
            <a:spLocks noGrp="1"/>
          </p:cNvSpPr>
          <p:nvPr>
            <p:ph type="title"/>
          </p:nvPr>
        </p:nvSpPr>
        <p:spPr>
          <a:xfrm>
            <a:off x="4833937" y="4536283"/>
            <a:ext cx="14716126" cy="4643438"/>
          </a:xfrm>
          <a:prstGeom prst="rect">
            <a:avLst/>
          </a:prstGeom>
        </p:spPr>
        <p:txBody>
          <a:bodyPr lIns="71437" tIns="71437" rIns="71437" bIns="71437" anchor="ctr"/>
          <a:lstStyle>
            <a:lvl1pPr algn="ctr" defTabSz="821619">
              <a:lnSpc>
                <a:spcPct val="100000"/>
              </a:lnSpc>
              <a:defRPr sz="11202">
                <a:latin typeface="+mn-lt"/>
                <a:ea typeface="+mn-ea"/>
                <a:cs typeface="+mn-cs"/>
                <a:sym typeface="Helvetica Light"/>
              </a:defRPr>
            </a:lvl1pPr>
          </a:lstStyle>
          <a:p>
            <a:r>
              <a:t>Titeltext</a:t>
            </a:r>
          </a:p>
        </p:txBody>
      </p:sp>
      <p:grpSp>
        <p:nvGrpSpPr>
          <p:cNvPr id="563" name="Gruppieren"/>
          <p:cNvGrpSpPr/>
          <p:nvPr/>
        </p:nvGrpSpPr>
        <p:grpSpPr>
          <a:xfrm>
            <a:off x="21134455" y="12755082"/>
            <a:ext cx="3196202" cy="961840"/>
            <a:chOff x="0" y="0"/>
            <a:chExt cx="3196199" cy="961838"/>
          </a:xfrm>
        </p:grpSpPr>
        <p:sp>
          <p:nvSpPr>
            <p:cNvPr id="56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561"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rPr sz="1600"/>
                <a:t>online-academy</a:t>
              </a:r>
            </a:p>
          </p:txBody>
        </p:sp>
        <p:pic>
          <p:nvPicPr>
            <p:cNvPr id="562"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64" name="© Ralph Schmauder 2017 all rights reserved"/>
          <p:cNvSpPr txBox="1"/>
          <p:nvPr/>
        </p:nvSpPr>
        <p:spPr>
          <a:xfrm>
            <a:off x="157579" y="130560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2017 all rights reserved</a:t>
            </a:r>
          </a:p>
        </p:txBody>
      </p:sp>
      <p:sp>
        <p:nvSpPr>
          <p:cNvPr id="565"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75" name="Gruppieren"/>
          <p:cNvGrpSpPr/>
          <p:nvPr/>
        </p:nvGrpSpPr>
        <p:grpSpPr>
          <a:xfrm>
            <a:off x="21134454" y="12755082"/>
            <a:ext cx="3176182" cy="961840"/>
            <a:chOff x="0" y="0"/>
            <a:chExt cx="3176180" cy="961838"/>
          </a:xfrm>
        </p:grpSpPr>
        <p:sp>
          <p:nvSpPr>
            <p:cNvPr id="57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573"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74"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76" name="© Ralph Schmauder 2020 all rights reserved"/>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2020 all rights reserved</a:t>
            </a:r>
          </a:p>
        </p:txBody>
      </p:sp>
      <p:sp>
        <p:nvSpPr>
          <p:cNvPr id="577" name="powered by"/>
          <p:cNvSpPr txBox="1"/>
          <p:nvPr/>
        </p:nvSpPr>
        <p:spPr>
          <a:xfrm>
            <a:off x="22741095" y="12464033"/>
            <a:ext cx="1609412"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578" name="Linien"/>
          <p:cNvSpPr/>
          <p:nvPr/>
        </p:nvSpPr>
        <p:spPr>
          <a:xfrm flipV="1">
            <a:off x="18002410" y="-367886"/>
            <a:ext cx="0" cy="1594776"/>
          </a:xfrm>
          <a:prstGeom prst="line">
            <a:avLst/>
          </a:prstGeom>
          <a:ln w="25400">
            <a:solidFill>
              <a:srgbClr val="EBEBEB"/>
            </a:solidFill>
            <a:miter lim="400000"/>
          </a:ln>
        </p:spPr>
        <p:txBody>
          <a:bodyPr lIns="71436" tIns="71436" rIns="71436" bIns="71436" anchor="ctr"/>
          <a:lstStyle/>
          <a:p>
            <a:pPr>
              <a:defRPr sz="3200">
                <a:solidFill>
                  <a:srgbClr val="FFFFFF"/>
                </a:solidFill>
              </a:defRPr>
            </a:pPr>
            <a:endParaRPr sz="3200"/>
          </a:p>
        </p:txBody>
      </p:sp>
      <p:sp>
        <p:nvSpPr>
          <p:cNvPr id="579" name="Linien"/>
          <p:cNvSpPr/>
          <p:nvPr/>
        </p:nvSpPr>
        <p:spPr>
          <a:xfrm flipV="1">
            <a:off x="15719990" y="-282470"/>
            <a:ext cx="0" cy="1807308"/>
          </a:xfrm>
          <a:prstGeom prst="line">
            <a:avLst/>
          </a:prstGeom>
          <a:ln w="25400">
            <a:solidFill>
              <a:srgbClr val="EBEBEB"/>
            </a:solidFill>
            <a:miter lim="400000"/>
          </a:ln>
        </p:spPr>
        <p:txBody>
          <a:bodyPr lIns="71436" tIns="71436" rIns="71436" bIns="71436" anchor="ctr"/>
          <a:lstStyle/>
          <a:p>
            <a:pPr>
              <a:defRPr sz="3200">
                <a:solidFill>
                  <a:srgbClr val="FFFFFF"/>
                </a:solidFill>
              </a:defRPr>
            </a:pPr>
            <a:endParaRPr sz="3200"/>
          </a:p>
        </p:txBody>
      </p:sp>
      <p:sp>
        <p:nvSpPr>
          <p:cNvPr id="580" name="Linien"/>
          <p:cNvSpPr/>
          <p:nvPr/>
        </p:nvSpPr>
        <p:spPr>
          <a:xfrm flipV="1">
            <a:off x="15711441" y="1224700"/>
            <a:ext cx="2303670" cy="320804"/>
          </a:xfrm>
          <a:prstGeom prst="line">
            <a:avLst/>
          </a:prstGeom>
          <a:ln w="25400">
            <a:solidFill>
              <a:srgbClr val="EBEBEB"/>
            </a:solidFill>
            <a:miter lim="400000"/>
          </a:ln>
        </p:spPr>
        <p:txBody>
          <a:bodyPr lIns="71436" tIns="71436" rIns="71436" bIns="71436" anchor="ctr"/>
          <a:lstStyle/>
          <a:p>
            <a:pPr>
              <a:defRPr sz="3200">
                <a:solidFill>
                  <a:srgbClr val="FFFFFF"/>
                </a:solidFill>
              </a:defRPr>
            </a:pPr>
            <a:endParaRPr sz="3200"/>
          </a:p>
        </p:txBody>
      </p:sp>
      <p:sp>
        <p:nvSpPr>
          <p:cNvPr id="582"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el und Inhalt">
    <p:spTree>
      <p:nvGrpSpPr>
        <p:cNvPr id="1" name=""/>
        <p:cNvGrpSpPr/>
        <p:nvPr/>
      </p:nvGrpSpPr>
      <p:grpSpPr>
        <a:xfrm>
          <a:off x="0" y="0"/>
          <a:ext cx="0" cy="0"/>
          <a:chOff x="0" y="0"/>
          <a:chExt cx="0" cy="0"/>
        </a:xfrm>
      </p:grpSpPr>
      <p:sp>
        <p:nvSpPr>
          <p:cNvPr id="59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98" name="Foliennummer"/>
          <p:cNvSpPr txBox="1">
            <a:spLocks noGrp="1"/>
          </p:cNvSpPr>
          <p:nvPr>
            <p:ph type="sldNum" sz="quarter" idx="2"/>
          </p:nvPr>
        </p:nvSpPr>
        <p:spPr>
          <a:xfrm>
            <a:off x="1143001" y="13144500"/>
            <a:ext cx="1769715" cy="1154290"/>
          </a:xfrm>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636" name="Gruppieren"/>
          <p:cNvGrpSpPr/>
          <p:nvPr/>
        </p:nvGrpSpPr>
        <p:grpSpPr>
          <a:xfrm>
            <a:off x="21134454" y="12755082"/>
            <a:ext cx="3176182" cy="961840"/>
            <a:chOff x="0" y="0"/>
            <a:chExt cx="3176180" cy="961838"/>
          </a:xfrm>
        </p:grpSpPr>
        <p:sp>
          <p:nvSpPr>
            <p:cNvPr id="63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63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635" name="pasted-image.png" descr="past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37" name="powered by"/>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639" name="© Ralph Schmauder 2024 all rights reserved"/>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
        <p:nvSpPr>
          <p:cNvPr id="640" name="Foliennummer"/>
          <p:cNvSpPr txBox="1">
            <a:spLocks noGrp="1"/>
          </p:cNvSpPr>
          <p:nvPr>
            <p:ph type="sldNum" sz="quarter" idx="2"/>
          </p:nvPr>
        </p:nvSpPr>
        <p:spPr>
          <a:xfrm>
            <a:off x="105006" y="1298041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3311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 - Oben">
    <p:spTree>
      <p:nvGrpSpPr>
        <p:cNvPr id="1" name=""/>
        <p:cNvGrpSpPr/>
        <p:nvPr/>
      </p:nvGrpSpPr>
      <p:grpSpPr>
        <a:xfrm>
          <a:off x="0" y="0"/>
          <a:ext cx="0" cy="0"/>
          <a:chOff x="0" y="0"/>
          <a:chExt cx="0" cy="0"/>
        </a:xfrm>
      </p:grpSpPr>
      <p:sp>
        <p:nvSpPr>
          <p:cNvPr id="60" name="Titeltext"/>
          <p:cNvSpPr txBox="1">
            <a:spLocks noGrp="1"/>
          </p:cNvSpPr>
          <p:nvPr>
            <p:ph type="title"/>
          </p:nvPr>
        </p:nvSpPr>
        <p:spPr>
          <a:xfrm>
            <a:off x="4387454" y="625079"/>
            <a:ext cx="15609093" cy="3036094"/>
          </a:xfrm>
          <a:prstGeom prst="rect">
            <a:avLst/>
          </a:prstGeom>
        </p:spPr>
        <p:txBody>
          <a:bodyPr lIns="71437" tIns="71437" rIns="71437" bIns="71437" anchor="ctr"/>
          <a:lstStyle>
            <a:lvl1pPr algn="ctr" defTabSz="821619">
              <a:lnSpc>
                <a:spcPct val="100000"/>
              </a:lnSpc>
              <a:defRPr sz="11202">
                <a:latin typeface="+mn-lt"/>
                <a:ea typeface="+mn-ea"/>
                <a:cs typeface="+mn-cs"/>
                <a:sym typeface="Helvetica Light"/>
              </a:defRPr>
            </a:lvl1pPr>
          </a:lstStyle>
          <a:p>
            <a:r>
              <a:t>Titeltext</a:t>
            </a:r>
          </a:p>
        </p:txBody>
      </p:sp>
      <p:sp>
        <p:nvSpPr>
          <p:cNvPr id="61" name="Foliennummer"/>
          <p:cNvSpPr txBox="1">
            <a:spLocks noGrp="1"/>
          </p:cNvSpPr>
          <p:nvPr>
            <p:ph type="sldNum" sz="quarter" idx="2"/>
          </p:nvPr>
        </p:nvSpPr>
        <p:spPr>
          <a:xfrm>
            <a:off x="11785528" y="1301055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825252F3-D044-0A35-98FC-E657978B2888}"/>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1D347CA4-6F7E-DF71-D379-0DF3A20B01B7}"/>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9030334F-DC7B-F00F-6270-D89A5B81ADC6}"/>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CDB1B1F9-DA11-4B18-47AA-A6E81BF7D1A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9B668B7F-2E1E-475F-4E8C-7BEBC37238DE}"/>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el, Aufzählung &amp; Foto">
    <p:spTree>
      <p:nvGrpSpPr>
        <p:cNvPr id="1" name=""/>
        <p:cNvGrpSpPr/>
        <p:nvPr/>
      </p:nvGrpSpPr>
      <p:grpSpPr>
        <a:xfrm>
          <a:off x="0" y="0"/>
          <a:ext cx="0" cy="0"/>
          <a:chOff x="0" y="0"/>
          <a:chExt cx="0" cy="0"/>
        </a:xfrm>
      </p:grpSpPr>
      <p:sp>
        <p:nvSpPr>
          <p:cNvPr id="77" name="Bild"/>
          <p:cNvSpPr>
            <a:spLocks noGrp="1"/>
          </p:cNvSpPr>
          <p:nvPr>
            <p:ph type="pic" sz="half" idx="21"/>
          </p:nvPr>
        </p:nvSpPr>
        <p:spPr>
          <a:xfrm>
            <a:off x="9423799" y="3661172"/>
            <a:ext cx="13260586" cy="8840392"/>
          </a:xfrm>
          <a:prstGeom prst="rect">
            <a:avLst/>
          </a:prstGeom>
        </p:spPr>
        <p:txBody>
          <a:bodyPr lIns="91439" tIns="45719" rIns="91439" bIns="45719">
            <a:noAutofit/>
          </a:bodyPr>
          <a:lstStyle/>
          <a:p>
            <a:endParaRPr/>
          </a:p>
        </p:txBody>
      </p:sp>
      <p:sp>
        <p:nvSpPr>
          <p:cNvPr id="78" name="Titeltext"/>
          <p:cNvSpPr txBox="1">
            <a:spLocks noGrp="1"/>
          </p:cNvSpPr>
          <p:nvPr>
            <p:ph type="title"/>
          </p:nvPr>
        </p:nvSpPr>
        <p:spPr>
          <a:xfrm>
            <a:off x="4387454" y="625079"/>
            <a:ext cx="15609093" cy="3036094"/>
          </a:xfrm>
          <a:prstGeom prst="rect">
            <a:avLst/>
          </a:prstGeom>
        </p:spPr>
        <p:txBody>
          <a:bodyPr lIns="71437" tIns="71437" rIns="71437" bIns="71437" anchor="ctr"/>
          <a:lstStyle>
            <a:lvl1pPr algn="ctr" defTabSz="821619">
              <a:lnSpc>
                <a:spcPct val="100000"/>
              </a:lnSpc>
              <a:defRPr sz="11202">
                <a:latin typeface="+mn-lt"/>
                <a:ea typeface="+mn-ea"/>
                <a:cs typeface="+mn-cs"/>
                <a:sym typeface="Helvetica Light"/>
              </a:defRPr>
            </a:lvl1pPr>
          </a:lstStyle>
          <a:p>
            <a:r>
              <a:t>Titeltext</a:t>
            </a:r>
          </a:p>
        </p:txBody>
      </p:sp>
      <p:sp>
        <p:nvSpPr>
          <p:cNvPr id="79" name="Textebene 1…"/>
          <p:cNvSpPr txBox="1">
            <a:spLocks noGrp="1"/>
          </p:cNvSpPr>
          <p:nvPr>
            <p:ph type="body" sz="quarter" idx="1"/>
          </p:nvPr>
        </p:nvSpPr>
        <p:spPr>
          <a:xfrm>
            <a:off x="4387453" y="3661172"/>
            <a:ext cx="7500938" cy="8840392"/>
          </a:xfrm>
          <a:prstGeom prst="rect">
            <a:avLst/>
          </a:prstGeom>
        </p:spPr>
        <p:txBody>
          <a:bodyPr lIns="71437" tIns="71437" rIns="71437" bIns="71437" anchor="ctr"/>
          <a:lstStyle>
            <a:lvl1pPr marL="465413" indent="-465413" defTabSz="821619">
              <a:spcBef>
                <a:spcPts val="4500"/>
              </a:spcBef>
              <a:buSzPct val="75000"/>
              <a:buChar char="•"/>
              <a:defRPr sz="3801">
                <a:latin typeface="+mn-lt"/>
                <a:ea typeface="+mn-ea"/>
                <a:cs typeface="+mn-cs"/>
                <a:sym typeface="Helvetica Light"/>
              </a:defRPr>
            </a:lvl1pPr>
            <a:lvl2pPr marL="808352" indent="-465413" defTabSz="821619">
              <a:spcBef>
                <a:spcPts val="4500"/>
              </a:spcBef>
              <a:buSzPct val="75000"/>
              <a:buChar char="•"/>
              <a:defRPr sz="3801">
                <a:latin typeface="+mn-lt"/>
                <a:ea typeface="+mn-ea"/>
                <a:cs typeface="+mn-cs"/>
                <a:sym typeface="Helvetica Light"/>
              </a:defRPr>
            </a:lvl2pPr>
            <a:lvl3pPr marL="1151288" indent="-465413" defTabSz="821619">
              <a:spcBef>
                <a:spcPts val="4500"/>
              </a:spcBef>
              <a:buSzPct val="75000"/>
              <a:buChar char="•"/>
              <a:defRPr sz="3801">
                <a:latin typeface="+mn-lt"/>
                <a:ea typeface="+mn-ea"/>
                <a:cs typeface="+mn-cs"/>
                <a:sym typeface="Helvetica Light"/>
              </a:defRPr>
            </a:lvl3pPr>
            <a:lvl4pPr marL="1494224" indent="-465413" defTabSz="821619">
              <a:spcBef>
                <a:spcPts val="4500"/>
              </a:spcBef>
              <a:buSzPct val="75000"/>
              <a:buChar char="•"/>
              <a:defRPr sz="3801">
                <a:latin typeface="+mn-lt"/>
                <a:ea typeface="+mn-ea"/>
                <a:cs typeface="+mn-cs"/>
                <a:sym typeface="Helvetica Light"/>
              </a:defRPr>
            </a:lvl4pPr>
            <a:lvl5pPr marL="1837160" indent="-465413" defTabSz="821619">
              <a:spcBef>
                <a:spcPts val="4500"/>
              </a:spcBef>
              <a:buSzPct val="75000"/>
              <a:buChar char="•"/>
              <a:defRPr sz="3801">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80" name="Foliennummer"/>
          <p:cNvSpPr txBox="1">
            <a:spLocks noGrp="1"/>
          </p:cNvSpPr>
          <p:nvPr>
            <p:ph type="sldNum" sz="quarter" idx="2"/>
          </p:nvPr>
        </p:nvSpPr>
        <p:spPr>
          <a:xfrm>
            <a:off x="11785528" y="1301055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13C50FB2-06D3-591C-66A1-B37A9C5F1C98}"/>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5CBE7136-699D-4AF8-739C-8828E649E525}"/>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40C30002-391C-1AC1-4A4F-AA43BD8B3F8F}"/>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D05BC13C-F3FD-71F1-984C-BD44695ADF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E8C27E50-DD1E-DBB1-CD04-C2A542419F1E}"/>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Foto - 3 Stück">
    <p:spTree>
      <p:nvGrpSpPr>
        <p:cNvPr id="1" name=""/>
        <p:cNvGrpSpPr/>
        <p:nvPr/>
      </p:nvGrpSpPr>
      <p:grpSpPr>
        <a:xfrm>
          <a:off x="0" y="0"/>
          <a:ext cx="0" cy="0"/>
          <a:chOff x="0" y="0"/>
          <a:chExt cx="0" cy="0"/>
        </a:xfrm>
      </p:grpSpPr>
      <p:sp>
        <p:nvSpPr>
          <p:cNvPr id="95" name="Bild"/>
          <p:cNvSpPr>
            <a:spLocks noGrp="1"/>
          </p:cNvSpPr>
          <p:nvPr>
            <p:ph type="pic" sz="quarter" idx="21"/>
          </p:nvPr>
        </p:nvSpPr>
        <p:spPr>
          <a:xfrm>
            <a:off x="12442033" y="7069145"/>
            <a:ext cx="8518922" cy="5682242"/>
          </a:xfrm>
          <a:prstGeom prst="rect">
            <a:avLst/>
          </a:prstGeom>
        </p:spPr>
        <p:txBody>
          <a:bodyPr lIns="91439" tIns="45719" rIns="91439" bIns="45719">
            <a:noAutofit/>
          </a:bodyPr>
          <a:lstStyle/>
          <a:p>
            <a:endParaRPr/>
          </a:p>
        </p:txBody>
      </p:sp>
      <p:sp>
        <p:nvSpPr>
          <p:cNvPr id="96" name="Bild"/>
          <p:cNvSpPr>
            <a:spLocks noGrp="1"/>
          </p:cNvSpPr>
          <p:nvPr>
            <p:ph type="pic" sz="quarter" idx="22"/>
          </p:nvPr>
        </p:nvSpPr>
        <p:spPr>
          <a:xfrm>
            <a:off x="12192000" y="1246989"/>
            <a:ext cx="8251033" cy="5500690"/>
          </a:xfrm>
          <a:prstGeom prst="rect">
            <a:avLst/>
          </a:prstGeom>
        </p:spPr>
        <p:txBody>
          <a:bodyPr lIns="91439" tIns="45719" rIns="91439" bIns="45719">
            <a:noAutofit/>
          </a:bodyPr>
          <a:lstStyle/>
          <a:p>
            <a:endParaRPr/>
          </a:p>
        </p:txBody>
      </p:sp>
      <p:sp>
        <p:nvSpPr>
          <p:cNvPr id="97" name="Bild"/>
          <p:cNvSpPr>
            <a:spLocks noGrp="1"/>
          </p:cNvSpPr>
          <p:nvPr>
            <p:ph type="pic" idx="23"/>
          </p:nvPr>
        </p:nvSpPr>
        <p:spPr>
          <a:xfrm>
            <a:off x="-291705" y="1250157"/>
            <a:ext cx="16841393" cy="11227594"/>
          </a:xfrm>
          <a:prstGeom prst="rect">
            <a:avLst/>
          </a:prstGeom>
        </p:spPr>
        <p:txBody>
          <a:bodyPr lIns="91439" tIns="45719" rIns="91439" bIns="45719">
            <a:noAutofit/>
          </a:bodyPr>
          <a:lstStyle/>
          <a:p>
            <a:endParaRPr/>
          </a:p>
        </p:txBody>
      </p:sp>
      <p:sp>
        <p:nvSpPr>
          <p:cNvPr id="98" name="Foliennummer"/>
          <p:cNvSpPr txBox="1">
            <a:spLocks noGrp="1"/>
          </p:cNvSpPr>
          <p:nvPr>
            <p:ph type="sldNum" sz="quarter" idx="2"/>
          </p:nvPr>
        </p:nvSpPr>
        <p:spPr>
          <a:xfrm>
            <a:off x="11785528" y="1301055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9936EFDD-D718-1842-2573-C7B5067D0540}"/>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75F5EE9F-C9D2-3557-34C2-B33A48B80510}"/>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D486114A-1440-035C-7F94-1AB6C93D0BE9}"/>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8A2F8B2A-03E6-494A-F826-BFE273082BB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F21D123E-C224-BB04-093E-BD440299260F}"/>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Zitat">
    <p:spTree>
      <p:nvGrpSpPr>
        <p:cNvPr id="1" name=""/>
        <p:cNvGrpSpPr/>
        <p:nvPr/>
      </p:nvGrpSpPr>
      <p:grpSpPr>
        <a:xfrm>
          <a:off x="0" y="0"/>
          <a:ext cx="0" cy="0"/>
          <a:chOff x="0" y="0"/>
          <a:chExt cx="0" cy="0"/>
        </a:xfrm>
      </p:grpSpPr>
      <p:sp>
        <p:nvSpPr>
          <p:cNvPr id="105" name="–Christian Bauer"/>
          <p:cNvSpPr txBox="1">
            <a:spLocks noGrp="1"/>
          </p:cNvSpPr>
          <p:nvPr>
            <p:ph type="body" sz="quarter" idx="21"/>
          </p:nvPr>
        </p:nvSpPr>
        <p:spPr>
          <a:xfrm>
            <a:off x="4833937" y="8959590"/>
            <a:ext cx="14716126" cy="636712"/>
          </a:xfrm>
          <a:prstGeom prst="rect">
            <a:avLst/>
          </a:prstGeom>
        </p:spPr>
        <p:txBody>
          <a:bodyPr lIns="71437" tIns="71437" rIns="71437" bIns="71437" anchor="ctr">
            <a:spAutoFit/>
          </a:bodyPr>
          <a:lstStyle>
            <a:lvl1pPr marL="0" indent="0" algn="ctr" defTabSz="821619">
              <a:spcBef>
                <a:spcPts val="0"/>
              </a:spcBef>
              <a:defRPr sz="3200">
                <a:latin typeface="Helvetica"/>
                <a:ea typeface="Helvetica"/>
                <a:cs typeface="Helvetica"/>
                <a:sym typeface="Helvetica"/>
              </a:defRPr>
            </a:lvl1pPr>
          </a:lstStyle>
          <a:p>
            <a:r>
              <a:t>–Christian Bauer</a:t>
            </a:r>
          </a:p>
        </p:txBody>
      </p:sp>
      <p:sp>
        <p:nvSpPr>
          <p:cNvPr id="106" name="„Zitat hier eingeben.“"/>
          <p:cNvSpPr txBox="1">
            <a:spLocks noGrp="1"/>
          </p:cNvSpPr>
          <p:nvPr>
            <p:ph type="body" sz="quarter" idx="22"/>
          </p:nvPr>
        </p:nvSpPr>
        <p:spPr>
          <a:xfrm>
            <a:off x="4833937" y="6000355"/>
            <a:ext cx="14716126" cy="965202"/>
          </a:xfrm>
          <a:prstGeom prst="rect">
            <a:avLst/>
          </a:prstGeom>
        </p:spPr>
        <p:txBody>
          <a:bodyPr lIns="71437" tIns="71437" rIns="71437" bIns="71437" anchor="ctr">
            <a:spAutoFit/>
          </a:bodyPr>
          <a:lstStyle>
            <a:lvl1pPr marL="0" indent="0" algn="ctr" defTabSz="821619">
              <a:spcBef>
                <a:spcPts val="0"/>
              </a:spcBef>
              <a:defRPr sz="5201">
                <a:latin typeface="+mn-lt"/>
                <a:ea typeface="+mn-ea"/>
                <a:cs typeface="+mn-cs"/>
                <a:sym typeface="Helvetica Light"/>
              </a:defRPr>
            </a:lvl1pPr>
          </a:lstStyle>
          <a:p>
            <a:r>
              <a:t>„Zitat hier eingeben.“ </a:t>
            </a:r>
          </a:p>
        </p:txBody>
      </p:sp>
      <p:sp>
        <p:nvSpPr>
          <p:cNvPr id="107" name="Foliennummer"/>
          <p:cNvSpPr txBox="1">
            <a:spLocks noGrp="1"/>
          </p:cNvSpPr>
          <p:nvPr>
            <p:ph type="sldNum" sz="quarter" idx="2"/>
          </p:nvPr>
        </p:nvSpPr>
        <p:spPr>
          <a:xfrm>
            <a:off x="11785528" y="1301055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B9AA8057-86A9-18E5-8771-96A4F98D88A2}"/>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9E228C15-DFD6-77E4-84B1-57BD543FC64D}"/>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C3EA9A79-487B-310F-C068-6CC7422CEE55}"/>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137A0030-5138-7B2B-1402-7ED26DE0A6A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DEED80CD-6BD1-80A4-158C-D4DBF4B2053C}"/>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14" name="Bild"/>
          <p:cNvSpPr>
            <a:spLocks noGrp="1"/>
          </p:cNvSpPr>
          <p:nvPr>
            <p:ph type="pic" idx="21"/>
          </p:nvPr>
        </p:nvSpPr>
        <p:spPr>
          <a:xfrm>
            <a:off x="1905000" y="0"/>
            <a:ext cx="21420094" cy="14287500"/>
          </a:xfrm>
          <a:prstGeom prst="rect">
            <a:avLst/>
          </a:prstGeom>
        </p:spPr>
        <p:txBody>
          <a:bodyPr lIns="91439" tIns="45719" rIns="91439" bIns="45719">
            <a:noAutofit/>
          </a:bodyPr>
          <a:lstStyle/>
          <a:p>
            <a:endParaRPr/>
          </a:p>
        </p:txBody>
      </p:sp>
      <p:sp>
        <p:nvSpPr>
          <p:cNvPr id="115" name="Foliennummer"/>
          <p:cNvSpPr txBox="1">
            <a:spLocks noGrp="1"/>
          </p:cNvSpPr>
          <p:nvPr>
            <p:ph type="sldNum" sz="quarter" idx="2"/>
          </p:nvPr>
        </p:nvSpPr>
        <p:spPr>
          <a:xfrm>
            <a:off x="11785528" y="13010554"/>
            <a:ext cx="795088" cy="513601"/>
          </a:xfrm>
          <a:prstGeom prst="rect">
            <a:avLst/>
          </a:prstGeom>
        </p:spPr>
        <p:txBody>
          <a:bodyPr lIns="71437" tIns="71437" rIns="71437" bIns="71437"/>
          <a:lstStyle>
            <a:lvl1pPr algn="ctr" defTabSz="821619">
              <a:defRPr sz="2400">
                <a:latin typeface="+mn-lt"/>
                <a:ea typeface="+mn-ea"/>
                <a:cs typeface="+mn-cs"/>
                <a:sym typeface="Helvetica Light"/>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81442405-A8F5-4C3B-5E00-4B9112B71FEE}"/>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4C6E433A-BA4B-BFBB-788D-E2D5CC9067F8}"/>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9F634ADB-FDEE-E8A3-AF4C-EDE4474B1EA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4A727D5E-5B46-7A4E-4D73-4177E108D7F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F3BF0382-E279-3BB7-2FAA-897B45ABF0DF}"/>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sp>
        <p:nvSpPr>
          <p:cNvPr id="154" name="© Ralph Schmauder 2017 all rights reserved"/>
          <p:cNvSpPr txBox="1"/>
          <p:nvPr/>
        </p:nvSpPr>
        <p:spPr>
          <a:xfrm>
            <a:off x="157579" y="130560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2017 all rights reserved</a:t>
            </a:r>
          </a:p>
        </p:txBody>
      </p:sp>
      <p:sp>
        <p:nvSpPr>
          <p:cNvPr id="155" name="Foliennummer"/>
          <p:cNvSpPr txBox="1">
            <a:spLocks noGrp="1"/>
          </p:cNvSpPr>
          <p:nvPr>
            <p:ph type="sldNum" sz="quarter" idx="2"/>
          </p:nvPr>
        </p:nvSpPr>
        <p:spPr>
          <a:xfrm>
            <a:off x="19645427" y="12800830"/>
            <a:ext cx="776173" cy="553996"/>
          </a:xfrm>
          <a:prstGeom prst="rect">
            <a:avLst/>
          </a:prstGeom>
        </p:spPr>
        <p:txBody>
          <a:bodyPr lIns="91439" tIns="91439" rIns="91439" bIns="91439" anchor="ctr"/>
          <a:lstStyle>
            <a:lvl1pPr algn="r" defTabSz="914499">
              <a:defRPr sz="2400">
                <a:solidFill>
                  <a:srgbClr val="888888"/>
                </a:solidFill>
                <a:latin typeface="Calibri"/>
                <a:ea typeface="Calibri"/>
                <a:cs typeface="Calibri"/>
                <a:sym typeface="Calibri"/>
              </a:defRPr>
            </a:lvl1pPr>
          </a:lstStyle>
          <a:p>
            <a:fld id="{86CB4B4D-7CA3-9044-876B-883B54F8677D}" type="slidenum">
              <a:rPr/>
              <a:pPr/>
              <a:t>‹Nr.›</a:t>
            </a:fld>
            <a:endParaRPr/>
          </a:p>
        </p:txBody>
      </p:sp>
      <p:grpSp>
        <p:nvGrpSpPr>
          <p:cNvPr id="2" name="Gruppieren">
            <a:extLst>
              <a:ext uri="{FF2B5EF4-FFF2-40B4-BE49-F238E27FC236}">
                <a16:creationId xmlns:a16="http://schemas.microsoft.com/office/drawing/2014/main" id="{62C72637-50F6-730A-DB72-32E055483531}"/>
              </a:ext>
            </a:extLst>
          </p:cNvPr>
          <p:cNvGrpSpPr/>
          <p:nvPr userDrawn="1"/>
        </p:nvGrpSpPr>
        <p:grpSpPr>
          <a:xfrm>
            <a:off x="21134454" y="12755082"/>
            <a:ext cx="3176182" cy="961840"/>
            <a:chOff x="0" y="0"/>
            <a:chExt cx="3176180" cy="961838"/>
          </a:xfrm>
        </p:grpSpPr>
        <p:sp>
          <p:nvSpPr>
            <p:cNvPr id="3" name="betaConcept">
              <a:extLst>
                <a:ext uri="{FF2B5EF4-FFF2-40B4-BE49-F238E27FC236}">
                  <a16:creationId xmlns:a16="http://schemas.microsoft.com/office/drawing/2014/main" id="{CA34E066-6368-1FC9-0099-1BCDD60BC35E}"/>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4" name="academy">
              <a:extLst>
                <a:ext uri="{FF2B5EF4-FFF2-40B4-BE49-F238E27FC236}">
                  <a16:creationId xmlns:a16="http://schemas.microsoft.com/office/drawing/2014/main" id="{11C8B523-5F4A-FB15-22E4-44DE8C18955B}"/>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5" name="pasted-image.png" descr="pasted-image.png">
              <a:extLst>
                <a:ext uri="{FF2B5EF4-FFF2-40B4-BE49-F238E27FC236}">
                  <a16:creationId xmlns:a16="http://schemas.microsoft.com/office/drawing/2014/main" id="{F0DFDC95-54DD-4A8B-CA01-7C58FD5463A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 name="© Ralph Schmauder 2024 all rights reserved">
            <a:extLst>
              <a:ext uri="{FF2B5EF4-FFF2-40B4-BE49-F238E27FC236}">
                <a16:creationId xmlns:a16="http://schemas.microsoft.com/office/drawing/2014/main" id="{DECA3221-D5B2-E6A9-229A-AEE5FFFC8BF7}"/>
              </a:ext>
            </a:extLst>
          </p:cNvPr>
          <p:cNvSpPr txBox="1"/>
          <p:nvPr userDrawn="1"/>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Ralph Schmauder 2024 all rights reserved</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1905000" y="547689"/>
            <a:ext cx="20574001" cy="2286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ormAutofit/>
          </a:bodyPr>
          <a:lstStyle/>
          <a:p>
            <a:r>
              <a:t>Titeltext</a:t>
            </a:r>
          </a:p>
        </p:txBody>
      </p:sp>
      <p:sp>
        <p:nvSpPr>
          <p:cNvPr id="3" name="Textebene 1…"/>
          <p:cNvSpPr txBox="1">
            <a:spLocks noGrp="1"/>
          </p:cNvSpPr>
          <p:nvPr>
            <p:ph type="body" idx="1"/>
          </p:nvPr>
        </p:nvSpPr>
        <p:spPr>
          <a:xfrm>
            <a:off x="1905000" y="3198813"/>
            <a:ext cx="20574001" cy="9052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ormAutofit/>
          </a:bodyPr>
          <a:lstStyle/>
          <a:p>
            <a:r>
              <a:t>Textebene 1</a:t>
            </a:r>
          </a:p>
          <a:p>
            <a:pPr lvl="1"/>
            <a:r>
              <a:t>Textebene 2</a:t>
            </a:r>
          </a:p>
          <a:p>
            <a:pPr lvl="2"/>
            <a:r>
              <a:t>Textebene 3</a:t>
            </a:r>
          </a:p>
          <a:p>
            <a:pPr lvl="3"/>
            <a:r>
              <a:t>Textebene 4</a:t>
            </a:r>
          </a:p>
          <a:p>
            <a:pPr lvl="4"/>
            <a:r>
              <a:t>Textebene 5</a:t>
            </a:r>
          </a:p>
        </p:txBody>
      </p:sp>
      <p:sp>
        <p:nvSpPr>
          <p:cNvPr id="20" name="betaConcept">
            <a:extLst>
              <a:ext uri="{FF2B5EF4-FFF2-40B4-BE49-F238E27FC236}">
                <a16:creationId xmlns:a16="http://schemas.microsoft.com/office/drawing/2014/main" id="{E014EB64-7745-20C1-EFB0-9D0DCFABB328}"/>
              </a:ext>
            </a:extLst>
          </p:cNvPr>
          <p:cNvSpPr txBox="1"/>
          <p:nvPr userDrawn="1"/>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21" name="academy">
            <a:extLst>
              <a:ext uri="{FF2B5EF4-FFF2-40B4-BE49-F238E27FC236}">
                <a16:creationId xmlns:a16="http://schemas.microsoft.com/office/drawing/2014/main" id="{D074C014-118E-AC92-A792-A1660947AFE5}"/>
              </a:ext>
            </a:extLst>
          </p:cNvPr>
          <p:cNvSpPr txBox="1"/>
          <p:nvPr userDrawn="1"/>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22" name="pasted-image.png" descr="pasted-image.png">
            <a:extLst>
              <a:ext uri="{FF2B5EF4-FFF2-40B4-BE49-F238E27FC236}">
                <a16:creationId xmlns:a16="http://schemas.microsoft.com/office/drawing/2014/main" id="{AB99CCCD-C259-897F-79BE-9407679DBB8C}"/>
              </a:ext>
            </a:extLst>
          </p:cNvPr>
          <p:cNvPicPr>
            <a:picLocks noChangeAspect="1"/>
          </p:cNvPicPr>
          <p:nvPr userDrawn="1"/>
        </p:nvPicPr>
        <p:blipFill>
          <a:blip r:embed="rId40"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23" name="powered by">
            <a:extLst>
              <a:ext uri="{FF2B5EF4-FFF2-40B4-BE49-F238E27FC236}">
                <a16:creationId xmlns:a16="http://schemas.microsoft.com/office/drawing/2014/main" id="{ACD1772F-34A4-2ABE-F36C-DA93BF7C1DE5}"/>
              </a:ext>
            </a:extLst>
          </p:cNvPr>
          <p:cNvSpPr txBox="1"/>
          <p:nvPr userDrawn="1"/>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24" name="© Ralph Schmauder 2025 all rights reserved">
            <a:extLst>
              <a:ext uri="{FF2B5EF4-FFF2-40B4-BE49-F238E27FC236}">
                <a16:creationId xmlns:a16="http://schemas.microsoft.com/office/drawing/2014/main" id="{0B1FC912-F710-1F6D-78F4-69B454F4A7A6}"/>
              </a:ext>
            </a:extLst>
          </p:cNvPr>
          <p:cNvSpPr txBox="1"/>
          <p:nvPr userDrawn="1"/>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7" r:id="rId6"/>
    <p:sldLayoutId id="2147483658" r:id="rId7"/>
    <p:sldLayoutId id="2147483659" r:id="rId8"/>
    <p:sldLayoutId id="2147483663" r:id="rId9"/>
    <p:sldLayoutId id="2147483665" r:id="rId10"/>
    <p:sldLayoutId id="2147483668" r:id="rId11"/>
    <p:sldLayoutId id="2147483669"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3" r:id="rId24"/>
    <p:sldLayoutId id="2147483685" r:id="rId25"/>
    <p:sldLayoutId id="2147483686" r:id="rId26"/>
    <p:sldLayoutId id="2147483687" r:id="rId27"/>
    <p:sldLayoutId id="2147483688" r:id="rId28"/>
    <p:sldLayoutId id="2147483689" r:id="rId29"/>
    <p:sldLayoutId id="2147483690" r:id="rId30"/>
    <p:sldLayoutId id="2147483691" r:id="rId31"/>
    <p:sldLayoutId id="2147483693" r:id="rId32"/>
    <p:sldLayoutId id="2147483694" r:id="rId33"/>
    <p:sldLayoutId id="2147483695" r:id="rId34"/>
    <p:sldLayoutId id="2147483696" r:id="rId35"/>
    <p:sldLayoutId id="2147483697" r:id="rId36"/>
    <p:sldLayoutId id="2147483700" r:id="rId37"/>
    <p:sldLayoutId id="2147483701" r:id="rId38"/>
  </p:sldLayoutIdLst>
  <p:transition spd="med"/>
  <p:txStyles>
    <p:titleStyle>
      <a:lvl1pPr marL="0" marR="0" indent="0"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1pPr>
      <a:lvl2pPr marL="0" marR="0" indent="0"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2pPr>
      <a:lvl3pPr marL="0" marR="0" indent="0"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3pPr>
      <a:lvl4pPr marL="0" marR="0" indent="0"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4pPr>
      <a:lvl5pPr marL="0" marR="0" indent="0"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5pPr>
      <a:lvl6pPr marL="0" marR="0" indent="457248"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6pPr>
      <a:lvl7pPr marL="0" marR="0" indent="914499"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7pPr>
      <a:lvl8pPr marL="0" marR="0" indent="1371747"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8pPr>
      <a:lvl9pPr marL="0" marR="0" indent="1828995" algn="l" defTabSz="2286246" latinLnBrk="0">
        <a:lnSpc>
          <a:spcPct val="60000"/>
        </a:lnSpc>
        <a:spcBef>
          <a:spcPts val="0"/>
        </a:spcBef>
        <a:spcAft>
          <a:spcPts val="0"/>
        </a:spcAft>
        <a:buClrTx/>
        <a:buSzTx/>
        <a:buFontTx/>
        <a:buNone/>
        <a:tabLst/>
        <a:defRPr sz="5002" b="0" i="0" u="none" strike="noStrike" cap="none" spc="0" baseline="0">
          <a:solidFill>
            <a:srgbClr val="000000"/>
          </a:solidFill>
          <a:uFillTx/>
          <a:latin typeface="Arial"/>
          <a:ea typeface="Arial"/>
          <a:cs typeface="Arial"/>
          <a:sym typeface="Arial"/>
        </a:defRPr>
      </a:lvl9pPr>
    </p:titleStyle>
    <p:bodyStyle>
      <a:lvl1pPr marL="857343" marR="0" indent="-857343"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857343" marR="0" indent="-400092"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857343" marR="0" indent="57156"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857343" marR="0" indent="514404"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857343" marR="0" indent="971655"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857343" marR="0" indent="1428903"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857343" marR="0" indent="1886151"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857343" marR="0" indent="2343402"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857343" marR="0" indent="2800650" algn="l" defTabSz="2286246" latinLnBrk="0">
        <a:lnSpc>
          <a:spcPct val="100000"/>
        </a:lnSpc>
        <a:spcBef>
          <a:spcPts val="901"/>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p:bodyStyle>
    <p:otherStyle>
      <a:lvl1pPr marL="0" marR="0" indent="0"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1pPr>
      <a:lvl2pPr marL="0" marR="0" indent="457248"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2pPr>
      <a:lvl3pPr marL="0" marR="0" indent="914499"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3pPr>
      <a:lvl4pPr marL="0" marR="0" indent="1371747"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4pPr>
      <a:lvl5pPr marL="0" marR="0" indent="1828995"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5pPr>
      <a:lvl6pPr marL="0" marR="0" indent="2286246"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6pPr>
      <a:lvl7pPr marL="0" marR="0" indent="2743494"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7pPr>
      <a:lvl8pPr marL="0" marR="0" indent="3200745"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8pPr>
      <a:lvl9pPr marL="0" marR="0" indent="3657993" algn="l" defTabSz="2286246" latinLnBrk="0">
        <a:lnSpc>
          <a:spcPct val="100000"/>
        </a:lnSpc>
        <a:spcBef>
          <a:spcPts val="0"/>
        </a:spcBef>
        <a:spcAft>
          <a:spcPts val="0"/>
        </a:spcAft>
        <a:buClrTx/>
        <a:buSzTx/>
        <a:buFontTx/>
        <a:buNone/>
        <a:tabLst/>
        <a:defRPr sz="6001"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5.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4.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hyperlink" Target="mailto:ralph.schmauder@betaconcept.or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E2CCE-5523-41A0-509C-5B357CE058BC}"/>
            </a:ext>
          </a:extLst>
        </p:cNvPr>
        <p:cNvGrpSpPr/>
        <p:nvPr/>
      </p:nvGrpSpPr>
      <p:grpSpPr>
        <a:xfrm>
          <a:off x="0" y="0"/>
          <a:ext cx="0" cy="0"/>
          <a:chOff x="0" y="0"/>
          <a:chExt cx="0" cy="0"/>
        </a:xfrm>
      </p:grpSpPr>
      <p:sp>
        <p:nvSpPr>
          <p:cNvPr id="663" name="Sales-Professional-Workshop…">
            <a:extLst>
              <a:ext uri="{FF2B5EF4-FFF2-40B4-BE49-F238E27FC236}">
                <a16:creationId xmlns:a16="http://schemas.microsoft.com/office/drawing/2014/main" id="{B025E93C-B5DC-B8F0-9567-0B2F47901935}"/>
              </a:ext>
            </a:extLst>
          </p:cNvPr>
          <p:cNvSpPr txBox="1"/>
          <p:nvPr/>
        </p:nvSpPr>
        <p:spPr>
          <a:xfrm>
            <a:off x="168227" y="3099119"/>
            <a:ext cx="24076453" cy="7517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p>
            <a:pPr defTabSz="1286013">
              <a:defRPr sz="12000">
                <a:solidFill>
                  <a:srgbClr val="344D90"/>
                </a:solidFill>
                <a:latin typeface="Impact"/>
                <a:ea typeface="Impact"/>
                <a:cs typeface="Impact"/>
                <a:sym typeface="Impact"/>
              </a:defRPr>
            </a:pPr>
            <a:r>
              <a:rPr sz="12002" dirty="0">
                <a:solidFill>
                  <a:srgbClr val="396A97"/>
                </a:solidFill>
              </a:rPr>
              <a:t>Sales-Professional-Workshop</a:t>
            </a:r>
            <a:endParaRPr lang="de-DE" sz="12002" dirty="0">
              <a:solidFill>
                <a:srgbClr val="396A97"/>
              </a:solidFill>
            </a:endParaRPr>
          </a:p>
          <a:p>
            <a:pPr defTabSz="1286013">
              <a:defRPr sz="12000">
                <a:solidFill>
                  <a:srgbClr val="344D90"/>
                </a:solidFill>
                <a:latin typeface="Impact"/>
                <a:ea typeface="Impact"/>
                <a:cs typeface="Impact"/>
                <a:sym typeface="Impact"/>
              </a:defRPr>
            </a:pPr>
            <a:endParaRPr lang="de-DE" sz="12002" dirty="0">
              <a:solidFill>
                <a:srgbClr val="396A97"/>
              </a:solidFill>
            </a:endParaRPr>
          </a:p>
          <a:p>
            <a:pPr defTabSz="1286013">
              <a:defRPr sz="12000">
                <a:solidFill>
                  <a:srgbClr val="344D90"/>
                </a:solidFill>
                <a:latin typeface="Impact"/>
                <a:ea typeface="Impact"/>
                <a:cs typeface="Impact"/>
                <a:sym typeface="Impact"/>
              </a:defRPr>
            </a:pPr>
            <a:r>
              <a:rPr lang="de-DE" sz="12002" dirty="0">
                <a:solidFill>
                  <a:srgbClr val="396A97"/>
                </a:solidFill>
              </a:rPr>
              <a:t>Führungskräfte</a:t>
            </a:r>
          </a:p>
          <a:p>
            <a:pPr defTabSz="1286013">
              <a:defRPr sz="12000">
                <a:solidFill>
                  <a:srgbClr val="344D90"/>
                </a:solidFill>
                <a:latin typeface="Impact"/>
                <a:ea typeface="Impact"/>
                <a:cs typeface="Impact"/>
                <a:sym typeface="Impact"/>
              </a:defRPr>
            </a:pPr>
            <a:r>
              <a:rPr lang="de-DE" sz="12002" dirty="0">
                <a:solidFill>
                  <a:srgbClr val="396A97"/>
                </a:solidFill>
              </a:rPr>
              <a:t>1. Tag</a:t>
            </a:r>
            <a:endParaRPr sz="12002" dirty="0">
              <a:solidFill>
                <a:srgbClr val="396A97"/>
              </a:solidFill>
            </a:endParaRPr>
          </a:p>
        </p:txBody>
      </p:sp>
      <p:grpSp>
        <p:nvGrpSpPr>
          <p:cNvPr id="2" name="Gruppieren 1">
            <a:extLst>
              <a:ext uri="{FF2B5EF4-FFF2-40B4-BE49-F238E27FC236}">
                <a16:creationId xmlns:a16="http://schemas.microsoft.com/office/drawing/2014/main" id="{1E5A7418-2E7E-372D-811D-4041109C7FB2}"/>
              </a:ext>
            </a:extLst>
          </p:cNvPr>
          <p:cNvGrpSpPr/>
          <p:nvPr/>
        </p:nvGrpSpPr>
        <p:grpSpPr>
          <a:xfrm>
            <a:off x="14454" y="-270787"/>
            <a:ext cx="24384000" cy="2114037"/>
            <a:chOff x="0" y="-360696"/>
            <a:chExt cx="24384000" cy="2114038"/>
          </a:xfrm>
        </p:grpSpPr>
        <p:sp>
          <p:nvSpPr>
            <p:cNvPr id="3" name="Rechteck">
              <a:extLst>
                <a:ext uri="{FF2B5EF4-FFF2-40B4-BE49-F238E27FC236}">
                  <a16:creationId xmlns:a16="http://schemas.microsoft.com/office/drawing/2014/main" id="{27EAAA78-7AAC-FF45-8920-C2215A8A9E47}"/>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dirty="0"/>
            </a:p>
          </p:txBody>
        </p:sp>
        <p:grpSp>
          <p:nvGrpSpPr>
            <p:cNvPr id="4" name="Gruppieren 3">
              <a:extLst>
                <a:ext uri="{FF2B5EF4-FFF2-40B4-BE49-F238E27FC236}">
                  <a16:creationId xmlns:a16="http://schemas.microsoft.com/office/drawing/2014/main" id="{7B3E1F54-FD8C-A5B3-EEA0-95F6EE26B163}"/>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9B46F8C0-8538-AACA-AE7A-4BD86521066D}"/>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dirty="0">
                  <a:solidFill>
                    <a:srgbClr val="FFFFFF"/>
                  </a:solidFill>
                </a:endParaRPr>
              </a:p>
              <a:p>
                <a:pPr defTabSz="821619"/>
                <a:endParaRPr lang="de-DE" sz="3200" dirty="0">
                  <a:solidFill>
                    <a:srgbClr val="FFFFFF"/>
                  </a:solidFill>
                </a:endParaRPr>
              </a:p>
              <a:p>
                <a:pPr defTabSz="821619"/>
                <a:endParaRPr lang="de-DE" sz="3200" dirty="0">
                  <a:solidFill>
                    <a:srgbClr val="FFFFFF"/>
                  </a:solidFill>
                </a:endParaRPr>
              </a:p>
              <a:p>
                <a:pPr defTabSz="821619"/>
                <a:endParaRPr lang="de-DE" sz="3200" dirty="0">
                  <a:solidFill>
                    <a:srgbClr val="FFFFFF"/>
                  </a:solidFill>
                </a:endParaRPr>
              </a:p>
            </p:txBody>
          </p:sp>
          <p:pic>
            <p:nvPicPr>
              <p:cNvPr id="6" name="Grafik 5">
                <a:extLst>
                  <a:ext uri="{FF2B5EF4-FFF2-40B4-BE49-F238E27FC236}">
                    <a16:creationId xmlns:a16="http://schemas.microsoft.com/office/drawing/2014/main" id="{5F2BF333-B935-D830-C735-FDFF45DF11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Tree>
    <p:extLst>
      <p:ext uri="{BB962C8B-B14F-4D97-AF65-F5344CB8AC3E}">
        <p14:creationId xmlns:p14="http://schemas.microsoft.com/office/powerpoint/2010/main" val="80410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 name="pasted-image.png" descr="pasted-image.png"/>
          <p:cNvPicPr>
            <a:picLocks noChangeAspect="1"/>
          </p:cNvPicPr>
          <p:nvPr/>
        </p:nvPicPr>
        <p:blipFill>
          <a:blip r:embed="rId3" cstate="print"/>
          <a:stretch>
            <a:fillRect/>
          </a:stretch>
        </p:blipFill>
        <p:spPr>
          <a:xfrm>
            <a:off x="-266" y="-57367"/>
            <a:ext cx="24384532" cy="15816994"/>
          </a:xfrm>
          <a:prstGeom prst="rect">
            <a:avLst/>
          </a:prstGeom>
          <a:ln w="12700">
            <a:miter lim="400000"/>
          </a:ln>
        </p:spPr>
      </p:pic>
      <p:sp>
        <p:nvSpPr>
          <p:cNvPr id="947" name="Einen der größten Fehler,…"/>
          <p:cNvSpPr txBox="1"/>
          <p:nvPr/>
        </p:nvSpPr>
        <p:spPr>
          <a:xfrm>
            <a:off x="1534816" y="6951454"/>
            <a:ext cx="17483579" cy="5150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a:spAutoFit/>
          </a:bodyPr>
          <a:lstStyle/>
          <a:p>
            <a:pPr algn="l" defTabSz="2286246">
              <a:spcBef>
                <a:spcPts val="1900"/>
              </a:spcBef>
              <a:defRPr sz="12000">
                <a:solidFill>
                  <a:srgbClr val="FF2600"/>
                </a:solidFill>
                <a:latin typeface="Impact"/>
                <a:ea typeface="Impact"/>
                <a:cs typeface="Impact"/>
                <a:sym typeface="Impact"/>
              </a:defRPr>
            </a:pPr>
            <a:r>
              <a:rPr sz="9600" err="1"/>
              <a:t>Einen</a:t>
            </a:r>
            <a:r>
              <a:rPr sz="9600"/>
              <a:t> der </a:t>
            </a:r>
            <a:r>
              <a:rPr sz="9600" err="1"/>
              <a:t>größten</a:t>
            </a:r>
            <a:r>
              <a:rPr sz="9600"/>
              <a:t> Fehler, </a:t>
            </a:r>
          </a:p>
          <a:p>
            <a:pPr algn="l" defTabSz="2286246">
              <a:spcBef>
                <a:spcPts val="1900"/>
              </a:spcBef>
              <a:defRPr sz="12000">
                <a:solidFill>
                  <a:srgbClr val="FF2600"/>
                </a:solidFill>
                <a:latin typeface="Impact"/>
                <a:ea typeface="Impact"/>
                <a:cs typeface="Impact"/>
                <a:sym typeface="Impact"/>
              </a:defRPr>
            </a:pPr>
            <a:r>
              <a:rPr sz="9600"/>
              <a:t>de</a:t>
            </a:r>
            <a:r>
              <a:rPr lang="de-DE" sz="9600" err="1"/>
              <a:t>r</a:t>
            </a:r>
            <a:r>
              <a:rPr lang="de-DE" sz="9600"/>
              <a:t> </a:t>
            </a:r>
            <a:r>
              <a:rPr sz="9600" err="1"/>
              <a:t>im</a:t>
            </a:r>
            <a:r>
              <a:rPr sz="9600"/>
              <a:t> </a:t>
            </a:r>
            <a:r>
              <a:rPr sz="9600" err="1"/>
              <a:t>Vertrieb</a:t>
            </a:r>
            <a:r>
              <a:rPr lang="de-DE" sz="9600"/>
              <a:t> &amp; in der Führung</a:t>
            </a:r>
            <a:r>
              <a:rPr sz="9600"/>
              <a:t> </a:t>
            </a:r>
          </a:p>
          <a:p>
            <a:pPr algn="l" defTabSz="2286246">
              <a:spcBef>
                <a:spcPts val="1900"/>
              </a:spcBef>
              <a:defRPr sz="12000">
                <a:solidFill>
                  <a:srgbClr val="FF2600"/>
                </a:solidFill>
                <a:latin typeface="Impact"/>
                <a:ea typeface="Impact"/>
                <a:cs typeface="Impact"/>
                <a:sym typeface="Impact"/>
              </a:defRPr>
            </a:pPr>
            <a:r>
              <a:rPr sz="9600"/>
              <a:t>gerne </a:t>
            </a:r>
            <a:r>
              <a:rPr lang="de-DE" sz="9600" err="1"/>
              <a:t>ge</a:t>
            </a:r>
            <a:r>
              <a:rPr sz="9600" err="1"/>
              <a:t>mach</a:t>
            </a:r>
            <a:r>
              <a:rPr lang="de-DE" sz="9600"/>
              <a:t>t wird</a:t>
            </a:r>
            <a:r>
              <a:rPr sz="9600"/>
              <a:t>…</a:t>
            </a:r>
          </a:p>
        </p:txBody>
      </p:sp>
      <p:sp>
        <p:nvSpPr>
          <p:cNvPr id="948" name="Hochspannung"/>
          <p:cNvSpPr/>
          <p:nvPr/>
        </p:nvSpPr>
        <p:spPr>
          <a:xfrm rot="749689">
            <a:off x="18969189" y="1092655"/>
            <a:ext cx="6481649" cy="11641248"/>
          </a:xfrm>
          <a:custGeom>
            <a:avLst/>
            <a:gdLst/>
            <a:ahLst/>
            <a:cxnLst>
              <a:cxn ang="0">
                <a:pos x="wd2" y="hd2"/>
              </a:cxn>
              <a:cxn ang="5400000">
                <a:pos x="wd2" y="hd2"/>
              </a:cxn>
              <a:cxn ang="10800000">
                <a:pos x="wd2" y="hd2"/>
              </a:cxn>
              <a:cxn ang="16200000">
                <a:pos x="wd2" y="hd2"/>
              </a:cxn>
            </a:cxnLst>
            <a:rect l="0" t="0" r="r" b="b"/>
            <a:pathLst>
              <a:path w="21600" h="21600" extrusionOk="0">
                <a:moveTo>
                  <a:pt x="6693" y="0"/>
                </a:moveTo>
                <a:lnTo>
                  <a:pt x="0" y="14180"/>
                </a:lnTo>
                <a:lnTo>
                  <a:pt x="13308" y="11222"/>
                </a:lnTo>
                <a:lnTo>
                  <a:pt x="10366" y="17893"/>
                </a:lnTo>
                <a:lnTo>
                  <a:pt x="6675" y="17567"/>
                </a:lnTo>
                <a:cubicBezTo>
                  <a:pt x="6360" y="17540"/>
                  <a:pt x="6128" y="17697"/>
                  <a:pt x="6305" y="17817"/>
                </a:cubicBezTo>
                <a:lnTo>
                  <a:pt x="12214" y="21600"/>
                </a:lnTo>
                <a:lnTo>
                  <a:pt x="18116" y="17822"/>
                </a:lnTo>
                <a:cubicBezTo>
                  <a:pt x="18294" y="17702"/>
                  <a:pt x="18059" y="17544"/>
                  <a:pt x="17742" y="17574"/>
                </a:cubicBezTo>
                <a:lnTo>
                  <a:pt x="14134" y="17900"/>
                </a:lnTo>
                <a:lnTo>
                  <a:pt x="21600" y="7126"/>
                </a:lnTo>
                <a:lnTo>
                  <a:pt x="6890" y="10410"/>
                </a:lnTo>
                <a:lnTo>
                  <a:pt x="15555" y="0"/>
                </a:lnTo>
                <a:lnTo>
                  <a:pt x="6693" y="0"/>
                </a:lnTo>
                <a:close/>
              </a:path>
            </a:pathLst>
          </a:custGeom>
          <a:gradFill>
            <a:gsLst>
              <a:gs pos="0">
                <a:schemeClr val="accent5">
                  <a:hueOff val="260291"/>
                  <a:satOff val="1998"/>
                  <a:lumOff val="12368"/>
                </a:schemeClr>
              </a:gs>
              <a:gs pos="100000">
                <a:schemeClr val="accent5"/>
              </a:gs>
            </a:gsLst>
            <a:lin ang="5400000"/>
          </a:grad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2600"/>
                </a:solidFill>
              </a:defRPr>
            </a:pPr>
            <a:endParaRPr sz="3200"/>
          </a:p>
        </p:txBody>
      </p:sp>
      <p:grpSp>
        <p:nvGrpSpPr>
          <p:cNvPr id="2" name="Gruppieren 1">
            <a:extLst>
              <a:ext uri="{FF2B5EF4-FFF2-40B4-BE49-F238E27FC236}">
                <a16:creationId xmlns:a16="http://schemas.microsoft.com/office/drawing/2014/main" id="{F59A471B-B3FE-D66E-8969-D42CA72AA43E}"/>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B23A343A-8A6B-8560-ABAE-FBBF61F60939}"/>
                </a:ext>
              </a:extLst>
            </p:cNvPr>
            <p:cNvSpPr/>
            <p:nvPr/>
          </p:nvSpPr>
          <p:spPr>
            <a:xfrm>
              <a:off x="0" y="-134479"/>
              <a:ext cx="24384000" cy="1497182"/>
            </a:xfrm>
            <a:prstGeom prst="rect">
              <a:avLst/>
            </a:prstGeom>
            <a:blipFill>
              <a:blip r:embed="rId4"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DA48A5A2-9E22-C666-47C1-8C1DC7C60EB3}"/>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101C2360-C56A-01B7-72BA-6A72EC2B78CB}"/>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2869ECDF-C563-182E-9D3E-26F580188E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grpSp>
        <p:nvGrpSpPr>
          <p:cNvPr id="7" name="Gruppieren">
            <a:extLst>
              <a:ext uri="{FF2B5EF4-FFF2-40B4-BE49-F238E27FC236}">
                <a16:creationId xmlns:a16="http://schemas.microsoft.com/office/drawing/2014/main" id="{A9A65212-4F96-A298-E7D5-35A19E04AECB}"/>
              </a:ext>
            </a:extLst>
          </p:cNvPr>
          <p:cNvGrpSpPr/>
          <p:nvPr/>
        </p:nvGrpSpPr>
        <p:grpSpPr>
          <a:xfrm>
            <a:off x="21134454" y="12755082"/>
            <a:ext cx="3176182" cy="961839"/>
            <a:chOff x="0" y="0"/>
            <a:chExt cx="3176180" cy="961838"/>
          </a:xfrm>
        </p:grpSpPr>
        <p:sp>
          <p:nvSpPr>
            <p:cNvPr id="8" name="betaConcept">
              <a:extLst>
                <a:ext uri="{FF2B5EF4-FFF2-40B4-BE49-F238E27FC236}">
                  <a16:creationId xmlns:a16="http://schemas.microsoft.com/office/drawing/2014/main" id="{5B613C5F-25F0-569F-28C4-B9D896BEFB54}"/>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9" name="academy">
              <a:extLst>
                <a:ext uri="{FF2B5EF4-FFF2-40B4-BE49-F238E27FC236}">
                  <a16:creationId xmlns:a16="http://schemas.microsoft.com/office/drawing/2014/main" id="{ACBD88D6-510B-91DB-FC80-05D82DA9D8E3}"/>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3B16E78E-57FE-7D86-A330-D7AAE0D1725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1DECFC53-85F6-D99C-D649-450197F7BB2F}"/>
              </a:ext>
            </a:extLst>
          </p:cNvPr>
          <p:cNvSpPr txBox="1"/>
          <p:nvPr/>
        </p:nvSpPr>
        <p:spPr>
          <a:xfrm>
            <a:off x="22740294" y="12464034"/>
            <a:ext cx="1611015" cy="421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12" name="© Ralph Schmauder 2025 all rights reserved">
            <a:extLst>
              <a:ext uri="{FF2B5EF4-FFF2-40B4-BE49-F238E27FC236}">
                <a16:creationId xmlns:a16="http://schemas.microsoft.com/office/drawing/2014/main" id="{F3A83A62-9E64-F67A-02FC-ED3AB2572747}"/>
              </a:ext>
            </a:extLst>
          </p:cNvPr>
          <p:cNvSpPr txBox="1"/>
          <p:nvPr/>
        </p:nvSpPr>
        <p:spPr>
          <a:xfrm>
            <a:off x="106777" y="13233884"/>
            <a:ext cx="3310199" cy="35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a:buClr>
                <a:srgbClr val="000000"/>
              </a:buClr>
              <a:defRPr sz="1400"/>
            </a:lvl1pPr>
          </a:lstStyle>
          <a:p>
            <a:r>
              <a:rPr lang="de-DE" sz="1401"/>
              <a:t>© betaConcept 2026 all </a:t>
            </a:r>
            <a:r>
              <a:rPr lang="de-DE" sz="1401" err="1"/>
              <a:t>rights</a:t>
            </a:r>
            <a:r>
              <a:rPr lang="de-DE" sz="1401"/>
              <a:t> </a:t>
            </a:r>
            <a:r>
              <a:rPr lang="de-DE" sz="1401" err="1"/>
              <a:t>reserved</a:t>
            </a:r>
            <a:endParaRPr lang="de-DE" sz="1401"/>
          </a:p>
        </p:txBody>
      </p:sp>
    </p:spTree>
    <p:extLst>
      <p:ext uri="{BB962C8B-B14F-4D97-AF65-F5344CB8AC3E}">
        <p14:creationId xmlns:p14="http://schemas.microsoft.com/office/powerpoint/2010/main" val="1426120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 name="pasted-image.png" descr="pasted-imag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66" y="-57365"/>
            <a:ext cx="24384532" cy="13773366"/>
          </a:xfrm>
          <a:prstGeom prst="rect">
            <a:avLst/>
          </a:prstGeom>
          <a:ln w="12700">
            <a:miter lim="400000"/>
          </a:ln>
        </p:spPr>
      </p:pic>
      <p:sp>
        <p:nvSpPr>
          <p:cNvPr id="951" name="Wir unterschätzen die Macht des Unterbewusstseins!"/>
          <p:cNvSpPr txBox="1"/>
          <p:nvPr/>
        </p:nvSpPr>
        <p:spPr>
          <a:xfrm>
            <a:off x="2079809" y="6600839"/>
            <a:ext cx="16347326" cy="5771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spAutoFit/>
          </a:bodyPr>
          <a:lstStyle>
            <a:lvl1pPr algn="l" defTabSz="2286000">
              <a:spcBef>
                <a:spcPts val="1900"/>
              </a:spcBef>
              <a:defRPr sz="12000">
                <a:solidFill>
                  <a:srgbClr val="0433FF"/>
                </a:solidFill>
                <a:latin typeface="Impact"/>
                <a:ea typeface="Impact"/>
                <a:cs typeface="Impact"/>
                <a:sym typeface="Impact"/>
              </a:defRPr>
            </a:lvl1pPr>
          </a:lstStyle>
          <a:p>
            <a:r>
              <a:rPr sz="12002"/>
              <a:t>Wir </a:t>
            </a:r>
            <a:r>
              <a:rPr sz="12002" err="1"/>
              <a:t>unterschätzen</a:t>
            </a:r>
            <a:r>
              <a:rPr sz="12002"/>
              <a:t> die Macht des </a:t>
            </a:r>
            <a:r>
              <a:rPr sz="12002" err="1"/>
              <a:t>Unterbewusstseins</a:t>
            </a:r>
            <a:r>
              <a:rPr sz="12002"/>
              <a:t>!</a:t>
            </a:r>
          </a:p>
        </p:txBody>
      </p:sp>
      <p:pic>
        <p:nvPicPr>
          <p:cNvPr id="952" name="exclamation-point-507768_1280.png" descr="exclamation-point-507768_1280.png"/>
          <p:cNvPicPr>
            <a:picLocks noChangeAspect="1"/>
          </p:cNvPicPr>
          <p:nvPr/>
        </p:nvPicPr>
        <p:blipFill>
          <a:blip r:embed="rId4" cstate="email">
            <a:extLst>
              <a:ext uri="{28A0092B-C50C-407E-A947-70E740481C1C}">
                <a14:useLocalDpi xmlns:a14="http://schemas.microsoft.com/office/drawing/2010/main"/>
              </a:ext>
            </a:extLst>
          </a:blip>
          <a:srcRect l="37853" r="39478" b="11159"/>
          <a:stretch>
            <a:fillRect/>
          </a:stretch>
        </p:blipFill>
        <p:spPr>
          <a:xfrm>
            <a:off x="19647371" y="128146"/>
            <a:ext cx="3288224" cy="12887296"/>
          </a:xfrm>
          <a:prstGeom prst="rect">
            <a:avLst/>
          </a:prstGeom>
          <a:ln w="12700">
            <a:miter lim="400000"/>
          </a:ln>
        </p:spPr>
      </p:pic>
      <p:grpSp>
        <p:nvGrpSpPr>
          <p:cNvPr id="2" name="Gruppieren 1">
            <a:extLst>
              <a:ext uri="{FF2B5EF4-FFF2-40B4-BE49-F238E27FC236}">
                <a16:creationId xmlns:a16="http://schemas.microsoft.com/office/drawing/2014/main" id="{72FDB2AC-2AA4-F5CB-69DD-034C2E2FC2E6}"/>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14A9BC2E-227F-05CC-1974-A064169481F1}"/>
                </a:ext>
              </a:extLst>
            </p:cNvPr>
            <p:cNvSpPr/>
            <p:nvPr/>
          </p:nvSpPr>
          <p:spPr>
            <a:xfrm>
              <a:off x="0" y="-134479"/>
              <a:ext cx="24384000" cy="1497182"/>
            </a:xfrm>
            <a:prstGeom prst="rect">
              <a:avLst/>
            </a:prstGeom>
            <a:blipFill>
              <a:blip r:embed="rId5"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2850C9FC-4B0B-1619-1E42-AABE68AAAC50}"/>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23420A23-8FAD-4FEF-C79B-E54478BE30D7}"/>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809FC2B2-5941-ED1F-C704-91E5A3548F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grpSp>
        <p:nvGrpSpPr>
          <p:cNvPr id="7" name="Gruppieren">
            <a:extLst>
              <a:ext uri="{FF2B5EF4-FFF2-40B4-BE49-F238E27FC236}">
                <a16:creationId xmlns:a16="http://schemas.microsoft.com/office/drawing/2014/main" id="{EBEFE1B9-C630-0438-16AF-0E22BBEF4EE3}"/>
              </a:ext>
            </a:extLst>
          </p:cNvPr>
          <p:cNvGrpSpPr/>
          <p:nvPr/>
        </p:nvGrpSpPr>
        <p:grpSpPr>
          <a:xfrm>
            <a:off x="21134454" y="12755082"/>
            <a:ext cx="3176182" cy="961839"/>
            <a:chOff x="0" y="0"/>
            <a:chExt cx="3176180" cy="961838"/>
          </a:xfrm>
        </p:grpSpPr>
        <p:sp>
          <p:nvSpPr>
            <p:cNvPr id="8" name="betaConcept">
              <a:extLst>
                <a:ext uri="{FF2B5EF4-FFF2-40B4-BE49-F238E27FC236}">
                  <a16:creationId xmlns:a16="http://schemas.microsoft.com/office/drawing/2014/main" id="{4BB2356B-CCF5-FF74-7963-D6DEBF9C6F55}"/>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9" name="academy">
              <a:extLst>
                <a:ext uri="{FF2B5EF4-FFF2-40B4-BE49-F238E27FC236}">
                  <a16:creationId xmlns:a16="http://schemas.microsoft.com/office/drawing/2014/main" id="{3E6F31E3-AC36-6907-2327-4E9810CDFAF3}"/>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803661E4-4A87-01BF-1D0F-CA8E987DCE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7C7DBA34-605C-DC75-CF4E-587FC541F72F}"/>
              </a:ext>
            </a:extLst>
          </p:cNvPr>
          <p:cNvSpPr txBox="1"/>
          <p:nvPr/>
        </p:nvSpPr>
        <p:spPr>
          <a:xfrm>
            <a:off x="22740294" y="12464034"/>
            <a:ext cx="1611015" cy="421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12" name="© Ralph Schmauder 2025 all rights reserved">
            <a:extLst>
              <a:ext uri="{FF2B5EF4-FFF2-40B4-BE49-F238E27FC236}">
                <a16:creationId xmlns:a16="http://schemas.microsoft.com/office/drawing/2014/main" id="{CFA46C7D-A48E-2766-27A8-BD6EFC9BAB07}"/>
              </a:ext>
            </a:extLst>
          </p:cNvPr>
          <p:cNvSpPr txBox="1"/>
          <p:nvPr/>
        </p:nvSpPr>
        <p:spPr>
          <a:xfrm>
            <a:off x="106777" y="13233884"/>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2049736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 name="pasted-image.png" descr="pasted-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66" y="-85429"/>
            <a:ext cx="24384532" cy="14216236"/>
          </a:xfrm>
          <a:prstGeom prst="rect">
            <a:avLst/>
          </a:prstGeom>
          <a:ln w="12700">
            <a:miter lim="400000"/>
          </a:ln>
        </p:spPr>
      </p:pic>
      <p:sp>
        <p:nvSpPr>
          <p:cNvPr id="736" name="Unterbewusstsein"/>
          <p:cNvSpPr txBox="1"/>
          <p:nvPr/>
        </p:nvSpPr>
        <p:spPr>
          <a:xfrm>
            <a:off x="1906779" y="9166222"/>
            <a:ext cx="14447864" cy="2508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299" tIns="114299" rIns="114299" bIns="114299">
            <a:spAutoFit/>
          </a:bodyPr>
          <a:lstStyle>
            <a:lvl1pPr algn="l" defTabSz="2286000">
              <a:spcBef>
                <a:spcPts val="1900"/>
              </a:spcBef>
              <a:defRPr sz="14800">
                <a:solidFill>
                  <a:srgbClr val="FFBF00"/>
                </a:solidFill>
                <a:latin typeface="Impact"/>
                <a:ea typeface="Impact"/>
                <a:cs typeface="Impact"/>
                <a:sym typeface="Impact"/>
              </a:defRPr>
            </a:lvl1pPr>
          </a:lstStyle>
          <a:p>
            <a:r>
              <a:rPr sz="14801"/>
              <a:t>Unterbewusstsein</a:t>
            </a:r>
          </a:p>
        </p:txBody>
      </p:sp>
      <p:sp>
        <p:nvSpPr>
          <p:cNvPr id="737" name="5%"/>
          <p:cNvSpPr txBox="1"/>
          <p:nvPr/>
        </p:nvSpPr>
        <p:spPr>
          <a:xfrm>
            <a:off x="1454308" y="3289077"/>
            <a:ext cx="2971964" cy="245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lvl="1" indent="457248" defTabSz="2286246">
              <a:spcBef>
                <a:spcPts val="2400"/>
              </a:spcBef>
              <a:defRPr sz="15000">
                <a:solidFill>
                  <a:srgbClr val="FF2600"/>
                </a:solidFill>
                <a:latin typeface="Impact"/>
                <a:ea typeface="Impact"/>
                <a:cs typeface="Impact"/>
                <a:sym typeface="Impact"/>
              </a:defRPr>
            </a:pPr>
            <a:r>
              <a:rPr sz="15003"/>
              <a:t>5%</a:t>
            </a:r>
          </a:p>
        </p:txBody>
      </p:sp>
      <p:sp>
        <p:nvSpPr>
          <p:cNvPr id="738" name="95%"/>
          <p:cNvSpPr txBox="1"/>
          <p:nvPr/>
        </p:nvSpPr>
        <p:spPr>
          <a:xfrm>
            <a:off x="1511732" y="7187580"/>
            <a:ext cx="4013916" cy="245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lvl="1" indent="457248" defTabSz="2286246">
              <a:spcBef>
                <a:spcPts val="2400"/>
              </a:spcBef>
              <a:defRPr sz="15000">
                <a:solidFill>
                  <a:srgbClr val="FF2600"/>
                </a:solidFill>
                <a:latin typeface="Impact"/>
                <a:ea typeface="Impact"/>
                <a:cs typeface="Impact"/>
                <a:sym typeface="Impact"/>
              </a:defRPr>
            </a:pPr>
            <a:r>
              <a:rPr sz="15003"/>
              <a:t>95%</a:t>
            </a:r>
          </a:p>
        </p:txBody>
      </p:sp>
      <p:sp>
        <p:nvSpPr>
          <p:cNvPr id="739" name="Bewusstsein"/>
          <p:cNvSpPr txBox="1"/>
          <p:nvPr/>
        </p:nvSpPr>
        <p:spPr>
          <a:xfrm>
            <a:off x="1906778" y="1667163"/>
            <a:ext cx="8359659" cy="2077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299" tIns="114299" rIns="114299" bIns="114299">
            <a:spAutoFit/>
          </a:bodyPr>
          <a:lstStyle>
            <a:lvl1pPr algn="l" defTabSz="2286000">
              <a:spcBef>
                <a:spcPts val="1900"/>
              </a:spcBef>
              <a:defRPr sz="12000">
                <a:solidFill>
                  <a:srgbClr val="FFBF01"/>
                </a:solidFill>
                <a:latin typeface="Impact"/>
                <a:ea typeface="Impact"/>
                <a:cs typeface="Impact"/>
                <a:sym typeface="Impact"/>
              </a:defRPr>
            </a:lvl1pPr>
          </a:lstStyle>
          <a:p>
            <a:r>
              <a:rPr sz="12002" err="1"/>
              <a:t>Bewusstsein</a:t>
            </a:r>
            <a:endParaRPr sz="12002"/>
          </a:p>
        </p:txBody>
      </p:sp>
      <p:sp>
        <p:nvSpPr>
          <p:cNvPr id="742" name="Verteilung?"/>
          <p:cNvSpPr txBox="1"/>
          <p:nvPr/>
        </p:nvSpPr>
        <p:spPr>
          <a:xfrm>
            <a:off x="5643647" y="4811368"/>
            <a:ext cx="9930600" cy="245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lvl="1" indent="457248" defTabSz="2286246">
              <a:spcBef>
                <a:spcPts val="2400"/>
              </a:spcBef>
              <a:defRPr sz="15000">
                <a:solidFill>
                  <a:srgbClr val="FF2600"/>
                </a:solidFill>
                <a:latin typeface="Impact"/>
                <a:ea typeface="Impact"/>
                <a:cs typeface="Impact"/>
                <a:sym typeface="Impact"/>
              </a:defRPr>
            </a:pPr>
            <a:r>
              <a:rPr sz="15003" err="1"/>
              <a:t>Verteilung</a:t>
            </a:r>
            <a:r>
              <a:rPr sz="15003"/>
              <a:t>?</a:t>
            </a:r>
          </a:p>
        </p:txBody>
      </p:sp>
      <p:grpSp>
        <p:nvGrpSpPr>
          <p:cNvPr id="2" name="Gruppieren 1">
            <a:extLst>
              <a:ext uri="{FF2B5EF4-FFF2-40B4-BE49-F238E27FC236}">
                <a16:creationId xmlns:a16="http://schemas.microsoft.com/office/drawing/2014/main" id="{17ECB295-8EA5-9BD9-786D-EFAF9B1F7C4B}"/>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D9BE24BE-6A22-0D59-9824-C2351C53202D}"/>
                </a:ext>
              </a:extLst>
            </p:cNvPr>
            <p:cNvSpPr/>
            <p:nvPr/>
          </p:nvSpPr>
          <p:spPr>
            <a:xfrm>
              <a:off x="0" y="-134479"/>
              <a:ext cx="24384000" cy="1497182"/>
            </a:xfrm>
            <a:prstGeom prst="rect">
              <a:avLst/>
            </a:prstGeom>
            <a:blipFill>
              <a:blip r:embed="rId5"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5AD3D88A-A029-9708-FFC7-7A8E15A59284}"/>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145DD5DC-155F-925E-31CA-3378D3F4A893}"/>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5FE9D4B1-3897-2AA2-A3AE-3505FEBE35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grpSp>
        <p:nvGrpSpPr>
          <p:cNvPr id="7" name="Gruppieren">
            <a:extLst>
              <a:ext uri="{FF2B5EF4-FFF2-40B4-BE49-F238E27FC236}">
                <a16:creationId xmlns:a16="http://schemas.microsoft.com/office/drawing/2014/main" id="{096625B8-9A86-94ED-60B7-15655650F317}"/>
              </a:ext>
            </a:extLst>
          </p:cNvPr>
          <p:cNvGrpSpPr/>
          <p:nvPr/>
        </p:nvGrpSpPr>
        <p:grpSpPr>
          <a:xfrm>
            <a:off x="21134454" y="12755082"/>
            <a:ext cx="3176182" cy="961839"/>
            <a:chOff x="0" y="0"/>
            <a:chExt cx="3176180" cy="961838"/>
          </a:xfrm>
        </p:grpSpPr>
        <p:sp>
          <p:nvSpPr>
            <p:cNvPr id="8" name="betaConcept">
              <a:extLst>
                <a:ext uri="{FF2B5EF4-FFF2-40B4-BE49-F238E27FC236}">
                  <a16:creationId xmlns:a16="http://schemas.microsoft.com/office/drawing/2014/main" id="{A26939A6-0DC6-1CA6-CC4D-CE0DCAC15742}"/>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9" name="academy">
              <a:extLst>
                <a:ext uri="{FF2B5EF4-FFF2-40B4-BE49-F238E27FC236}">
                  <a16:creationId xmlns:a16="http://schemas.microsoft.com/office/drawing/2014/main" id="{3BF6819D-16FF-7E09-3A1B-809437F8160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522B78FF-32EA-BC5A-31A4-D9DC59F20C6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EAEBAFCF-D32F-A939-665F-909367C83A8E}"/>
              </a:ext>
            </a:extLst>
          </p:cNvPr>
          <p:cNvSpPr txBox="1"/>
          <p:nvPr/>
        </p:nvSpPr>
        <p:spPr>
          <a:xfrm>
            <a:off x="22740294" y="12464034"/>
            <a:ext cx="1611015" cy="421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12" name="© Ralph Schmauder 2025 all rights reserved">
            <a:extLst>
              <a:ext uri="{FF2B5EF4-FFF2-40B4-BE49-F238E27FC236}">
                <a16:creationId xmlns:a16="http://schemas.microsoft.com/office/drawing/2014/main" id="{F53AF8F6-171A-C806-C445-6A27F646F518}"/>
              </a:ext>
            </a:extLst>
          </p:cNvPr>
          <p:cNvSpPr txBox="1"/>
          <p:nvPr/>
        </p:nvSpPr>
        <p:spPr>
          <a:xfrm>
            <a:off x="106777" y="13233884"/>
            <a:ext cx="3310199" cy="35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a:buClr>
                <a:srgbClr val="000000"/>
              </a:buClr>
              <a:defRPr sz="1400"/>
            </a:lvl1pPr>
          </a:lstStyle>
          <a:p>
            <a:r>
              <a:rPr lang="de-DE" sz="1401"/>
              <a:t>© betaConcept 2026 all </a:t>
            </a:r>
            <a:r>
              <a:rPr lang="de-DE" sz="1401" err="1"/>
              <a:t>rights</a:t>
            </a:r>
            <a:r>
              <a:rPr lang="de-DE" sz="1401"/>
              <a:t> </a:t>
            </a:r>
            <a:r>
              <a:rPr lang="de-DE" sz="1401" err="1"/>
              <a:t>reserved</a:t>
            </a:r>
            <a:endParaRPr lang="de-DE" sz="1401"/>
          </a:p>
        </p:txBody>
      </p:sp>
    </p:spTree>
    <p:custDataLst>
      <p:tags r:id="rId1"/>
    </p:custDataLst>
    <p:extLst>
      <p:ext uri="{BB962C8B-B14F-4D97-AF65-F5344CB8AC3E}">
        <p14:creationId xmlns:p14="http://schemas.microsoft.com/office/powerpoint/2010/main" val="371234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fill="hold" grpId="1" nodeType="clickEffect">
                                  <p:stCondLst>
                                    <p:cond delay="0"/>
                                  </p:stCondLst>
                                  <p:iterate>
                                    <p:tmAbs val="0"/>
                                  </p:iterate>
                                  <p:childTnLst>
                                    <p:animEffect transition="out" filter="fade">
                                      <p:cBhvr>
                                        <p:cTn id="10" dur="1000" fill="hold"/>
                                        <p:tgtEl>
                                          <p:spTgt spid="742"/>
                                        </p:tgtEl>
                                      </p:cBhvr>
                                    </p:animEffect>
                                    <p:set>
                                      <p:cBhvr>
                                        <p:cTn id="11" fill="hold">
                                          <p:stCondLst>
                                            <p:cond delay="999"/>
                                          </p:stCondLst>
                                        </p:cTn>
                                        <p:tgtEl>
                                          <p:spTgt spid="74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73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animBg="1" advAuto="0"/>
      <p:bldP spid="738" grpId="0" animBg="1" advAuto="0"/>
      <p:bldP spid="742" grpId="0" animBg="1" advAuto="0"/>
      <p:bldP spid="742"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B47A192-B45A-113D-FEF1-01DB29A16B92}"/>
              </a:ext>
            </a:extLst>
          </p:cNvPr>
          <p:cNvSpPr txBox="1"/>
          <p:nvPr/>
        </p:nvSpPr>
        <p:spPr>
          <a:xfrm>
            <a:off x="5343264" y="3801887"/>
            <a:ext cx="12257314" cy="2124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6602" b="1" err="1">
                <a:solidFill>
                  <a:srgbClr val="008F00"/>
                </a:solidFill>
              </a:rPr>
              <a:t>Wieviele</a:t>
            </a:r>
            <a:r>
              <a:rPr lang="de-DE" sz="6602" b="1">
                <a:solidFill>
                  <a:srgbClr val="008F00"/>
                </a:solidFill>
              </a:rPr>
              <a:t> Veränderungen erleben wir jeden Tag?</a:t>
            </a:r>
            <a:endParaRPr lang="de-DE" sz="6602" b="1"/>
          </a:p>
        </p:txBody>
      </p:sp>
      <p:sp>
        <p:nvSpPr>
          <p:cNvPr id="4" name="Textfeld 3">
            <a:extLst>
              <a:ext uri="{FF2B5EF4-FFF2-40B4-BE49-F238E27FC236}">
                <a16:creationId xmlns:a16="http://schemas.microsoft.com/office/drawing/2014/main" id="{B6C889BA-3432-3F5B-6D23-8F3EA4B2A77A}"/>
              </a:ext>
            </a:extLst>
          </p:cNvPr>
          <p:cNvSpPr txBox="1"/>
          <p:nvPr/>
        </p:nvSpPr>
        <p:spPr>
          <a:xfrm>
            <a:off x="3551041" y="6795069"/>
            <a:ext cx="15841760" cy="415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6602" b="1">
                <a:solidFill>
                  <a:srgbClr val="FF0000"/>
                </a:solidFill>
              </a:rPr>
              <a:t>Hand aufs</a:t>
            </a:r>
          </a:p>
          <a:p>
            <a:endParaRPr lang="de-DE" sz="6602" b="1">
              <a:solidFill>
                <a:srgbClr val="008F00"/>
              </a:solidFill>
            </a:endParaRPr>
          </a:p>
          <a:p>
            <a:r>
              <a:rPr lang="de-DE" sz="6602" b="1">
                <a:solidFill>
                  <a:srgbClr val="008F00"/>
                </a:solidFill>
              </a:rPr>
              <a:t>Wie ist das Verhalten vieler Menschen, wenn Veränderungen auf sie zukommen?</a:t>
            </a:r>
            <a:endParaRPr lang="de-DE" sz="6602" b="1"/>
          </a:p>
        </p:txBody>
      </p:sp>
      <p:sp>
        <p:nvSpPr>
          <p:cNvPr id="2" name="Rechteck">
            <a:extLst>
              <a:ext uri="{FF2B5EF4-FFF2-40B4-BE49-F238E27FC236}">
                <a16:creationId xmlns:a16="http://schemas.microsoft.com/office/drawing/2014/main" id="{F743B5DA-9CC4-9D11-4122-A5BB5E56355E}"/>
              </a:ext>
            </a:extLst>
          </p:cNvPr>
          <p:cNvSpPr/>
          <p:nvPr/>
        </p:nvSpPr>
        <p:spPr>
          <a:xfrm>
            <a:off x="0" y="-134478"/>
            <a:ext cx="24384000" cy="1497182"/>
          </a:xfrm>
          <a:prstGeom prst="rect">
            <a:avLst/>
          </a:prstGeom>
          <a:blipFill>
            <a:blip r:embed="rId2"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4DDF63A7-C74F-7AA1-35C3-CEE5EF6B08CC}"/>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7F353B92-8B8E-548A-4FA4-22D9732613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
        <p:nvSpPr>
          <p:cNvPr id="1151" name="Veränderungen"/>
          <p:cNvSpPr txBox="1"/>
          <p:nvPr/>
        </p:nvSpPr>
        <p:spPr>
          <a:xfrm>
            <a:off x="6503835" y="205466"/>
            <a:ext cx="9332681" cy="1383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defTabSz="2286000">
              <a:lnSpc>
                <a:spcPct val="70000"/>
              </a:lnSpc>
              <a:defRPr sz="10700">
                <a:solidFill>
                  <a:srgbClr val="2B669A"/>
                </a:solidFill>
                <a:latin typeface="Impact"/>
                <a:ea typeface="Impact"/>
                <a:cs typeface="Impact"/>
                <a:sym typeface="Impact"/>
              </a:defRPr>
            </a:lvl1pPr>
          </a:lstStyle>
          <a:p>
            <a:r>
              <a:rPr lang="de-DE">
                <a:solidFill>
                  <a:schemeClr val="bg1"/>
                </a:solidFill>
              </a:rPr>
              <a:t>VERÄNDERUNGEN</a:t>
            </a:r>
            <a:endParaRPr>
              <a:solidFill>
                <a:schemeClr val="bg1"/>
              </a:solidFill>
            </a:endParaRPr>
          </a:p>
        </p:txBody>
      </p:sp>
      <p:sp>
        <p:nvSpPr>
          <p:cNvPr id="7" name="Textfeld 6">
            <a:extLst>
              <a:ext uri="{FF2B5EF4-FFF2-40B4-BE49-F238E27FC236}">
                <a16:creationId xmlns:a16="http://schemas.microsoft.com/office/drawing/2014/main" id="{09A6D8ED-1664-2AE3-2198-9152D027E07C}"/>
              </a:ext>
            </a:extLst>
          </p:cNvPr>
          <p:cNvSpPr txBox="1"/>
          <p:nvPr/>
        </p:nvSpPr>
        <p:spPr>
          <a:xfrm>
            <a:off x="13272121" y="6785993"/>
            <a:ext cx="2194235" cy="3098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r>
              <a:rPr lang="de-DE" sz="9600" b="1">
                <a:solidFill>
                  <a:srgbClr val="FF0000"/>
                </a:solidFill>
              </a:rPr>
              <a:t>❤️</a:t>
            </a:r>
          </a:p>
          <a:p>
            <a:pPr defTabSz="821619"/>
            <a:endParaRPr lang="de-DE" sz="96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Rechteck"/>
          <p:cNvSpPr/>
          <p:nvPr/>
        </p:nvSpPr>
        <p:spPr>
          <a:xfrm>
            <a:off x="19157160" y="12287250"/>
            <a:ext cx="3929063" cy="1143001"/>
          </a:xfrm>
          <a:prstGeom prst="rect">
            <a:avLst/>
          </a:prstGeom>
          <a:solidFill>
            <a:srgbClr val="BBE0E3">
              <a:alpha val="0"/>
            </a:srgbClr>
          </a:solidFill>
          <a:ln w="12700">
            <a:miter lim="400000"/>
          </a:ln>
        </p:spPr>
        <p:txBody>
          <a:bodyPr lIns="114299" tIns="114299" rIns="114299" bIns="114299" anchor="ctr"/>
          <a:lstStyle/>
          <a:p>
            <a:pPr defTabSz="2286246">
              <a:defRPr sz="6000">
                <a:solidFill>
                  <a:srgbClr val="FFFFFF"/>
                </a:solidFill>
                <a:latin typeface="Arial"/>
                <a:ea typeface="Arial"/>
                <a:cs typeface="Arial"/>
                <a:sym typeface="Arial"/>
              </a:defRPr>
            </a:pPr>
            <a:endParaRPr sz="6001"/>
          </a:p>
        </p:txBody>
      </p:sp>
      <p:pic>
        <p:nvPicPr>
          <p:cNvPr id="1136" name="Claim.jpg" descr="Claim.jpg"/>
          <p:cNvPicPr>
            <a:picLocks noChangeAspect="1"/>
          </p:cNvPicPr>
          <p:nvPr/>
        </p:nvPicPr>
        <p:blipFill>
          <a:blip r:embed="rId3" cstate="print"/>
          <a:stretch>
            <a:fillRect/>
          </a:stretch>
        </p:blipFill>
        <p:spPr>
          <a:xfrm>
            <a:off x="17895158" y="13178980"/>
            <a:ext cx="5613799" cy="490092"/>
          </a:xfrm>
          <a:prstGeom prst="rect">
            <a:avLst/>
          </a:prstGeom>
          <a:ln w="12700">
            <a:miter lim="400000"/>
          </a:ln>
        </p:spPr>
      </p:pic>
      <p:pic>
        <p:nvPicPr>
          <p:cNvPr id="1137" name="pexels-photo-205316 copy.png" descr="pexels-photo-205316 copy.png"/>
          <p:cNvPicPr>
            <a:picLocks noChangeAspect="1"/>
          </p:cNvPicPr>
          <p:nvPr/>
        </p:nvPicPr>
        <p:blipFill>
          <a:blip r:embed="rId4" cstate="email">
            <a:extLst>
              <a:ext uri="{28A0092B-C50C-407E-A947-70E740481C1C}">
                <a14:useLocalDpi xmlns:a14="http://schemas.microsoft.com/office/drawing/2010/main"/>
              </a:ext>
            </a:extLst>
          </a:blip>
          <a:srcRect l="10551" r="11244" b="23219"/>
          <a:stretch>
            <a:fillRect/>
          </a:stretch>
        </p:blipFill>
        <p:spPr>
          <a:xfrm>
            <a:off x="-2713656" y="1673427"/>
            <a:ext cx="27097656" cy="14761637"/>
          </a:xfrm>
          <a:prstGeom prst="rect">
            <a:avLst/>
          </a:prstGeom>
          <a:ln w="12700">
            <a:miter lim="400000"/>
          </a:ln>
        </p:spPr>
      </p:pic>
      <p:sp>
        <p:nvSpPr>
          <p:cNvPr id="3" name="Textfeld 2">
            <a:extLst>
              <a:ext uri="{FF2B5EF4-FFF2-40B4-BE49-F238E27FC236}">
                <a16:creationId xmlns:a16="http://schemas.microsoft.com/office/drawing/2014/main" id="{75686C9F-7DFF-59BE-56A8-3C2C9797A9EE}"/>
              </a:ext>
            </a:extLst>
          </p:cNvPr>
          <p:cNvSpPr txBox="1"/>
          <p:nvPr/>
        </p:nvSpPr>
        <p:spPr>
          <a:xfrm>
            <a:off x="8477042" y="10382013"/>
            <a:ext cx="7429916" cy="1621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defTabSz="821619"/>
            <a:r>
              <a:rPr lang="de-DE" sz="9600" b="1" dirty="0">
                <a:latin typeface="Aptos" panose="020B0004020202020204" pitchFamily="34" charset="0"/>
              </a:rPr>
              <a:t>Dick Fosbury</a:t>
            </a:r>
          </a:p>
        </p:txBody>
      </p:sp>
      <p:pic>
        <p:nvPicPr>
          <p:cNvPr id="4" name="Grafik 3">
            <a:extLst>
              <a:ext uri="{FF2B5EF4-FFF2-40B4-BE49-F238E27FC236}">
                <a16:creationId xmlns:a16="http://schemas.microsoft.com/office/drawing/2014/main" id="{E240AA92-C492-DBC2-95E8-A53888860800}"/>
              </a:ext>
            </a:extLst>
          </p:cNvPr>
          <p:cNvPicPr>
            <a:picLocks noChangeAspect="1"/>
          </p:cNvPicPr>
          <p:nvPr/>
        </p:nvPicPr>
        <p:blipFill>
          <a:blip r:embed="rId5"/>
          <a:stretch>
            <a:fillRect/>
          </a:stretch>
        </p:blipFill>
        <p:spPr>
          <a:xfrm>
            <a:off x="7055313" y="3333469"/>
            <a:ext cx="9281263" cy="7049061"/>
          </a:xfrm>
          <a:prstGeom prst="rect">
            <a:avLst/>
          </a:prstGeom>
        </p:spPr>
      </p:pic>
      <p:grpSp>
        <p:nvGrpSpPr>
          <p:cNvPr id="2" name="Gruppieren 1">
            <a:extLst>
              <a:ext uri="{FF2B5EF4-FFF2-40B4-BE49-F238E27FC236}">
                <a16:creationId xmlns:a16="http://schemas.microsoft.com/office/drawing/2014/main" id="{47BFAE16-B323-0437-7F2D-93A388679ACD}"/>
              </a:ext>
            </a:extLst>
          </p:cNvPr>
          <p:cNvGrpSpPr/>
          <p:nvPr/>
        </p:nvGrpSpPr>
        <p:grpSpPr>
          <a:xfrm>
            <a:off x="0" y="-360692"/>
            <a:ext cx="24384000" cy="2114037"/>
            <a:chOff x="0" y="-360696"/>
            <a:chExt cx="24384000" cy="2114038"/>
          </a:xfrm>
        </p:grpSpPr>
        <p:sp>
          <p:nvSpPr>
            <p:cNvPr id="5" name="Rechteck">
              <a:extLst>
                <a:ext uri="{FF2B5EF4-FFF2-40B4-BE49-F238E27FC236}">
                  <a16:creationId xmlns:a16="http://schemas.microsoft.com/office/drawing/2014/main" id="{5AECABDE-6DF3-6F3E-C32F-FD6F8E2347CF}"/>
                </a:ext>
              </a:extLst>
            </p:cNvPr>
            <p:cNvSpPr/>
            <p:nvPr/>
          </p:nvSpPr>
          <p:spPr>
            <a:xfrm>
              <a:off x="0" y="-134479"/>
              <a:ext cx="24384000" cy="1497182"/>
            </a:xfrm>
            <a:prstGeom prst="rect">
              <a:avLst/>
            </a:prstGeom>
            <a:blipFill>
              <a:blip r:embed="rId6"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6" name="Gruppieren 5">
              <a:extLst>
                <a:ext uri="{FF2B5EF4-FFF2-40B4-BE49-F238E27FC236}">
                  <a16:creationId xmlns:a16="http://schemas.microsoft.com/office/drawing/2014/main" id="{1A3EFBA3-4C0F-C88E-D623-AF729C4C4F20}"/>
                </a:ext>
              </a:extLst>
            </p:cNvPr>
            <p:cNvGrpSpPr/>
            <p:nvPr/>
          </p:nvGrpSpPr>
          <p:grpSpPr>
            <a:xfrm>
              <a:off x="20214824" y="-360696"/>
              <a:ext cx="3777766" cy="2114038"/>
              <a:chOff x="16080432" y="2079667"/>
              <a:chExt cx="3777766" cy="2114038"/>
            </a:xfrm>
          </p:grpSpPr>
          <p:sp>
            <p:nvSpPr>
              <p:cNvPr id="7" name="Rechteck 6">
                <a:extLst>
                  <a:ext uri="{FF2B5EF4-FFF2-40B4-BE49-F238E27FC236}">
                    <a16:creationId xmlns:a16="http://schemas.microsoft.com/office/drawing/2014/main" id="{F1D1A372-F873-669B-26BC-9EE4936BD7AD}"/>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8" name="Grafik 7">
                <a:extLst>
                  <a:ext uri="{FF2B5EF4-FFF2-40B4-BE49-F238E27FC236}">
                    <a16:creationId xmlns:a16="http://schemas.microsoft.com/office/drawing/2014/main" id="{0D6C3122-A2BF-B872-7745-4326B0CDDB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9" name="WER BIN ICH?">
            <a:extLst>
              <a:ext uri="{FF2B5EF4-FFF2-40B4-BE49-F238E27FC236}">
                <a16:creationId xmlns:a16="http://schemas.microsoft.com/office/drawing/2014/main" id="{F975AF43-2F14-F358-C4DF-D7927C82DE33}"/>
              </a:ext>
            </a:extLst>
          </p:cNvPr>
          <p:cNvSpPr txBox="1"/>
          <p:nvPr/>
        </p:nvSpPr>
        <p:spPr>
          <a:xfrm>
            <a:off x="2614935" y="-110923"/>
            <a:ext cx="17784543"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Beispiel Veränderungsprozess</a:t>
            </a:r>
            <a:endParaRPr/>
          </a:p>
        </p:txBody>
      </p:sp>
      <p:sp>
        <p:nvSpPr>
          <p:cNvPr id="15" name="betaConcept">
            <a:extLst>
              <a:ext uri="{FF2B5EF4-FFF2-40B4-BE49-F238E27FC236}">
                <a16:creationId xmlns:a16="http://schemas.microsoft.com/office/drawing/2014/main" id="{54AC829A-EB84-4E7E-434D-01827666EDF3}"/>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6" name="academy">
            <a:extLst>
              <a:ext uri="{FF2B5EF4-FFF2-40B4-BE49-F238E27FC236}">
                <a16:creationId xmlns:a16="http://schemas.microsoft.com/office/drawing/2014/main" id="{BA7AD973-7F94-253B-7136-FB15CF4C1E1A}"/>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7" name="pasted-image.png" descr="pasted-image.png">
            <a:extLst>
              <a:ext uri="{FF2B5EF4-FFF2-40B4-BE49-F238E27FC236}">
                <a16:creationId xmlns:a16="http://schemas.microsoft.com/office/drawing/2014/main" id="{63A05D7F-2155-ACDA-23F4-E7589F7936C8}"/>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8" name="powered by">
            <a:extLst>
              <a:ext uri="{FF2B5EF4-FFF2-40B4-BE49-F238E27FC236}">
                <a16:creationId xmlns:a16="http://schemas.microsoft.com/office/drawing/2014/main" id="{A93E17AD-9BD1-DF3A-E696-95309F1098BA}"/>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9" name="© Ralph Schmauder 2025 all rights reserved">
            <a:extLst>
              <a:ext uri="{FF2B5EF4-FFF2-40B4-BE49-F238E27FC236}">
                <a16:creationId xmlns:a16="http://schemas.microsoft.com/office/drawing/2014/main" id="{22AFBDF8-D79A-4806-B258-0B5ADB0DF179}"/>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Dick Fosbury OL guld 1968">
            <a:hlinkClick r:id="" action="ppaction://media"/>
            <a:extLst>
              <a:ext uri="{FF2B5EF4-FFF2-40B4-BE49-F238E27FC236}">
                <a16:creationId xmlns:a16="http://schemas.microsoft.com/office/drawing/2014/main" id="{6C3D059B-DC15-B9B5-659D-2F613FA88A2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58952" y="0"/>
            <a:ext cx="18284106" cy="137130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9939F40-A90B-04F6-1C15-07C3AEFEF57E}"/>
            </a:ext>
          </a:extLst>
        </p:cNvPr>
        <p:cNvGrpSpPr/>
        <p:nvPr/>
      </p:nvGrpSpPr>
      <p:grpSpPr>
        <a:xfrm>
          <a:off x="0" y="0"/>
          <a:ext cx="0" cy="0"/>
          <a:chOff x="0" y="0"/>
          <a:chExt cx="0" cy="0"/>
        </a:xfrm>
      </p:grpSpPr>
      <p:sp>
        <p:nvSpPr>
          <p:cNvPr id="1244" name="Vergangenheit         Gegenwart                    Zukunft">
            <a:extLst>
              <a:ext uri="{FF2B5EF4-FFF2-40B4-BE49-F238E27FC236}">
                <a16:creationId xmlns:a16="http://schemas.microsoft.com/office/drawing/2014/main" id="{C3FD3C88-7D48-B140-3B4C-76A9578BB0C8}"/>
              </a:ext>
            </a:extLst>
          </p:cNvPr>
          <p:cNvSpPr txBox="1"/>
          <p:nvPr/>
        </p:nvSpPr>
        <p:spPr>
          <a:xfrm>
            <a:off x="1063392" y="11034466"/>
            <a:ext cx="22257216" cy="1493035"/>
          </a:xfrm>
          <a:prstGeom prst="rect">
            <a:avLst/>
          </a:prstGeom>
          <a:solidFill>
            <a:srgbClr val="D6D6D6"/>
          </a:solidFill>
          <a:ln w="25400">
            <a:solidFill>
              <a:srgbClr val="0433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tIns="114299" rIns="114299" bIns="114299">
            <a:spAutoFit/>
          </a:bodyPr>
          <a:lstStyle/>
          <a:p>
            <a:pPr algn="l" defTabSz="1286013">
              <a:defRPr sz="8200">
                <a:solidFill>
                  <a:srgbClr val="2B669A"/>
                </a:solidFill>
                <a:latin typeface="Impact"/>
                <a:ea typeface="Impact"/>
                <a:cs typeface="Impact"/>
                <a:sym typeface="Impact"/>
              </a:defRPr>
            </a:pPr>
            <a:r>
              <a:rPr sz="8202"/>
              <a:t>    </a:t>
            </a:r>
            <a:r>
              <a:rPr sz="8202" err="1">
                <a:solidFill>
                  <a:srgbClr val="FF2600"/>
                </a:solidFill>
              </a:rPr>
              <a:t>Vergangenheit</a:t>
            </a:r>
            <a:r>
              <a:rPr sz="8202"/>
              <a:t>         </a:t>
            </a:r>
            <a:r>
              <a:rPr sz="8202" err="1">
                <a:solidFill>
                  <a:srgbClr val="5E5E5E"/>
                </a:solidFill>
              </a:rPr>
              <a:t>Gegenwart</a:t>
            </a:r>
            <a:r>
              <a:rPr sz="8202"/>
              <a:t>                    </a:t>
            </a:r>
            <a:r>
              <a:rPr sz="8202">
                <a:solidFill>
                  <a:srgbClr val="008F00"/>
                </a:solidFill>
              </a:rPr>
              <a:t>Zukunft</a:t>
            </a:r>
          </a:p>
        </p:txBody>
      </p:sp>
      <p:sp>
        <p:nvSpPr>
          <p:cNvPr id="1245" name="Linien">
            <a:extLst>
              <a:ext uri="{FF2B5EF4-FFF2-40B4-BE49-F238E27FC236}">
                <a16:creationId xmlns:a16="http://schemas.microsoft.com/office/drawing/2014/main" id="{9179B205-9E0E-4142-9B09-0E0A29C6BD36}"/>
              </a:ext>
            </a:extLst>
          </p:cNvPr>
          <p:cNvSpPr/>
          <p:nvPr/>
        </p:nvSpPr>
        <p:spPr>
          <a:xfrm>
            <a:off x="2962361" y="10852671"/>
            <a:ext cx="18459279" cy="0"/>
          </a:xfrm>
          <a:prstGeom prst="line">
            <a:avLst/>
          </a:prstGeom>
          <a:ln w="342900">
            <a:solidFill>
              <a:srgbClr val="AA7942"/>
            </a:solidFill>
            <a:miter lim="400000"/>
            <a:headEnd type="triangle"/>
            <a:tailEnd type="triangle"/>
          </a:ln>
          <a:effectLst>
            <a:outerShdw blurRad="88900" dist="38100" dir="5400000" rotWithShape="0">
              <a:srgbClr val="000000">
                <a:alpha val="38000"/>
              </a:srgbClr>
            </a:outerShdw>
          </a:effectLst>
        </p:spPr>
        <p:txBody>
          <a:bodyPr lIns="114299" tIns="114299" rIns="114299" bIns="114299"/>
          <a:lstStyle/>
          <a:p>
            <a:pPr algn="l" defTabSz="2286246">
              <a:defRPr sz="6000">
                <a:latin typeface="Arial"/>
                <a:ea typeface="Arial"/>
                <a:cs typeface="Arial"/>
                <a:sym typeface="Arial"/>
              </a:defRPr>
            </a:pPr>
            <a:endParaRPr sz="6001"/>
          </a:p>
        </p:txBody>
      </p:sp>
      <p:sp>
        <p:nvSpPr>
          <p:cNvPr id="1248" name="Pfeil">
            <a:extLst>
              <a:ext uri="{FF2B5EF4-FFF2-40B4-BE49-F238E27FC236}">
                <a16:creationId xmlns:a16="http://schemas.microsoft.com/office/drawing/2014/main" id="{B3B9B38A-E2A9-2D67-36AD-8E17C321AA97}"/>
              </a:ext>
            </a:extLst>
          </p:cNvPr>
          <p:cNvSpPr/>
          <p:nvPr/>
        </p:nvSpPr>
        <p:spPr>
          <a:xfrm rot="11702185">
            <a:off x="4042547" y="8011724"/>
            <a:ext cx="8335702" cy="1717531"/>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49" name="reagieren">
            <a:extLst>
              <a:ext uri="{FF2B5EF4-FFF2-40B4-BE49-F238E27FC236}">
                <a16:creationId xmlns:a16="http://schemas.microsoft.com/office/drawing/2014/main" id="{78B925D7-8736-164A-52AF-9677331C5A4A}"/>
              </a:ext>
            </a:extLst>
          </p:cNvPr>
          <p:cNvSpPr txBox="1"/>
          <p:nvPr/>
        </p:nvSpPr>
        <p:spPr>
          <a:xfrm rot="907064">
            <a:off x="7198844" y="8458663"/>
            <a:ext cx="4509246" cy="1493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r" defTabSz="1285875">
              <a:defRPr sz="8200">
                <a:solidFill>
                  <a:srgbClr val="E93F33"/>
                </a:solidFill>
                <a:latin typeface="Impact"/>
                <a:ea typeface="Impact"/>
                <a:cs typeface="Impact"/>
                <a:sym typeface="Impact"/>
              </a:defRPr>
            </a:lvl1pPr>
          </a:lstStyle>
          <a:p>
            <a:r>
              <a:rPr sz="8202"/>
              <a:t>reagieren</a:t>
            </a:r>
          </a:p>
        </p:txBody>
      </p:sp>
      <p:sp>
        <p:nvSpPr>
          <p:cNvPr id="1250" name="Pfeil">
            <a:extLst>
              <a:ext uri="{FF2B5EF4-FFF2-40B4-BE49-F238E27FC236}">
                <a16:creationId xmlns:a16="http://schemas.microsoft.com/office/drawing/2014/main" id="{639D7982-D223-B864-93E9-AC731FDFBD88}"/>
              </a:ext>
            </a:extLst>
          </p:cNvPr>
          <p:cNvSpPr/>
          <p:nvPr/>
        </p:nvSpPr>
        <p:spPr>
          <a:xfrm rot="20701035">
            <a:off x="12088403" y="8012756"/>
            <a:ext cx="8335702" cy="1717531"/>
          </a:xfrm>
          <a:prstGeom prst="rightArrow">
            <a:avLst>
              <a:gd name="adj1" fmla="val 63246"/>
              <a:gd name="adj2" fmla="val 127810"/>
            </a:avLst>
          </a:prstGeom>
          <a:solidFill>
            <a:srgbClr val="6EC038">
              <a:alpha val="70000"/>
            </a:srgbClr>
          </a:solidFill>
          <a:ln w="127000">
            <a:solidFill>
              <a:srgbClr val="499009">
                <a:alpha val="70000"/>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51" name="agieren">
            <a:extLst>
              <a:ext uri="{FF2B5EF4-FFF2-40B4-BE49-F238E27FC236}">
                <a16:creationId xmlns:a16="http://schemas.microsoft.com/office/drawing/2014/main" id="{687AE1E6-E109-BA52-0B80-6421E38EE741}"/>
              </a:ext>
            </a:extLst>
          </p:cNvPr>
          <p:cNvSpPr txBox="1"/>
          <p:nvPr/>
        </p:nvSpPr>
        <p:spPr>
          <a:xfrm rot="20700637">
            <a:off x="12569356" y="8558015"/>
            <a:ext cx="3595534" cy="1493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l" defTabSz="1285875">
              <a:defRPr sz="8200">
                <a:solidFill>
                  <a:srgbClr val="008F00"/>
                </a:solidFill>
                <a:latin typeface="Impact"/>
                <a:ea typeface="Impact"/>
                <a:cs typeface="Impact"/>
                <a:sym typeface="Impact"/>
              </a:defRPr>
            </a:lvl1pPr>
          </a:lstStyle>
          <a:p>
            <a:r>
              <a:rPr sz="8202"/>
              <a:t>agieren</a:t>
            </a:r>
          </a:p>
        </p:txBody>
      </p:sp>
      <p:sp>
        <p:nvSpPr>
          <p:cNvPr id="1252" name="Pfeil">
            <a:extLst>
              <a:ext uri="{FF2B5EF4-FFF2-40B4-BE49-F238E27FC236}">
                <a16:creationId xmlns:a16="http://schemas.microsoft.com/office/drawing/2014/main" id="{56F89D35-BEE4-92B9-F87D-4D5EB4388D51}"/>
              </a:ext>
            </a:extLst>
          </p:cNvPr>
          <p:cNvSpPr/>
          <p:nvPr/>
        </p:nvSpPr>
        <p:spPr>
          <a:xfrm rot="11702185">
            <a:off x="4042547" y="6053642"/>
            <a:ext cx="8335702" cy="1717531"/>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53" name="Problemdenken">
            <a:extLst>
              <a:ext uri="{FF2B5EF4-FFF2-40B4-BE49-F238E27FC236}">
                <a16:creationId xmlns:a16="http://schemas.microsoft.com/office/drawing/2014/main" id="{90913DA5-0FA4-1427-5C2B-167EAF4C0F43}"/>
              </a:ext>
            </a:extLst>
          </p:cNvPr>
          <p:cNvSpPr txBox="1"/>
          <p:nvPr/>
        </p:nvSpPr>
        <p:spPr>
          <a:xfrm rot="907064">
            <a:off x="5169586" y="6232355"/>
            <a:ext cx="6912147" cy="146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r" defTabSz="1285875">
              <a:defRPr sz="8000">
                <a:solidFill>
                  <a:srgbClr val="E93F33"/>
                </a:solidFill>
                <a:latin typeface="Impact"/>
                <a:ea typeface="Impact"/>
                <a:cs typeface="Impact"/>
                <a:sym typeface="Impact"/>
              </a:defRPr>
            </a:lvl1pPr>
          </a:lstStyle>
          <a:p>
            <a:r>
              <a:t>Problemdenken</a:t>
            </a:r>
          </a:p>
        </p:txBody>
      </p:sp>
      <p:sp>
        <p:nvSpPr>
          <p:cNvPr id="1254" name="Pfeil">
            <a:extLst>
              <a:ext uri="{FF2B5EF4-FFF2-40B4-BE49-F238E27FC236}">
                <a16:creationId xmlns:a16="http://schemas.microsoft.com/office/drawing/2014/main" id="{C3400A74-B3C3-D196-40CB-17AC106E7492}"/>
              </a:ext>
            </a:extLst>
          </p:cNvPr>
          <p:cNvSpPr/>
          <p:nvPr/>
        </p:nvSpPr>
        <p:spPr>
          <a:xfrm rot="20701035">
            <a:off x="12088403" y="6068820"/>
            <a:ext cx="8335702" cy="1717531"/>
          </a:xfrm>
          <a:prstGeom prst="rightArrow">
            <a:avLst>
              <a:gd name="adj1" fmla="val 63246"/>
              <a:gd name="adj2" fmla="val 127810"/>
            </a:avLst>
          </a:prstGeom>
          <a:solidFill>
            <a:srgbClr val="6EC038">
              <a:alpha val="70000"/>
            </a:srgbClr>
          </a:solidFill>
          <a:ln w="127000">
            <a:solidFill>
              <a:srgbClr val="499009">
                <a:alpha val="70000"/>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55" name="Lösungsdenken">
            <a:extLst>
              <a:ext uri="{FF2B5EF4-FFF2-40B4-BE49-F238E27FC236}">
                <a16:creationId xmlns:a16="http://schemas.microsoft.com/office/drawing/2014/main" id="{1D005C94-770D-CBFC-4F64-BFAF6A8A2ACF}"/>
              </a:ext>
            </a:extLst>
          </p:cNvPr>
          <p:cNvSpPr txBox="1"/>
          <p:nvPr/>
        </p:nvSpPr>
        <p:spPr>
          <a:xfrm rot="20700637">
            <a:off x="12431168" y="6238114"/>
            <a:ext cx="7027563" cy="1493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l" defTabSz="1285875">
              <a:defRPr sz="8200">
                <a:solidFill>
                  <a:srgbClr val="008F00"/>
                </a:solidFill>
                <a:latin typeface="Impact"/>
                <a:ea typeface="Impact"/>
                <a:cs typeface="Impact"/>
                <a:sym typeface="Impact"/>
              </a:defRPr>
            </a:lvl1pPr>
          </a:lstStyle>
          <a:p>
            <a:pPr>
              <a:defRPr>
                <a:solidFill>
                  <a:srgbClr val="2B669A"/>
                </a:solidFill>
              </a:defRPr>
            </a:pPr>
            <a:r>
              <a:rPr sz="8202"/>
              <a:t>Lösungsdenken</a:t>
            </a:r>
          </a:p>
        </p:txBody>
      </p:sp>
      <p:sp>
        <p:nvSpPr>
          <p:cNvPr id="1256" name="Pfeil">
            <a:extLst>
              <a:ext uri="{FF2B5EF4-FFF2-40B4-BE49-F238E27FC236}">
                <a16:creationId xmlns:a16="http://schemas.microsoft.com/office/drawing/2014/main" id="{0CDC239F-F58D-6566-4DF9-3BB87105A742}"/>
              </a:ext>
            </a:extLst>
          </p:cNvPr>
          <p:cNvSpPr/>
          <p:nvPr/>
        </p:nvSpPr>
        <p:spPr>
          <a:xfrm rot="11702185">
            <a:off x="4042547" y="4166934"/>
            <a:ext cx="8335702" cy="1717531"/>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57" name="Warum?">
            <a:extLst>
              <a:ext uri="{FF2B5EF4-FFF2-40B4-BE49-F238E27FC236}">
                <a16:creationId xmlns:a16="http://schemas.microsoft.com/office/drawing/2014/main" id="{59EF43EA-C101-4F5E-FB83-0F08C5CBA782}"/>
              </a:ext>
            </a:extLst>
          </p:cNvPr>
          <p:cNvSpPr txBox="1"/>
          <p:nvPr/>
        </p:nvSpPr>
        <p:spPr>
          <a:xfrm rot="907064">
            <a:off x="7884110" y="4718540"/>
            <a:ext cx="3906516" cy="1493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r" defTabSz="1285875">
              <a:defRPr sz="8200">
                <a:solidFill>
                  <a:srgbClr val="E93F33"/>
                </a:solidFill>
                <a:latin typeface="Impact"/>
                <a:ea typeface="Impact"/>
                <a:cs typeface="Impact"/>
                <a:sym typeface="Impact"/>
              </a:defRPr>
            </a:lvl1pPr>
          </a:lstStyle>
          <a:p>
            <a:r>
              <a:rPr sz="8202"/>
              <a:t>Warum?</a:t>
            </a:r>
          </a:p>
        </p:txBody>
      </p:sp>
      <p:sp>
        <p:nvSpPr>
          <p:cNvPr id="1258" name="Pfeil">
            <a:extLst>
              <a:ext uri="{FF2B5EF4-FFF2-40B4-BE49-F238E27FC236}">
                <a16:creationId xmlns:a16="http://schemas.microsoft.com/office/drawing/2014/main" id="{8C69E423-5098-A10F-3581-4B29E3389D82}"/>
              </a:ext>
            </a:extLst>
          </p:cNvPr>
          <p:cNvSpPr/>
          <p:nvPr/>
        </p:nvSpPr>
        <p:spPr>
          <a:xfrm rot="20701035">
            <a:off x="12088403" y="4180635"/>
            <a:ext cx="8335702" cy="1717531"/>
          </a:xfrm>
          <a:prstGeom prst="rightArrow">
            <a:avLst>
              <a:gd name="adj1" fmla="val 63246"/>
              <a:gd name="adj2" fmla="val 127810"/>
            </a:avLst>
          </a:prstGeom>
          <a:solidFill>
            <a:srgbClr val="6EC038">
              <a:alpha val="69962"/>
            </a:srgbClr>
          </a:solidFill>
          <a:ln w="127000">
            <a:solidFill>
              <a:srgbClr val="499009">
                <a:alpha val="69962"/>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59" name="Wie?">
            <a:extLst>
              <a:ext uri="{FF2B5EF4-FFF2-40B4-BE49-F238E27FC236}">
                <a16:creationId xmlns:a16="http://schemas.microsoft.com/office/drawing/2014/main" id="{BF1EFED0-CFD0-6A6D-0E6D-2FEFB120F8E4}"/>
              </a:ext>
            </a:extLst>
          </p:cNvPr>
          <p:cNvSpPr txBox="1"/>
          <p:nvPr/>
        </p:nvSpPr>
        <p:spPr>
          <a:xfrm rot="20700637">
            <a:off x="12626160" y="4934198"/>
            <a:ext cx="2463814" cy="1493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l" defTabSz="1285875">
              <a:defRPr sz="8200">
                <a:solidFill>
                  <a:srgbClr val="008F00"/>
                </a:solidFill>
                <a:latin typeface="Impact"/>
                <a:ea typeface="Impact"/>
                <a:cs typeface="Impact"/>
                <a:sym typeface="Impact"/>
              </a:defRPr>
            </a:lvl1pPr>
          </a:lstStyle>
          <a:p>
            <a:pPr>
              <a:defRPr>
                <a:solidFill>
                  <a:srgbClr val="2B669A"/>
                </a:solidFill>
              </a:defRPr>
            </a:pPr>
            <a:r>
              <a:rPr sz="8202"/>
              <a:t>Wie?</a:t>
            </a:r>
          </a:p>
        </p:txBody>
      </p:sp>
      <p:sp>
        <p:nvSpPr>
          <p:cNvPr id="1260" name="Pfeil">
            <a:extLst>
              <a:ext uri="{FF2B5EF4-FFF2-40B4-BE49-F238E27FC236}">
                <a16:creationId xmlns:a16="http://schemas.microsoft.com/office/drawing/2014/main" id="{A25EF92F-8B49-3A82-EEDF-BF67C48482BC}"/>
              </a:ext>
            </a:extLst>
          </p:cNvPr>
          <p:cNvSpPr/>
          <p:nvPr/>
        </p:nvSpPr>
        <p:spPr>
          <a:xfrm rot="11702185">
            <a:off x="4010798" y="2260170"/>
            <a:ext cx="8335702" cy="1717531"/>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61" name="Schuld">
            <a:extLst>
              <a:ext uri="{FF2B5EF4-FFF2-40B4-BE49-F238E27FC236}">
                <a16:creationId xmlns:a16="http://schemas.microsoft.com/office/drawing/2014/main" id="{57D6C0EF-82C2-2FB6-43FA-7B8E401BF245}"/>
              </a:ext>
            </a:extLst>
          </p:cNvPr>
          <p:cNvSpPr txBox="1"/>
          <p:nvPr/>
        </p:nvSpPr>
        <p:spPr>
          <a:xfrm rot="907064">
            <a:off x="4812100" y="2590992"/>
            <a:ext cx="7215115" cy="1246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r" defTabSz="1285875">
              <a:defRPr sz="8200">
                <a:solidFill>
                  <a:srgbClr val="E93F33"/>
                </a:solidFill>
                <a:latin typeface="Impact"/>
                <a:ea typeface="Impact"/>
                <a:cs typeface="Impact"/>
                <a:sym typeface="Impact"/>
              </a:defRPr>
            </a:lvl1pPr>
          </a:lstStyle>
          <a:p>
            <a:r>
              <a:rPr sz="6602"/>
              <a:t>Schuld</a:t>
            </a:r>
            <a:r>
              <a:rPr lang="de-DE" sz="6602" err="1"/>
              <a:t>zuweisungen</a:t>
            </a:r>
            <a:endParaRPr sz="6602"/>
          </a:p>
        </p:txBody>
      </p:sp>
      <p:sp>
        <p:nvSpPr>
          <p:cNvPr id="1262" name="Pfeil">
            <a:extLst>
              <a:ext uri="{FF2B5EF4-FFF2-40B4-BE49-F238E27FC236}">
                <a16:creationId xmlns:a16="http://schemas.microsoft.com/office/drawing/2014/main" id="{3332524C-B32C-1CC5-A365-EBDBF3D0EA0C}"/>
              </a:ext>
            </a:extLst>
          </p:cNvPr>
          <p:cNvSpPr/>
          <p:nvPr/>
        </p:nvSpPr>
        <p:spPr>
          <a:xfrm rot="20701035">
            <a:off x="12088403" y="2226073"/>
            <a:ext cx="8335702" cy="1717531"/>
          </a:xfrm>
          <a:prstGeom prst="rightArrow">
            <a:avLst>
              <a:gd name="adj1" fmla="val 63246"/>
              <a:gd name="adj2" fmla="val 127810"/>
            </a:avLst>
          </a:prstGeom>
          <a:solidFill>
            <a:srgbClr val="6EC038">
              <a:alpha val="70000"/>
            </a:srgbClr>
          </a:solidFill>
          <a:ln w="127000">
            <a:solidFill>
              <a:srgbClr val="499009">
                <a:alpha val="70000"/>
              </a:srgbClr>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263" name="Erfolg">
            <a:extLst>
              <a:ext uri="{FF2B5EF4-FFF2-40B4-BE49-F238E27FC236}">
                <a16:creationId xmlns:a16="http://schemas.microsoft.com/office/drawing/2014/main" id="{01262642-63BC-7071-ABB9-5F0676BC6D77}"/>
              </a:ext>
            </a:extLst>
          </p:cNvPr>
          <p:cNvSpPr txBox="1"/>
          <p:nvPr/>
        </p:nvSpPr>
        <p:spPr>
          <a:xfrm rot="20700637">
            <a:off x="12261157" y="2479752"/>
            <a:ext cx="7760136" cy="1246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algn="l" defTabSz="1285875">
              <a:defRPr sz="8200">
                <a:solidFill>
                  <a:srgbClr val="008F00"/>
                </a:solidFill>
                <a:latin typeface="Impact"/>
                <a:ea typeface="Impact"/>
                <a:cs typeface="Impact"/>
                <a:sym typeface="Impact"/>
              </a:defRPr>
            </a:lvl1pPr>
          </a:lstStyle>
          <a:p>
            <a:pPr>
              <a:defRPr>
                <a:solidFill>
                  <a:srgbClr val="2B669A"/>
                </a:solidFill>
              </a:defRPr>
            </a:pPr>
            <a:r>
              <a:rPr sz="6602" err="1"/>
              <a:t>Erfolg</a:t>
            </a:r>
            <a:r>
              <a:rPr lang="de-DE" sz="6602"/>
              <a:t>/Verantwortung</a:t>
            </a:r>
            <a:endParaRPr sz="6602"/>
          </a:p>
        </p:txBody>
      </p:sp>
      <p:sp>
        <p:nvSpPr>
          <p:cNvPr id="2" name="Subtrahieren">
            <a:extLst>
              <a:ext uri="{FF2B5EF4-FFF2-40B4-BE49-F238E27FC236}">
                <a16:creationId xmlns:a16="http://schemas.microsoft.com/office/drawing/2014/main" id="{887F3FE3-AC7D-9EA1-D1F5-B7346E92D927}"/>
              </a:ext>
            </a:extLst>
          </p:cNvPr>
          <p:cNvSpPr/>
          <p:nvPr/>
        </p:nvSpPr>
        <p:spPr>
          <a:xfrm>
            <a:off x="923367" y="4063807"/>
            <a:ext cx="2802501" cy="28025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3814" y="9486"/>
                </a:moveTo>
                <a:lnTo>
                  <a:pt x="17754" y="9486"/>
                </a:lnTo>
                <a:cubicBezTo>
                  <a:pt x="17789" y="9486"/>
                  <a:pt x="17818" y="9515"/>
                  <a:pt x="17818" y="9550"/>
                </a:cubicBezTo>
                <a:lnTo>
                  <a:pt x="17818" y="12082"/>
                </a:lnTo>
                <a:cubicBezTo>
                  <a:pt x="17818" y="12117"/>
                  <a:pt x="17789" y="12146"/>
                  <a:pt x="17754" y="12146"/>
                </a:cubicBezTo>
                <a:lnTo>
                  <a:pt x="3814" y="12146"/>
                </a:lnTo>
                <a:cubicBezTo>
                  <a:pt x="3779" y="12146"/>
                  <a:pt x="3750" y="12117"/>
                  <a:pt x="3750" y="12082"/>
                </a:cubicBezTo>
                <a:lnTo>
                  <a:pt x="3750" y="9550"/>
                </a:lnTo>
                <a:cubicBezTo>
                  <a:pt x="3750" y="9515"/>
                  <a:pt x="3779" y="9486"/>
                  <a:pt x="3814" y="9486"/>
                </a:cubicBezTo>
                <a:close/>
              </a:path>
            </a:pathLst>
          </a:custGeom>
          <a:solidFill>
            <a:schemeClr val="accent5"/>
          </a:solid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3200"/>
          </a:p>
        </p:txBody>
      </p:sp>
      <p:sp>
        <p:nvSpPr>
          <p:cNvPr id="3" name="Hinzufügen">
            <a:extLst>
              <a:ext uri="{FF2B5EF4-FFF2-40B4-BE49-F238E27FC236}">
                <a16:creationId xmlns:a16="http://schemas.microsoft.com/office/drawing/2014/main" id="{1FBCE461-0FC9-B8FB-37FB-7FD4AD1EDC1C}"/>
              </a:ext>
            </a:extLst>
          </p:cNvPr>
          <p:cNvSpPr/>
          <p:nvPr/>
        </p:nvSpPr>
        <p:spPr>
          <a:xfrm>
            <a:off x="21097731" y="4390945"/>
            <a:ext cx="2692401" cy="26924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blipFill>
            <a:blip r:embed="rId4"/>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3200"/>
          </a:p>
        </p:txBody>
      </p:sp>
      <p:sp>
        <p:nvSpPr>
          <p:cNvPr id="4" name="Rechteck">
            <a:extLst>
              <a:ext uri="{FF2B5EF4-FFF2-40B4-BE49-F238E27FC236}">
                <a16:creationId xmlns:a16="http://schemas.microsoft.com/office/drawing/2014/main" id="{949C73FB-FB32-8DD2-0072-D9ED85254CDE}"/>
              </a:ext>
            </a:extLst>
          </p:cNvPr>
          <p:cNvSpPr/>
          <p:nvPr/>
        </p:nvSpPr>
        <p:spPr>
          <a:xfrm>
            <a:off x="0" y="-134478"/>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A48021DA-0E85-AB6F-5023-F95CB86E2A0C}"/>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60895478-209D-AAB4-C9E2-69C9213D0547}"/>
              </a:ext>
            </a:extLst>
          </p:cNvPr>
          <p:cNvPicPr>
            <a:picLocks noChangeAspect="1"/>
          </p:cNvPicPr>
          <p:nvPr/>
        </p:nvPicPr>
        <p:blipFill>
          <a:blip r:embed="rId6"/>
          <a:stretch>
            <a:fillRect/>
          </a:stretch>
        </p:blipFill>
        <p:spPr>
          <a:xfrm>
            <a:off x="20790891" y="274886"/>
            <a:ext cx="2645433" cy="1100785"/>
          </a:xfrm>
          <a:prstGeom prst="rect">
            <a:avLst/>
          </a:prstGeom>
        </p:spPr>
      </p:pic>
      <p:sp>
        <p:nvSpPr>
          <p:cNvPr id="8" name="Veränderungen">
            <a:extLst>
              <a:ext uri="{FF2B5EF4-FFF2-40B4-BE49-F238E27FC236}">
                <a16:creationId xmlns:a16="http://schemas.microsoft.com/office/drawing/2014/main" id="{C498F369-27DB-9008-25F2-C668A84A0841}"/>
              </a:ext>
            </a:extLst>
          </p:cNvPr>
          <p:cNvSpPr txBox="1"/>
          <p:nvPr/>
        </p:nvSpPr>
        <p:spPr>
          <a:xfrm>
            <a:off x="6503835" y="205466"/>
            <a:ext cx="9332681" cy="1383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defTabSz="2286000">
              <a:lnSpc>
                <a:spcPct val="70000"/>
              </a:lnSpc>
              <a:defRPr sz="10700">
                <a:solidFill>
                  <a:srgbClr val="2B669A"/>
                </a:solidFill>
                <a:latin typeface="Impact"/>
                <a:ea typeface="Impact"/>
                <a:cs typeface="Impact"/>
                <a:sym typeface="Impact"/>
              </a:defRPr>
            </a:lvl1pPr>
          </a:lstStyle>
          <a:p>
            <a:r>
              <a:rPr lang="de-DE">
                <a:solidFill>
                  <a:schemeClr val="bg1"/>
                </a:solidFill>
              </a:rPr>
              <a:t>VERÄNDERUNGEN</a:t>
            </a:r>
            <a:endParaRPr>
              <a:solidFill>
                <a:schemeClr val="bg1"/>
              </a:solidFill>
            </a:endParaRPr>
          </a:p>
        </p:txBody>
      </p:sp>
      <p:sp>
        <p:nvSpPr>
          <p:cNvPr id="1246" name="Linien">
            <a:extLst>
              <a:ext uri="{FF2B5EF4-FFF2-40B4-BE49-F238E27FC236}">
                <a16:creationId xmlns:a16="http://schemas.microsoft.com/office/drawing/2014/main" id="{60F37E95-F52A-2F0C-55A1-0AB2683B76B3}"/>
              </a:ext>
            </a:extLst>
          </p:cNvPr>
          <p:cNvSpPr/>
          <p:nvPr/>
        </p:nvSpPr>
        <p:spPr>
          <a:xfrm flipV="1">
            <a:off x="12185952" y="2703914"/>
            <a:ext cx="0" cy="7991717"/>
          </a:xfrm>
          <a:prstGeom prst="line">
            <a:avLst/>
          </a:prstGeom>
          <a:ln w="444500">
            <a:solidFill>
              <a:srgbClr val="919191"/>
            </a:solidFill>
          </a:ln>
        </p:spPr>
        <p:txBody>
          <a:bodyPr lIns="114299" tIns="114299" rIns="114299" bIns="114299"/>
          <a:lstStyle/>
          <a:p>
            <a:pPr algn="l" defTabSz="2286246">
              <a:defRPr sz="6000">
                <a:latin typeface="Arial"/>
                <a:ea typeface="Arial"/>
                <a:cs typeface="Arial"/>
                <a:sym typeface="Arial"/>
              </a:defRPr>
            </a:pPr>
            <a:endParaRPr sz="6001"/>
          </a:p>
        </p:txBody>
      </p:sp>
    </p:spTree>
    <p:custDataLst>
      <p:tags r:id="rId1"/>
    </p:custDataLst>
    <p:extLst>
      <p:ext uri="{BB962C8B-B14F-4D97-AF65-F5344CB8AC3E}">
        <p14:creationId xmlns:p14="http://schemas.microsoft.com/office/powerpoint/2010/main" val="120708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8D889-984A-C508-D688-536E42135737}"/>
            </a:ext>
          </a:extLst>
        </p:cNvPr>
        <p:cNvGrpSpPr/>
        <p:nvPr/>
      </p:nvGrpSpPr>
      <p:grpSpPr>
        <a:xfrm>
          <a:off x="0" y="0"/>
          <a:ext cx="0" cy="0"/>
          <a:chOff x="0" y="0"/>
          <a:chExt cx="0" cy="0"/>
        </a:xfrm>
      </p:grpSpPr>
      <p:sp>
        <p:nvSpPr>
          <p:cNvPr id="2" name="Rechteck">
            <a:extLst>
              <a:ext uri="{FF2B5EF4-FFF2-40B4-BE49-F238E27FC236}">
                <a16:creationId xmlns:a16="http://schemas.microsoft.com/office/drawing/2014/main" id="{677D2938-7BF2-AB79-0D41-A3940362C7B3}"/>
              </a:ext>
            </a:extLst>
          </p:cNvPr>
          <p:cNvSpPr/>
          <p:nvPr/>
        </p:nvSpPr>
        <p:spPr>
          <a:xfrm>
            <a:off x="0" y="-134478"/>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AB467EEB-7352-8B8F-EA9B-E93A33015441}"/>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C1812CF9-C0B1-76DA-0678-B9A87E3085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
        <p:nvSpPr>
          <p:cNvPr id="1151" name="Veränderungen">
            <a:extLst>
              <a:ext uri="{FF2B5EF4-FFF2-40B4-BE49-F238E27FC236}">
                <a16:creationId xmlns:a16="http://schemas.microsoft.com/office/drawing/2014/main" id="{92AD5D0B-BAA5-96BB-6783-E683C9177A16}"/>
              </a:ext>
            </a:extLst>
          </p:cNvPr>
          <p:cNvSpPr txBox="1"/>
          <p:nvPr/>
        </p:nvSpPr>
        <p:spPr>
          <a:xfrm>
            <a:off x="6503835" y="205466"/>
            <a:ext cx="9332681" cy="1383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defTabSz="2286000">
              <a:lnSpc>
                <a:spcPct val="70000"/>
              </a:lnSpc>
              <a:defRPr sz="10700">
                <a:solidFill>
                  <a:srgbClr val="2B669A"/>
                </a:solidFill>
                <a:latin typeface="Impact"/>
                <a:ea typeface="Impact"/>
                <a:cs typeface="Impact"/>
                <a:sym typeface="Impact"/>
              </a:defRPr>
            </a:lvl1pPr>
          </a:lstStyle>
          <a:p>
            <a:r>
              <a:rPr lang="de-DE">
                <a:solidFill>
                  <a:schemeClr val="bg1"/>
                </a:solidFill>
              </a:rPr>
              <a:t>VERÄNDERUNGEN</a:t>
            </a:r>
            <a:endParaRPr>
              <a:solidFill>
                <a:schemeClr val="bg1"/>
              </a:solidFill>
            </a:endParaRPr>
          </a:p>
        </p:txBody>
      </p:sp>
      <p:sp>
        <p:nvSpPr>
          <p:cNvPr id="8" name="Textfeld 7">
            <a:extLst>
              <a:ext uri="{FF2B5EF4-FFF2-40B4-BE49-F238E27FC236}">
                <a16:creationId xmlns:a16="http://schemas.microsoft.com/office/drawing/2014/main" id="{09F8D9AA-CECA-4C10-E62A-8F2492B79CE5}"/>
              </a:ext>
            </a:extLst>
          </p:cNvPr>
          <p:cNvSpPr txBox="1"/>
          <p:nvPr/>
        </p:nvSpPr>
        <p:spPr>
          <a:xfrm>
            <a:off x="1966867" y="3108193"/>
            <a:ext cx="15741486" cy="2945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algn="l" defTabSz="821619"/>
            <a:r>
              <a:rPr lang="de-DE" sz="5400" b="1">
                <a:solidFill>
                  <a:srgbClr val="FF0000"/>
                </a:solidFill>
                <a:latin typeface="Verdana" panose="020B0604030504040204" pitchFamily="34" charset="0"/>
                <a:ea typeface="Verdana" panose="020B0604030504040204" pitchFamily="34" charset="0"/>
                <a:cs typeface="Verdana" panose="020B0604030504040204" pitchFamily="34" charset="0"/>
              </a:rPr>
              <a:t>STATT...</a:t>
            </a:r>
          </a:p>
          <a:p>
            <a:pPr algn="l" defTabSz="821619"/>
            <a:endParaRPr lang="de-DE" sz="2000" b="1">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l" defTabSz="821619"/>
            <a:r>
              <a:rPr lang="de-DE" sz="5400" b="1">
                <a:solidFill>
                  <a:srgbClr val="FF0000"/>
                </a:solidFill>
                <a:latin typeface="Verdana" panose="020B0604030504040204" pitchFamily="34" charset="0"/>
                <a:ea typeface="Verdana" panose="020B0604030504040204" pitchFamily="34" charset="0"/>
                <a:cs typeface="Verdana" panose="020B0604030504040204" pitchFamily="34" charset="0"/>
              </a:rPr>
              <a:t>„Warum hast Du das so gemacht?“ oder</a:t>
            </a:r>
          </a:p>
          <a:p>
            <a:pPr algn="l" defTabSz="821619"/>
            <a:r>
              <a:rPr lang="de-DE" sz="5400" b="1">
                <a:solidFill>
                  <a:srgbClr val="FF0000"/>
                </a:solidFill>
                <a:latin typeface="Verdana" panose="020B0604030504040204" pitchFamily="34" charset="0"/>
                <a:ea typeface="Verdana" panose="020B0604030504040204" pitchFamily="34" charset="0"/>
                <a:cs typeface="Verdana" panose="020B0604030504040204" pitchFamily="34" charset="0"/>
              </a:rPr>
              <a:t>„Wieso hast Du das nicht gemacht?“</a:t>
            </a:r>
          </a:p>
        </p:txBody>
      </p:sp>
      <p:sp>
        <p:nvSpPr>
          <p:cNvPr id="9" name="Textfeld 8">
            <a:extLst>
              <a:ext uri="{FF2B5EF4-FFF2-40B4-BE49-F238E27FC236}">
                <a16:creationId xmlns:a16="http://schemas.microsoft.com/office/drawing/2014/main" id="{83B73457-C507-F99C-3FC0-FB52B2818D45}"/>
              </a:ext>
            </a:extLst>
          </p:cNvPr>
          <p:cNvSpPr txBox="1"/>
          <p:nvPr/>
        </p:nvSpPr>
        <p:spPr>
          <a:xfrm>
            <a:off x="1966867" y="8287130"/>
            <a:ext cx="18792001" cy="2945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algn="l" defTabSz="821619"/>
            <a:r>
              <a:rPr lang="de-DE" sz="5400" b="1">
                <a:solidFill>
                  <a:srgbClr val="00B050"/>
                </a:solidFill>
                <a:latin typeface="Verdana" panose="020B0604030504040204" pitchFamily="34" charset="0"/>
                <a:ea typeface="Verdana" panose="020B0604030504040204" pitchFamily="34" charset="0"/>
                <a:cs typeface="Verdana" panose="020B0604030504040204" pitchFamily="34" charset="0"/>
              </a:rPr>
              <a:t>BESSER...</a:t>
            </a:r>
          </a:p>
          <a:p>
            <a:pPr algn="l" defTabSz="821619"/>
            <a:endParaRPr lang="de-DE" sz="2000" b="1">
              <a:solidFill>
                <a:srgbClr val="00B050"/>
              </a:solidFill>
              <a:latin typeface="Verdana" panose="020B0604030504040204" pitchFamily="34" charset="0"/>
              <a:ea typeface="Verdana" panose="020B0604030504040204" pitchFamily="34" charset="0"/>
              <a:cs typeface="Verdana" panose="020B0604030504040204" pitchFamily="34" charset="0"/>
            </a:endParaRPr>
          </a:p>
          <a:p>
            <a:pPr algn="l" defTabSz="821619"/>
            <a:r>
              <a:rPr lang="de-DE" sz="5400" b="1">
                <a:solidFill>
                  <a:srgbClr val="00B050"/>
                </a:solidFill>
                <a:latin typeface="Verdana" panose="020B0604030504040204" pitchFamily="34" charset="0"/>
                <a:ea typeface="Verdana" panose="020B0604030504040204" pitchFamily="34" charset="0"/>
                <a:cs typeface="Verdana" panose="020B0604030504040204" pitchFamily="34" charset="0"/>
              </a:rPr>
              <a:t>„Was kannst Du tun, </a:t>
            </a:r>
          </a:p>
          <a:p>
            <a:pPr algn="l" defTabSz="821619"/>
            <a:r>
              <a:rPr lang="de-DE" sz="5400" b="1">
                <a:solidFill>
                  <a:srgbClr val="00B050"/>
                </a:solidFill>
                <a:latin typeface="Verdana" panose="020B0604030504040204" pitchFamily="34" charset="0"/>
                <a:ea typeface="Verdana" panose="020B0604030504040204" pitchFamily="34" charset="0"/>
                <a:cs typeface="Verdana" panose="020B0604030504040204" pitchFamily="34" charset="0"/>
              </a:rPr>
              <a:t>damit das in der nächsten Woche funktioniert?“</a:t>
            </a:r>
          </a:p>
        </p:txBody>
      </p:sp>
      <p:sp>
        <p:nvSpPr>
          <p:cNvPr id="10" name="Subtrahieren">
            <a:extLst>
              <a:ext uri="{FF2B5EF4-FFF2-40B4-BE49-F238E27FC236}">
                <a16:creationId xmlns:a16="http://schemas.microsoft.com/office/drawing/2014/main" id="{739BF1FC-BD4E-B816-5E38-75BD5D3FFB57}"/>
              </a:ext>
            </a:extLst>
          </p:cNvPr>
          <p:cNvSpPr/>
          <p:nvPr/>
        </p:nvSpPr>
        <p:spPr>
          <a:xfrm>
            <a:off x="21135040" y="3389227"/>
            <a:ext cx="2802501" cy="28025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3814" y="9486"/>
                </a:moveTo>
                <a:lnTo>
                  <a:pt x="17754" y="9486"/>
                </a:lnTo>
                <a:cubicBezTo>
                  <a:pt x="17789" y="9486"/>
                  <a:pt x="17818" y="9515"/>
                  <a:pt x="17818" y="9550"/>
                </a:cubicBezTo>
                <a:lnTo>
                  <a:pt x="17818" y="12082"/>
                </a:lnTo>
                <a:cubicBezTo>
                  <a:pt x="17818" y="12117"/>
                  <a:pt x="17789" y="12146"/>
                  <a:pt x="17754" y="12146"/>
                </a:cubicBezTo>
                <a:lnTo>
                  <a:pt x="3814" y="12146"/>
                </a:lnTo>
                <a:cubicBezTo>
                  <a:pt x="3779" y="12146"/>
                  <a:pt x="3750" y="12117"/>
                  <a:pt x="3750" y="12082"/>
                </a:cubicBezTo>
                <a:lnTo>
                  <a:pt x="3750" y="9550"/>
                </a:lnTo>
                <a:cubicBezTo>
                  <a:pt x="3750" y="9515"/>
                  <a:pt x="3779" y="9486"/>
                  <a:pt x="3814" y="9486"/>
                </a:cubicBezTo>
                <a:close/>
              </a:path>
            </a:pathLst>
          </a:custGeom>
          <a:solidFill>
            <a:schemeClr val="accent5"/>
          </a:solid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3200"/>
          </a:p>
        </p:txBody>
      </p:sp>
      <p:sp>
        <p:nvSpPr>
          <p:cNvPr id="11" name="Hinzufügen">
            <a:extLst>
              <a:ext uri="{FF2B5EF4-FFF2-40B4-BE49-F238E27FC236}">
                <a16:creationId xmlns:a16="http://schemas.microsoft.com/office/drawing/2014/main" id="{065905B1-A761-74E7-C7C2-369312F7A495}"/>
              </a:ext>
            </a:extLst>
          </p:cNvPr>
          <p:cNvSpPr/>
          <p:nvPr/>
        </p:nvSpPr>
        <p:spPr>
          <a:xfrm>
            <a:off x="21245140" y="8539763"/>
            <a:ext cx="2692401" cy="26924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blipFill>
            <a:blip r:embed="rId5"/>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3200"/>
          </a:p>
        </p:txBody>
      </p:sp>
    </p:spTree>
    <p:custDataLst>
      <p:tags r:id="rId1"/>
    </p:custDataLst>
    <p:extLst>
      <p:ext uri="{BB962C8B-B14F-4D97-AF65-F5344CB8AC3E}">
        <p14:creationId xmlns:p14="http://schemas.microsoft.com/office/powerpoint/2010/main" val="1148493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 name="Schock"/>
          <p:cNvSpPr txBox="1"/>
          <p:nvPr/>
        </p:nvSpPr>
        <p:spPr>
          <a:xfrm>
            <a:off x="2614616" y="4495452"/>
            <a:ext cx="4237635" cy="1189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nchor="ctr">
            <a:normAutofit/>
          </a:bodyPr>
          <a:lstStyle>
            <a:lvl1pPr defTabSz="2286000">
              <a:lnSpc>
                <a:spcPct val="50000"/>
              </a:lnSpc>
              <a:defRPr>
                <a:solidFill>
                  <a:srgbClr val="FF2600"/>
                </a:solidFill>
                <a:latin typeface="Impact"/>
                <a:ea typeface="Impact"/>
                <a:cs typeface="Impact"/>
                <a:sym typeface="Impact"/>
              </a:defRPr>
            </a:lvl1pPr>
          </a:lstStyle>
          <a:p>
            <a:pPr>
              <a:lnSpc>
                <a:spcPct val="100000"/>
              </a:lnSpc>
            </a:pPr>
            <a:r>
              <a:rPr sz="5400"/>
              <a:t>Schock</a:t>
            </a:r>
          </a:p>
        </p:txBody>
      </p:sp>
      <p:sp>
        <p:nvSpPr>
          <p:cNvPr id="1310" name="Linien"/>
          <p:cNvSpPr/>
          <p:nvPr/>
        </p:nvSpPr>
        <p:spPr>
          <a:xfrm>
            <a:off x="3112262" y="5380642"/>
            <a:ext cx="17734599" cy="5961721"/>
          </a:xfrm>
          <a:custGeom>
            <a:avLst/>
            <a:gdLst/>
            <a:ahLst/>
            <a:cxnLst>
              <a:cxn ang="0">
                <a:pos x="wd2" y="hd2"/>
              </a:cxn>
              <a:cxn ang="5400000">
                <a:pos x="wd2" y="hd2"/>
              </a:cxn>
              <a:cxn ang="10800000">
                <a:pos x="wd2" y="hd2"/>
              </a:cxn>
              <a:cxn ang="16200000">
                <a:pos x="wd2" y="hd2"/>
              </a:cxn>
            </a:cxnLst>
            <a:rect l="0" t="0" r="r" b="b"/>
            <a:pathLst>
              <a:path w="21349" h="19575" extrusionOk="0">
                <a:moveTo>
                  <a:pt x="0" y="5852"/>
                </a:moveTo>
                <a:cubicBezTo>
                  <a:pt x="812" y="3058"/>
                  <a:pt x="1624" y="265"/>
                  <a:pt x="3249" y="2548"/>
                </a:cubicBezTo>
                <a:cubicBezTo>
                  <a:pt x="4873" y="4831"/>
                  <a:pt x="7334" y="19811"/>
                  <a:pt x="9751" y="19571"/>
                </a:cubicBezTo>
                <a:cubicBezTo>
                  <a:pt x="12169" y="19331"/>
                  <a:pt x="15891" y="4049"/>
                  <a:pt x="17768" y="1130"/>
                </a:cubicBezTo>
                <a:cubicBezTo>
                  <a:pt x="19646" y="-1789"/>
                  <a:pt x="20444" y="1839"/>
                  <a:pt x="21022" y="2079"/>
                </a:cubicBezTo>
                <a:cubicBezTo>
                  <a:pt x="21600" y="2318"/>
                  <a:pt x="21237" y="2548"/>
                  <a:pt x="21237" y="2548"/>
                </a:cubicBezTo>
                <a:cubicBezTo>
                  <a:pt x="21237" y="2548"/>
                  <a:pt x="21022" y="2079"/>
                  <a:pt x="21022" y="2079"/>
                </a:cubicBezTo>
                <a:cubicBezTo>
                  <a:pt x="21022" y="2079"/>
                  <a:pt x="21127" y="2308"/>
                  <a:pt x="21237" y="2548"/>
                </a:cubicBezTo>
              </a:path>
            </a:pathLst>
          </a:custGeom>
          <a:ln w="127000">
            <a:solidFill>
              <a:srgbClr val="2B669A"/>
            </a:solidFill>
          </a:ln>
        </p:spPr>
        <p:txBody>
          <a:bodyPr lIns="114299" tIns="114299" rIns="114299" bIns="114299"/>
          <a:lstStyle/>
          <a:p>
            <a:pPr algn="l" defTabSz="2286246">
              <a:defRPr sz="6000">
                <a:latin typeface="Arial"/>
                <a:ea typeface="Arial"/>
                <a:cs typeface="Arial"/>
                <a:sym typeface="Arial"/>
              </a:defRPr>
            </a:pPr>
            <a:endParaRPr sz="6001"/>
          </a:p>
        </p:txBody>
      </p:sp>
      <p:sp>
        <p:nvSpPr>
          <p:cNvPr id="1311" name="Verweigerung"/>
          <p:cNvSpPr txBox="1"/>
          <p:nvPr/>
        </p:nvSpPr>
        <p:spPr>
          <a:xfrm>
            <a:off x="6852251" y="6431698"/>
            <a:ext cx="4237634" cy="106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a:spAutoFit/>
          </a:bodyPr>
          <a:lstStyle>
            <a:lvl1pPr defTabSz="2286000">
              <a:defRPr>
                <a:solidFill>
                  <a:srgbClr val="4E4E4F"/>
                </a:solidFill>
                <a:latin typeface="Impact"/>
                <a:ea typeface="Impact"/>
                <a:cs typeface="Impact"/>
                <a:sym typeface="Impact"/>
              </a:defRPr>
            </a:lvl1pPr>
          </a:lstStyle>
          <a:p>
            <a:r>
              <a:rPr sz="5400" err="1"/>
              <a:t>Verweigerung</a:t>
            </a:r>
            <a:endParaRPr sz="5400"/>
          </a:p>
        </p:txBody>
      </p:sp>
      <p:sp>
        <p:nvSpPr>
          <p:cNvPr id="1312" name="Frustration"/>
          <p:cNvSpPr txBox="1"/>
          <p:nvPr/>
        </p:nvSpPr>
        <p:spPr>
          <a:xfrm>
            <a:off x="4452906" y="8939165"/>
            <a:ext cx="4679153" cy="106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spAutoFit/>
          </a:bodyPr>
          <a:lstStyle>
            <a:lvl1pPr defTabSz="2286000">
              <a:defRPr>
                <a:solidFill>
                  <a:srgbClr val="4E4E4F"/>
                </a:solidFill>
                <a:latin typeface="Impact"/>
                <a:ea typeface="Impact"/>
                <a:cs typeface="Impact"/>
                <a:sym typeface="Impact"/>
              </a:defRPr>
            </a:lvl1pPr>
          </a:lstStyle>
          <a:p>
            <a:r>
              <a:rPr sz="5400"/>
              <a:t>Frustration</a:t>
            </a:r>
          </a:p>
        </p:txBody>
      </p:sp>
      <p:sp>
        <p:nvSpPr>
          <p:cNvPr id="1313" name="Stagnation"/>
          <p:cNvSpPr txBox="1"/>
          <p:nvPr/>
        </p:nvSpPr>
        <p:spPr>
          <a:xfrm>
            <a:off x="9064805" y="11446634"/>
            <a:ext cx="4679153" cy="106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spAutoFit/>
          </a:bodyPr>
          <a:lstStyle>
            <a:lvl1pPr defTabSz="2286000">
              <a:defRPr>
                <a:solidFill>
                  <a:srgbClr val="4E4E4F"/>
                </a:solidFill>
                <a:latin typeface="Impact"/>
                <a:ea typeface="Impact"/>
                <a:cs typeface="Impact"/>
                <a:sym typeface="Impact"/>
              </a:defRPr>
            </a:lvl1pPr>
          </a:lstStyle>
          <a:p>
            <a:r>
              <a:rPr sz="5400"/>
              <a:t>Stagnation</a:t>
            </a:r>
          </a:p>
        </p:txBody>
      </p:sp>
      <p:sp>
        <p:nvSpPr>
          <p:cNvPr id="1314" name="Experiment"/>
          <p:cNvSpPr txBox="1"/>
          <p:nvPr/>
        </p:nvSpPr>
        <p:spPr>
          <a:xfrm>
            <a:off x="14707962" y="8939164"/>
            <a:ext cx="3676726" cy="106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a:spAutoFit/>
          </a:bodyPr>
          <a:lstStyle>
            <a:lvl1pPr defTabSz="2286000">
              <a:defRPr>
                <a:solidFill>
                  <a:srgbClr val="4E4E4F"/>
                </a:solidFill>
                <a:latin typeface="Impact"/>
                <a:ea typeface="Impact"/>
                <a:cs typeface="Impact"/>
                <a:sym typeface="Impact"/>
              </a:defRPr>
            </a:lvl1pPr>
          </a:lstStyle>
          <a:p>
            <a:r>
              <a:rPr sz="5400"/>
              <a:t>Experiment</a:t>
            </a:r>
          </a:p>
        </p:txBody>
      </p:sp>
      <p:sp>
        <p:nvSpPr>
          <p:cNvPr id="1315" name="Gruppieren"/>
          <p:cNvSpPr/>
          <p:nvPr/>
        </p:nvSpPr>
        <p:spPr>
          <a:xfrm>
            <a:off x="18883789" y="4299264"/>
            <a:ext cx="3182378" cy="10618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spAutoFit/>
          </a:bodyPr>
          <a:lstStyle>
            <a:lvl1pPr defTabSz="2286000">
              <a:defRPr>
                <a:solidFill>
                  <a:srgbClr val="009051"/>
                </a:solidFill>
                <a:latin typeface="Impact"/>
                <a:ea typeface="Impact"/>
                <a:cs typeface="Impact"/>
                <a:sym typeface="Impact"/>
              </a:defRPr>
            </a:lvl1pPr>
          </a:lstStyle>
          <a:p>
            <a:r>
              <a:rPr sz="5400" err="1"/>
              <a:t>Akzeptanz</a:t>
            </a:r>
            <a:endParaRPr sz="5400"/>
          </a:p>
        </p:txBody>
      </p:sp>
      <p:sp>
        <p:nvSpPr>
          <p:cNvPr id="1316" name="Entwicklung"/>
          <p:cNvSpPr txBox="1"/>
          <p:nvPr/>
        </p:nvSpPr>
        <p:spPr>
          <a:xfrm>
            <a:off x="12192000" y="6431698"/>
            <a:ext cx="3929241" cy="106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a:spAutoFit/>
          </a:bodyPr>
          <a:lstStyle>
            <a:lvl1pPr defTabSz="2286000">
              <a:defRPr>
                <a:solidFill>
                  <a:srgbClr val="4E4E4F"/>
                </a:solidFill>
                <a:latin typeface="Impact"/>
                <a:ea typeface="Impact"/>
                <a:cs typeface="Impact"/>
                <a:sym typeface="Impact"/>
              </a:defRPr>
            </a:lvl1pPr>
          </a:lstStyle>
          <a:p>
            <a:r>
              <a:rPr sz="5400" err="1"/>
              <a:t>Entwicklung</a:t>
            </a:r>
            <a:endParaRPr sz="5400"/>
          </a:p>
        </p:txBody>
      </p:sp>
      <p:sp>
        <p:nvSpPr>
          <p:cNvPr id="1317" name="Irgendwann sind wir alle durch…"/>
          <p:cNvSpPr txBox="1"/>
          <p:nvPr/>
        </p:nvSpPr>
        <p:spPr>
          <a:xfrm>
            <a:off x="1364381" y="1761299"/>
            <a:ext cx="20701002" cy="176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spAutoFit/>
          </a:bodyPr>
          <a:lstStyle>
            <a:lvl1pPr defTabSz="2286000">
              <a:spcBef>
                <a:spcPts val="3600"/>
              </a:spcBef>
              <a:defRPr sz="10000">
                <a:solidFill>
                  <a:srgbClr val="FF9300"/>
                </a:solidFill>
                <a:latin typeface="Impact"/>
                <a:ea typeface="Impact"/>
                <a:cs typeface="Impact"/>
                <a:sym typeface="Impact"/>
              </a:defRPr>
            </a:lvl1pPr>
          </a:lstStyle>
          <a:p>
            <a:r>
              <a:rPr sz="10001" dirty="0" err="1"/>
              <a:t>Irgendwann</a:t>
            </a:r>
            <a:r>
              <a:rPr sz="10001" dirty="0"/>
              <a:t> </a:t>
            </a:r>
            <a:r>
              <a:rPr sz="10001" dirty="0" err="1"/>
              <a:t>sind</a:t>
            </a:r>
            <a:r>
              <a:rPr sz="10001" dirty="0"/>
              <a:t> </a:t>
            </a:r>
            <a:r>
              <a:rPr sz="10001" dirty="0" err="1"/>
              <a:t>wir</a:t>
            </a:r>
            <a:r>
              <a:rPr sz="10001" dirty="0"/>
              <a:t> alle </a:t>
            </a:r>
            <a:r>
              <a:rPr sz="10001" dirty="0" err="1"/>
              <a:t>durch</a:t>
            </a:r>
            <a:r>
              <a:rPr sz="10001" dirty="0"/>
              <a:t>…</a:t>
            </a:r>
          </a:p>
        </p:txBody>
      </p:sp>
      <p:sp>
        <p:nvSpPr>
          <p:cNvPr id="1319" name="TAL…"/>
          <p:cNvSpPr txBox="1"/>
          <p:nvPr/>
        </p:nvSpPr>
        <p:spPr>
          <a:xfrm>
            <a:off x="10056890" y="8718117"/>
            <a:ext cx="2226569" cy="2387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2286246">
              <a:lnSpc>
                <a:spcPct val="90000"/>
              </a:lnSpc>
              <a:defRPr>
                <a:solidFill>
                  <a:srgbClr val="FF2600"/>
                </a:solidFill>
                <a:latin typeface="Impact"/>
                <a:ea typeface="Impact"/>
                <a:cs typeface="Impact"/>
                <a:sym typeface="Impact"/>
              </a:defRPr>
            </a:pPr>
            <a:r>
              <a:rPr sz="5400"/>
              <a:t>TAL</a:t>
            </a:r>
          </a:p>
          <a:p>
            <a:pPr defTabSz="2286246">
              <a:lnSpc>
                <a:spcPct val="90000"/>
              </a:lnSpc>
              <a:defRPr>
                <a:solidFill>
                  <a:srgbClr val="FF2600"/>
                </a:solidFill>
                <a:latin typeface="Impact"/>
                <a:ea typeface="Impact"/>
                <a:cs typeface="Impact"/>
                <a:sym typeface="Impact"/>
              </a:defRPr>
            </a:pPr>
            <a:r>
              <a:rPr sz="5400"/>
              <a:t>der</a:t>
            </a:r>
          </a:p>
          <a:p>
            <a:pPr defTabSz="2286246">
              <a:lnSpc>
                <a:spcPct val="90000"/>
              </a:lnSpc>
              <a:defRPr>
                <a:solidFill>
                  <a:srgbClr val="FF2600"/>
                </a:solidFill>
                <a:latin typeface="Impact"/>
                <a:ea typeface="Impact"/>
                <a:cs typeface="Impact"/>
                <a:sym typeface="Impact"/>
              </a:defRPr>
            </a:pPr>
            <a:r>
              <a:rPr sz="5400"/>
              <a:t>TRÄNEN</a:t>
            </a:r>
          </a:p>
        </p:txBody>
      </p:sp>
      <p:pic>
        <p:nvPicPr>
          <p:cNvPr id="4" name="Grafik 3">
            <a:extLst>
              <a:ext uri="{FF2B5EF4-FFF2-40B4-BE49-F238E27FC236}">
                <a16:creationId xmlns:a16="http://schemas.microsoft.com/office/drawing/2014/main" id="{EA87FD26-C3CB-51D1-7A8F-DA49C03D8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
        <p:nvSpPr>
          <p:cNvPr id="5" name="Rechteck">
            <a:extLst>
              <a:ext uri="{FF2B5EF4-FFF2-40B4-BE49-F238E27FC236}">
                <a16:creationId xmlns:a16="http://schemas.microsoft.com/office/drawing/2014/main" id="{5EA56E8C-30ED-63DA-9A19-76F9F2A47EF5}"/>
              </a:ext>
            </a:extLst>
          </p:cNvPr>
          <p:cNvSpPr/>
          <p:nvPr/>
        </p:nvSpPr>
        <p:spPr>
          <a:xfrm>
            <a:off x="1" y="17921"/>
            <a:ext cx="24536401" cy="1497182"/>
          </a:xfrm>
          <a:prstGeom prst="rect">
            <a:avLst/>
          </a:prstGeom>
          <a:blipFill>
            <a:blip r:embed="rId5"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7" name="Rechteck 6">
            <a:extLst>
              <a:ext uri="{FF2B5EF4-FFF2-40B4-BE49-F238E27FC236}">
                <a16:creationId xmlns:a16="http://schemas.microsoft.com/office/drawing/2014/main" id="{92E8FC3E-A401-D297-D759-E95353B5CFCC}"/>
              </a:ext>
            </a:extLst>
          </p:cNvPr>
          <p:cNvSpPr/>
          <p:nvPr/>
        </p:nvSpPr>
        <p:spPr>
          <a:xfrm>
            <a:off x="20367226" y="-208296"/>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8" name="Grafik 7">
            <a:extLst>
              <a:ext uri="{FF2B5EF4-FFF2-40B4-BE49-F238E27FC236}">
                <a16:creationId xmlns:a16="http://schemas.microsoft.com/office/drawing/2014/main" id="{72C39B40-6F21-5B39-8273-9C3C74CAC8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3290" y="427285"/>
            <a:ext cx="2645433" cy="1100785"/>
          </a:xfrm>
          <a:prstGeom prst="rect">
            <a:avLst/>
          </a:prstGeom>
        </p:spPr>
      </p:pic>
      <p:sp>
        <p:nvSpPr>
          <p:cNvPr id="6" name="Veränderungen">
            <a:extLst>
              <a:ext uri="{FF2B5EF4-FFF2-40B4-BE49-F238E27FC236}">
                <a16:creationId xmlns:a16="http://schemas.microsoft.com/office/drawing/2014/main" id="{2BFFC04A-4406-CA42-587D-6DBF0C3FB56D}"/>
              </a:ext>
            </a:extLst>
          </p:cNvPr>
          <p:cNvSpPr txBox="1"/>
          <p:nvPr/>
        </p:nvSpPr>
        <p:spPr>
          <a:xfrm>
            <a:off x="6503835" y="427287"/>
            <a:ext cx="9332681" cy="13834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299" tIns="114299" rIns="114299" bIns="114299">
            <a:spAutoFit/>
          </a:bodyPr>
          <a:lstStyle>
            <a:lvl1pPr defTabSz="2286000">
              <a:lnSpc>
                <a:spcPct val="70000"/>
              </a:lnSpc>
              <a:defRPr sz="10700">
                <a:solidFill>
                  <a:srgbClr val="2B669A"/>
                </a:solidFill>
                <a:latin typeface="Impact"/>
                <a:ea typeface="Impact"/>
                <a:cs typeface="Impact"/>
                <a:sym typeface="Impact"/>
              </a:defRPr>
            </a:lvl1pPr>
          </a:lstStyle>
          <a:p>
            <a:r>
              <a:rPr lang="de-DE" dirty="0">
                <a:solidFill>
                  <a:schemeClr val="bg1"/>
                </a:solidFill>
              </a:rPr>
              <a:t>VERÄNDERUNGEN</a:t>
            </a:r>
            <a:endParaRPr dirty="0">
              <a:solidFill>
                <a:schemeClr val="bg1"/>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309"/>
                                        </p:tgtEl>
                                        <p:attrNameLst>
                                          <p:attrName>style.visibility</p:attrName>
                                        </p:attrNameLst>
                                      </p:cBhvr>
                                      <p:to>
                                        <p:strVal val="visible"/>
                                      </p:to>
                                    </p:set>
                                    <p:anim calcmode="lin" valueType="num">
                                      <p:cBhvr>
                                        <p:cTn id="7" dur="750" fill="hold"/>
                                        <p:tgtEl>
                                          <p:spTgt spid="1309"/>
                                        </p:tgtEl>
                                        <p:attrNameLst>
                                          <p:attrName>ppt_w</p:attrName>
                                        </p:attrNameLst>
                                      </p:cBhvr>
                                      <p:tavLst>
                                        <p:tav tm="0">
                                          <p:val>
                                            <p:fltVal val="0"/>
                                          </p:val>
                                        </p:tav>
                                        <p:tav tm="100000">
                                          <p:val>
                                            <p:strVal val="#ppt_w"/>
                                          </p:val>
                                        </p:tav>
                                      </p:tavLst>
                                    </p:anim>
                                    <p:anim calcmode="lin" valueType="num">
                                      <p:cBhvr>
                                        <p:cTn id="8" dur="750" fill="hold"/>
                                        <p:tgtEl>
                                          <p:spTgt spid="13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1311"/>
                                        </p:tgtEl>
                                        <p:attrNameLst>
                                          <p:attrName>style.visibility</p:attrName>
                                        </p:attrNameLst>
                                      </p:cBhvr>
                                      <p:to>
                                        <p:strVal val="visible"/>
                                      </p:to>
                                    </p:set>
                                    <p:anim calcmode="lin" valueType="num">
                                      <p:cBhvr>
                                        <p:cTn id="13" dur="750" fill="hold"/>
                                        <p:tgtEl>
                                          <p:spTgt spid="1311"/>
                                        </p:tgtEl>
                                        <p:attrNameLst>
                                          <p:attrName>ppt_w</p:attrName>
                                        </p:attrNameLst>
                                      </p:cBhvr>
                                      <p:tavLst>
                                        <p:tav tm="0">
                                          <p:val>
                                            <p:fltVal val="0"/>
                                          </p:val>
                                        </p:tav>
                                        <p:tav tm="100000">
                                          <p:val>
                                            <p:strVal val="#ppt_w"/>
                                          </p:val>
                                        </p:tav>
                                      </p:tavLst>
                                    </p:anim>
                                    <p:anim calcmode="lin" valueType="num">
                                      <p:cBhvr>
                                        <p:cTn id="14" dur="750" fill="hold"/>
                                        <p:tgtEl>
                                          <p:spTgt spid="13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1312"/>
                                        </p:tgtEl>
                                        <p:attrNameLst>
                                          <p:attrName>style.visibility</p:attrName>
                                        </p:attrNameLst>
                                      </p:cBhvr>
                                      <p:to>
                                        <p:strVal val="visible"/>
                                      </p:to>
                                    </p:set>
                                    <p:anim calcmode="lin" valueType="num">
                                      <p:cBhvr>
                                        <p:cTn id="19" dur="750" fill="hold"/>
                                        <p:tgtEl>
                                          <p:spTgt spid="1312"/>
                                        </p:tgtEl>
                                        <p:attrNameLst>
                                          <p:attrName>ppt_w</p:attrName>
                                        </p:attrNameLst>
                                      </p:cBhvr>
                                      <p:tavLst>
                                        <p:tav tm="0">
                                          <p:val>
                                            <p:fltVal val="0"/>
                                          </p:val>
                                        </p:tav>
                                        <p:tav tm="100000">
                                          <p:val>
                                            <p:strVal val="#ppt_w"/>
                                          </p:val>
                                        </p:tav>
                                      </p:tavLst>
                                    </p:anim>
                                    <p:anim calcmode="lin" valueType="num">
                                      <p:cBhvr>
                                        <p:cTn id="20" dur="750" fill="hold"/>
                                        <p:tgtEl>
                                          <p:spTgt spid="131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p:tmAbs val="0"/>
                                  </p:iterate>
                                  <p:childTnLst>
                                    <p:set>
                                      <p:cBhvr>
                                        <p:cTn id="24" fill="hold"/>
                                        <p:tgtEl>
                                          <p:spTgt spid="1313"/>
                                        </p:tgtEl>
                                        <p:attrNameLst>
                                          <p:attrName>style.visibility</p:attrName>
                                        </p:attrNameLst>
                                      </p:cBhvr>
                                      <p:to>
                                        <p:strVal val="visible"/>
                                      </p:to>
                                    </p:set>
                                    <p:anim calcmode="lin" valueType="num">
                                      <p:cBhvr>
                                        <p:cTn id="25" dur="750" fill="hold"/>
                                        <p:tgtEl>
                                          <p:spTgt spid="1313"/>
                                        </p:tgtEl>
                                        <p:attrNameLst>
                                          <p:attrName>ppt_w</p:attrName>
                                        </p:attrNameLst>
                                      </p:cBhvr>
                                      <p:tavLst>
                                        <p:tav tm="0">
                                          <p:val>
                                            <p:fltVal val="0"/>
                                          </p:val>
                                        </p:tav>
                                        <p:tav tm="100000">
                                          <p:val>
                                            <p:strVal val="#ppt_w"/>
                                          </p:val>
                                        </p:tav>
                                      </p:tavLst>
                                    </p:anim>
                                    <p:anim calcmode="lin" valueType="num">
                                      <p:cBhvr>
                                        <p:cTn id="26" dur="750" fill="hold"/>
                                        <p:tgtEl>
                                          <p:spTgt spid="131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p:tmAbs val="0"/>
                                  </p:iterate>
                                  <p:childTnLst>
                                    <p:set>
                                      <p:cBhvr>
                                        <p:cTn id="30" fill="hold"/>
                                        <p:tgtEl>
                                          <p:spTgt spid="1319"/>
                                        </p:tgtEl>
                                        <p:attrNameLst>
                                          <p:attrName>style.visibility</p:attrName>
                                        </p:attrNameLst>
                                      </p:cBhvr>
                                      <p:to>
                                        <p:strVal val="visible"/>
                                      </p:to>
                                    </p:set>
                                    <p:anim calcmode="lin" valueType="num">
                                      <p:cBhvr>
                                        <p:cTn id="31" dur="1000" fill="hold"/>
                                        <p:tgtEl>
                                          <p:spTgt spid="1319"/>
                                        </p:tgtEl>
                                        <p:attrNameLst>
                                          <p:attrName>ppt_x</p:attrName>
                                        </p:attrNameLst>
                                      </p:cBhvr>
                                      <p:tavLst>
                                        <p:tav tm="0">
                                          <p:val>
                                            <p:strVal val="#ppt_x"/>
                                          </p:val>
                                        </p:tav>
                                        <p:tav tm="100000">
                                          <p:val>
                                            <p:strVal val="#ppt_x"/>
                                          </p:val>
                                        </p:tav>
                                      </p:tavLst>
                                    </p:anim>
                                    <p:anim calcmode="lin" valueType="num">
                                      <p:cBhvr>
                                        <p:cTn id="32" dur="1000" fill="hold"/>
                                        <p:tgtEl>
                                          <p:spTgt spid="131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p:tmAbs val="0"/>
                                  </p:iterate>
                                  <p:childTnLst>
                                    <p:set>
                                      <p:cBhvr>
                                        <p:cTn id="36" fill="hold"/>
                                        <p:tgtEl>
                                          <p:spTgt spid="1314"/>
                                        </p:tgtEl>
                                        <p:attrNameLst>
                                          <p:attrName>style.visibility</p:attrName>
                                        </p:attrNameLst>
                                      </p:cBhvr>
                                      <p:to>
                                        <p:strVal val="visible"/>
                                      </p:to>
                                    </p:set>
                                    <p:anim calcmode="lin" valueType="num">
                                      <p:cBhvr>
                                        <p:cTn id="37" dur="750" fill="hold"/>
                                        <p:tgtEl>
                                          <p:spTgt spid="1314"/>
                                        </p:tgtEl>
                                        <p:attrNameLst>
                                          <p:attrName>ppt_w</p:attrName>
                                        </p:attrNameLst>
                                      </p:cBhvr>
                                      <p:tavLst>
                                        <p:tav tm="0">
                                          <p:val>
                                            <p:fltVal val="0"/>
                                          </p:val>
                                        </p:tav>
                                        <p:tav tm="100000">
                                          <p:val>
                                            <p:strVal val="#ppt_w"/>
                                          </p:val>
                                        </p:tav>
                                      </p:tavLst>
                                    </p:anim>
                                    <p:anim calcmode="lin" valueType="num">
                                      <p:cBhvr>
                                        <p:cTn id="38" dur="750" fill="hold"/>
                                        <p:tgtEl>
                                          <p:spTgt spid="1314"/>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p:tmAbs val="0"/>
                                  </p:iterate>
                                  <p:childTnLst>
                                    <p:set>
                                      <p:cBhvr>
                                        <p:cTn id="42" fill="hold"/>
                                        <p:tgtEl>
                                          <p:spTgt spid="1316"/>
                                        </p:tgtEl>
                                        <p:attrNameLst>
                                          <p:attrName>style.visibility</p:attrName>
                                        </p:attrNameLst>
                                      </p:cBhvr>
                                      <p:to>
                                        <p:strVal val="visible"/>
                                      </p:to>
                                    </p:set>
                                    <p:anim calcmode="lin" valueType="num">
                                      <p:cBhvr>
                                        <p:cTn id="43" dur="750" fill="hold"/>
                                        <p:tgtEl>
                                          <p:spTgt spid="1316"/>
                                        </p:tgtEl>
                                        <p:attrNameLst>
                                          <p:attrName>ppt_w</p:attrName>
                                        </p:attrNameLst>
                                      </p:cBhvr>
                                      <p:tavLst>
                                        <p:tav tm="0">
                                          <p:val>
                                            <p:fltVal val="0"/>
                                          </p:val>
                                        </p:tav>
                                        <p:tav tm="100000">
                                          <p:val>
                                            <p:strVal val="#ppt_w"/>
                                          </p:val>
                                        </p:tav>
                                      </p:tavLst>
                                    </p:anim>
                                    <p:anim calcmode="lin" valueType="num">
                                      <p:cBhvr>
                                        <p:cTn id="44" dur="750" fill="hold"/>
                                        <p:tgtEl>
                                          <p:spTgt spid="1316"/>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p:tmAbs val="0"/>
                                  </p:iterate>
                                  <p:childTnLst>
                                    <p:set>
                                      <p:cBhvr>
                                        <p:cTn id="48" fill="hold"/>
                                        <p:tgtEl>
                                          <p:spTgt spid="1315"/>
                                        </p:tgtEl>
                                        <p:attrNameLst>
                                          <p:attrName>style.visibility</p:attrName>
                                        </p:attrNameLst>
                                      </p:cBhvr>
                                      <p:to>
                                        <p:strVal val="visible"/>
                                      </p:to>
                                    </p:set>
                                    <p:anim calcmode="lin" valueType="num">
                                      <p:cBhvr>
                                        <p:cTn id="49" dur="750" fill="hold"/>
                                        <p:tgtEl>
                                          <p:spTgt spid="1315"/>
                                        </p:tgtEl>
                                        <p:attrNameLst>
                                          <p:attrName>ppt_w</p:attrName>
                                        </p:attrNameLst>
                                      </p:cBhvr>
                                      <p:tavLst>
                                        <p:tav tm="0">
                                          <p:val>
                                            <p:fltVal val="0"/>
                                          </p:val>
                                        </p:tav>
                                        <p:tav tm="100000">
                                          <p:val>
                                            <p:strVal val="#ppt_w"/>
                                          </p:val>
                                        </p:tav>
                                      </p:tavLst>
                                    </p:anim>
                                    <p:anim calcmode="lin" valueType="num">
                                      <p:cBhvr>
                                        <p:cTn id="50" dur="750" fill="hold"/>
                                        <p:tgtEl>
                                          <p:spTgt spid="13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9" grpId="0" animBg="1" advAuto="0"/>
      <p:bldP spid="1311" grpId="0" animBg="1" advAuto="0"/>
      <p:bldP spid="1312" grpId="0" animBg="1" advAuto="0"/>
      <p:bldP spid="1313" grpId="0" animBg="1" advAuto="0"/>
      <p:bldP spid="1314" grpId="0" animBg="1" advAuto="0"/>
      <p:bldP spid="1315" grpId="0" animBg="1" advAuto="0"/>
      <p:bldP spid="1316" grpId="0" animBg="1" advAuto="0"/>
      <p:bldP spid="1319"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Entwicklungs-Effizienz…"/>
          <p:cNvSpPr txBox="1"/>
          <p:nvPr/>
        </p:nvSpPr>
        <p:spPr>
          <a:xfrm>
            <a:off x="965952" y="1413843"/>
            <a:ext cx="20701002" cy="3080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p>
            <a:pPr>
              <a:spcBef>
                <a:spcPts val="3500"/>
              </a:spcBef>
              <a:defRPr sz="4000">
                <a:solidFill>
                  <a:srgbClr val="2B669A"/>
                </a:solidFill>
                <a:latin typeface="Impact"/>
                <a:ea typeface="Impact"/>
                <a:cs typeface="Impact"/>
                <a:sym typeface="Impact"/>
              </a:defRPr>
            </a:pPr>
            <a:r>
              <a:rPr sz="10001" err="1"/>
              <a:t>Entwicklungs-Effizienz</a:t>
            </a:r>
            <a:endParaRPr sz="10001"/>
          </a:p>
          <a:p>
            <a:pPr>
              <a:spcBef>
                <a:spcPts val="3500"/>
              </a:spcBef>
              <a:defRPr sz="2600">
                <a:solidFill>
                  <a:srgbClr val="2B669A"/>
                </a:solidFill>
                <a:latin typeface="Impact"/>
                <a:ea typeface="Impact"/>
                <a:cs typeface="Impact"/>
                <a:sym typeface="Impact"/>
              </a:defRPr>
            </a:pPr>
            <a:r>
              <a:rPr sz="6501" err="1"/>
              <a:t>Woran</a:t>
            </a:r>
            <a:r>
              <a:rPr sz="6501"/>
              <a:t> </a:t>
            </a:r>
            <a:r>
              <a:rPr sz="6501" err="1"/>
              <a:t>arbeiten</a:t>
            </a:r>
            <a:r>
              <a:rPr sz="6501"/>
              <a:t> </a:t>
            </a:r>
            <a:r>
              <a:rPr sz="6501" err="1"/>
              <a:t>wir</a:t>
            </a:r>
            <a:r>
              <a:rPr sz="6501"/>
              <a:t>?</a:t>
            </a:r>
          </a:p>
        </p:txBody>
      </p:sp>
      <p:sp>
        <p:nvSpPr>
          <p:cNvPr id="792" name="Linien"/>
          <p:cNvSpPr/>
          <p:nvPr/>
        </p:nvSpPr>
        <p:spPr>
          <a:xfrm flipV="1">
            <a:off x="7030212" y="4372435"/>
            <a:ext cx="2" cy="7137403"/>
          </a:xfrm>
          <a:prstGeom prst="line">
            <a:avLst/>
          </a:prstGeom>
          <a:ln w="57150">
            <a:solidFill>
              <a:srgbClr val="3E5387"/>
            </a:solidFill>
            <a:tailEnd type="triangle"/>
          </a:ln>
        </p:spPr>
        <p:txBody>
          <a:bodyPr lIns="114299" rIns="114299"/>
          <a:lstStyle/>
          <a:p>
            <a:endParaRPr sz="12502"/>
          </a:p>
        </p:txBody>
      </p:sp>
      <p:sp>
        <p:nvSpPr>
          <p:cNvPr id="793" name="Linien"/>
          <p:cNvSpPr/>
          <p:nvPr/>
        </p:nvSpPr>
        <p:spPr>
          <a:xfrm>
            <a:off x="7002427" y="11528883"/>
            <a:ext cx="10227471" cy="3180"/>
          </a:xfrm>
          <a:prstGeom prst="line">
            <a:avLst/>
          </a:prstGeom>
          <a:ln w="57150">
            <a:solidFill>
              <a:srgbClr val="3E5387"/>
            </a:solidFill>
            <a:tailEnd type="triangle"/>
          </a:ln>
        </p:spPr>
        <p:txBody>
          <a:bodyPr lIns="114299" rIns="114299"/>
          <a:lstStyle/>
          <a:p>
            <a:endParaRPr sz="12502">
              <a:solidFill>
                <a:srgbClr val="3E5387"/>
              </a:solidFill>
            </a:endParaRPr>
          </a:p>
        </p:txBody>
      </p:sp>
      <p:sp>
        <p:nvSpPr>
          <p:cNvPr id="794" name="Linien"/>
          <p:cNvSpPr/>
          <p:nvPr/>
        </p:nvSpPr>
        <p:spPr>
          <a:xfrm>
            <a:off x="7077837" y="3658060"/>
            <a:ext cx="9108286" cy="62865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 y="21493"/>
                </a:lnTo>
                <a:lnTo>
                  <a:pt x="869" y="21379"/>
                </a:lnTo>
                <a:lnTo>
                  <a:pt x="1734" y="21109"/>
                </a:lnTo>
                <a:lnTo>
                  <a:pt x="2171" y="20959"/>
                </a:lnTo>
                <a:lnTo>
                  <a:pt x="2604" y="20802"/>
                </a:lnTo>
                <a:lnTo>
                  <a:pt x="3036" y="20639"/>
                </a:lnTo>
                <a:lnTo>
                  <a:pt x="3464" y="20453"/>
                </a:lnTo>
                <a:lnTo>
                  <a:pt x="3901" y="20268"/>
                </a:lnTo>
                <a:lnTo>
                  <a:pt x="4328" y="20076"/>
                </a:lnTo>
                <a:lnTo>
                  <a:pt x="4761" y="19869"/>
                </a:lnTo>
                <a:lnTo>
                  <a:pt x="5184" y="19649"/>
                </a:lnTo>
                <a:lnTo>
                  <a:pt x="5611" y="19428"/>
                </a:lnTo>
                <a:lnTo>
                  <a:pt x="6034" y="19200"/>
                </a:lnTo>
                <a:lnTo>
                  <a:pt x="6462" y="18951"/>
                </a:lnTo>
                <a:lnTo>
                  <a:pt x="6880" y="18709"/>
                </a:lnTo>
                <a:lnTo>
                  <a:pt x="7299" y="18452"/>
                </a:lnTo>
                <a:lnTo>
                  <a:pt x="7717" y="18182"/>
                </a:lnTo>
                <a:lnTo>
                  <a:pt x="8131" y="17911"/>
                </a:lnTo>
                <a:lnTo>
                  <a:pt x="8544" y="17633"/>
                </a:lnTo>
                <a:lnTo>
                  <a:pt x="8953" y="17334"/>
                </a:lnTo>
                <a:lnTo>
                  <a:pt x="9357" y="17042"/>
                </a:lnTo>
                <a:lnTo>
                  <a:pt x="9761" y="16736"/>
                </a:lnTo>
                <a:lnTo>
                  <a:pt x="10161" y="16430"/>
                </a:lnTo>
                <a:lnTo>
                  <a:pt x="10556" y="16109"/>
                </a:lnTo>
                <a:lnTo>
                  <a:pt x="11336" y="15454"/>
                </a:lnTo>
                <a:lnTo>
                  <a:pt x="11721" y="15112"/>
                </a:lnTo>
                <a:lnTo>
                  <a:pt x="12102" y="14777"/>
                </a:lnTo>
                <a:lnTo>
                  <a:pt x="12478" y="14421"/>
                </a:lnTo>
                <a:lnTo>
                  <a:pt x="12849" y="14065"/>
                </a:lnTo>
                <a:lnTo>
                  <a:pt x="13582" y="13339"/>
                </a:lnTo>
                <a:lnTo>
                  <a:pt x="13939" y="12961"/>
                </a:lnTo>
                <a:lnTo>
                  <a:pt x="14292" y="12584"/>
                </a:lnTo>
                <a:lnTo>
                  <a:pt x="14978" y="11815"/>
                </a:lnTo>
                <a:lnTo>
                  <a:pt x="15316" y="11416"/>
                </a:lnTo>
                <a:lnTo>
                  <a:pt x="15650" y="11024"/>
                </a:lnTo>
                <a:lnTo>
                  <a:pt x="15974" y="10618"/>
                </a:lnTo>
                <a:lnTo>
                  <a:pt x="16289" y="10205"/>
                </a:lnTo>
                <a:lnTo>
                  <a:pt x="16604" y="9799"/>
                </a:lnTo>
                <a:lnTo>
                  <a:pt x="16910" y="9379"/>
                </a:lnTo>
                <a:lnTo>
                  <a:pt x="17210" y="8966"/>
                </a:lnTo>
                <a:lnTo>
                  <a:pt x="17507" y="8539"/>
                </a:lnTo>
                <a:lnTo>
                  <a:pt x="17789" y="8112"/>
                </a:lnTo>
                <a:lnTo>
                  <a:pt x="18066" y="7684"/>
                </a:lnTo>
                <a:lnTo>
                  <a:pt x="18343" y="7243"/>
                </a:lnTo>
                <a:lnTo>
                  <a:pt x="18606" y="6815"/>
                </a:lnTo>
                <a:lnTo>
                  <a:pt x="18865" y="6367"/>
                </a:lnTo>
                <a:lnTo>
                  <a:pt x="19119" y="5932"/>
                </a:lnTo>
                <a:lnTo>
                  <a:pt x="19358" y="5484"/>
                </a:lnTo>
                <a:lnTo>
                  <a:pt x="19819" y="4586"/>
                </a:lnTo>
                <a:lnTo>
                  <a:pt x="20035" y="4138"/>
                </a:lnTo>
                <a:lnTo>
                  <a:pt x="20246" y="3689"/>
                </a:lnTo>
                <a:lnTo>
                  <a:pt x="20444" y="3226"/>
                </a:lnTo>
                <a:lnTo>
                  <a:pt x="20641" y="2770"/>
                </a:lnTo>
                <a:lnTo>
                  <a:pt x="20825" y="2315"/>
                </a:lnTo>
                <a:lnTo>
                  <a:pt x="20994" y="1852"/>
                </a:lnTo>
                <a:lnTo>
                  <a:pt x="21158" y="1389"/>
                </a:lnTo>
                <a:lnTo>
                  <a:pt x="21318" y="933"/>
                </a:lnTo>
                <a:lnTo>
                  <a:pt x="21464" y="463"/>
                </a:lnTo>
                <a:lnTo>
                  <a:pt x="21600" y="0"/>
                </a:lnTo>
              </a:path>
            </a:pathLst>
          </a:custGeom>
          <a:ln w="57150">
            <a:solidFill>
              <a:srgbClr val="5C8F17"/>
            </a:solidFill>
            <a:tailEnd type="triangle"/>
          </a:ln>
        </p:spPr>
        <p:txBody>
          <a:bodyPr lIns="114299" rIns="114299"/>
          <a:lstStyle/>
          <a:p>
            <a:endParaRPr sz="12502"/>
          </a:p>
        </p:txBody>
      </p:sp>
      <p:sp>
        <p:nvSpPr>
          <p:cNvPr id="795" name="Unternehmenserfolg"/>
          <p:cNvSpPr txBox="1"/>
          <p:nvPr/>
        </p:nvSpPr>
        <p:spPr>
          <a:xfrm rot="16200000">
            <a:off x="3135255" y="7479411"/>
            <a:ext cx="6570710" cy="923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600">
                <a:solidFill>
                  <a:schemeClr val="accent3">
                    <a:lumOff val="44000"/>
                  </a:schemeClr>
                </a:solidFill>
                <a:latin typeface="Impact"/>
                <a:ea typeface="Impact"/>
                <a:cs typeface="Impact"/>
                <a:sym typeface="Impact"/>
              </a:defRPr>
            </a:lvl1pPr>
          </a:lstStyle>
          <a:p>
            <a:r>
              <a:rPr sz="6001" err="1">
                <a:solidFill>
                  <a:srgbClr val="3E5387"/>
                </a:solidFill>
              </a:rPr>
              <a:t>Unternehmenserfolg</a:t>
            </a:r>
            <a:endParaRPr sz="6001">
              <a:solidFill>
                <a:srgbClr val="3E5387"/>
              </a:solidFill>
            </a:endParaRPr>
          </a:p>
        </p:txBody>
      </p:sp>
      <p:sp>
        <p:nvSpPr>
          <p:cNvPr id="796" name="Zeit"/>
          <p:cNvSpPr txBox="1"/>
          <p:nvPr/>
        </p:nvSpPr>
        <p:spPr>
          <a:xfrm>
            <a:off x="17489178" y="11230307"/>
            <a:ext cx="764633"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600">
                <a:solidFill>
                  <a:schemeClr val="accent3">
                    <a:lumOff val="44000"/>
                  </a:schemeClr>
                </a:solidFill>
                <a:latin typeface="Impact"/>
                <a:ea typeface="Impact"/>
                <a:cs typeface="Impact"/>
                <a:sym typeface="Impact"/>
              </a:defRPr>
            </a:lvl1pPr>
          </a:lstStyle>
          <a:p>
            <a:r>
              <a:rPr sz="4000">
                <a:solidFill>
                  <a:srgbClr val="3E5387"/>
                </a:solidFill>
              </a:rPr>
              <a:t>Zeit</a:t>
            </a:r>
          </a:p>
        </p:txBody>
      </p:sp>
      <p:sp>
        <p:nvSpPr>
          <p:cNvPr id="797" name="E"/>
          <p:cNvSpPr txBox="1"/>
          <p:nvPr/>
        </p:nvSpPr>
        <p:spPr>
          <a:xfrm>
            <a:off x="15590044" y="3917288"/>
            <a:ext cx="169918"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a:solidFill>
                  <a:schemeClr val="accent3">
                    <a:lumOff val="44000"/>
                  </a:schemeClr>
                </a:solidFill>
                <a:latin typeface="Impact"/>
                <a:ea typeface="Impact"/>
                <a:cs typeface="Impact"/>
                <a:sym typeface="Impact"/>
              </a:defRPr>
            </a:lvl1pPr>
          </a:lstStyle>
          <a:p>
            <a:r>
              <a:rPr sz="3200">
                <a:solidFill>
                  <a:srgbClr val="3E5387"/>
                </a:solidFill>
              </a:rPr>
              <a:t>E</a:t>
            </a:r>
          </a:p>
        </p:txBody>
      </p:sp>
      <p:sp>
        <p:nvSpPr>
          <p:cNvPr id="798" name="M"/>
          <p:cNvSpPr txBox="1"/>
          <p:nvPr/>
        </p:nvSpPr>
        <p:spPr>
          <a:xfrm>
            <a:off x="8213087" y="8885839"/>
            <a:ext cx="294953"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a:solidFill>
                  <a:schemeClr val="accent3">
                    <a:lumOff val="44000"/>
                  </a:schemeClr>
                </a:solidFill>
                <a:latin typeface="Impact"/>
                <a:ea typeface="Impact"/>
                <a:cs typeface="Impact"/>
                <a:sym typeface="Impact"/>
              </a:defRPr>
            </a:lvl1pPr>
          </a:lstStyle>
          <a:p>
            <a:r>
              <a:rPr sz="3200">
                <a:solidFill>
                  <a:srgbClr val="3E5387"/>
                </a:solidFill>
              </a:rPr>
              <a:t>M</a:t>
            </a:r>
          </a:p>
        </p:txBody>
      </p:sp>
      <p:sp>
        <p:nvSpPr>
          <p:cNvPr id="799" name="O"/>
          <p:cNvSpPr txBox="1"/>
          <p:nvPr/>
        </p:nvSpPr>
        <p:spPr>
          <a:xfrm>
            <a:off x="10568956" y="7933489"/>
            <a:ext cx="22442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a:solidFill>
                  <a:schemeClr val="accent3">
                    <a:lumOff val="44000"/>
                  </a:schemeClr>
                </a:solidFill>
                <a:latin typeface="Impact"/>
                <a:ea typeface="Impact"/>
                <a:cs typeface="Impact"/>
                <a:sym typeface="Impact"/>
              </a:defRPr>
            </a:lvl1pPr>
          </a:lstStyle>
          <a:p>
            <a:r>
              <a:rPr sz="3200">
                <a:solidFill>
                  <a:srgbClr val="3E5387"/>
                </a:solidFill>
              </a:rPr>
              <a:t>O</a:t>
            </a:r>
          </a:p>
        </p:txBody>
      </p:sp>
      <p:sp>
        <p:nvSpPr>
          <p:cNvPr id="800" name="V"/>
          <p:cNvSpPr txBox="1"/>
          <p:nvPr/>
        </p:nvSpPr>
        <p:spPr>
          <a:xfrm>
            <a:off x="13177581" y="6149536"/>
            <a:ext cx="21480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a:solidFill>
                  <a:schemeClr val="accent3">
                    <a:lumOff val="44000"/>
                  </a:schemeClr>
                </a:solidFill>
                <a:latin typeface="Impact"/>
                <a:ea typeface="Impact"/>
                <a:cs typeface="Impact"/>
                <a:sym typeface="Impact"/>
              </a:defRPr>
            </a:lvl1pPr>
          </a:lstStyle>
          <a:p>
            <a:r>
              <a:rPr sz="3200">
                <a:solidFill>
                  <a:srgbClr val="3E5387"/>
                </a:solidFill>
              </a:rPr>
              <a:t>V</a:t>
            </a:r>
          </a:p>
        </p:txBody>
      </p:sp>
      <p:sp>
        <p:nvSpPr>
          <p:cNvPr id="801" name="Quelle: Peter F. Drucker"/>
          <p:cNvSpPr txBox="1"/>
          <p:nvPr/>
        </p:nvSpPr>
        <p:spPr>
          <a:xfrm>
            <a:off x="16563317" y="12351221"/>
            <a:ext cx="4683129" cy="554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lvl1pPr>
              <a:spcBef>
                <a:spcPts val="700"/>
              </a:spcBef>
              <a:defRPr sz="1200">
                <a:solidFill>
                  <a:srgbClr val="777778"/>
                </a:solidFill>
                <a:latin typeface="Impact"/>
                <a:ea typeface="Impact"/>
                <a:cs typeface="Impact"/>
                <a:sym typeface="Impact"/>
              </a:defRPr>
            </a:lvl1pPr>
          </a:lstStyle>
          <a:p>
            <a:r>
              <a:rPr sz="3001"/>
              <a:t>Quelle: Peter F. Drucker</a:t>
            </a:r>
          </a:p>
        </p:txBody>
      </p:sp>
      <p:sp>
        <p:nvSpPr>
          <p:cNvPr id="802" name="M               O                 V              E"/>
          <p:cNvSpPr txBox="1"/>
          <p:nvPr/>
        </p:nvSpPr>
        <p:spPr>
          <a:xfrm>
            <a:off x="7654590" y="11432804"/>
            <a:ext cx="8558431" cy="2016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rIns="114299">
            <a:spAutoFit/>
          </a:bodyPr>
          <a:lstStyle>
            <a:lvl1pPr>
              <a:defRPr>
                <a:solidFill>
                  <a:schemeClr val="accent3">
                    <a:lumOff val="44000"/>
                  </a:schemeClr>
                </a:solidFill>
                <a:latin typeface="Impact"/>
                <a:ea typeface="Impact"/>
                <a:cs typeface="Impact"/>
                <a:sym typeface="Impact"/>
              </a:defRPr>
            </a:lvl1pPr>
          </a:lstStyle>
          <a:p>
            <a:pPr algn="l"/>
            <a:r>
              <a:rPr sz="12502">
                <a:solidFill>
                  <a:srgbClr val="3E5387"/>
                </a:solidFill>
              </a:rPr>
              <a:t>M     O       V     E</a:t>
            </a:r>
          </a:p>
        </p:txBody>
      </p:sp>
      <p:sp>
        <p:nvSpPr>
          <p:cNvPr id="803" name="Linien"/>
          <p:cNvSpPr/>
          <p:nvPr/>
        </p:nvSpPr>
        <p:spPr>
          <a:xfrm>
            <a:off x="7383431" y="7182626"/>
            <a:ext cx="4464842" cy="3178"/>
          </a:xfrm>
          <a:prstGeom prst="line">
            <a:avLst/>
          </a:prstGeom>
          <a:ln w="76200">
            <a:solidFill>
              <a:srgbClr val="FF0000"/>
            </a:solidFill>
          </a:ln>
        </p:spPr>
        <p:txBody>
          <a:bodyPr lIns="114299" rIns="114299"/>
          <a:lstStyle/>
          <a:p>
            <a:endParaRPr sz="12502"/>
          </a:p>
        </p:txBody>
      </p:sp>
      <p:sp>
        <p:nvSpPr>
          <p:cNvPr id="804" name="Linien"/>
          <p:cNvSpPr/>
          <p:nvPr/>
        </p:nvSpPr>
        <p:spPr>
          <a:xfrm>
            <a:off x="7348783" y="11534902"/>
            <a:ext cx="4464842" cy="3178"/>
          </a:xfrm>
          <a:prstGeom prst="line">
            <a:avLst/>
          </a:prstGeom>
          <a:ln w="76200">
            <a:solidFill>
              <a:srgbClr val="FF0000"/>
            </a:solidFill>
          </a:ln>
        </p:spPr>
        <p:txBody>
          <a:bodyPr lIns="114299" rIns="114299"/>
          <a:lstStyle/>
          <a:p>
            <a:endParaRPr sz="12502"/>
          </a:p>
        </p:txBody>
      </p:sp>
      <p:sp>
        <p:nvSpPr>
          <p:cNvPr id="805" name="Linien"/>
          <p:cNvSpPr/>
          <p:nvPr/>
        </p:nvSpPr>
        <p:spPr>
          <a:xfrm flipV="1">
            <a:off x="11813626" y="7182627"/>
            <a:ext cx="4965" cy="4346257"/>
          </a:xfrm>
          <a:prstGeom prst="line">
            <a:avLst/>
          </a:prstGeom>
          <a:ln w="76200">
            <a:solidFill>
              <a:srgbClr val="FF0000"/>
            </a:solidFill>
          </a:ln>
        </p:spPr>
        <p:txBody>
          <a:bodyPr lIns="114299" rIns="114299"/>
          <a:lstStyle/>
          <a:p>
            <a:endParaRPr sz="12502"/>
          </a:p>
        </p:txBody>
      </p:sp>
      <p:sp>
        <p:nvSpPr>
          <p:cNvPr id="806" name="Linien"/>
          <p:cNvSpPr/>
          <p:nvPr/>
        </p:nvSpPr>
        <p:spPr>
          <a:xfrm flipH="1" flipV="1">
            <a:off x="7377877" y="7184212"/>
            <a:ext cx="2" cy="4344672"/>
          </a:xfrm>
          <a:prstGeom prst="line">
            <a:avLst/>
          </a:prstGeom>
          <a:ln w="76200">
            <a:solidFill>
              <a:srgbClr val="FF0000"/>
            </a:solidFill>
          </a:ln>
        </p:spPr>
        <p:txBody>
          <a:bodyPr lIns="114299" rIns="114299"/>
          <a:lstStyle/>
          <a:p>
            <a:endParaRPr sz="12502"/>
          </a:p>
        </p:txBody>
      </p:sp>
      <p:grpSp>
        <p:nvGrpSpPr>
          <p:cNvPr id="809" name="Gruppieren"/>
          <p:cNvGrpSpPr/>
          <p:nvPr/>
        </p:nvGrpSpPr>
        <p:grpSpPr>
          <a:xfrm>
            <a:off x="7794271" y="9426692"/>
            <a:ext cx="1190577" cy="2039409"/>
            <a:chOff x="-1" y="0"/>
            <a:chExt cx="476230" cy="815761"/>
          </a:xfrm>
        </p:grpSpPr>
        <p:sp>
          <p:nvSpPr>
            <p:cNvPr id="807" name="Rechteck"/>
            <p:cNvSpPr/>
            <p:nvPr/>
          </p:nvSpPr>
          <p:spPr>
            <a:xfrm>
              <a:off x="-1" y="0"/>
              <a:ext cx="476230" cy="815757"/>
            </a:xfrm>
            <a:prstGeom prst="rect">
              <a:avLst/>
            </a:prstGeom>
            <a:solidFill>
              <a:srgbClr val="EB7432"/>
            </a:solidFill>
            <a:ln w="12700" cap="flat">
              <a:noFill/>
              <a:miter lim="400000"/>
            </a:ln>
            <a:effectLst/>
          </p:spPr>
          <p:txBody>
            <a:bodyPr wrap="square" lIns="114299" tIns="114299" rIns="114299" bIns="114299" numCol="1" anchor="ctr">
              <a:noAutofit/>
            </a:bodyPr>
            <a:lstStyle/>
            <a:p>
              <a:pPr algn="ctr"/>
              <a:endParaRPr sz="12502"/>
            </a:p>
          </p:txBody>
        </p:sp>
        <p:sp>
          <p:nvSpPr>
            <p:cNvPr id="808" name="METHODE"/>
            <p:cNvSpPr txBox="1"/>
            <p:nvPr/>
          </p:nvSpPr>
          <p:spPr>
            <a:xfrm rot="5400000">
              <a:off x="-169765" y="269357"/>
              <a:ext cx="815758" cy="2770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numCol="1" anchor="ctr">
              <a:spAutoFit/>
            </a:bodyPr>
            <a:lstStyle>
              <a:lvl1pPr algn="ctr">
                <a:defRPr sz="1200">
                  <a:solidFill>
                    <a:schemeClr val="accent3">
                      <a:lumOff val="44000"/>
                    </a:schemeClr>
                  </a:solidFill>
                  <a:latin typeface="Impact"/>
                  <a:ea typeface="Impact"/>
                  <a:cs typeface="Impact"/>
                  <a:sym typeface="Impact"/>
                </a:defRPr>
              </a:lvl1pPr>
            </a:lstStyle>
            <a:p>
              <a:r>
                <a:rPr sz="3001"/>
                <a:t>METHODE</a:t>
              </a:r>
            </a:p>
          </p:txBody>
        </p:sp>
      </p:grpSp>
      <p:grpSp>
        <p:nvGrpSpPr>
          <p:cNvPr id="812" name="Gruppieren"/>
          <p:cNvGrpSpPr/>
          <p:nvPr/>
        </p:nvGrpSpPr>
        <p:grpSpPr>
          <a:xfrm>
            <a:off x="10125877" y="8487515"/>
            <a:ext cx="1190577" cy="2981398"/>
            <a:chOff x="-1" y="0"/>
            <a:chExt cx="476230" cy="1192557"/>
          </a:xfrm>
        </p:grpSpPr>
        <p:sp>
          <p:nvSpPr>
            <p:cNvPr id="810" name="Rechteck"/>
            <p:cNvSpPr/>
            <p:nvPr/>
          </p:nvSpPr>
          <p:spPr>
            <a:xfrm>
              <a:off x="-1" y="0"/>
              <a:ext cx="476230" cy="1192556"/>
            </a:xfrm>
            <a:prstGeom prst="rect">
              <a:avLst/>
            </a:prstGeom>
            <a:solidFill>
              <a:srgbClr val="099BDD"/>
            </a:solidFill>
            <a:ln w="12700" cap="flat">
              <a:noFill/>
              <a:miter lim="400000"/>
            </a:ln>
            <a:effectLst/>
          </p:spPr>
          <p:txBody>
            <a:bodyPr wrap="square" lIns="114299" tIns="114299" rIns="114299" bIns="114299" numCol="1" anchor="ctr">
              <a:noAutofit/>
            </a:bodyPr>
            <a:lstStyle/>
            <a:p>
              <a:pPr algn="ctr"/>
              <a:endParaRPr sz="12502"/>
            </a:p>
          </p:txBody>
        </p:sp>
        <p:sp>
          <p:nvSpPr>
            <p:cNvPr id="811" name="ORGANISATION"/>
            <p:cNvSpPr txBox="1"/>
            <p:nvPr/>
          </p:nvSpPr>
          <p:spPr>
            <a:xfrm rot="5400000">
              <a:off x="-358164" y="442391"/>
              <a:ext cx="1192557" cy="307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numCol="1" anchor="ctr">
              <a:spAutoFit/>
            </a:bodyPr>
            <a:lstStyle>
              <a:lvl1pPr algn="ctr">
                <a:defRPr sz="1400">
                  <a:solidFill>
                    <a:schemeClr val="accent3">
                      <a:lumOff val="44000"/>
                    </a:schemeClr>
                  </a:solidFill>
                  <a:latin typeface="Impact"/>
                  <a:ea typeface="Impact"/>
                  <a:cs typeface="Impact"/>
                  <a:sym typeface="Impact"/>
                </a:defRPr>
              </a:lvl1pPr>
            </a:lstStyle>
            <a:p>
              <a:r>
                <a:rPr sz="3500"/>
                <a:t>ORGANISATION</a:t>
              </a:r>
            </a:p>
          </p:txBody>
        </p:sp>
      </p:grpSp>
      <p:grpSp>
        <p:nvGrpSpPr>
          <p:cNvPr id="815" name="Gruppieren"/>
          <p:cNvGrpSpPr/>
          <p:nvPr/>
        </p:nvGrpSpPr>
        <p:grpSpPr>
          <a:xfrm>
            <a:off x="12775117" y="6676529"/>
            <a:ext cx="1190577" cy="4767062"/>
            <a:chOff x="-1" y="0"/>
            <a:chExt cx="476230" cy="1906824"/>
          </a:xfrm>
        </p:grpSpPr>
        <p:sp>
          <p:nvSpPr>
            <p:cNvPr id="813" name="Rechteck"/>
            <p:cNvSpPr/>
            <p:nvPr/>
          </p:nvSpPr>
          <p:spPr>
            <a:xfrm>
              <a:off x="-1" y="0"/>
              <a:ext cx="476230" cy="1906823"/>
            </a:xfrm>
            <a:prstGeom prst="rect">
              <a:avLst/>
            </a:prstGeom>
            <a:solidFill>
              <a:srgbClr val="FFBF00"/>
            </a:solidFill>
            <a:ln w="12700" cap="flat">
              <a:noFill/>
              <a:miter lim="400000"/>
            </a:ln>
            <a:effectLst>
              <a:outerShdw blurRad="38100" dist="20000" dir="5400000" rotWithShape="0">
                <a:srgbClr val="000000">
                  <a:alpha val="38000"/>
                </a:srgbClr>
              </a:outerShdw>
            </a:effectLst>
          </p:spPr>
          <p:txBody>
            <a:bodyPr wrap="square" lIns="114299" tIns="114299" rIns="114299" bIns="114299" numCol="1" anchor="ctr">
              <a:noAutofit/>
            </a:bodyPr>
            <a:lstStyle/>
            <a:p>
              <a:pPr algn="ctr"/>
              <a:endParaRPr sz="12502"/>
            </a:p>
          </p:txBody>
        </p:sp>
        <p:sp>
          <p:nvSpPr>
            <p:cNvPr id="814" name="VERHALTEN"/>
            <p:cNvSpPr txBox="1"/>
            <p:nvPr/>
          </p:nvSpPr>
          <p:spPr>
            <a:xfrm rot="5400000">
              <a:off x="-715298" y="799524"/>
              <a:ext cx="1906824" cy="307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numCol="1" anchor="ctr">
              <a:spAutoFit/>
            </a:bodyPr>
            <a:lstStyle>
              <a:lvl1pPr algn="ctr">
                <a:defRPr sz="1400">
                  <a:solidFill>
                    <a:srgbClr val="4E4E4F"/>
                  </a:solidFill>
                  <a:latin typeface="Impact"/>
                  <a:ea typeface="Impact"/>
                  <a:cs typeface="Impact"/>
                  <a:sym typeface="Impact"/>
                </a:defRPr>
              </a:lvl1pPr>
            </a:lstStyle>
            <a:p>
              <a:r>
                <a:rPr sz="3500"/>
                <a:t>VERHALTEN</a:t>
              </a:r>
            </a:p>
          </p:txBody>
        </p:sp>
      </p:grpSp>
      <p:grpSp>
        <p:nvGrpSpPr>
          <p:cNvPr id="818" name="Gruppieren"/>
          <p:cNvGrpSpPr/>
          <p:nvPr/>
        </p:nvGrpSpPr>
        <p:grpSpPr>
          <a:xfrm>
            <a:off x="15126537" y="4416484"/>
            <a:ext cx="1190577" cy="7032487"/>
            <a:chOff x="-1" y="-1"/>
            <a:chExt cx="476230" cy="2812994"/>
          </a:xfrm>
        </p:grpSpPr>
        <p:sp>
          <p:nvSpPr>
            <p:cNvPr id="816" name="Rechteck"/>
            <p:cNvSpPr/>
            <p:nvPr/>
          </p:nvSpPr>
          <p:spPr>
            <a:xfrm>
              <a:off x="-1" y="-1"/>
              <a:ext cx="476230" cy="2812994"/>
            </a:xfrm>
            <a:prstGeom prst="rect">
              <a:avLst/>
            </a:prstGeom>
            <a:solidFill>
              <a:srgbClr val="70AA1D"/>
            </a:solidFill>
            <a:ln w="12700" cap="flat">
              <a:noFill/>
              <a:miter lim="400000"/>
            </a:ln>
            <a:effectLst/>
          </p:spPr>
          <p:txBody>
            <a:bodyPr wrap="square" lIns="114299" tIns="114299" rIns="114299" bIns="114299" numCol="1" anchor="ctr">
              <a:noAutofit/>
            </a:bodyPr>
            <a:lstStyle/>
            <a:p>
              <a:pPr algn="ctr"/>
              <a:endParaRPr sz="12502"/>
            </a:p>
          </p:txBody>
        </p:sp>
        <p:sp>
          <p:nvSpPr>
            <p:cNvPr id="817" name="EINSTELLUNG"/>
            <p:cNvSpPr txBox="1"/>
            <p:nvPr/>
          </p:nvSpPr>
          <p:spPr>
            <a:xfrm rot="5400000">
              <a:off x="-1168383" y="1252609"/>
              <a:ext cx="2812993" cy="307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numCol="1" anchor="ctr">
              <a:spAutoFit/>
            </a:bodyPr>
            <a:lstStyle>
              <a:lvl1pPr algn="ctr">
                <a:defRPr sz="1400">
                  <a:solidFill>
                    <a:schemeClr val="accent3">
                      <a:lumOff val="44000"/>
                    </a:schemeClr>
                  </a:solidFill>
                  <a:latin typeface="Impact"/>
                  <a:ea typeface="Impact"/>
                  <a:cs typeface="Impact"/>
                  <a:sym typeface="Impact"/>
                </a:defRPr>
              </a:lvl1pPr>
            </a:lstStyle>
            <a:p>
              <a:r>
                <a:rPr sz="3500"/>
                <a:t>EINSTELLUNG</a:t>
              </a:r>
            </a:p>
          </p:txBody>
        </p:sp>
      </p:grpSp>
      <p:sp>
        <p:nvSpPr>
          <p:cNvPr id="2" name="Rechteck">
            <a:extLst>
              <a:ext uri="{FF2B5EF4-FFF2-40B4-BE49-F238E27FC236}">
                <a16:creationId xmlns:a16="http://schemas.microsoft.com/office/drawing/2014/main" id="{2ACD602A-ADE1-7CEF-2706-8AF8830DF3AC}"/>
              </a:ext>
            </a:extLst>
          </p:cNvPr>
          <p:cNvSpPr/>
          <p:nvPr/>
        </p:nvSpPr>
        <p:spPr>
          <a:xfrm>
            <a:off x="0" y="-134478"/>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A6E95EF5-AB68-EBB1-26F0-0E7C5053FCA6}"/>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8026385D-1A83-997A-9149-267107DB9F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F90A6295-91CE-E18A-24DF-529844ED3D82}"/>
              </a:ext>
            </a:extLst>
          </p:cNvPr>
          <p:cNvGrpSpPr/>
          <p:nvPr/>
        </p:nvGrpSpPr>
        <p:grpSpPr>
          <a:xfrm>
            <a:off x="0" y="-360692"/>
            <a:ext cx="24384000" cy="2114037"/>
            <a:chOff x="0" y="-360696"/>
            <a:chExt cx="24384000" cy="2114038"/>
          </a:xfrm>
        </p:grpSpPr>
        <p:sp>
          <p:nvSpPr>
            <p:cNvPr id="671" name="Rechteck"/>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10" name="Gruppieren 9">
              <a:extLst>
                <a:ext uri="{FF2B5EF4-FFF2-40B4-BE49-F238E27FC236}">
                  <a16:creationId xmlns:a16="http://schemas.microsoft.com/office/drawing/2014/main" id="{AA6D5FD0-DB94-65F2-02F5-6283A7896011}"/>
                </a:ext>
              </a:extLst>
            </p:cNvPr>
            <p:cNvGrpSpPr/>
            <p:nvPr/>
          </p:nvGrpSpPr>
          <p:grpSpPr>
            <a:xfrm>
              <a:off x="20214824" y="-360696"/>
              <a:ext cx="3777766" cy="2114038"/>
              <a:chOff x="16080432" y="2079667"/>
              <a:chExt cx="3777766" cy="2114038"/>
            </a:xfrm>
          </p:grpSpPr>
          <p:sp>
            <p:nvSpPr>
              <p:cNvPr id="8" name="Rechteck 7">
                <a:extLst>
                  <a:ext uri="{FF2B5EF4-FFF2-40B4-BE49-F238E27FC236}">
                    <a16:creationId xmlns:a16="http://schemas.microsoft.com/office/drawing/2014/main" id="{CDEDE6C9-21E8-C869-84BE-5129515E31AB}"/>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9" name="Grafik 8">
                <a:extLst>
                  <a:ext uri="{FF2B5EF4-FFF2-40B4-BE49-F238E27FC236}">
                    <a16:creationId xmlns:a16="http://schemas.microsoft.com/office/drawing/2014/main" id="{6DEE5239-43A3-2395-6226-1AA4C07ED1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673" name="WER BIN ICH?"/>
          <p:cNvSpPr txBox="1"/>
          <p:nvPr/>
        </p:nvSpPr>
        <p:spPr>
          <a:xfrm>
            <a:off x="2614935" y="-110923"/>
            <a:ext cx="17784543"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t>WER </a:t>
            </a:r>
            <a:r>
              <a:rPr lang="de-DE"/>
              <a:t>bin ich</a:t>
            </a:r>
            <a:r>
              <a:t>?</a:t>
            </a:r>
          </a:p>
        </p:txBody>
      </p:sp>
      <p:sp>
        <p:nvSpPr>
          <p:cNvPr id="679" name="RALPH…"/>
          <p:cNvSpPr txBox="1"/>
          <p:nvPr/>
        </p:nvSpPr>
        <p:spPr>
          <a:xfrm>
            <a:off x="12397893" y="9405857"/>
            <a:ext cx="3664141" cy="1474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defTabSz="457248">
              <a:lnSpc>
                <a:spcPct val="90000"/>
              </a:lnSpc>
              <a:defRPr sz="12100" b="1" spc="967">
                <a:solidFill>
                  <a:srgbClr val="FFFFFF"/>
                </a:solidFill>
                <a:latin typeface="Verdana"/>
                <a:ea typeface="Verdana"/>
                <a:cs typeface="Verdana"/>
                <a:sym typeface="Verdana"/>
              </a:defRPr>
            </a:pPr>
            <a:r>
              <a:rPr sz="6001"/>
              <a:t>RALPH</a:t>
            </a:r>
          </a:p>
          <a:p>
            <a:pPr defTabSz="457248">
              <a:lnSpc>
                <a:spcPct val="90000"/>
              </a:lnSpc>
              <a:defRPr sz="7000" b="1">
                <a:solidFill>
                  <a:srgbClr val="FFFFFF"/>
                </a:solidFill>
                <a:latin typeface="Verdana"/>
                <a:ea typeface="Verdana"/>
                <a:cs typeface="Verdana"/>
                <a:sym typeface="Verdana"/>
              </a:defRPr>
            </a:pPr>
            <a:r>
              <a:rPr sz="3601"/>
              <a:t>SCHMAUDER</a:t>
            </a:r>
          </a:p>
        </p:txBody>
      </p:sp>
      <p:pic>
        <p:nvPicPr>
          <p:cNvPr id="2" name="Grafik 1" descr="Ein Bild, das Person, Kleidung, Blazer, Wand enthält.&#10;&#10;KI-generierte Inhalte können fehlerhaft sein.">
            <a:extLst>
              <a:ext uri="{FF2B5EF4-FFF2-40B4-BE49-F238E27FC236}">
                <a16:creationId xmlns:a16="http://schemas.microsoft.com/office/drawing/2014/main" id="{9568D115-DF12-F19E-9E35-8BB19F2187B9}"/>
              </a:ext>
            </a:extLst>
          </p:cNvPr>
          <p:cNvPicPr>
            <a:picLocks noChangeAspect="1"/>
          </p:cNvPicPr>
          <p:nvPr/>
        </p:nvPicPr>
        <p:blipFill>
          <a:blip r:embed="rId5" cstate="email">
            <a:extLst>
              <a:ext uri="{BEBA8EAE-BF5A-486C-A8C5-ECC9F3942E4B}">
                <a14:imgProps xmlns:a14="http://schemas.microsoft.com/office/drawing/2010/main">
                  <a14:imgLayer r:embed="rId6">
                    <a14:imgEffect>
                      <a14:artisticMarker trans="100000"/>
                    </a14:imgEffect>
                    <a14:imgEffect>
                      <a14:colorTemperature colorTemp="8377"/>
                    </a14:imgEffect>
                    <a14:imgEffect>
                      <a14:saturation sat="290000"/>
                    </a14:imgEffect>
                  </a14:imgLayer>
                </a14:imgProps>
              </a:ext>
              <a:ext uri="{28A0092B-C50C-407E-A947-70E740481C1C}">
                <a14:useLocalDpi xmlns:a14="http://schemas.microsoft.com/office/drawing/2010/main"/>
              </a:ext>
            </a:extLst>
          </a:blip>
          <a:srcRect/>
          <a:stretch>
            <a:fillRect/>
          </a:stretch>
        </p:blipFill>
        <p:spPr>
          <a:xfrm>
            <a:off x="-129947" y="1487229"/>
            <a:ext cx="6726466" cy="9696196"/>
          </a:xfrm>
          <a:prstGeom prst="rect">
            <a:avLst/>
          </a:prstGeom>
          <a:effectLst>
            <a:glow rad="127000">
              <a:schemeClr val="bg1"/>
            </a:glow>
          </a:effectLst>
        </p:spPr>
      </p:pic>
      <p:sp>
        <p:nvSpPr>
          <p:cNvPr id="3" name="seit 24 Jahren Unternehmer…">
            <a:extLst>
              <a:ext uri="{FF2B5EF4-FFF2-40B4-BE49-F238E27FC236}">
                <a16:creationId xmlns:a16="http://schemas.microsoft.com/office/drawing/2014/main" id="{587E1D71-6B06-BD1B-0C0A-556F1709AA6B}"/>
              </a:ext>
            </a:extLst>
          </p:cNvPr>
          <p:cNvSpPr txBox="1"/>
          <p:nvPr/>
        </p:nvSpPr>
        <p:spPr>
          <a:xfrm>
            <a:off x="8812451" y="2296062"/>
            <a:ext cx="12631335" cy="9440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spAutoFit/>
          </a:bodyPr>
          <a:lstStyle/>
          <a:p>
            <a:pPr lvl="8" indent="0" algn="l" defTabSz="457248">
              <a:buSzPct val="45000"/>
              <a:defRPr sz="5800">
                <a:solidFill>
                  <a:srgbClr val="2B669A"/>
                </a:solidFill>
                <a:latin typeface="Comfortaa Bold"/>
                <a:ea typeface="Comfortaa Bold"/>
                <a:cs typeface="Comfortaa Bold"/>
                <a:sym typeface="Comfortaa Bold"/>
              </a:defRPr>
            </a:pPr>
            <a:r>
              <a:rPr lang="de-DE" sz="4401" b="1">
                <a:latin typeface="Verdana" panose="020B0604030504040204" pitchFamily="34" charset="0"/>
                <a:ea typeface="Verdana" panose="020B0604030504040204" pitchFamily="34" charset="0"/>
                <a:cs typeface="Verdana" panose="020B0604030504040204" pitchFamily="34" charset="0"/>
              </a:rPr>
              <a:t>25 </a:t>
            </a:r>
            <a:r>
              <a:rPr sz="4401" b="1">
                <a:latin typeface="Verdana" panose="020B0604030504040204" pitchFamily="34" charset="0"/>
                <a:ea typeface="Verdana" panose="020B0604030504040204" pitchFamily="34" charset="0"/>
                <a:cs typeface="Verdana" panose="020B0604030504040204" pitchFamily="34" charset="0"/>
              </a:rPr>
              <a:t>Jahre </a:t>
            </a:r>
            <a:r>
              <a:rPr sz="4401" b="1" err="1">
                <a:latin typeface="Verdana" panose="020B0604030504040204" pitchFamily="34" charset="0"/>
                <a:ea typeface="Verdana" panose="020B0604030504040204" pitchFamily="34" charset="0"/>
                <a:cs typeface="Verdana" panose="020B0604030504040204" pitchFamily="34" charset="0"/>
              </a:rPr>
              <a:t>Unternehmer</a:t>
            </a:r>
            <a:r>
              <a:rPr lang="de-DE" sz="4401" b="1" err="1">
                <a:latin typeface="Verdana" panose="020B0604030504040204" pitchFamily="34" charset="0"/>
                <a:ea typeface="Verdana" panose="020B0604030504040204" pitchFamily="34" charset="0"/>
                <a:cs typeface="Verdana" panose="020B0604030504040204" pitchFamily="34" charset="0"/>
              </a:rPr>
              <a:t>tum</a:t>
            </a:r>
            <a:endParaRPr lang="de-DE" sz="4401" b="1">
              <a:latin typeface="Verdana" panose="020B0604030504040204" pitchFamily="34" charset="0"/>
              <a:ea typeface="Verdana" panose="020B0604030504040204" pitchFamily="34" charset="0"/>
              <a:cs typeface="Verdana" panose="020B0604030504040204" pitchFamily="34" charset="0"/>
            </a:endParaRPr>
          </a:p>
          <a:p>
            <a:pPr algn="l" defTabSz="457248">
              <a:buSzPct val="45000"/>
              <a:defRPr sz="5800">
                <a:solidFill>
                  <a:srgbClr val="2B669A"/>
                </a:solidFill>
                <a:latin typeface="Comfortaa Bold"/>
                <a:ea typeface="Comfortaa Bold"/>
                <a:cs typeface="Comfortaa Bold"/>
                <a:sym typeface="Comfortaa Bold"/>
              </a:defRPr>
            </a:pPr>
            <a:r>
              <a:rPr lang="de-DE" sz="4401" b="1">
                <a:latin typeface="Verdana" panose="020B0604030504040204" pitchFamily="34" charset="0"/>
                <a:ea typeface="Verdana" panose="020B0604030504040204" pitchFamily="34" charset="0"/>
                <a:cs typeface="Verdana" panose="020B0604030504040204" pitchFamily="34" charset="0"/>
              </a:rPr>
              <a:t>Viel Lebenserfahrung</a:t>
            </a:r>
            <a:endParaRPr sz="4401" b="1">
              <a:latin typeface="Verdana" panose="020B0604030504040204" pitchFamily="34" charset="0"/>
              <a:ea typeface="Verdana" panose="020B0604030504040204" pitchFamily="34" charset="0"/>
              <a:cs typeface="Verdana" panose="020B0604030504040204" pitchFamily="34" charset="0"/>
            </a:endParaRPr>
          </a:p>
          <a:p>
            <a:pPr algn="l" defTabSz="457248">
              <a:defRPr sz="5800">
                <a:solidFill>
                  <a:srgbClr val="2B669A"/>
                </a:solidFill>
                <a:latin typeface="Comfortaa Bold"/>
                <a:ea typeface="Comfortaa Bold"/>
                <a:cs typeface="Comfortaa Bold"/>
                <a:sym typeface="Comfortaa Bold"/>
              </a:defRPr>
            </a:pPr>
            <a:endParaRPr sz="4401" b="1">
              <a:latin typeface="Verdana" panose="020B0604030504040204" pitchFamily="34" charset="0"/>
              <a:ea typeface="Verdana" panose="020B0604030504040204" pitchFamily="34" charset="0"/>
              <a:cs typeface="Verdana" panose="020B0604030504040204" pitchFamily="34" charset="0"/>
            </a:endParaRPr>
          </a:p>
          <a:p>
            <a:pPr algn="l" defTabSz="457248">
              <a:buSzPct val="45000"/>
              <a:defRPr sz="5800">
                <a:solidFill>
                  <a:srgbClr val="2B669A"/>
                </a:solidFill>
                <a:latin typeface="Comfortaa Bold"/>
                <a:ea typeface="Comfortaa Bold"/>
                <a:cs typeface="Comfortaa Bold"/>
                <a:sym typeface="Comfortaa Bold"/>
              </a:defRPr>
            </a:pPr>
            <a:r>
              <a:rPr lang="de-DE" sz="4401" b="1">
                <a:latin typeface="Verdana" panose="020B0604030504040204" pitchFamily="34" charset="0"/>
                <a:ea typeface="Verdana" panose="020B0604030504040204" pitchFamily="34" charset="0"/>
                <a:cs typeface="Verdana" panose="020B0604030504040204" pitchFamily="34" charset="0"/>
              </a:rPr>
              <a:t>	</a:t>
            </a:r>
          </a:p>
          <a:p>
            <a:pPr algn="l" defTabSz="457248">
              <a:buSzPct val="45000"/>
              <a:defRPr sz="5800">
                <a:solidFill>
                  <a:srgbClr val="2B669A"/>
                </a:solidFill>
                <a:latin typeface="Comfortaa Bold"/>
                <a:ea typeface="Comfortaa Bold"/>
                <a:cs typeface="Comfortaa Bold"/>
                <a:sym typeface="Comfortaa Bold"/>
              </a:defRPr>
            </a:pPr>
            <a:r>
              <a:rPr sz="4401" b="1">
                <a:latin typeface="Verdana" panose="020B0604030504040204" pitchFamily="34" charset="0"/>
                <a:ea typeface="Verdana" panose="020B0604030504040204" pitchFamily="34" charset="0"/>
                <a:cs typeface="Verdana" panose="020B0604030504040204" pitchFamily="34" charset="0"/>
              </a:rPr>
              <a:t>Karlsruhe</a:t>
            </a:r>
          </a:p>
          <a:p>
            <a:pPr algn="l" defTabSz="457248">
              <a:buSzPct val="45000"/>
              <a:defRPr sz="5800">
                <a:solidFill>
                  <a:srgbClr val="2B669A"/>
                </a:solidFill>
                <a:latin typeface="Comfortaa Bold"/>
                <a:ea typeface="Comfortaa Bold"/>
                <a:cs typeface="Comfortaa Bold"/>
                <a:sym typeface="Comfortaa Bold"/>
              </a:defRPr>
            </a:pPr>
            <a:endParaRPr lang="de-DE" sz="4401" b="1">
              <a:latin typeface="Verdana" panose="020B0604030504040204" pitchFamily="34" charset="0"/>
              <a:ea typeface="Verdana" panose="020B0604030504040204" pitchFamily="34" charset="0"/>
              <a:cs typeface="Verdana" panose="020B0604030504040204" pitchFamily="34" charset="0"/>
            </a:endParaRPr>
          </a:p>
          <a:p>
            <a:pPr algn="l" defTabSz="457248">
              <a:buSzPct val="45000"/>
              <a:defRPr sz="5800">
                <a:solidFill>
                  <a:srgbClr val="2B669A"/>
                </a:solidFill>
                <a:latin typeface="Comfortaa Bold"/>
                <a:ea typeface="Comfortaa Bold"/>
                <a:cs typeface="Comfortaa Bold"/>
                <a:sym typeface="Comfortaa Bold"/>
              </a:defRPr>
            </a:pPr>
            <a:r>
              <a:rPr sz="4401" b="1">
                <a:latin typeface="Verdana" panose="020B0604030504040204" pitchFamily="34" charset="0"/>
                <a:ea typeface="Verdana" panose="020B0604030504040204" pitchFamily="34" charset="0"/>
                <a:cs typeface="Verdana" panose="020B0604030504040204" pitchFamily="34" charset="0"/>
              </a:rPr>
              <a:t>Trainer | Coach | </a:t>
            </a:r>
            <a:r>
              <a:rPr sz="4401" b="1" err="1">
                <a:latin typeface="Verdana" panose="020B0604030504040204" pitchFamily="34" charset="0"/>
                <a:ea typeface="Verdana" panose="020B0604030504040204" pitchFamily="34" charset="0"/>
                <a:cs typeface="Verdana" panose="020B0604030504040204" pitchFamily="34" charset="0"/>
              </a:rPr>
              <a:t>Berater</a:t>
            </a:r>
            <a:r>
              <a:rPr sz="4401" b="1">
                <a:latin typeface="Verdana" panose="020B0604030504040204" pitchFamily="34" charset="0"/>
                <a:ea typeface="Verdana" panose="020B0604030504040204" pitchFamily="34" charset="0"/>
                <a:cs typeface="Verdana" panose="020B0604030504040204" pitchFamily="34" charset="0"/>
              </a:rPr>
              <a:t> | </a:t>
            </a:r>
            <a:r>
              <a:rPr sz="4401" b="1" err="1">
                <a:latin typeface="Verdana" panose="020B0604030504040204" pitchFamily="34" charset="0"/>
                <a:ea typeface="Verdana" panose="020B0604030504040204" pitchFamily="34" charset="0"/>
                <a:cs typeface="Verdana" panose="020B0604030504040204" pitchFamily="34" charset="0"/>
              </a:rPr>
              <a:t>Verkäufer</a:t>
            </a:r>
            <a:endParaRPr sz="4401" b="1">
              <a:latin typeface="Verdana" panose="020B0604030504040204" pitchFamily="34" charset="0"/>
              <a:ea typeface="Verdana" panose="020B0604030504040204" pitchFamily="34" charset="0"/>
              <a:cs typeface="Verdana" panose="020B0604030504040204" pitchFamily="34" charset="0"/>
            </a:endParaRPr>
          </a:p>
          <a:p>
            <a:pPr algn="l" defTabSz="457248">
              <a:buSzPct val="45000"/>
              <a:defRPr sz="5800">
                <a:solidFill>
                  <a:srgbClr val="2B669A"/>
                </a:solidFill>
                <a:latin typeface="Comfortaa Bold"/>
                <a:ea typeface="Comfortaa Bold"/>
                <a:cs typeface="Comfortaa Bold"/>
                <a:sym typeface="Comfortaa Bold"/>
              </a:defRPr>
            </a:pPr>
            <a:endParaRPr sz="4401" b="1">
              <a:latin typeface="Verdana" panose="020B0604030504040204" pitchFamily="34" charset="0"/>
              <a:ea typeface="Verdana" panose="020B0604030504040204" pitchFamily="34" charset="0"/>
              <a:cs typeface="Verdana" panose="020B0604030504040204" pitchFamily="34" charset="0"/>
            </a:endParaRPr>
          </a:p>
          <a:p>
            <a:pPr algn="l" defTabSz="457248">
              <a:buSzPct val="45000"/>
              <a:defRPr sz="5800">
                <a:solidFill>
                  <a:srgbClr val="2B669A"/>
                </a:solidFill>
                <a:latin typeface="Comfortaa Bold"/>
                <a:ea typeface="Comfortaa Bold"/>
                <a:cs typeface="Comfortaa Bold"/>
                <a:sym typeface="Comfortaa Bold"/>
              </a:defRPr>
            </a:pPr>
            <a:r>
              <a:rPr sz="4401" b="1" err="1">
                <a:latin typeface="Verdana" panose="020B0604030504040204" pitchFamily="34" charset="0"/>
                <a:ea typeface="Verdana" panose="020B0604030504040204" pitchFamily="34" charset="0"/>
                <a:cs typeface="Verdana" panose="020B0604030504040204" pitchFamily="34" charset="0"/>
              </a:rPr>
              <a:t>Vertrieb</a:t>
            </a:r>
            <a:r>
              <a:rPr sz="4401" b="1">
                <a:latin typeface="Verdana" panose="020B0604030504040204" pitchFamily="34" charset="0"/>
                <a:ea typeface="Verdana" panose="020B0604030504040204" pitchFamily="34" charset="0"/>
                <a:cs typeface="Verdana" panose="020B0604030504040204" pitchFamily="34" charset="0"/>
              </a:rPr>
              <a:t> | </a:t>
            </a:r>
            <a:r>
              <a:rPr sz="4401" b="1" err="1">
                <a:latin typeface="Verdana" panose="020B0604030504040204" pitchFamily="34" charset="0"/>
                <a:ea typeface="Verdana" panose="020B0604030504040204" pitchFamily="34" charset="0"/>
                <a:cs typeface="Verdana" panose="020B0604030504040204" pitchFamily="34" charset="0"/>
              </a:rPr>
              <a:t>Führung</a:t>
            </a:r>
            <a:r>
              <a:rPr sz="4401" b="1">
                <a:latin typeface="Verdana" panose="020B0604030504040204" pitchFamily="34" charset="0"/>
                <a:ea typeface="Verdana" panose="020B0604030504040204" pitchFamily="34" charset="0"/>
                <a:cs typeface="Verdana" panose="020B0604030504040204" pitchFamily="34" charset="0"/>
              </a:rPr>
              <a:t> | </a:t>
            </a:r>
            <a:r>
              <a:rPr sz="4401" b="1" err="1">
                <a:latin typeface="Verdana" panose="020B0604030504040204" pitchFamily="34" charset="0"/>
                <a:ea typeface="Verdana" panose="020B0604030504040204" pitchFamily="34" charset="0"/>
                <a:cs typeface="Verdana" panose="020B0604030504040204" pitchFamily="34" charset="0"/>
              </a:rPr>
              <a:t>Prozesse</a:t>
            </a:r>
            <a:endParaRPr sz="4401" b="1">
              <a:latin typeface="Verdana" panose="020B0604030504040204" pitchFamily="34" charset="0"/>
              <a:ea typeface="Verdana" panose="020B0604030504040204" pitchFamily="34" charset="0"/>
              <a:cs typeface="Verdana" panose="020B0604030504040204" pitchFamily="34" charset="0"/>
            </a:endParaRPr>
          </a:p>
          <a:p>
            <a:pPr algn="l" defTabSz="457248">
              <a:defRPr sz="5800">
                <a:solidFill>
                  <a:srgbClr val="2B669A"/>
                </a:solidFill>
                <a:latin typeface="Comfortaa Bold"/>
                <a:ea typeface="Comfortaa Bold"/>
                <a:cs typeface="Comfortaa Bold"/>
                <a:sym typeface="Comfortaa Bold"/>
              </a:defRPr>
            </a:pPr>
            <a:endParaRPr sz="4401" b="1">
              <a:latin typeface="Verdana" panose="020B0604030504040204" pitchFamily="34" charset="0"/>
              <a:ea typeface="Verdana" panose="020B0604030504040204" pitchFamily="34" charset="0"/>
              <a:cs typeface="Verdana" panose="020B0604030504040204" pitchFamily="34" charset="0"/>
            </a:endParaRPr>
          </a:p>
          <a:p>
            <a:pPr marL="592729" indent="-592729" algn="l" defTabSz="457248">
              <a:buSzPct val="45000"/>
              <a:buBlip>
                <a:blip r:embed="rId7"/>
              </a:buBlip>
              <a:defRPr sz="5800">
                <a:solidFill>
                  <a:srgbClr val="2B669A"/>
                </a:solidFill>
                <a:latin typeface="Comfortaa Bold"/>
                <a:ea typeface="Comfortaa Bold"/>
                <a:cs typeface="Comfortaa Bold"/>
                <a:sym typeface="Comfortaa Bold"/>
              </a:defRPr>
            </a:pPr>
            <a:endParaRPr lang="de-DE" sz="4401" b="1">
              <a:latin typeface="Verdana" panose="020B0604030504040204" pitchFamily="34" charset="0"/>
              <a:ea typeface="Verdana" panose="020B0604030504040204" pitchFamily="34" charset="0"/>
              <a:cs typeface="Verdana" panose="020B0604030504040204" pitchFamily="34" charset="0"/>
            </a:endParaRPr>
          </a:p>
          <a:p>
            <a:pPr defTabSz="457248">
              <a:buSzPct val="45000"/>
              <a:defRPr sz="5800">
                <a:solidFill>
                  <a:srgbClr val="2B669A"/>
                </a:solidFill>
                <a:latin typeface="Comfortaa Bold"/>
                <a:ea typeface="Comfortaa Bold"/>
                <a:cs typeface="Comfortaa Bold"/>
                <a:sym typeface="Comfortaa Bold"/>
              </a:defRPr>
            </a:pPr>
            <a:r>
              <a:rPr sz="6001" b="1" err="1">
                <a:latin typeface="Verdana" panose="020B0604030504040204" pitchFamily="34" charset="0"/>
                <a:ea typeface="Verdana" panose="020B0604030504040204" pitchFamily="34" charset="0"/>
                <a:cs typeface="Verdana" panose="020B0604030504040204" pitchFamily="34" charset="0"/>
              </a:rPr>
              <a:t>Spaß</a:t>
            </a:r>
            <a:r>
              <a:rPr sz="6001" b="1">
                <a:latin typeface="Verdana" panose="020B0604030504040204" pitchFamily="34" charset="0"/>
                <a:ea typeface="Verdana" panose="020B0604030504040204" pitchFamily="34" charset="0"/>
                <a:cs typeface="Verdana" panose="020B0604030504040204" pitchFamily="34" charset="0"/>
              </a:rPr>
              <a:t> am </a:t>
            </a:r>
            <a:r>
              <a:rPr sz="6001" b="1" err="1">
                <a:latin typeface="Verdana" panose="020B0604030504040204" pitchFamily="34" charset="0"/>
                <a:ea typeface="Verdana" panose="020B0604030504040204" pitchFamily="34" charset="0"/>
                <a:cs typeface="Verdana" panose="020B0604030504040204" pitchFamily="34" charset="0"/>
              </a:rPr>
              <a:t>Erfolg</a:t>
            </a:r>
            <a:r>
              <a:rPr sz="6001" b="1">
                <a:latin typeface="Verdana" panose="020B0604030504040204" pitchFamily="34" charset="0"/>
                <a:ea typeface="Verdana" panose="020B0604030504040204" pitchFamily="34" charset="0"/>
                <a:cs typeface="Verdana" panose="020B0604030504040204" pitchFamily="34" charset="0"/>
              </a:rPr>
              <a:t> </a:t>
            </a:r>
            <a:r>
              <a:rPr lang="de-DE" sz="6001" b="1">
                <a:latin typeface="Verdana" panose="020B0604030504040204" pitchFamily="34" charset="0"/>
                <a:ea typeface="Verdana" panose="020B0604030504040204" pitchFamily="34" charset="0"/>
                <a:cs typeface="Verdana" panose="020B0604030504040204" pitchFamily="34" charset="0"/>
              </a:rPr>
              <a:t>–</a:t>
            </a:r>
            <a:r>
              <a:rPr sz="6001" b="1">
                <a:latin typeface="Verdana" panose="020B0604030504040204" pitchFamily="34" charset="0"/>
                <a:ea typeface="Verdana" panose="020B0604030504040204" pitchFamily="34" charset="0"/>
                <a:cs typeface="Verdana" panose="020B0604030504040204" pitchFamily="34" charset="0"/>
              </a:rPr>
              <a:t> </a:t>
            </a:r>
            <a:endParaRPr lang="de-DE" sz="6001" b="1">
              <a:latin typeface="Verdana" panose="020B0604030504040204" pitchFamily="34" charset="0"/>
              <a:ea typeface="Verdana" panose="020B0604030504040204" pitchFamily="34" charset="0"/>
              <a:cs typeface="Verdana" panose="020B0604030504040204" pitchFamily="34" charset="0"/>
            </a:endParaRPr>
          </a:p>
          <a:p>
            <a:pPr defTabSz="457248">
              <a:buSzPct val="45000"/>
              <a:defRPr sz="5800">
                <a:solidFill>
                  <a:srgbClr val="2B669A"/>
                </a:solidFill>
                <a:latin typeface="Comfortaa Bold"/>
                <a:ea typeface="Comfortaa Bold"/>
                <a:cs typeface="Comfortaa Bold"/>
                <a:sym typeface="Comfortaa Bold"/>
              </a:defRPr>
            </a:pPr>
            <a:r>
              <a:rPr sz="6001" b="1" err="1">
                <a:latin typeface="Verdana" panose="020B0604030504040204" pitchFamily="34" charset="0"/>
                <a:ea typeface="Verdana" panose="020B0604030504040204" pitchFamily="34" charset="0"/>
                <a:cs typeface="Verdana" panose="020B0604030504040204" pitchFamily="34" charset="0"/>
              </a:rPr>
              <a:t>konsequent</a:t>
            </a:r>
            <a:r>
              <a:rPr sz="6001" b="1">
                <a:latin typeface="Verdana" panose="020B0604030504040204" pitchFamily="34" charset="0"/>
                <a:ea typeface="Verdana" panose="020B0604030504040204" pitchFamily="34" charset="0"/>
                <a:cs typeface="Verdana" panose="020B0604030504040204" pitchFamily="34" charset="0"/>
              </a:rPr>
              <a:t> </a:t>
            </a:r>
            <a:r>
              <a:rPr lang="de-DE" sz="6001" b="1">
                <a:latin typeface="Verdana" panose="020B0604030504040204" pitchFamily="34" charset="0"/>
                <a:ea typeface="Verdana" panose="020B0604030504040204" pitchFamily="34" charset="0"/>
                <a:cs typeface="Verdana" panose="020B0604030504040204" pitchFamily="34" charset="0"/>
              </a:rPr>
              <a:t>umsetzen</a:t>
            </a:r>
            <a:r>
              <a:rPr sz="6001" b="1">
                <a:latin typeface="Verdana" panose="020B0604030504040204" pitchFamily="34" charset="0"/>
                <a:ea typeface="Verdana" panose="020B0604030504040204" pitchFamily="34" charset="0"/>
                <a:cs typeface="Verdana" panose="020B0604030504040204" pitchFamily="34" charset="0"/>
              </a:rPr>
              <a:t>!</a:t>
            </a:r>
          </a:p>
        </p:txBody>
      </p:sp>
      <p:sp>
        <p:nvSpPr>
          <p:cNvPr id="5" name="Textfeld 4">
            <a:extLst>
              <a:ext uri="{FF2B5EF4-FFF2-40B4-BE49-F238E27FC236}">
                <a16:creationId xmlns:a16="http://schemas.microsoft.com/office/drawing/2014/main" id="{CDF587BA-B9CD-EC44-1858-019C53792438}"/>
              </a:ext>
            </a:extLst>
          </p:cNvPr>
          <p:cNvSpPr txBox="1"/>
          <p:nvPr/>
        </p:nvSpPr>
        <p:spPr>
          <a:xfrm>
            <a:off x="1138163" y="11220936"/>
            <a:ext cx="4190247" cy="16837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defTabSz="821619"/>
            <a:r>
              <a:rPr lang="de-DE" sz="5002" b="1">
                <a:solidFill>
                  <a:srgbClr val="3E5387"/>
                </a:solidFill>
                <a:latin typeface="Verdana" panose="020B0604030504040204" pitchFamily="34" charset="0"/>
                <a:ea typeface="Verdana" panose="020B0604030504040204" pitchFamily="34" charset="0"/>
                <a:cs typeface="Verdana" panose="020B0604030504040204" pitchFamily="34" charset="0"/>
              </a:rPr>
              <a:t>Ralph </a:t>
            </a:r>
          </a:p>
          <a:p>
            <a:pPr defTabSz="821619"/>
            <a:r>
              <a:rPr lang="de-DE" sz="5002" b="1" err="1">
                <a:solidFill>
                  <a:srgbClr val="3E5387"/>
                </a:solidFill>
                <a:latin typeface="Verdana" panose="020B0604030504040204" pitchFamily="34" charset="0"/>
                <a:ea typeface="Verdana" panose="020B0604030504040204" pitchFamily="34" charset="0"/>
                <a:cs typeface="Verdana" panose="020B0604030504040204" pitchFamily="34" charset="0"/>
              </a:rPr>
              <a:t>Schmauder</a:t>
            </a:r>
            <a:endParaRPr lang="de-DE" sz="5002" b="1">
              <a:solidFill>
                <a:srgbClr val="3E5387"/>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Modul Einzelgespräch…"/>
          <p:cNvSpPr txBox="1">
            <a:spLocks noGrp="1"/>
          </p:cNvSpPr>
          <p:nvPr>
            <p:ph type="title"/>
          </p:nvPr>
        </p:nvSpPr>
        <p:spPr>
          <a:prstGeom prst="rect">
            <a:avLst/>
          </a:prstGeom>
        </p:spPr>
        <p:txBody>
          <a:bodyPr/>
          <a:lstStyle/>
          <a:p>
            <a:pPr defTabSz="632288">
              <a:spcBef>
                <a:spcPts val="500"/>
              </a:spcBef>
              <a:defRPr sz="2400" baseline="62500">
                <a:latin typeface="Verdana"/>
                <a:ea typeface="Verdana"/>
                <a:cs typeface="Verdana"/>
                <a:sym typeface="Verdana"/>
              </a:defRPr>
            </a:pPr>
            <a:r>
              <a:t>Modul Einzelgespräch</a:t>
            </a:r>
          </a:p>
          <a:p>
            <a:pPr defTabSz="632288">
              <a:spcBef>
                <a:spcPts val="500"/>
              </a:spcBef>
              <a:defRPr sz="2400" baseline="62500">
                <a:latin typeface="Verdana"/>
                <a:ea typeface="Verdana"/>
                <a:cs typeface="Verdana"/>
                <a:sym typeface="Verdana"/>
              </a:defRPr>
            </a:pPr>
            <a:r>
              <a:t>Teil 1</a:t>
            </a:r>
          </a:p>
        </p:txBody>
      </p:sp>
      <p:sp>
        <p:nvSpPr>
          <p:cNvPr id="823" name="Textebene 1…"/>
          <p:cNvSpPr txBox="1">
            <a:spLocks noGrp="1"/>
          </p:cNvSpPr>
          <p:nvPr>
            <p:ph type="body" sz="quarter" idx="1"/>
          </p:nvPr>
        </p:nvSpPr>
        <p:spPr>
          <a:prstGeom prst="rect">
            <a:avLst/>
          </a:prstGeom>
        </p:spPr>
        <p:txBody>
          <a:bodyPr/>
          <a:lstStyle>
            <a:lvl1pPr defTabSz="868680">
              <a:defRPr sz="1520"/>
            </a:lvl1pPr>
            <a:lvl2pPr indent="434340" defTabSz="868680">
              <a:defRPr sz="1520"/>
            </a:lvl2pPr>
            <a:lvl3pPr indent="868680" defTabSz="868680">
              <a:defRPr sz="1520"/>
            </a:lvl3pPr>
            <a:lvl4pPr indent="1303019" defTabSz="868680">
              <a:defRPr sz="1520"/>
            </a:lvl4pPr>
            <a:lvl5pPr indent="1737360" defTabSz="868680">
              <a:defRPr sz="1520"/>
            </a:lvl5pPr>
          </a:lstStyle>
          <a:p>
            <a:r>
              <a:t>Textebene 1</a:t>
            </a:r>
          </a:p>
          <a:p>
            <a:pPr lvl="1"/>
            <a:r>
              <a:t>Textebene 2</a:t>
            </a:r>
          </a:p>
          <a:p>
            <a:pPr lvl="2"/>
            <a:r>
              <a:t>Textebene 3</a:t>
            </a:r>
          </a:p>
          <a:p>
            <a:pPr lvl="3"/>
            <a:r>
              <a:t>Textebene 4</a:t>
            </a:r>
          </a:p>
          <a:p>
            <a:pPr lvl="4"/>
            <a:r>
              <a:t>Textebene 5</a:t>
            </a:r>
          </a:p>
        </p:txBody>
      </p:sp>
      <p:pic>
        <p:nvPicPr>
          <p:cNvPr id="828" name="pair-3361949_1920.jpg" descr="pair-3361949_1920.jpg"/>
          <p:cNvPicPr>
            <a:picLocks noChangeAspect="1"/>
          </p:cNvPicPr>
          <p:nvPr/>
        </p:nvPicPr>
        <p:blipFill>
          <a:blip r:embed="rId2" cstate="print"/>
          <a:stretch>
            <a:fillRect/>
          </a:stretch>
        </p:blipFill>
        <p:spPr>
          <a:xfrm>
            <a:off x="-442928" y="1395047"/>
            <a:ext cx="25574305" cy="12320953"/>
          </a:xfrm>
          <a:prstGeom prst="rect">
            <a:avLst/>
          </a:prstGeom>
          <a:ln w="12700">
            <a:miter lim="400000"/>
          </a:ln>
        </p:spPr>
      </p:pic>
      <p:sp>
        <p:nvSpPr>
          <p:cNvPr id="829" name="Blitz"/>
          <p:cNvSpPr/>
          <p:nvPr/>
        </p:nvSpPr>
        <p:spPr>
          <a:xfrm rot="847231">
            <a:off x="9443987" y="1990101"/>
            <a:ext cx="6380510" cy="11451274"/>
          </a:xfrm>
          <a:custGeom>
            <a:avLst/>
            <a:gdLst/>
            <a:ahLst/>
            <a:cxnLst>
              <a:cxn ang="0">
                <a:pos x="wd2" y="hd2"/>
              </a:cxn>
              <a:cxn ang="5400000">
                <a:pos x="wd2" y="hd2"/>
              </a:cxn>
              <a:cxn ang="10800000">
                <a:pos x="wd2" y="hd2"/>
              </a:cxn>
              <a:cxn ang="16200000">
                <a:pos x="wd2" y="hd2"/>
              </a:cxn>
            </a:cxnLst>
            <a:rect l="0" t="0" r="r" b="b"/>
            <a:pathLst>
              <a:path w="21600" h="21600" extrusionOk="0">
                <a:moveTo>
                  <a:pt x="6808" y="0"/>
                </a:moveTo>
                <a:lnTo>
                  <a:pt x="0" y="12520"/>
                </a:lnTo>
                <a:lnTo>
                  <a:pt x="12017" y="12520"/>
                </a:lnTo>
                <a:lnTo>
                  <a:pt x="9664" y="21600"/>
                </a:lnTo>
                <a:lnTo>
                  <a:pt x="21600" y="8375"/>
                </a:lnTo>
                <a:lnTo>
                  <a:pt x="11515" y="8375"/>
                </a:lnTo>
                <a:lnTo>
                  <a:pt x="16221" y="0"/>
                </a:lnTo>
                <a:lnTo>
                  <a:pt x="6808" y="0"/>
                </a:lnTo>
                <a:close/>
              </a:path>
            </a:pathLst>
          </a:custGeom>
          <a:blipFill>
            <a:blip r:embed="rId3" cstate="email">
              <a:alphaModFix amt="25851"/>
              <a:extLst>
                <a:ext uri="{28A0092B-C50C-407E-A947-70E740481C1C}">
                  <a14:useLocalDpi xmlns:a14="http://schemas.microsoft.com/office/drawing/2010/main"/>
                </a:ext>
              </a:extLst>
            </a:blip>
          </a:blipFill>
          <a:ln w="3175">
            <a:miter lim="400000"/>
          </a:ln>
          <a:effectLst>
            <a:outerShdw blurRad="12700" dir="5400000" rotWithShape="0">
              <a:srgbClr val="000000">
                <a:alpha val="50000"/>
              </a:srgbClr>
            </a:outerShdw>
          </a:effectLst>
        </p:spPr>
        <p:txBody>
          <a:bodyPr lIns="66974" tIns="66974" rIns="66974" bIns="66974" anchor="ctr"/>
          <a:lstStyle/>
          <a:p>
            <a:pPr defTabSz="821619">
              <a:defRPr sz="3800" b="1">
                <a:solidFill>
                  <a:srgbClr val="FF2600"/>
                </a:solidFill>
                <a:latin typeface="+mj-lt"/>
                <a:ea typeface="+mj-ea"/>
                <a:cs typeface="+mj-cs"/>
                <a:sym typeface="Helvetica"/>
              </a:defRPr>
            </a:pPr>
            <a:endParaRPr sz="9501"/>
          </a:p>
        </p:txBody>
      </p:sp>
      <p:sp>
        <p:nvSpPr>
          <p:cNvPr id="830" name="BLICKWINKEL…"/>
          <p:cNvSpPr txBox="1"/>
          <p:nvPr/>
        </p:nvSpPr>
        <p:spPr>
          <a:xfrm>
            <a:off x="3518517" y="4013707"/>
            <a:ext cx="18322686" cy="8219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56" tIns="107156" rIns="107156" bIns="107156">
            <a:spAutoFit/>
          </a:bodyPr>
          <a:lstStyle/>
          <a:p>
            <a:pPr algn="ctr">
              <a:defRPr sz="5200">
                <a:solidFill>
                  <a:srgbClr val="2B669A"/>
                </a:solidFill>
                <a:latin typeface="Impact"/>
                <a:ea typeface="Impact"/>
                <a:cs typeface="Impact"/>
                <a:sym typeface="Impact"/>
              </a:defRPr>
            </a:pPr>
            <a:r>
              <a:rPr sz="13002"/>
              <a:t>BLICKWINKEL</a:t>
            </a:r>
          </a:p>
          <a:p>
            <a:pPr algn="ctr">
              <a:defRPr sz="5200">
                <a:solidFill>
                  <a:srgbClr val="2B669A"/>
                </a:solidFill>
                <a:latin typeface="Impact"/>
                <a:ea typeface="Impact"/>
                <a:cs typeface="Impact"/>
                <a:sym typeface="Impact"/>
              </a:defRPr>
            </a:pPr>
            <a:r>
              <a:rPr sz="13002"/>
              <a:t>WECHSELN</a:t>
            </a:r>
          </a:p>
          <a:p>
            <a:pPr algn="ctr">
              <a:defRPr sz="5200">
                <a:solidFill>
                  <a:srgbClr val="2B669A"/>
                </a:solidFill>
                <a:latin typeface="Impact"/>
                <a:ea typeface="Impact"/>
                <a:cs typeface="Impact"/>
                <a:sym typeface="Impact"/>
              </a:defRPr>
            </a:pPr>
            <a:endParaRPr sz="13002"/>
          </a:p>
          <a:p>
            <a:pPr algn="ctr">
              <a:defRPr sz="5200">
                <a:solidFill>
                  <a:srgbClr val="2B669A"/>
                </a:solidFill>
                <a:latin typeface="Impact"/>
                <a:ea typeface="Impact"/>
                <a:cs typeface="Impact"/>
                <a:sym typeface="Impact"/>
              </a:defRPr>
            </a:pPr>
            <a:r>
              <a:rPr sz="13002"/>
              <a:t>… </a:t>
            </a:r>
            <a:r>
              <a:rPr sz="13002" err="1"/>
              <a:t>alte</a:t>
            </a:r>
            <a:r>
              <a:rPr sz="13002"/>
              <a:t> </a:t>
            </a:r>
            <a:r>
              <a:rPr sz="13002" err="1"/>
              <a:t>Hüte</a:t>
            </a:r>
            <a:r>
              <a:rPr sz="13002"/>
              <a:t> </a:t>
            </a:r>
            <a:r>
              <a:rPr sz="13002" err="1"/>
              <a:t>loslassen</a:t>
            </a:r>
            <a:r>
              <a:rPr sz="13002"/>
              <a:t>.</a:t>
            </a:r>
          </a:p>
        </p:txBody>
      </p:sp>
      <p:sp>
        <p:nvSpPr>
          <p:cNvPr id="2" name="Rechteck">
            <a:extLst>
              <a:ext uri="{FF2B5EF4-FFF2-40B4-BE49-F238E27FC236}">
                <a16:creationId xmlns:a16="http://schemas.microsoft.com/office/drawing/2014/main" id="{E9B96FF1-D284-31D8-7BBF-3B300F5CECF3}"/>
              </a:ext>
            </a:extLst>
          </p:cNvPr>
          <p:cNvSpPr/>
          <p:nvPr/>
        </p:nvSpPr>
        <p:spPr>
          <a:xfrm>
            <a:off x="0" y="-134478"/>
            <a:ext cx="24384000" cy="1497182"/>
          </a:xfrm>
          <a:prstGeom prst="rect">
            <a:avLst/>
          </a:prstGeom>
          <a:blipFill>
            <a:blip r:embed="rId4"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3E227FC0-58A9-0672-D884-DCDB7AC7C597}"/>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F5390C67-335E-3FF6-886E-0D2EAB4699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
        <p:nvSpPr>
          <p:cNvPr id="10" name="betaConcept">
            <a:extLst>
              <a:ext uri="{FF2B5EF4-FFF2-40B4-BE49-F238E27FC236}">
                <a16:creationId xmlns:a16="http://schemas.microsoft.com/office/drawing/2014/main" id="{51FD0CB3-8284-5D8F-6972-2CDA71510BCB}"/>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1" name="academy">
            <a:extLst>
              <a:ext uri="{FF2B5EF4-FFF2-40B4-BE49-F238E27FC236}">
                <a16:creationId xmlns:a16="http://schemas.microsoft.com/office/drawing/2014/main" id="{436918E3-40CA-F036-FF5D-EF82FC584598}"/>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2" name="pasted-image.png" descr="pasted-image.png">
            <a:extLst>
              <a:ext uri="{FF2B5EF4-FFF2-40B4-BE49-F238E27FC236}">
                <a16:creationId xmlns:a16="http://schemas.microsoft.com/office/drawing/2014/main" id="{306E858E-F7F7-A1EA-671A-007D6C05BD5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3" name="powered by">
            <a:extLst>
              <a:ext uri="{FF2B5EF4-FFF2-40B4-BE49-F238E27FC236}">
                <a16:creationId xmlns:a16="http://schemas.microsoft.com/office/drawing/2014/main" id="{043B7DB9-CD10-1896-18FA-F2B60CB51047}"/>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4" name="© Ralph Schmauder 2025 all rights reserved">
            <a:extLst>
              <a:ext uri="{FF2B5EF4-FFF2-40B4-BE49-F238E27FC236}">
                <a16:creationId xmlns:a16="http://schemas.microsoft.com/office/drawing/2014/main" id="{4951C103-FB37-6357-8C1E-7059BE545CE4}"/>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51405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chnelle…"/>
          <p:cNvSpPr txBox="1"/>
          <p:nvPr/>
        </p:nvSpPr>
        <p:spPr>
          <a:xfrm>
            <a:off x="1318794" y="3028747"/>
            <a:ext cx="20701002" cy="7659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p>
            <a:pPr>
              <a:spcBef>
                <a:spcPts val="3500"/>
              </a:spcBef>
              <a:defRPr sz="4000">
                <a:solidFill>
                  <a:srgbClr val="2B669A"/>
                </a:solidFill>
                <a:latin typeface="Impact"/>
                <a:ea typeface="Impact"/>
                <a:cs typeface="Impact"/>
                <a:sym typeface="Impact"/>
              </a:defRPr>
            </a:pPr>
            <a:r>
              <a:rPr sz="30003" err="1"/>
              <a:t>schnelle</a:t>
            </a:r>
            <a:r>
              <a:rPr sz="10001"/>
              <a:t> </a:t>
            </a:r>
          </a:p>
          <a:p>
            <a:pPr>
              <a:spcBef>
                <a:spcPts val="3500"/>
              </a:spcBef>
              <a:defRPr sz="6500">
                <a:solidFill>
                  <a:srgbClr val="2B669A"/>
                </a:solidFill>
                <a:latin typeface="Impact"/>
                <a:ea typeface="Impact"/>
                <a:cs typeface="Impact"/>
                <a:sym typeface="Impact"/>
              </a:defRPr>
            </a:pPr>
            <a:r>
              <a:rPr sz="16251"/>
              <a:t>RECHENAUFGABE</a:t>
            </a:r>
          </a:p>
        </p:txBody>
      </p:sp>
      <p:grpSp>
        <p:nvGrpSpPr>
          <p:cNvPr id="2" name="Gruppieren 1">
            <a:extLst>
              <a:ext uri="{FF2B5EF4-FFF2-40B4-BE49-F238E27FC236}">
                <a16:creationId xmlns:a16="http://schemas.microsoft.com/office/drawing/2014/main" id="{BAA4F923-85F5-647C-231E-E2294F50D3E0}"/>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43D4F23E-4D19-E9F5-1090-8D48DE68885B}"/>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4333FDC1-C62A-900B-131F-B19143B01FDC}"/>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1A5E2E33-17C9-437C-E522-C875229F2C61}"/>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344C3E6A-0C40-6D64-4365-273461B794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12" name="© Ralph Schmauder 2024 all rights reserved">
            <a:extLst>
              <a:ext uri="{FF2B5EF4-FFF2-40B4-BE49-F238E27FC236}">
                <a16:creationId xmlns:a16="http://schemas.microsoft.com/office/drawing/2014/main" id="{E83B4AA2-A378-4D6A-E2BE-DFCCB7316805}"/>
              </a:ext>
            </a:extLst>
          </p:cNvPr>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dirty="0"/>
              <a:t>© Ralph Schmauder 2024 all rights reserved</a:t>
            </a:r>
          </a:p>
        </p:txBody>
      </p:sp>
      <p:sp>
        <p:nvSpPr>
          <p:cNvPr id="13" name="betaConcept">
            <a:extLst>
              <a:ext uri="{FF2B5EF4-FFF2-40B4-BE49-F238E27FC236}">
                <a16:creationId xmlns:a16="http://schemas.microsoft.com/office/drawing/2014/main" id="{2743694F-85A5-E50A-CF4E-A7511DE9CFAD}"/>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4" name="academy">
            <a:extLst>
              <a:ext uri="{FF2B5EF4-FFF2-40B4-BE49-F238E27FC236}">
                <a16:creationId xmlns:a16="http://schemas.microsoft.com/office/drawing/2014/main" id="{EDB6D6E0-BEA2-E55E-9318-ABDBE2749D98}"/>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5" name="pasted-image.png" descr="pasted-image.png">
            <a:extLst>
              <a:ext uri="{FF2B5EF4-FFF2-40B4-BE49-F238E27FC236}">
                <a16:creationId xmlns:a16="http://schemas.microsoft.com/office/drawing/2014/main" id="{76B93AA1-D95A-245B-E163-DFCC44F6B68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6" name="powered by">
            <a:extLst>
              <a:ext uri="{FF2B5EF4-FFF2-40B4-BE49-F238E27FC236}">
                <a16:creationId xmlns:a16="http://schemas.microsoft.com/office/drawing/2014/main" id="{92354EB6-9CE2-EEA8-F51D-DDA51EA67F55}"/>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7" name="© Ralph Schmauder 2025 all rights reserved">
            <a:extLst>
              <a:ext uri="{FF2B5EF4-FFF2-40B4-BE49-F238E27FC236}">
                <a16:creationId xmlns:a16="http://schemas.microsoft.com/office/drawing/2014/main" id="{118181E3-6002-7E02-BDA2-58B796BC661E}"/>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217524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1421D-8EAE-50F6-C714-D49CB56911F3}"/>
            </a:ext>
          </a:extLst>
        </p:cNvPr>
        <p:cNvGrpSpPr/>
        <p:nvPr/>
      </p:nvGrpSpPr>
      <p:grpSpPr>
        <a:xfrm>
          <a:off x="0" y="0"/>
          <a:ext cx="0" cy="0"/>
          <a:chOff x="0" y="0"/>
          <a:chExt cx="0" cy="0"/>
        </a:xfrm>
      </p:grpSpPr>
      <p:sp>
        <p:nvSpPr>
          <p:cNvPr id="835" name="Zum Bearbeiten doppelklicken">
            <a:extLst>
              <a:ext uri="{FF2B5EF4-FFF2-40B4-BE49-F238E27FC236}">
                <a16:creationId xmlns:a16="http://schemas.microsoft.com/office/drawing/2014/main" id="{E1BC8B30-8823-8AA0-9209-7368E5AE0742}"/>
              </a:ext>
            </a:extLst>
          </p:cNvPr>
          <p:cNvSpPr txBox="1">
            <a:spLocks noGrp="1"/>
          </p:cNvSpPr>
          <p:nvPr>
            <p:ph type="title"/>
          </p:nvPr>
        </p:nvSpPr>
        <p:spPr>
          <a:prstGeom prst="rect">
            <a:avLst/>
          </a:prstGeom>
        </p:spPr>
        <p:txBody>
          <a:bodyPr/>
          <a:lstStyle/>
          <a:p>
            <a:endParaRPr/>
          </a:p>
        </p:txBody>
      </p:sp>
      <p:sp>
        <p:nvSpPr>
          <p:cNvPr id="836" name="Zum Bearbeiten doppelklicken">
            <a:extLst>
              <a:ext uri="{FF2B5EF4-FFF2-40B4-BE49-F238E27FC236}">
                <a16:creationId xmlns:a16="http://schemas.microsoft.com/office/drawing/2014/main" id="{C979B42F-41FC-3FD0-91A5-E30231D00846}"/>
              </a:ext>
            </a:extLst>
          </p:cNvPr>
          <p:cNvSpPr txBox="1">
            <a:spLocks noGrp="1"/>
          </p:cNvSpPr>
          <p:nvPr>
            <p:ph type="body" sz="quarter" idx="1"/>
          </p:nvPr>
        </p:nvSpPr>
        <p:spPr>
          <a:prstGeom prst="rect">
            <a:avLst/>
          </a:prstGeom>
        </p:spPr>
        <p:txBody>
          <a:bodyPr/>
          <a:lstStyle/>
          <a:p>
            <a:endParaRPr/>
          </a:p>
        </p:txBody>
      </p:sp>
      <p:pic>
        <p:nvPicPr>
          <p:cNvPr id="837" name="numbers-2019446_640.jpg" descr="numbers-2019446_640.jpg">
            <a:extLst>
              <a:ext uri="{FF2B5EF4-FFF2-40B4-BE49-F238E27FC236}">
                <a16:creationId xmlns:a16="http://schemas.microsoft.com/office/drawing/2014/main" id="{4FE65196-9A70-0627-0F1F-1C927D405DC8}"/>
              </a:ext>
            </a:extLst>
          </p:cNvPr>
          <p:cNvPicPr>
            <a:picLocks noChangeAspect="1"/>
          </p:cNvPicPr>
          <p:nvPr/>
        </p:nvPicPr>
        <p:blipFill>
          <a:blip r:embed="rId2" cstate="print"/>
          <a:stretch>
            <a:fillRect/>
          </a:stretch>
        </p:blipFill>
        <p:spPr>
          <a:xfrm>
            <a:off x="0" y="1313385"/>
            <a:ext cx="24384000" cy="14909381"/>
          </a:xfrm>
          <a:prstGeom prst="rect">
            <a:avLst/>
          </a:prstGeom>
          <a:ln w="12700">
            <a:miter lim="400000"/>
          </a:ln>
        </p:spPr>
      </p:pic>
      <p:pic>
        <p:nvPicPr>
          <p:cNvPr id="838" name="IMG_1166.jpeg" descr="IMG_1166.jpeg">
            <a:extLst>
              <a:ext uri="{FF2B5EF4-FFF2-40B4-BE49-F238E27FC236}">
                <a16:creationId xmlns:a16="http://schemas.microsoft.com/office/drawing/2014/main" id="{469FE6CC-A7EF-F77C-5E7C-390FCB3401D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69830" y="4197220"/>
            <a:ext cx="8950486" cy="8542548"/>
          </a:xfrm>
          <a:prstGeom prst="rect">
            <a:avLst/>
          </a:prstGeom>
          <a:ln w="12700">
            <a:miter lim="400000"/>
          </a:ln>
        </p:spPr>
      </p:pic>
      <p:sp>
        <p:nvSpPr>
          <p:cNvPr id="839" name="Schnelle Rechenaufgabe">
            <a:extLst>
              <a:ext uri="{FF2B5EF4-FFF2-40B4-BE49-F238E27FC236}">
                <a16:creationId xmlns:a16="http://schemas.microsoft.com/office/drawing/2014/main" id="{B4E1E4B3-6875-7AA7-B50D-0E76803A6A8D}"/>
              </a:ext>
            </a:extLst>
          </p:cNvPr>
          <p:cNvSpPr txBox="1"/>
          <p:nvPr/>
        </p:nvSpPr>
        <p:spPr>
          <a:xfrm>
            <a:off x="3191001" y="1480019"/>
            <a:ext cx="18322688" cy="2217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56" tIns="107156" rIns="107156" bIns="107156">
            <a:spAutoFit/>
          </a:bodyPr>
          <a:lstStyle>
            <a:lvl1pPr algn="ctr">
              <a:defRPr sz="5200">
                <a:solidFill>
                  <a:srgbClr val="2B669A"/>
                </a:solidFill>
                <a:latin typeface="Impact"/>
                <a:ea typeface="Impact"/>
                <a:cs typeface="Impact"/>
                <a:sym typeface="Impact"/>
              </a:defRPr>
            </a:lvl1pPr>
          </a:lstStyle>
          <a:p>
            <a:r>
              <a:rPr sz="13002"/>
              <a:t>Schnelle </a:t>
            </a:r>
            <a:r>
              <a:rPr sz="13002" err="1"/>
              <a:t>Rechenaufgabe</a:t>
            </a:r>
            <a:endParaRPr sz="13002"/>
          </a:p>
        </p:txBody>
      </p:sp>
      <p:pic>
        <p:nvPicPr>
          <p:cNvPr id="2" name="IMG_1166.jpeg" descr="IMG_1166.jpeg">
            <a:extLst>
              <a:ext uri="{FF2B5EF4-FFF2-40B4-BE49-F238E27FC236}">
                <a16:creationId xmlns:a16="http://schemas.microsoft.com/office/drawing/2014/main" id="{D5DAEFC4-04A6-5A15-45A3-8C95578ED2A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69830" y="4197220"/>
            <a:ext cx="8950486" cy="8542548"/>
          </a:xfrm>
          <a:prstGeom prst="rect">
            <a:avLst/>
          </a:prstGeom>
          <a:ln w="12700">
            <a:miter lim="400000"/>
          </a:ln>
        </p:spPr>
      </p:pic>
      <p:sp>
        <p:nvSpPr>
          <p:cNvPr id="8" name="f">
            <a:extLst>
              <a:ext uri="{FF2B5EF4-FFF2-40B4-BE49-F238E27FC236}">
                <a16:creationId xmlns:a16="http://schemas.microsoft.com/office/drawing/2014/main" id="{2CB76A8E-DF0C-3B89-15E4-07EE7A48CC0D}"/>
              </a:ext>
            </a:extLst>
          </p:cNvPr>
          <p:cNvSpPr txBox="1"/>
          <p:nvPr/>
        </p:nvSpPr>
        <p:spPr>
          <a:xfrm>
            <a:off x="15539297" y="9069041"/>
            <a:ext cx="1229503" cy="337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defRPr sz="8200">
                <a:solidFill>
                  <a:srgbClr val="FF2600"/>
                </a:solidFill>
                <a:latin typeface="Matura MT Script Capitals"/>
                <a:ea typeface="Matura MT Script Capitals"/>
                <a:cs typeface="Matura MT Script Capitals"/>
                <a:sym typeface="Matura MT Script Capitals"/>
              </a:defRPr>
            </a:lvl1pPr>
          </a:lstStyle>
          <a:p>
            <a:r>
              <a:rPr sz="20502"/>
              <a:t>f</a:t>
            </a:r>
          </a:p>
        </p:txBody>
      </p:sp>
      <p:pic>
        <p:nvPicPr>
          <p:cNvPr id="10" name="Verbindungslinie" descr="Verbindungslinie">
            <a:extLst>
              <a:ext uri="{FF2B5EF4-FFF2-40B4-BE49-F238E27FC236}">
                <a16:creationId xmlns:a16="http://schemas.microsoft.com/office/drawing/2014/main" id="{B7F6D5B8-BD67-7857-4A44-37BF504774E8}"/>
              </a:ext>
            </a:extLst>
          </p:cNvPr>
          <p:cNvPicPr>
            <a:picLocks/>
          </p:cNvPicPr>
          <p:nvPr/>
        </p:nvPicPr>
        <p:blipFill>
          <a:blip r:embed="rId4" cstate="print"/>
          <a:stretch>
            <a:fillRect/>
          </a:stretch>
        </p:blipFill>
        <p:spPr>
          <a:xfrm>
            <a:off x="9133640" y="10828591"/>
            <a:ext cx="6475249" cy="299798"/>
          </a:xfrm>
          <a:prstGeom prst="rect">
            <a:avLst/>
          </a:prstGeom>
          <a:effectLst>
            <a:outerShdw blurRad="25400" dist="12700" dir="5400000" rotWithShape="0">
              <a:srgbClr val="000000">
                <a:alpha val="38000"/>
              </a:srgbClr>
            </a:outerShdw>
          </a:effectLst>
        </p:spPr>
      </p:pic>
      <p:sp>
        <p:nvSpPr>
          <p:cNvPr id="11" name="Rechteck">
            <a:extLst>
              <a:ext uri="{FF2B5EF4-FFF2-40B4-BE49-F238E27FC236}">
                <a16:creationId xmlns:a16="http://schemas.microsoft.com/office/drawing/2014/main" id="{80FF54D5-5136-F460-D1E3-7ADEB413AB3E}"/>
              </a:ext>
            </a:extLst>
          </p:cNvPr>
          <p:cNvSpPr/>
          <p:nvPr/>
        </p:nvSpPr>
        <p:spPr>
          <a:xfrm>
            <a:off x="0" y="-134478"/>
            <a:ext cx="24384000" cy="1497182"/>
          </a:xfrm>
          <a:prstGeom prst="rect">
            <a:avLst/>
          </a:prstGeom>
          <a:blipFill>
            <a:blip r:embed="rId5"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12" name="Rechteck 11">
            <a:extLst>
              <a:ext uri="{FF2B5EF4-FFF2-40B4-BE49-F238E27FC236}">
                <a16:creationId xmlns:a16="http://schemas.microsoft.com/office/drawing/2014/main" id="{46AD7412-5C70-A8B0-F658-9B446F0107A6}"/>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3" name="Grafik 12">
            <a:extLst>
              <a:ext uri="{FF2B5EF4-FFF2-40B4-BE49-F238E27FC236}">
                <a16:creationId xmlns:a16="http://schemas.microsoft.com/office/drawing/2014/main" id="{E842FCA3-F590-7137-AFA9-CE38B4CFD1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grpSp>
        <p:nvGrpSpPr>
          <p:cNvPr id="3" name="Gruppieren">
            <a:extLst>
              <a:ext uri="{FF2B5EF4-FFF2-40B4-BE49-F238E27FC236}">
                <a16:creationId xmlns:a16="http://schemas.microsoft.com/office/drawing/2014/main" id="{E0B1C8DA-04B6-336D-8B9F-B99C7AC8C998}"/>
              </a:ext>
            </a:extLst>
          </p:cNvPr>
          <p:cNvGrpSpPr/>
          <p:nvPr/>
        </p:nvGrpSpPr>
        <p:grpSpPr>
          <a:xfrm>
            <a:off x="21134454" y="12755082"/>
            <a:ext cx="3176182" cy="961840"/>
            <a:chOff x="0" y="0"/>
            <a:chExt cx="3176180" cy="961838"/>
          </a:xfrm>
        </p:grpSpPr>
        <p:sp>
          <p:nvSpPr>
            <p:cNvPr id="4" name="betaConcept">
              <a:extLst>
                <a:ext uri="{FF2B5EF4-FFF2-40B4-BE49-F238E27FC236}">
                  <a16:creationId xmlns:a16="http://schemas.microsoft.com/office/drawing/2014/main" id="{82D71409-9E14-A1C1-9202-76D4FA0B957F}"/>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5" name="academy">
              <a:extLst>
                <a:ext uri="{FF2B5EF4-FFF2-40B4-BE49-F238E27FC236}">
                  <a16:creationId xmlns:a16="http://schemas.microsoft.com/office/drawing/2014/main" id="{472602B7-C6F3-1929-B5D2-610E78B0B7B3}"/>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6" name="pasted-image.png" descr="pasted-image.png">
              <a:extLst>
                <a:ext uri="{FF2B5EF4-FFF2-40B4-BE49-F238E27FC236}">
                  <a16:creationId xmlns:a16="http://schemas.microsoft.com/office/drawing/2014/main" id="{B89CC0A7-BC34-32D6-BA23-A80DDAF9A96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7" name="© Ralph Schmauder 2024 all rights reserved">
            <a:extLst>
              <a:ext uri="{FF2B5EF4-FFF2-40B4-BE49-F238E27FC236}">
                <a16:creationId xmlns:a16="http://schemas.microsoft.com/office/drawing/2014/main" id="{97C372CB-316F-8DA4-517E-50CD5A79065E}"/>
              </a:ext>
            </a:extLst>
          </p:cNvPr>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dirty="0"/>
              <a:t>© Ralph Schmauder 2024 all rights reserved</a:t>
            </a:r>
          </a:p>
        </p:txBody>
      </p:sp>
    </p:spTree>
    <p:extLst>
      <p:ext uri="{BB962C8B-B14F-4D97-AF65-F5344CB8AC3E}">
        <p14:creationId xmlns:p14="http://schemas.microsoft.com/office/powerpoint/2010/main" val="46538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B27A2-4B1B-DB5C-DC93-07BEB085BCC4}"/>
            </a:ext>
          </a:extLst>
        </p:cNvPr>
        <p:cNvGrpSpPr/>
        <p:nvPr/>
      </p:nvGrpSpPr>
      <p:grpSpPr>
        <a:xfrm>
          <a:off x="0" y="0"/>
          <a:ext cx="0" cy="0"/>
          <a:chOff x="0" y="0"/>
          <a:chExt cx="0" cy="0"/>
        </a:xfrm>
      </p:grpSpPr>
      <p:sp>
        <p:nvSpPr>
          <p:cNvPr id="835" name="Zum Bearbeiten doppelklicken">
            <a:extLst>
              <a:ext uri="{FF2B5EF4-FFF2-40B4-BE49-F238E27FC236}">
                <a16:creationId xmlns:a16="http://schemas.microsoft.com/office/drawing/2014/main" id="{4352A559-9127-179D-35EB-0617768B6E9C}"/>
              </a:ext>
            </a:extLst>
          </p:cNvPr>
          <p:cNvSpPr txBox="1">
            <a:spLocks noGrp="1"/>
          </p:cNvSpPr>
          <p:nvPr>
            <p:ph type="title"/>
          </p:nvPr>
        </p:nvSpPr>
        <p:spPr>
          <a:prstGeom prst="rect">
            <a:avLst/>
          </a:prstGeom>
        </p:spPr>
        <p:txBody>
          <a:bodyPr/>
          <a:lstStyle/>
          <a:p>
            <a:endParaRPr/>
          </a:p>
        </p:txBody>
      </p:sp>
      <p:sp>
        <p:nvSpPr>
          <p:cNvPr id="836" name="Zum Bearbeiten doppelklicken">
            <a:extLst>
              <a:ext uri="{FF2B5EF4-FFF2-40B4-BE49-F238E27FC236}">
                <a16:creationId xmlns:a16="http://schemas.microsoft.com/office/drawing/2014/main" id="{C5EB1437-07B3-B3CD-4238-9ED2DA19EF31}"/>
              </a:ext>
            </a:extLst>
          </p:cNvPr>
          <p:cNvSpPr txBox="1">
            <a:spLocks noGrp="1"/>
          </p:cNvSpPr>
          <p:nvPr>
            <p:ph type="body" sz="quarter" idx="1"/>
          </p:nvPr>
        </p:nvSpPr>
        <p:spPr>
          <a:prstGeom prst="rect">
            <a:avLst/>
          </a:prstGeom>
        </p:spPr>
        <p:txBody>
          <a:bodyPr/>
          <a:lstStyle/>
          <a:p>
            <a:endParaRPr/>
          </a:p>
        </p:txBody>
      </p:sp>
      <p:pic>
        <p:nvPicPr>
          <p:cNvPr id="837" name="numbers-2019446_640.jpg" descr="numbers-2019446_640.jpg">
            <a:extLst>
              <a:ext uri="{FF2B5EF4-FFF2-40B4-BE49-F238E27FC236}">
                <a16:creationId xmlns:a16="http://schemas.microsoft.com/office/drawing/2014/main" id="{0B2A9AAB-4395-5479-29F2-93FBAECD9255}"/>
              </a:ext>
            </a:extLst>
          </p:cNvPr>
          <p:cNvPicPr>
            <a:picLocks noChangeAspect="1"/>
          </p:cNvPicPr>
          <p:nvPr/>
        </p:nvPicPr>
        <p:blipFill>
          <a:blip r:embed="rId2" cstate="print"/>
          <a:stretch>
            <a:fillRect/>
          </a:stretch>
        </p:blipFill>
        <p:spPr>
          <a:xfrm>
            <a:off x="0" y="1313385"/>
            <a:ext cx="24384000" cy="14909381"/>
          </a:xfrm>
          <a:prstGeom prst="rect">
            <a:avLst/>
          </a:prstGeom>
          <a:ln w="12700">
            <a:miter lim="400000"/>
          </a:ln>
        </p:spPr>
      </p:pic>
      <p:pic>
        <p:nvPicPr>
          <p:cNvPr id="838" name="IMG_1166.jpeg" descr="IMG_1166.jpeg">
            <a:extLst>
              <a:ext uri="{FF2B5EF4-FFF2-40B4-BE49-F238E27FC236}">
                <a16:creationId xmlns:a16="http://schemas.microsoft.com/office/drawing/2014/main" id="{AA0BE74D-1B72-1496-C3DA-B3C15137071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69830" y="4197220"/>
            <a:ext cx="8950486" cy="8542548"/>
          </a:xfrm>
          <a:prstGeom prst="rect">
            <a:avLst/>
          </a:prstGeom>
          <a:ln w="12700">
            <a:miter lim="400000"/>
          </a:ln>
        </p:spPr>
      </p:pic>
      <p:sp>
        <p:nvSpPr>
          <p:cNvPr id="839" name="Schnelle Rechenaufgabe">
            <a:extLst>
              <a:ext uri="{FF2B5EF4-FFF2-40B4-BE49-F238E27FC236}">
                <a16:creationId xmlns:a16="http://schemas.microsoft.com/office/drawing/2014/main" id="{245F42EE-6CB7-F6FD-D0ED-275DD2FCC2EC}"/>
              </a:ext>
            </a:extLst>
          </p:cNvPr>
          <p:cNvSpPr txBox="1"/>
          <p:nvPr/>
        </p:nvSpPr>
        <p:spPr>
          <a:xfrm>
            <a:off x="3191001" y="1480019"/>
            <a:ext cx="18322688" cy="2217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56" tIns="107156" rIns="107156" bIns="107156">
            <a:spAutoFit/>
          </a:bodyPr>
          <a:lstStyle>
            <a:lvl1pPr algn="ctr">
              <a:defRPr sz="5200">
                <a:solidFill>
                  <a:srgbClr val="2B669A"/>
                </a:solidFill>
                <a:latin typeface="Impact"/>
                <a:ea typeface="Impact"/>
                <a:cs typeface="Impact"/>
                <a:sym typeface="Impact"/>
              </a:defRPr>
            </a:lvl1pPr>
          </a:lstStyle>
          <a:p>
            <a:r>
              <a:rPr sz="13002"/>
              <a:t>Schnelle </a:t>
            </a:r>
            <a:r>
              <a:rPr sz="13002" err="1"/>
              <a:t>Rechenaufgabe</a:t>
            </a:r>
            <a:endParaRPr sz="13002"/>
          </a:p>
        </p:txBody>
      </p:sp>
      <p:pic>
        <p:nvPicPr>
          <p:cNvPr id="2" name="IMG_1166.jpeg" descr="IMG_1166.jpeg">
            <a:extLst>
              <a:ext uri="{FF2B5EF4-FFF2-40B4-BE49-F238E27FC236}">
                <a16:creationId xmlns:a16="http://schemas.microsoft.com/office/drawing/2014/main" id="{99224D3C-556C-C61B-8387-44BAF72A4C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69830" y="4197220"/>
            <a:ext cx="8950486" cy="8542548"/>
          </a:xfrm>
          <a:prstGeom prst="rect">
            <a:avLst/>
          </a:prstGeom>
          <a:ln w="12700">
            <a:miter lim="400000"/>
          </a:ln>
        </p:spPr>
      </p:pic>
      <p:sp>
        <p:nvSpPr>
          <p:cNvPr id="5" name="Dingbat-Häkchen">
            <a:extLst>
              <a:ext uri="{FF2B5EF4-FFF2-40B4-BE49-F238E27FC236}">
                <a16:creationId xmlns:a16="http://schemas.microsoft.com/office/drawing/2014/main" id="{57AD9E42-44A8-A6F5-8A7F-7A5471625BE9}"/>
              </a:ext>
            </a:extLst>
          </p:cNvPr>
          <p:cNvSpPr/>
          <p:nvPr/>
        </p:nvSpPr>
        <p:spPr>
          <a:xfrm>
            <a:off x="15976277" y="3848692"/>
            <a:ext cx="2000510" cy="190100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175">
            <a:solidFill>
              <a:srgbClr val="FF9300"/>
            </a:solidFill>
          </a:ln>
        </p:spPr>
        <p:txBody>
          <a:bodyPr lIns="107156" tIns="107156" rIns="107156" bIns="107156"/>
          <a:lstStyle/>
          <a:p>
            <a:pPr>
              <a:defRPr b="1">
                <a:solidFill>
                  <a:srgbClr val="2B669A"/>
                </a:solidFill>
              </a:defRPr>
            </a:pPr>
            <a:endParaRPr sz="12502"/>
          </a:p>
        </p:txBody>
      </p:sp>
      <p:sp>
        <p:nvSpPr>
          <p:cNvPr id="6" name="Dingbat-Häkchen">
            <a:extLst>
              <a:ext uri="{FF2B5EF4-FFF2-40B4-BE49-F238E27FC236}">
                <a16:creationId xmlns:a16="http://schemas.microsoft.com/office/drawing/2014/main" id="{CC8B99FC-BD10-878D-229A-EBCBE4D3126F}"/>
              </a:ext>
            </a:extLst>
          </p:cNvPr>
          <p:cNvSpPr/>
          <p:nvPr/>
        </p:nvSpPr>
        <p:spPr>
          <a:xfrm>
            <a:off x="15795730" y="5590710"/>
            <a:ext cx="2000510" cy="190100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175">
            <a:solidFill>
              <a:srgbClr val="FF9300"/>
            </a:solidFill>
          </a:ln>
        </p:spPr>
        <p:txBody>
          <a:bodyPr lIns="107156" tIns="107156" rIns="107156" bIns="107156"/>
          <a:lstStyle/>
          <a:p>
            <a:pPr>
              <a:defRPr b="1">
                <a:solidFill>
                  <a:srgbClr val="2B669A"/>
                </a:solidFill>
              </a:defRPr>
            </a:pPr>
            <a:endParaRPr sz="12502"/>
          </a:p>
        </p:txBody>
      </p:sp>
      <p:sp>
        <p:nvSpPr>
          <p:cNvPr id="7" name="Dingbat-Häkchen">
            <a:extLst>
              <a:ext uri="{FF2B5EF4-FFF2-40B4-BE49-F238E27FC236}">
                <a16:creationId xmlns:a16="http://schemas.microsoft.com/office/drawing/2014/main" id="{10814645-1612-6F3C-F8DF-5CE11B924133}"/>
              </a:ext>
            </a:extLst>
          </p:cNvPr>
          <p:cNvSpPr/>
          <p:nvPr/>
        </p:nvSpPr>
        <p:spPr>
          <a:xfrm>
            <a:off x="15976277" y="7272547"/>
            <a:ext cx="2000510" cy="190100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175">
            <a:solidFill>
              <a:srgbClr val="FF9300"/>
            </a:solidFill>
          </a:ln>
        </p:spPr>
        <p:txBody>
          <a:bodyPr lIns="107156" tIns="107156" rIns="107156" bIns="107156"/>
          <a:lstStyle/>
          <a:p>
            <a:pPr>
              <a:defRPr b="1">
                <a:solidFill>
                  <a:srgbClr val="2B669A"/>
                </a:solidFill>
              </a:defRPr>
            </a:pPr>
            <a:endParaRPr sz="12502"/>
          </a:p>
        </p:txBody>
      </p:sp>
      <p:sp>
        <p:nvSpPr>
          <p:cNvPr id="8" name="f">
            <a:extLst>
              <a:ext uri="{FF2B5EF4-FFF2-40B4-BE49-F238E27FC236}">
                <a16:creationId xmlns:a16="http://schemas.microsoft.com/office/drawing/2014/main" id="{5D3F447C-FFA1-FEB3-E149-2B41037B23FF}"/>
              </a:ext>
            </a:extLst>
          </p:cNvPr>
          <p:cNvSpPr txBox="1"/>
          <p:nvPr/>
        </p:nvSpPr>
        <p:spPr>
          <a:xfrm>
            <a:off x="15539297" y="9069041"/>
            <a:ext cx="1229503" cy="3371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defRPr sz="8200">
                <a:solidFill>
                  <a:srgbClr val="FF2600"/>
                </a:solidFill>
                <a:latin typeface="Matura MT Script Capitals"/>
                <a:ea typeface="Matura MT Script Capitals"/>
                <a:cs typeface="Matura MT Script Capitals"/>
                <a:sym typeface="Matura MT Script Capitals"/>
              </a:defRPr>
            </a:lvl1pPr>
          </a:lstStyle>
          <a:p>
            <a:r>
              <a:rPr sz="20502"/>
              <a:t>f</a:t>
            </a:r>
          </a:p>
        </p:txBody>
      </p:sp>
      <p:sp>
        <p:nvSpPr>
          <p:cNvPr id="9" name="Dingbat-Häkchen">
            <a:extLst>
              <a:ext uri="{FF2B5EF4-FFF2-40B4-BE49-F238E27FC236}">
                <a16:creationId xmlns:a16="http://schemas.microsoft.com/office/drawing/2014/main" id="{80C55632-6937-2460-EFEF-820107FB0B73}"/>
              </a:ext>
            </a:extLst>
          </p:cNvPr>
          <p:cNvSpPr/>
          <p:nvPr/>
        </p:nvSpPr>
        <p:spPr>
          <a:xfrm>
            <a:off x="15795730" y="10860138"/>
            <a:ext cx="2000510" cy="1901009"/>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F900"/>
          </a:solidFill>
          <a:ln w="3175">
            <a:solidFill>
              <a:srgbClr val="FF9300"/>
            </a:solidFill>
          </a:ln>
        </p:spPr>
        <p:txBody>
          <a:bodyPr lIns="107156" tIns="107156" rIns="107156" bIns="107156"/>
          <a:lstStyle/>
          <a:p>
            <a:pPr>
              <a:defRPr b="1">
                <a:solidFill>
                  <a:srgbClr val="2B669A"/>
                </a:solidFill>
              </a:defRPr>
            </a:pPr>
            <a:endParaRPr sz="12502"/>
          </a:p>
        </p:txBody>
      </p:sp>
      <p:pic>
        <p:nvPicPr>
          <p:cNvPr id="10" name="Verbindungslinie" descr="Verbindungslinie">
            <a:extLst>
              <a:ext uri="{FF2B5EF4-FFF2-40B4-BE49-F238E27FC236}">
                <a16:creationId xmlns:a16="http://schemas.microsoft.com/office/drawing/2014/main" id="{446B4692-FE27-4CA1-3F69-119018A97E0B}"/>
              </a:ext>
            </a:extLst>
          </p:cNvPr>
          <p:cNvPicPr>
            <a:picLocks/>
          </p:cNvPicPr>
          <p:nvPr/>
        </p:nvPicPr>
        <p:blipFill>
          <a:blip r:embed="rId4" cstate="print"/>
          <a:stretch>
            <a:fillRect/>
          </a:stretch>
        </p:blipFill>
        <p:spPr>
          <a:xfrm>
            <a:off x="9133640" y="10828591"/>
            <a:ext cx="6475249" cy="299798"/>
          </a:xfrm>
          <a:prstGeom prst="rect">
            <a:avLst/>
          </a:prstGeom>
          <a:effectLst>
            <a:outerShdw blurRad="25400" dist="12700" dir="5400000" rotWithShape="0">
              <a:srgbClr val="000000">
                <a:alpha val="38000"/>
              </a:srgbClr>
            </a:outerShdw>
          </a:effectLst>
        </p:spPr>
      </p:pic>
      <p:sp>
        <p:nvSpPr>
          <p:cNvPr id="11" name="Rechteck">
            <a:extLst>
              <a:ext uri="{FF2B5EF4-FFF2-40B4-BE49-F238E27FC236}">
                <a16:creationId xmlns:a16="http://schemas.microsoft.com/office/drawing/2014/main" id="{43192547-791A-2DF5-C1F6-5CD0F47EA137}"/>
              </a:ext>
            </a:extLst>
          </p:cNvPr>
          <p:cNvSpPr/>
          <p:nvPr/>
        </p:nvSpPr>
        <p:spPr>
          <a:xfrm>
            <a:off x="0" y="-134478"/>
            <a:ext cx="24384000" cy="1497182"/>
          </a:xfrm>
          <a:prstGeom prst="rect">
            <a:avLst/>
          </a:prstGeom>
          <a:blipFill>
            <a:blip r:embed="rId5"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12" name="Rechteck 11">
            <a:extLst>
              <a:ext uri="{FF2B5EF4-FFF2-40B4-BE49-F238E27FC236}">
                <a16:creationId xmlns:a16="http://schemas.microsoft.com/office/drawing/2014/main" id="{8234A9EB-6DBB-2F9A-E15C-F5597A3E785C}"/>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3" name="Grafik 12">
            <a:extLst>
              <a:ext uri="{FF2B5EF4-FFF2-40B4-BE49-F238E27FC236}">
                <a16:creationId xmlns:a16="http://schemas.microsoft.com/office/drawing/2014/main" id="{61B51BB6-3066-3D84-7F45-EF14CCC4BE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grpSp>
        <p:nvGrpSpPr>
          <p:cNvPr id="3" name="Gruppieren">
            <a:extLst>
              <a:ext uri="{FF2B5EF4-FFF2-40B4-BE49-F238E27FC236}">
                <a16:creationId xmlns:a16="http://schemas.microsoft.com/office/drawing/2014/main" id="{509E8711-9924-9D8D-B38E-1A19637832A7}"/>
              </a:ext>
            </a:extLst>
          </p:cNvPr>
          <p:cNvGrpSpPr/>
          <p:nvPr/>
        </p:nvGrpSpPr>
        <p:grpSpPr>
          <a:xfrm>
            <a:off x="21134454" y="12755082"/>
            <a:ext cx="3176182" cy="961840"/>
            <a:chOff x="0" y="0"/>
            <a:chExt cx="3176180" cy="961838"/>
          </a:xfrm>
        </p:grpSpPr>
        <p:sp>
          <p:nvSpPr>
            <p:cNvPr id="4" name="betaConcept">
              <a:extLst>
                <a:ext uri="{FF2B5EF4-FFF2-40B4-BE49-F238E27FC236}">
                  <a16:creationId xmlns:a16="http://schemas.microsoft.com/office/drawing/2014/main" id="{52CFB75F-83A1-88C3-F6E4-BC7EAA05443F}"/>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14" name="academy">
              <a:extLst>
                <a:ext uri="{FF2B5EF4-FFF2-40B4-BE49-F238E27FC236}">
                  <a16:creationId xmlns:a16="http://schemas.microsoft.com/office/drawing/2014/main" id="{BA147DDC-FD6B-7DB1-773E-C55813B29A4B}"/>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15" name="pasted-image.png" descr="pasted-image.png">
              <a:extLst>
                <a:ext uri="{FF2B5EF4-FFF2-40B4-BE49-F238E27FC236}">
                  <a16:creationId xmlns:a16="http://schemas.microsoft.com/office/drawing/2014/main" id="{51F3899D-8F25-DDE5-B9CC-37B52F1D219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6" name="© Ralph Schmauder 2024 all rights reserved">
            <a:extLst>
              <a:ext uri="{FF2B5EF4-FFF2-40B4-BE49-F238E27FC236}">
                <a16:creationId xmlns:a16="http://schemas.microsoft.com/office/drawing/2014/main" id="{744F39E8-B2C1-1D94-980A-8C2CE3BEE80B}"/>
              </a:ext>
            </a:extLst>
          </p:cNvPr>
          <p:cNvSpPr txBox="1"/>
          <p:nvPr/>
        </p:nvSpPr>
        <p:spPr>
          <a:xfrm>
            <a:off x="106778" y="13233882"/>
            <a:ext cx="3707743"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dirty="0"/>
              <a:t>© Ralph Schmauder 2024 all rights reserved</a:t>
            </a:r>
          </a:p>
        </p:txBody>
      </p:sp>
    </p:spTree>
    <p:extLst>
      <p:ext uri="{BB962C8B-B14F-4D97-AF65-F5344CB8AC3E}">
        <p14:creationId xmlns:p14="http://schemas.microsoft.com/office/powerpoint/2010/main" val="418255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Kreis"/>
          <p:cNvSpPr/>
          <p:nvPr/>
        </p:nvSpPr>
        <p:spPr>
          <a:xfrm>
            <a:off x="7940057" y="3913724"/>
            <a:ext cx="7523515" cy="7523515"/>
          </a:xfrm>
          <a:prstGeom prst="ellipse">
            <a:avLst/>
          </a:prstGeom>
          <a:blipFill>
            <a:blip r:embed="rId4" cstate="email">
              <a:extLst>
                <a:ext uri="{28A0092B-C50C-407E-A947-70E740481C1C}">
                  <a14:useLocalDpi xmlns:a14="http://schemas.microsoft.com/office/drawing/2010/main"/>
                </a:ext>
              </a:extLst>
            </a:blip>
          </a:blipFill>
          <a:ln w="3175">
            <a:miter lim="400000"/>
          </a:ln>
          <a:effectLst>
            <a:outerShdw blurRad="12700" rotWithShape="0">
              <a:srgbClr val="000000">
                <a:alpha val="50000"/>
              </a:srgbClr>
            </a:outerShdw>
          </a:effectLst>
        </p:spPr>
        <p:txBody>
          <a:bodyPr lIns="66974" tIns="66974" rIns="66974" bIns="66974" anchor="ctr"/>
          <a:lstStyle/>
          <a:p>
            <a:pPr defTabSz="821619">
              <a:defRPr sz="3800" b="1">
                <a:solidFill>
                  <a:schemeClr val="accent3">
                    <a:lumOff val="44000"/>
                  </a:schemeClr>
                </a:solidFill>
                <a:latin typeface="+mj-lt"/>
                <a:ea typeface="+mj-ea"/>
                <a:cs typeface="+mj-cs"/>
                <a:sym typeface="Helvetica"/>
              </a:defRPr>
            </a:pPr>
            <a:endParaRPr sz="9501"/>
          </a:p>
        </p:txBody>
      </p:sp>
      <p:sp>
        <p:nvSpPr>
          <p:cNvPr id="864" name="Form"/>
          <p:cNvSpPr/>
          <p:nvPr/>
        </p:nvSpPr>
        <p:spPr>
          <a:xfrm>
            <a:off x="8021204" y="6581280"/>
            <a:ext cx="4099136" cy="3098351"/>
          </a:xfrm>
          <a:custGeom>
            <a:avLst/>
            <a:gdLst/>
            <a:ahLst/>
            <a:cxnLst>
              <a:cxn ang="0">
                <a:pos x="wd2" y="hd2"/>
              </a:cxn>
              <a:cxn ang="5400000">
                <a:pos x="wd2" y="hd2"/>
              </a:cxn>
              <a:cxn ang="10800000">
                <a:pos x="wd2" y="hd2"/>
              </a:cxn>
              <a:cxn ang="16200000">
                <a:pos x="wd2" y="hd2"/>
              </a:cxn>
            </a:cxnLst>
            <a:rect l="0" t="0" r="r" b="b"/>
            <a:pathLst>
              <a:path w="20757" h="20502" extrusionOk="0">
                <a:moveTo>
                  <a:pt x="20620" y="1477"/>
                </a:moveTo>
                <a:cubicBezTo>
                  <a:pt x="20934" y="2477"/>
                  <a:pt x="20673" y="3371"/>
                  <a:pt x="20216" y="4260"/>
                </a:cubicBezTo>
                <a:cubicBezTo>
                  <a:pt x="19679" y="5306"/>
                  <a:pt x="18914" y="6458"/>
                  <a:pt x="18037" y="7409"/>
                </a:cubicBezTo>
                <a:cubicBezTo>
                  <a:pt x="15069" y="10627"/>
                  <a:pt x="11855" y="13878"/>
                  <a:pt x="8881" y="17002"/>
                </a:cubicBezTo>
                <a:cubicBezTo>
                  <a:pt x="7881" y="18052"/>
                  <a:pt x="6763" y="18975"/>
                  <a:pt x="5765" y="19700"/>
                </a:cubicBezTo>
                <a:cubicBezTo>
                  <a:pt x="4788" y="20411"/>
                  <a:pt x="3787" y="20874"/>
                  <a:pt x="2812" y="20104"/>
                </a:cubicBezTo>
                <a:cubicBezTo>
                  <a:pt x="2201" y="19621"/>
                  <a:pt x="1909" y="18720"/>
                  <a:pt x="1597" y="17882"/>
                </a:cubicBezTo>
                <a:cubicBezTo>
                  <a:pt x="643" y="15321"/>
                  <a:pt x="-666" y="12560"/>
                  <a:pt x="396" y="10014"/>
                </a:cubicBezTo>
                <a:cubicBezTo>
                  <a:pt x="939" y="8711"/>
                  <a:pt x="2006" y="8013"/>
                  <a:pt x="3062" y="7429"/>
                </a:cubicBezTo>
                <a:cubicBezTo>
                  <a:pt x="4266" y="6763"/>
                  <a:pt x="5497" y="6196"/>
                  <a:pt x="6706" y="5542"/>
                </a:cubicBezTo>
                <a:cubicBezTo>
                  <a:pt x="7898" y="4897"/>
                  <a:pt x="9065" y="4167"/>
                  <a:pt x="10274" y="3561"/>
                </a:cubicBezTo>
                <a:cubicBezTo>
                  <a:pt x="12050" y="2670"/>
                  <a:pt x="13906" y="2054"/>
                  <a:pt x="15672" y="1030"/>
                </a:cubicBezTo>
                <a:cubicBezTo>
                  <a:pt x="17631" y="-106"/>
                  <a:pt x="19927" y="-726"/>
                  <a:pt x="20620" y="1477"/>
                </a:cubicBezTo>
                <a:close/>
              </a:path>
            </a:pathLst>
          </a:custGeom>
          <a:blipFill>
            <a:blip r:embed="rId5" cstate="email">
              <a:extLst>
                <a:ext uri="{28A0092B-C50C-407E-A947-70E740481C1C}">
                  <a14:useLocalDpi xmlns:a14="http://schemas.microsoft.com/office/drawing/2010/main"/>
                </a:ext>
              </a:extLst>
            </a:blip>
          </a:blipFill>
          <a:ln w="3175">
            <a:miter lim="400000"/>
          </a:ln>
          <a:effectLst>
            <a:outerShdw blurRad="12700" dir="5400000" rotWithShape="0">
              <a:srgbClr val="000000">
                <a:alpha val="50000"/>
              </a:srgbClr>
            </a:outerShdw>
          </a:effectLst>
        </p:spPr>
        <p:txBody>
          <a:bodyPr lIns="66974" tIns="66974" rIns="66974" bIns="66974" anchor="ctr"/>
          <a:lstStyle/>
          <a:p>
            <a:pPr defTabSz="821619">
              <a:defRPr sz="3800" b="1">
                <a:solidFill>
                  <a:schemeClr val="accent3">
                    <a:lumOff val="44000"/>
                  </a:schemeClr>
                </a:solidFill>
                <a:latin typeface="+mj-lt"/>
                <a:ea typeface="+mj-ea"/>
                <a:cs typeface="+mj-cs"/>
                <a:sym typeface="Helvetica"/>
              </a:defRPr>
            </a:pPr>
            <a:endParaRPr sz="9501"/>
          </a:p>
        </p:txBody>
      </p:sp>
      <p:sp>
        <p:nvSpPr>
          <p:cNvPr id="865" name="FOKUS"/>
          <p:cNvSpPr/>
          <p:nvPr/>
        </p:nvSpPr>
        <p:spPr>
          <a:xfrm rot="19839672">
            <a:off x="2357316" y="9244533"/>
            <a:ext cx="6671333" cy="2432182"/>
          </a:xfrm>
          <a:prstGeom prst="rightArrow">
            <a:avLst>
              <a:gd name="adj1" fmla="val 50387"/>
              <a:gd name="adj2" fmla="val 84256"/>
            </a:avLst>
          </a:prstGeom>
          <a:blipFill>
            <a:blip r:embed="rId5" cstate="email">
              <a:extLst>
                <a:ext uri="{28A0092B-C50C-407E-A947-70E740481C1C}">
                  <a14:useLocalDpi xmlns:a14="http://schemas.microsoft.com/office/drawing/2010/main"/>
                </a:ext>
              </a:extLst>
            </a:blip>
          </a:blipFill>
          <a:ln w="3175">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6974" tIns="66974" rIns="66974" bIns="66974" anchor="ctr"/>
          <a:lstStyle>
            <a:lvl1pPr algn="ctr" defTabSz="328612">
              <a:defRPr b="1">
                <a:solidFill>
                  <a:schemeClr val="accent3">
                    <a:lumOff val="44000"/>
                  </a:schemeClr>
                </a:solidFill>
                <a:latin typeface="+mj-lt"/>
                <a:ea typeface="+mj-ea"/>
                <a:cs typeface="+mj-cs"/>
                <a:sym typeface="Helvetica"/>
              </a:defRPr>
            </a:lvl1pPr>
          </a:lstStyle>
          <a:p>
            <a:r>
              <a:rPr sz="8000"/>
              <a:t>FOKUS</a:t>
            </a:r>
          </a:p>
        </p:txBody>
      </p:sp>
      <p:sp>
        <p:nvSpPr>
          <p:cNvPr id="866" name="⊖"/>
          <p:cNvSpPr txBox="1"/>
          <p:nvPr/>
        </p:nvSpPr>
        <p:spPr>
          <a:xfrm>
            <a:off x="8393283" y="7228770"/>
            <a:ext cx="1887339" cy="228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anchor="ctr">
            <a:spAutoFit/>
          </a:bodyPr>
          <a:lstStyle>
            <a:lvl1pPr algn="ctr" defTabSz="328612">
              <a:defRPr sz="5600" b="1">
                <a:solidFill>
                  <a:srgbClr val="2B669A"/>
                </a:solidFill>
                <a:latin typeface="+mj-lt"/>
                <a:ea typeface="+mj-ea"/>
                <a:cs typeface="+mj-cs"/>
                <a:sym typeface="Helvetica"/>
              </a:defRPr>
            </a:lvl1pPr>
          </a:lstStyle>
          <a:p>
            <a:r>
              <a:rPr sz="14001"/>
              <a:t>⊖</a:t>
            </a:r>
          </a:p>
        </p:txBody>
      </p:sp>
      <p:grpSp>
        <p:nvGrpSpPr>
          <p:cNvPr id="880" name="Gruppieren"/>
          <p:cNvGrpSpPr/>
          <p:nvPr/>
        </p:nvGrpSpPr>
        <p:grpSpPr>
          <a:xfrm>
            <a:off x="8170482" y="3617070"/>
            <a:ext cx="7073094" cy="8173441"/>
            <a:chOff x="-107217" y="-116907"/>
            <a:chExt cx="2829237" cy="3269376"/>
          </a:xfrm>
        </p:grpSpPr>
        <p:sp>
          <p:nvSpPr>
            <p:cNvPr id="867" name="⊕"/>
            <p:cNvSpPr txBox="1"/>
            <p:nvPr/>
          </p:nvSpPr>
          <p:spPr>
            <a:xfrm>
              <a:off x="275430" y="142115"/>
              <a:ext cx="754935"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68" name="⊕"/>
            <p:cNvSpPr txBox="1"/>
            <p:nvPr/>
          </p:nvSpPr>
          <p:spPr>
            <a:xfrm>
              <a:off x="1669227" y="272429"/>
              <a:ext cx="754935"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69" name="⊕"/>
            <p:cNvSpPr txBox="1"/>
            <p:nvPr/>
          </p:nvSpPr>
          <p:spPr>
            <a:xfrm>
              <a:off x="-107217" y="644269"/>
              <a:ext cx="769042"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0" name="⊕"/>
            <p:cNvSpPr txBox="1"/>
            <p:nvPr/>
          </p:nvSpPr>
          <p:spPr>
            <a:xfrm>
              <a:off x="926407" y="2236541"/>
              <a:ext cx="769041"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1" name="⊕"/>
            <p:cNvSpPr txBox="1"/>
            <p:nvPr/>
          </p:nvSpPr>
          <p:spPr>
            <a:xfrm>
              <a:off x="926407" y="-116907"/>
              <a:ext cx="769041"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2" name="⊕"/>
            <p:cNvSpPr txBox="1"/>
            <p:nvPr/>
          </p:nvSpPr>
          <p:spPr>
            <a:xfrm>
              <a:off x="1967085" y="809940"/>
              <a:ext cx="754935"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3" name="⊕"/>
            <p:cNvSpPr txBox="1"/>
            <p:nvPr/>
          </p:nvSpPr>
          <p:spPr>
            <a:xfrm>
              <a:off x="1967084" y="1486895"/>
              <a:ext cx="754935"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4" name="⊕"/>
            <p:cNvSpPr txBox="1"/>
            <p:nvPr/>
          </p:nvSpPr>
          <p:spPr>
            <a:xfrm>
              <a:off x="1584673" y="2009157"/>
              <a:ext cx="754935"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5" name="⊕"/>
            <p:cNvSpPr txBox="1"/>
            <p:nvPr/>
          </p:nvSpPr>
          <p:spPr>
            <a:xfrm>
              <a:off x="280762" y="2082421"/>
              <a:ext cx="754935"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6" name="⊕"/>
            <p:cNvSpPr txBox="1"/>
            <p:nvPr/>
          </p:nvSpPr>
          <p:spPr>
            <a:xfrm>
              <a:off x="1287345" y="1230484"/>
              <a:ext cx="754935"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7" name="⊕"/>
            <p:cNvSpPr txBox="1"/>
            <p:nvPr/>
          </p:nvSpPr>
          <p:spPr>
            <a:xfrm>
              <a:off x="746730" y="1626807"/>
              <a:ext cx="769042"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8" name="⊕"/>
            <p:cNvSpPr txBox="1"/>
            <p:nvPr/>
          </p:nvSpPr>
          <p:spPr>
            <a:xfrm>
              <a:off x="777480" y="386125"/>
              <a:ext cx="769041"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sp>
          <p:nvSpPr>
            <p:cNvPr id="879" name="⊕"/>
            <p:cNvSpPr txBox="1"/>
            <p:nvPr/>
          </p:nvSpPr>
          <p:spPr>
            <a:xfrm>
              <a:off x="1368755" y="679263"/>
              <a:ext cx="769041" cy="915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numCol="1" anchor="ctr">
              <a:spAutoFit/>
            </a:bodyPr>
            <a:lstStyle>
              <a:lvl1pPr algn="ctr" defTabSz="328612">
                <a:defRPr sz="5600" b="1">
                  <a:solidFill>
                    <a:schemeClr val="accent3">
                      <a:lumOff val="44000"/>
                    </a:schemeClr>
                  </a:solidFill>
                  <a:latin typeface="+mj-lt"/>
                  <a:ea typeface="+mj-ea"/>
                  <a:cs typeface="+mj-cs"/>
                  <a:sym typeface="Helvetica"/>
                </a:defRPr>
              </a:lvl1pPr>
            </a:lstStyle>
            <a:p>
              <a:r>
                <a:rPr sz="14001"/>
                <a:t>⊕</a:t>
              </a:r>
            </a:p>
          </p:txBody>
        </p:sp>
      </p:grpSp>
      <p:pic>
        <p:nvPicPr>
          <p:cNvPr id="881" name="100 % unserer Aktivitäten 100 % unserer Aktivitäten" descr="100 % unserer Aktivitäten 100 % unserer Aktivitäten"/>
          <p:cNvPicPr>
            <a:picLocks/>
          </p:cNvPicPr>
          <p:nvPr/>
        </p:nvPicPr>
        <p:blipFill>
          <a:blip r:embed="rId6" cstate="print"/>
          <a:stretch>
            <a:fillRect/>
          </a:stretch>
        </p:blipFill>
        <p:spPr>
          <a:xfrm>
            <a:off x="11809510" y="4362422"/>
            <a:ext cx="7545494" cy="1467449"/>
          </a:xfrm>
          <a:prstGeom prst="rect">
            <a:avLst/>
          </a:prstGeom>
          <a:effectLst>
            <a:outerShdw blurRad="50800" dist="50800" dir="5400000" rotWithShape="0">
              <a:srgbClr val="000000">
                <a:alpha val="50000"/>
              </a:srgbClr>
            </a:outerShdw>
          </a:effectLst>
        </p:spPr>
      </p:pic>
      <p:sp>
        <p:nvSpPr>
          <p:cNvPr id="7" name="Rechteck">
            <a:extLst>
              <a:ext uri="{FF2B5EF4-FFF2-40B4-BE49-F238E27FC236}">
                <a16:creationId xmlns:a16="http://schemas.microsoft.com/office/drawing/2014/main" id="{A1A09104-7523-74E3-CFAF-3722ABA4B413}"/>
              </a:ext>
            </a:extLst>
          </p:cNvPr>
          <p:cNvSpPr/>
          <p:nvPr/>
        </p:nvSpPr>
        <p:spPr>
          <a:xfrm>
            <a:off x="0" y="-134478"/>
            <a:ext cx="24384000" cy="1497182"/>
          </a:xfrm>
          <a:prstGeom prst="rect">
            <a:avLst/>
          </a:prstGeom>
          <a:blipFill>
            <a:blip r:embed="rId7"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8" name="Rechteck 7">
            <a:extLst>
              <a:ext uri="{FF2B5EF4-FFF2-40B4-BE49-F238E27FC236}">
                <a16:creationId xmlns:a16="http://schemas.microsoft.com/office/drawing/2014/main" id="{11563DF3-5A39-C37B-98EC-668BE3A8F61B}"/>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9" name="Grafik 8">
            <a:extLst>
              <a:ext uri="{FF2B5EF4-FFF2-40B4-BE49-F238E27FC236}">
                <a16:creationId xmlns:a16="http://schemas.microsoft.com/office/drawing/2014/main" id="{45678C21-EE2F-4BDE-B9F0-EF851886443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Tree>
    <p:custDataLst>
      <p:tags r:id="rId1"/>
    </p:custDataLst>
    <p:extLst>
      <p:ext uri="{BB962C8B-B14F-4D97-AF65-F5344CB8AC3E}">
        <p14:creationId xmlns:p14="http://schemas.microsoft.com/office/powerpoint/2010/main" val="665396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64"/>
                                        </p:tgtEl>
                                        <p:attrNameLst>
                                          <p:attrName>style.visibility</p:attrName>
                                        </p:attrNameLst>
                                      </p:cBhvr>
                                      <p:to>
                                        <p:strVal val="visible"/>
                                      </p:to>
                                    </p:set>
                                    <p:animEffect transition="in" filter="wipe(left)">
                                      <p:cBhvr>
                                        <p:cTn id="7" dur="500"/>
                                        <p:tgtEl>
                                          <p:spTgt spid="86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866"/>
                                        </p:tgtEl>
                                        <p:attrNameLst>
                                          <p:attrName>style.visibility</p:attrName>
                                        </p:attrNameLst>
                                      </p:cBhvr>
                                      <p:to>
                                        <p:strVal val="visible"/>
                                      </p:to>
                                    </p:set>
                                    <p:animEffect transition="in" filter="wipe(left)">
                                      <p:cBhvr>
                                        <p:cTn id="11" dur="500"/>
                                        <p:tgtEl>
                                          <p:spTgt spid="866"/>
                                        </p:tgtEl>
                                      </p:cBhvr>
                                    </p:animEffect>
                                  </p:childTnLst>
                                </p:cTn>
                              </p:par>
                              <p:par>
                                <p:cTn id="12" presetID="22" presetClass="entr" presetSubtype="8" fill="hold" grpId="0" nodeType="withEffect">
                                  <p:stCondLst>
                                    <p:cond delay="0"/>
                                  </p:stCondLst>
                                  <p:iterate>
                                    <p:tmAbs val="0"/>
                                  </p:iterate>
                                  <p:childTnLst>
                                    <p:set>
                                      <p:cBhvr>
                                        <p:cTn id="13" fill="hold"/>
                                        <p:tgtEl>
                                          <p:spTgt spid="865"/>
                                        </p:tgtEl>
                                        <p:attrNameLst>
                                          <p:attrName>style.visibility</p:attrName>
                                        </p:attrNameLst>
                                      </p:cBhvr>
                                      <p:to>
                                        <p:strVal val="visible"/>
                                      </p:to>
                                    </p:set>
                                    <p:animEffect transition="in" filter="wipe(left)">
                                      <p:cBhvr>
                                        <p:cTn id="14" dur="500"/>
                                        <p:tgtEl>
                                          <p:spTgt spid="86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p:tmAbs val="0"/>
                                  </p:iterate>
                                  <p:childTnLst>
                                    <p:set>
                                      <p:cBhvr>
                                        <p:cTn id="18" fill="hold"/>
                                        <p:tgtEl>
                                          <p:spTgt spid="880"/>
                                        </p:tgtEl>
                                        <p:attrNameLst>
                                          <p:attrName>style.visibility</p:attrName>
                                        </p:attrNameLst>
                                      </p:cBhvr>
                                      <p:to>
                                        <p:strVal val="visible"/>
                                      </p:to>
                                    </p:set>
                                    <p:animEffect transition="in" filter="wipe(left)">
                                      <p:cBhvr>
                                        <p:cTn id="19" dur="1500"/>
                                        <p:tgtEl>
                                          <p:spTgt spid="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0" animBg="1" advAuto="0"/>
      <p:bldP spid="865" grpId="0" animBg="1" advAuto="0"/>
      <p:bldP spid="866" grpId="0" animBg="1" advAuto="0"/>
      <p:bldP spid="880"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close-up-1853057_640.jpg" descr="close-up-1853057_640.jpg"/>
          <p:cNvPicPr>
            <a:picLocks noChangeAspect="1"/>
          </p:cNvPicPr>
          <p:nvPr/>
        </p:nvPicPr>
        <p:blipFill>
          <a:blip r:embed="rId3" cstate="print">
            <a:alphaModFix amt="79251"/>
          </a:blip>
          <a:srcRect l="-64" t="17556" r="3785" b="9414"/>
          <a:stretch>
            <a:fillRect/>
          </a:stretch>
        </p:blipFill>
        <p:spPr>
          <a:xfrm>
            <a:off x="0" y="1375673"/>
            <a:ext cx="24384000" cy="12340327"/>
          </a:xfrm>
          <a:prstGeom prst="rect">
            <a:avLst/>
          </a:prstGeom>
          <a:ln w="12700">
            <a:miter lim="400000"/>
          </a:ln>
        </p:spPr>
      </p:pic>
      <p:sp>
        <p:nvSpPr>
          <p:cNvPr id="706" name="Prozessuale…"/>
          <p:cNvSpPr txBox="1"/>
          <p:nvPr/>
        </p:nvSpPr>
        <p:spPr>
          <a:xfrm>
            <a:off x="1346083" y="4119254"/>
            <a:ext cx="21691834" cy="7276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p>
            <a:pPr defTabSz="2286246">
              <a:lnSpc>
                <a:spcPct val="70000"/>
              </a:lnSpc>
              <a:defRPr sz="32700">
                <a:solidFill>
                  <a:srgbClr val="2B669A"/>
                </a:solidFill>
                <a:latin typeface="Impact"/>
                <a:ea typeface="Impact"/>
                <a:cs typeface="Impact"/>
                <a:sym typeface="Impact"/>
              </a:defRPr>
            </a:pPr>
            <a:r>
              <a:rPr lang="de-DE" sz="32703">
                <a:solidFill>
                  <a:schemeClr val="bg1"/>
                </a:solidFill>
              </a:rPr>
              <a:t>ERFOLGS</a:t>
            </a:r>
            <a:endParaRPr sz="32703">
              <a:solidFill>
                <a:schemeClr val="bg1"/>
              </a:solidFill>
            </a:endParaRPr>
          </a:p>
          <a:p>
            <a:pPr defTabSz="2286246">
              <a:lnSpc>
                <a:spcPct val="70000"/>
              </a:lnSpc>
              <a:defRPr sz="32700">
                <a:solidFill>
                  <a:srgbClr val="2B669A"/>
                </a:solidFill>
                <a:latin typeface="Impact"/>
                <a:ea typeface="Impact"/>
                <a:cs typeface="Impact"/>
                <a:sym typeface="Impact"/>
              </a:defRPr>
            </a:pPr>
            <a:r>
              <a:rPr sz="32703" err="1">
                <a:solidFill>
                  <a:schemeClr val="bg1"/>
                </a:solidFill>
              </a:rPr>
              <a:t>Betrachtung</a:t>
            </a:r>
            <a:endParaRPr sz="32703">
              <a:solidFill>
                <a:schemeClr val="bg1"/>
              </a:solidFill>
            </a:endParaRPr>
          </a:p>
        </p:txBody>
      </p:sp>
      <p:grpSp>
        <p:nvGrpSpPr>
          <p:cNvPr id="2" name="Gruppieren 1">
            <a:extLst>
              <a:ext uri="{FF2B5EF4-FFF2-40B4-BE49-F238E27FC236}">
                <a16:creationId xmlns:a16="http://schemas.microsoft.com/office/drawing/2014/main" id="{407BEA11-ACFD-C514-B9FB-3E235167888F}"/>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E9E7BF0E-A464-388C-BFF4-6BD237DEA663}"/>
                </a:ext>
              </a:extLst>
            </p:cNvPr>
            <p:cNvSpPr/>
            <p:nvPr/>
          </p:nvSpPr>
          <p:spPr>
            <a:xfrm>
              <a:off x="0" y="-134479"/>
              <a:ext cx="24384000" cy="1497182"/>
            </a:xfrm>
            <a:prstGeom prst="rect">
              <a:avLst/>
            </a:prstGeom>
            <a:blipFill>
              <a:blip r:embed="rId4"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69D81003-DB22-4682-4B89-BBB2CA00CE93}"/>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7C0F6B85-462C-EF43-9AC2-5ACF59F34FE8}"/>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32929E0E-CE5E-1CB1-E1BC-CF3DED0E6C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7" name="WER BIN ICH?">
            <a:extLst>
              <a:ext uri="{FF2B5EF4-FFF2-40B4-BE49-F238E27FC236}">
                <a16:creationId xmlns:a16="http://schemas.microsoft.com/office/drawing/2014/main" id="{010D22EB-5088-9313-87AA-1A1E952952BB}"/>
              </a:ext>
            </a:extLst>
          </p:cNvPr>
          <p:cNvSpPr txBox="1"/>
          <p:nvPr/>
        </p:nvSpPr>
        <p:spPr>
          <a:xfrm>
            <a:off x="2614935" y="-110923"/>
            <a:ext cx="17784543"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t>WER </a:t>
            </a:r>
            <a:r>
              <a:rPr lang="de-DE"/>
              <a:t>bin ich</a:t>
            </a:r>
            <a:r>
              <a:t>?</a:t>
            </a:r>
          </a:p>
        </p:txBody>
      </p:sp>
    </p:spTree>
    <p:extLst>
      <p:ext uri="{BB962C8B-B14F-4D97-AF65-F5344CB8AC3E}">
        <p14:creationId xmlns:p14="http://schemas.microsoft.com/office/powerpoint/2010/main" val="80929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skills-3367965_640.jpg" descr="skills-3367965_640.jpg"/>
          <p:cNvPicPr>
            <a:picLocks noChangeAspect="1"/>
          </p:cNvPicPr>
          <p:nvPr/>
        </p:nvPicPr>
        <p:blipFill>
          <a:blip r:embed="rId3" cstate="print">
            <a:alphaModFix amt="58297"/>
          </a:blip>
          <a:stretch>
            <a:fillRect/>
          </a:stretch>
        </p:blipFill>
        <p:spPr>
          <a:xfrm>
            <a:off x="11143247" y="4219899"/>
            <a:ext cx="13240753" cy="9496101"/>
          </a:xfrm>
          <a:prstGeom prst="rect">
            <a:avLst/>
          </a:prstGeom>
          <a:ln w="12700">
            <a:miter lim="400000"/>
          </a:ln>
        </p:spPr>
      </p:pic>
      <p:sp>
        <p:nvSpPr>
          <p:cNvPr id="709" name="Wie sieht ein professioneller Erfolgsfaktoren-Prozess im Vertrieb aus?"/>
          <p:cNvSpPr txBox="1"/>
          <p:nvPr/>
        </p:nvSpPr>
        <p:spPr>
          <a:xfrm>
            <a:off x="580330" y="2022725"/>
            <a:ext cx="13990252" cy="5279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tIns="114299" rIns="114299" bIns="114299" anchor="ctr">
            <a:spAutoFit/>
          </a:bodyPr>
          <a:lstStyle>
            <a:lvl1pPr defTabSz="2286000">
              <a:spcBef>
                <a:spcPts val="4200"/>
              </a:spcBef>
              <a:defRPr sz="8200">
                <a:solidFill>
                  <a:srgbClr val="2B679A"/>
                </a:solidFill>
                <a:latin typeface="Comfortaa Bold"/>
                <a:ea typeface="Comfortaa Bold"/>
                <a:cs typeface="Comfortaa Bold"/>
                <a:sym typeface="Comfortaa Bold"/>
              </a:defRPr>
            </a:lvl1pPr>
          </a:lstStyle>
          <a:p>
            <a:r>
              <a:rPr sz="8202" err="1"/>
              <a:t>Wie</a:t>
            </a:r>
            <a:r>
              <a:rPr sz="8202"/>
              <a:t> </a:t>
            </a:r>
            <a:r>
              <a:rPr sz="8202" err="1"/>
              <a:t>sieht</a:t>
            </a:r>
            <a:r>
              <a:rPr sz="8202"/>
              <a:t> </a:t>
            </a:r>
            <a:r>
              <a:rPr sz="8202" err="1"/>
              <a:t>ein</a:t>
            </a:r>
            <a:r>
              <a:rPr sz="8202"/>
              <a:t> </a:t>
            </a:r>
            <a:r>
              <a:rPr sz="8202" err="1"/>
              <a:t>professioneller</a:t>
            </a:r>
            <a:r>
              <a:rPr sz="8202"/>
              <a:t> </a:t>
            </a:r>
            <a:r>
              <a:rPr sz="8202" err="1"/>
              <a:t>Erfolgsfaktoren-Prozess</a:t>
            </a:r>
            <a:r>
              <a:rPr sz="8202"/>
              <a:t> </a:t>
            </a:r>
            <a:r>
              <a:rPr sz="8202" err="1"/>
              <a:t>im</a:t>
            </a:r>
            <a:r>
              <a:rPr sz="8202"/>
              <a:t> </a:t>
            </a:r>
            <a:r>
              <a:rPr sz="8202" err="1"/>
              <a:t>Vertrieb</a:t>
            </a:r>
            <a:r>
              <a:rPr sz="8202"/>
              <a:t> </a:t>
            </a:r>
            <a:r>
              <a:rPr sz="8202" err="1"/>
              <a:t>aus</a:t>
            </a:r>
            <a:r>
              <a:rPr sz="8202"/>
              <a:t>?</a:t>
            </a:r>
          </a:p>
        </p:txBody>
      </p:sp>
      <p:pic>
        <p:nvPicPr>
          <p:cNvPr id="710" name="teamwork-2188039_1280.png" descr="teamwork-2188039_1280.png"/>
          <p:cNvPicPr>
            <a:picLocks noChangeAspect="1"/>
          </p:cNvPicPr>
          <p:nvPr/>
        </p:nvPicPr>
        <p:blipFill>
          <a:blip r:embed="rId4" cstate="print"/>
          <a:stretch>
            <a:fillRect/>
          </a:stretch>
        </p:blipFill>
        <p:spPr>
          <a:xfrm>
            <a:off x="-307951" y="8504575"/>
            <a:ext cx="12574911" cy="4921900"/>
          </a:xfrm>
          <a:prstGeom prst="rect">
            <a:avLst/>
          </a:prstGeom>
          <a:ln w="12700">
            <a:miter lim="400000"/>
          </a:ln>
        </p:spPr>
      </p:pic>
      <p:sp>
        <p:nvSpPr>
          <p:cNvPr id="712" name="Selektion"/>
          <p:cNvSpPr txBox="1"/>
          <p:nvPr/>
        </p:nvSpPr>
        <p:spPr>
          <a:xfrm>
            <a:off x="15820993" y="6119404"/>
            <a:ext cx="3077930" cy="852282"/>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4600">
                <a:latin typeface="Cooper Black"/>
                <a:ea typeface="Cooper Black"/>
                <a:cs typeface="Cooper Black"/>
                <a:sym typeface="Cooper Black"/>
              </a:defRPr>
            </a:lvl1pPr>
          </a:lstStyle>
          <a:p>
            <a:r>
              <a:rPr sz="4601" err="1"/>
              <a:t>Selektion</a:t>
            </a:r>
            <a:endParaRPr sz="4601"/>
          </a:p>
        </p:txBody>
      </p:sp>
      <p:sp>
        <p:nvSpPr>
          <p:cNvPr id="713" name="Einwand-behandlung"/>
          <p:cNvSpPr txBox="1"/>
          <p:nvPr/>
        </p:nvSpPr>
        <p:spPr>
          <a:xfrm>
            <a:off x="13225172" y="7273958"/>
            <a:ext cx="3693617" cy="1028997"/>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lnSpc>
                <a:spcPct val="60000"/>
              </a:lnSpc>
              <a:defRPr sz="4600">
                <a:latin typeface="Cooper Black"/>
                <a:ea typeface="Cooper Black"/>
                <a:cs typeface="Cooper Black"/>
                <a:sym typeface="Cooper Black"/>
              </a:defRPr>
            </a:lvl1pPr>
          </a:lstStyle>
          <a:p>
            <a:r>
              <a:rPr sz="4601"/>
              <a:t>Einwand-behandlung</a:t>
            </a:r>
          </a:p>
        </p:txBody>
      </p:sp>
      <p:sp>
        <p:nvSpPr>
          <p:cNvPr id="714" name="Telefon"/>
          <p:cNvSpPr txBox="1"/>
          <p:nvPr/>
        </p:nvSpPr>
        <p:spPr>
          <a:xfrm>
            <a:off x="18965797" y="7129971"/>
            <a:ext cx="3508864" cy="959875"/>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5300">
                <a:latin typeface="Cooper Black"/>
                <a:ea typeface="Cooper Black"/>
                <a:cs typeface="Cooper Black"/>
                <a:sym typeface="Cooper Black"/>
              </a:defRPr>
            </a:lvl1pPr>
          </a:lstStyle>
          <a:p>
            <a:r>
              <a:rPr err="1"/>
              <a:t>Telefon</a:t>
            </a:r>
            <a:endParaRPr/>
          </a:p>
        </p:txBody>
      </p:sp>
      <p:sp>
        <p:nvSpPr>
          <p:cNvPr id="715" name="Vorbereitung"/>
          <p:cNvSpPr txBox="1"/>
          <p:nvPr/>
        </p:nvSpPr>
        <p:spPr>
          <a:xfrm>
            <a:off x="12264007" y="9259359"/>
            <a:ext cx="4195323" cy="852282"/>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4600">
                <a:latin typeface="Cooper Black"/>
                <a:ea typeface="Cooper Black"/>
                <a:cs typeface="Cooper Black"/>
                <a:sym typeface="Cooper Black"/>
              </a:defRPr>
            </a:lvl1pPr>
          </a:lstStyle>
          <a:p>
            <a:r>
              <a:rPr sz="4601"/>
              <a:t>Vorbereitung</a:t>
            </a:r>
          </a:p>
        </p:txBody>
      </p:sp>
      <p:sp>
        <p:nvSpPr>
          <p:cNvPr id="716" name="KUNDE"/>
          <p:cNvSpPr txBox="1"/>
          <p:nvPr/>
        </p:nvSpPr>
        <p:spPr>
          <a:xfrm>
            <a:off x="16499434" y="8604361"/>
            <a:ext cx="3077932" cy="852282"/>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4600">
                <a:latin typeface="Cooper Black"/>
                <a:ea typeface="Cooper Black"/>
                <a:cs typeface="Cooper Black"/>
                <a:sym typeface="Cooper Black"/>
              </a:defRPr>
            </a:lvl1pPr>
          </a:lstStyle>
          <a:p>
            <a:r>
              <a:rPr sz="4601"/>
              <a:t>KUNDE</a:t>
            </a:r>
          </a:p>
        </p:txBody>
      </p:sp>
      <p:sp>
        <p:nvSpPr>
          <p:cNvPr id="717" name="Cross Selling"/>
          <p:cNvSpPr txBox="1"/>
          <p:nvPr/>
        </p:nvSpPr>
        <p:spPr>
          <a:xfrm>
            <a:off x="12858617" y="10703133"/>
            <a:ext cx="4195323" cy="852282"/>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4600">
                <a:latin typeface="Cooper Black"/>
                <a:ea typeface="Cooper Black"/>
                <a:cs typeface="Cooper Black"/>
                <a:sym typeface="Cooper Black"/>
              </a:defRPr>
            </a:lvl1pPr>
          </a:lstStyle>
          <a:p>
            <a:r>
              <a:rPr sz="4601"/>
              <a:t>Cross Selling</a:t>
            </a:r>
          </a:p>
        </p:txBody>
      </p:sp>
      <p:sp>
        <p:nvSpPr>
          <p:cNvPr id="718" name="Nachbereitung"/>
          <p:cNvSpPr txBox="1"/>
          <p:nvPr/>
        </p:nvSpPr>
        <p:spPr>
          <a:xfrm>
            <a:off x="18527951" y="10428565"/>
            <a:ext cx="5092411" cy="852282"/>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a:defRPr sz="4600">
                <a:latin typeface="Cooper Black"/>
                <a:ea typeface="Cooper Black"/>
                <a:cs typeface="Cooper Black"/>
                <a:sym typeface="Cooper Black"/>
              </a:defRPr>
            </a:lvl1pPr>
          </a:lstStyle>
          <a:p>
            <a:r>
              <a:rPr sz="4601"/>
              <a:t>Nachbereitung</a:t>
            </a:r>
          </a:p>
        </p:txBody>
      </p:sp>
      <p:sp>
        <p:nvSpPr>
          <p:cNvPr id="719" name="Bedarf"/>
          <p:cNvSpPr txBox="1"/>
          <p:nvPr/>
        </p:nvSpPr>
        <p:spPr>
          <a:xfrm>
            <a:off x="19385744" y="8298032"/>
            <a:ext cx="4039505" cy="1498741"/>
          </a:xfrm>
          <a:prstGeom prst="rect">
            <a:avLst/>
          </a:prstGeom>
          <a:solidFill>
            <a:srgbClr val="FFFFFF">
              <a:alpha val="6955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a:defRPr sz="5300">
                <a:latin typeface="Cooper Black"/>
                <a:ea typeface="Cooper Black"/>
                <a:cs typeface="Cooper Black"/>
                <a:sym typeface="Cooper Black"/>
              </a:defRPr>
            </a:lvl1pPr>
          </a:lstStyle>
          <a:p>
            <a:r>
              <a:rPr sz="4401" err="1"/>
              <a:t>Bedarf</a:t>
            </a:r>
            <a:r>
              <a:rPr lang="de-DE" sz="4401"/>
              <a:t>/Wahrnehmung</a:t>
            </a:r>
            <a:endParaRPr sz="4401"/>
          </a:p>
        </p:txBody>
      </p:sp>
      <p:sp>
        <p:nvSpPr>
          <p:cNvPr id="2" name="Rechteck">
            <a:extLst>
              <a:ext uri="{FF2B5EF4-FFF2-40B4-BE49-F238E27FC236}">
                <a16:creationId xmlns:a16="http://schemas.microsoft.com/office/drawing/2014/main" id="{C884EAEA-59F8-16FC-38F1-698773164AD2}"/>
              </a:ext>
            </a:extLst>
          </p:cNvPr>
          <p:cNvSpPr/>
          <p:nvPr/>
        </p:nvSpPr>
        <p:spPr>
          <a:xfrm>
            <a:off x="0" y="-134478"/>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BA5020D5-13E6-5DDB-4F2D-F0D6282847E6}"/>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E989CDED-B9DC-DAB9-761B-769A7F847DC9}"/>
              </a:ext>
            </a:extLst>
          </p:cNvPr>
          <p:cNvPicPr>
            <a:picLocks noChangeAspect="1"/>
          </p:cNvPicPr>
          <p:nvPr/>
        </p:nvPicPr>
        <p:blipFill>
          <a:blip r:embed="rId6" cstate="print"/>
          <a:stretch>
            <a:fillRect/>
          </a:stretch>
        </p:blipFill>
        <p:spPr>
          <a:xfrm>
            <a:off x="20790891" y="274886"/>
            <a:ext cx="2645433" cy="1100785"/>
          </a:xfrm>
          <a:prstGeom prst="rect">
            <a:avLst/>
          </a:prstGeom>
        </p:spPr>
      </p:pic>
      <p:sp>
        <p:nvSpPr>
          <p:cNvPr id="5" name="Veränderungen">
            <a:extLst>
              <a:ext uri="{FF2B5EF4-FFF2-40B4-BE49-F238E27FC236}">
                <a16:creationId xmlns:a16="http://schemas.microsoft.com/office/drawing/2014/main" id="{95EEA8A0-A708-6DFA-DC54-3F0C01F47BC1}"/>
              </a:ext>
            </a:extLst>
          </p:cNvPr>
          <p:cNvSpPr txBox="1"/>
          <p:nvPr/>
        </p:nvSpPr>
        <p:spPr>
          <a:xfrm>
            <a:off x="8125546" y="254780"/>
            <a:ext cx="8120811" cy="1264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defTabSz="2286000">
              <a:lnSpc>
                <a:spcPct val="70000"/>
              </a:lnSpc>
              <a:defRPr sz="10700">
                <a:solidFill>
                  <a:srgbClr val="2B669A"/>
                </a:solidFill>
                <a:latin typeface="Impact"/>
                <a:ea typeface="Impact"/>
                <a:cs typeface="Impact"/>
                <a:sym typeface="Impact"/>
              </a:defRPr>
            </a:lvl1pPr>
          </a:lstStyle>
          <a:p>
            <a:r>
              <a:rPr sz="9600" err="1">
                <a:solidFill>
                  <a:schemeClr val="bg1"/>
                </a:solidFill>
              </a:rPr>
              <a:t>Veränderungen</a:t>
            </a:r>
            <a:endParaRPr sz="9600">
              <a:solidFill>
                <a:schemeClr val="bg1"/>
              </a:solidFill>
            </a:endParaRPr>
          </a:p>
        </p:txBody>
      </p:sp>
      <p:grpSp>
        <p:nvGrpSpPr>
          <p:cNvPr id="6" name="Gruppieren">
            <a:extLst>
              <a:ext uri="{FF2B5EF4-FFF2-40B4-BE49-F238E27FC236}">
                <a16:creationId xmlns:a16="http://schemas.microsoft.com/office/drawing/2014/main" id="{63D116ED-69E2-5E2E-5BFB-9D714711724B}"/>
              </a:ext>
            </a:extLst>
          </p:cNvPr>
          <p:cNvGrpSpPr/>
          <p:nvPr/>
        </p:nvGrpSpPr>
        <p:grpSpPr>
          <a:xfrm>
            <a:off x="21134454" y="12755082"/>
            <a:ext cx="3176182" cy="961840"/>
            <a:chOff x="0" y="0"/>
            <a:chExt cx="3176180" cy="961838"/>
          </a:xfrm>
        </p:grpSpPr>
        <p:sp>
          <p:nvSpPr>
            <p:cNvPr id="7" name="betaConcept">
              <a:extLst>
                <a:ext uri="{FF2B5EF4-FFF2-40B4-BE49-F238E27FC236}">
                  <a16:creationId xmlns:a16="http://schemas.microsoft.com/office/drawing/2014/main" id="{2BCA7F62-0DD2-01B3-530D-2F0B99F33543}"/>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a:t>betaConcept</a:t>
              </a:r>
            </a:p>
          </p:txBody>
        </p:sp>
        <p:sp>
          <p:nvSpPr>
            <p:cNvPr id="8" name="academy">
              <a:extLst>
                <a:ext uri="{FF2B5EF4-FFF2-40B4-BE49-F238E27FC236}">
                  <a16:creationId xmlns:a16="http://schemas.microsoft.com/office/drawing/2014/main" id="{EDE66233-C11D-11D6-3561-A17AB93C5D08}"/>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a:t>academy</a:t>
              </a:r>
            </a:p>
          </p:txBody>
        </p:sp>
        <p:pic>
          <p:nvPicPr>
            <p:cNvPr id="9" name="pasted-image.png" descr="pasted-image.png">
              <a:extLst>
                <a:ext uri="{FF2B5EF4-FFF2-40B4-BE49-F238E27FC236}">
                  <a16:creationId xmlns:a16="http://schemas.microsoft.com/office/drawing/2014/main" id="{1EA03ACF-D411-2499-2917-2EDF4CE7202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Tree>
    <p:extLst>
      <p:ext uri="{BB962C8B-B14F-4D97-AF65-F5344CB8AC3E}">
        <p14:creationId xmlns:p14="http://schemas.microsoft.com/office/powerpoint/2010/main" val="2848957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Jeder Erfolgsfaktor beeinflusst meinen vertrieblichen Erfolg…"/>
          <p:cNvSpPr txBox="1"/>
          <p:nvPr/>
        </p:nvSpPr>
        <p:spPr>
          <a:xfrm>
            <a:off x="2328192" y="3923243"/>
            <a:ext cx="20273167" cy="5146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marL="592729" indent="-592729" algn="l" defTabSz="457248">
              <a:buSzPct val="45000"/>
              <a:buBlip>
                <a:blip r:embed="rId2"/>
              </a:buBlip>
              <a:defRPr sz="6500" b="1">
                <a:solidFill>
                  <a:srgbClr val="2B669A"/>
                </a:solidFill>
                <a:latin typeface="Verdana"/>
                <a:ea typeface="Verdana"/>
                <a:cs typeface="Verdana"/>
                <a:sym typeface="Verdana"/>
              </a:defRPr>
            </a:pPr>
            <a:r>
              <a:rPr sz="6501" err="1"/>
              <a:t>Jeder</a:t>
            </a:r>
            <a:r>
              <a:rPr sz="6501"/>
              <a:t> </a:t>
            </a:r>
            <a:r>
              <a:rPr sz="6501" err="1"/>
              <a:t>Erfolgsfaktor</a:t>
            </a:r>
            <a:r>
              <a:rPr sz="6501"/>
              <a:t> </a:t>
            </a:r>
            <a:r>
              <a:rPr sz="6501" err="1"/>
              <a:t>beeinflusst</a:t>
            </a:r>
            <a:r>
              <a:rPr sz="6501"/>
              <a:t> </a:t>
            </a:r>
            <a:r>
              <a:rPr sz="6501" err="1"/>
              <a:t>meinen</a:t>
            </a:r>
            <a:r>
              <a:rPr sz="6501"/>
              <a:t> </a:t>
            </a:r>
            <a:r>
              <a:rPr sz="6501" err="1"/>
              <a:t>vertrieblichen</a:t>
            </a:r>
            <a:r>
              <a:rPr sz="6501"/>
              <a:t> </a:t>
            </a:r>
            <a:r>
              <a:rPr sz="6501" err="1"/>
              <a:t>Erfolg</a:t>
            </a:r>
            <a:endParaRPr sz="6501"/>
          </a:p>
          <a:p>
            <a:pPr algn="l" defTabSz="457248">
              <a:defRPr sz="6500" b="1">
                <a:solidFill>
                  <a:srgbClr val="2B669A"/>
                </a:solidFill>
                <a:latin typeface="Verdana"/>
                <a:ea typeface="Verdana"/>
                <a:cs typeface="Verdana"/>
                <a:sym typeface="Verdana"/>
              </a:defRPr>
            </a:pPr>
            <a:endParaRPr sz="6501"/>
          </a:p>
          <a:p>
            <a:pPr marL="592729" indent="-592729" algn="l" defTabSz="457248">
              <a:buSzPct val="45000"/>
              <a:buBlip>
                <a:blip r:embed="rId2"/>
              </a:buBlip>
              <a:defRPr sz="6500" b="1">
                <a:solidFill>
                  <a:srgbClr val="2B669A"/>
                </a:solidFill>
                <a:latin typeface="Verdana"/>
                <a:ea typeface="Verdana"/>
                <a:cs typeface="Verdana"/>
                <a:sym typeface="Verdana"/>
              </a:defRPr>
            </a:pPr>
            <a:r>
              <a:rPr sz="6501" err="1"/>
              <a:t>Jeder</a:t>
            </a:r>
            <a:r>
              <a:rPr sz="6501"/>
              <a:t> </a:t>
            </a:r>
            <a:r>
              <a:rPr sz="6501" err="1"/>
              <a:t>Erfolgsfaktor</a:t>
            </a:r>
            <a:r>
              <a:rPr sz="6501"/>
              <a:t> </a:t>
            </a:r>
            <a:r>
              <a:rPr sz="6501" err="1"/>
              <a:t>ist</a:t>
            </a:r>
            <a:r>
              <a:rPr sz="6501"/>
              <a:t> </a:t>
            </a:r>
            <a:r>
              <a:rPr sz="6501" err="1"/>
              <a:t>durch</a:t>
            </a:r>
            <a:r>
              <a:rPr sz="6501"/>
              <a:t> </a:t>
            </a:r>
            <a:r>
              <a:rPr sz="6501" err="1"/>
              <a:t>mich</a:t>
            </a:r>
            <a:r>
              <a:rPr sz="6501"/>
              <a:t> </a:t>
            </a:r>
            <a:r>
              <a:rPr sz="6501" err="1"/>
              <a:t>unmittelbar</a:t>
            </a:r>
            <a:r>
              <a:rPr sz="6501"/>
              <a:t> </a:t>
            </a:r>
            <a:r>
              <a:rPr sz="6501" err="1"/>
              <a:t>beeinflussbar</a:t>
            </a:r>
            <a:endParaRPr sz="6501"/>
          </a:p>
        </p:txBody>
      </p:sp>
      <p:sp>
        <p:nvSpPr>
          <p:cNvPr id="2" name="Rechteck">
            <a:extLst>
              <a:ext uri="{FF2B5EF4-FFF2-40B4-BE49-F238E27FC236}">
                <a16:creationId xmlns:a16="http://schemas.microsoft.com/office/drawing/2014/main" id="{7A1FD866-1C72-A1B4-CE5D-B31907F8810F}"/>
              </a:ext>
            </a:extLst>
          </p:cNvPr>
          <p:cNvSpPr/>
          <p:nvPr/>
        </p:nvSpPr>
        <p:spPr>
          <a:xfrm>
            <a:off x="0" y="-134478"/>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0599A3B0-F639-81AB-8FA5-DDE5407B1096}"/>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2F2089E9-20B7-10C1-0865-55CEEB1B6C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
        <p:nvSpPr>
          <p:cNvPr id="723" name="ERFOLGSFAKTOREN-PROZESS  VERTRIEB"/>
          <p:cNvSpPr txBox="1"/>
          <p:nvPr/>
        </p:nvSpPr>
        <p:spPr>
          <a:xfrm>
            <a:off x="825622" y="-97529"/>
            <a:ext cx="18508859" cy="1484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sz="8800"/>
              <a:t>ERFOLGSFAKTOREN-PROZESS  VERTRIEB</a:t>
            </a:r>
          </a:p>
        </p:txBody>
      </p:sp>
    </p:spTree>
    <p:extLst>
      <p:ext uri="{BB962C8B-B14F-4D97-AF65-F5344CB8AC3E}">
        <p14:creationId xmlns:p14="http://schemas.microsoft.com/office/powerpoint/2010/main" val="35876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extLst>
              <a:ext uri="{FF2B5EF4-FFF2-40B4-BE49-F238E27FC236}">
                <a16:creationId xmlns:a16="http://schemas.microsoft.com/office/drawing/2014/main" id="{23A439E1-FC7C-C279-79E8-C1DF18837B48}"/>
              </a:ext>
            </a:extLst>
          </p:cNvPr>
          <p:cNvSpPr/>
          <p:nvPr/>
        </p:nvSpPr>
        <p:spPr>
          <a:xfrm>
            <a:off x="0" y="-134478"/>
            <a:ext cx="24384000" cy="1497182"/>
          </a:xfrm>
          <a:prstGeom prst="rect">
            <a:avLst/>
          </a:prstGeom>
          <a:blipFill>
            <a:blip r:embed="rId2"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5BF6E3E9-0D16-FF68-2D93-D2EAF20BE8BB}"/>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A7056A1E-205D-9B8F-AA57-FA4A86F155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sp>
        <p:nvSpPr>
          <p:cNvPr id="5" name="ERFOLGSFAKTOREN-PROZESS  VERTRIEB">
            <a:extLst>
              <a:ext uri="{FF2B5EF4-FFF2-40B4-BE49-F238E27FC236}">
                <a16:creationId xmlns:a16="http://schemas.microsoft.com/office/drawing/2014/main" id="{7DB24E59-C84E-ECFD-ECBA-7407D83E0AE8}"/>
              </a:ext>
            </a:extLst>
          </p:cNvPr>
          <p:cNvSpPr txBox="1"/>
          <p:nvPr/>
        </p:nvSpPr>
        <p:spPr>
          <a:xfrm>
            <a:off x="1532013" y="-97529"/>
            <a:ext cx="18508859" cy="1484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sz="8800"/>
              <a:t>ERFOLGSFAKTOREN-PROZESS  VERTRIEB</a:t>
            </a:r>
          </a:p>
        </p:txBody>
      </p:sp>
      <p:pic>
        <p:nvPicPr>
          <p:cNvPr id="8" name="Grafik 7">
            <a:extLst>
              <a:ext uri="{FF2B5EF4-FFF2-40B4-BE49-F238E27FC236}">
                <a16:creationId xmlns:a16="http://schemas.microsoft.com/office/drawing/2014/main" id="{6CF0545C-EC08-1473-5C6F-9C5809035869}"/>
              </a:ext>
            </a:extLst>
          </p:cNvPr>
          <p:cNvPicPr>
            <a:picLocks noChangeAspect="1"/>
          </p:cNvPicPr>
          <p:nvPr/>
        </p:nvPicPr>
        <p:blipFill>
          <a:blip r:embed="rId4"/>
          <a:stretch>
            <a:fillRect/>
          </a:stretch>
        </p:blipFill>
        <p:spPr>
          <a:xfrm>
            <a:off x="2038872" y="2469344"/>
            <a:ext cx="20213681" cy="9633752"/>
          </a:xfrm>
          <a:prstGeom prst="rect">
            <a:avLst/>
          </a:prstGeom>
        </p:spPr>
      </p:pic>
    </p:spTree>
    <p:extLst>
      <p:ext uri="{BB962C8B-B14F-4D97-AF65-F5344CB8AC3E}">
        <p14:creationId xmlns:p14="http://schemas.microsoft.com/office/powerpoint/2010/main" val="3917976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trauen"/>
          <p:cNvSpPr txBox="1"/>
          <p:nvPr/>
        </p:nvSpPr>
        <p:spPr>
          <a:xfrm>
            <a:off x="12462805" y="5976973"/>
            <a:ext cx="5280290"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2B669A"/>
                </a:solidFill>
                <a:latin typeface="Impact"/>
                <a:ea typeface="Impact"/>
                <a:cs typeface="Impact"/>
                <a:sym typeface="Impact"/>
              </a:defRPr>
            </a:lvl1pPr>
          </a:lstStyle>
          <a:p>
            <a:r>
              <a:rPr sz="14500" err="1">
                <a:solidFill>
                  <a:srgbClr val="F5821D"/>
                </a:solidFill>
              </a:rPr>
              <a:t>trauen</a:t>
            </a:r>
            <a:endParaRPr sz="14500">
              <a:solidFill>
                <a:srgbClr val="F5821D"/>
              </a:solidFill>
            </a:endParaRPr>
          </a:p>
        </p:txBody>
      </p:sp>
      <p:sp>
        <p:nvSpPr>
          <p:cNvPr id="1022" name="entsteht durch"/>
          <p:cNvSpPr txBox="1"/>
          <p:nvPr/>
        </p:nvSpPr>
        <p:spPr>
          <a:xfrm>
            <a:off x="12796842" y="4553744"/>
            <a:ext cx="4866715" cy="1139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a:solidFill>
                  <a:srgbClr val="2B669A"/>
                </a:solidFill>
                <a:latin typeface="Impact"/>
                <a:ea typeface="Impact"/>
                <a:cs typeface="Impact"/>
                <a:sym typeface="Impact"/>
              </a:defRPr>
            </a:lvl1pPr>
          </a:lstStyle>
          <a:p>
            <a:r>
              <a:rPr sz="6000" i="1" err="1">
                <a:solidFill>
                  <a:srgbClr val="4E4E4F"/>
                </a:solidFill>
              </a:rPr>
              <a:t>entsteht</a:t>
            </a:r>
            <a:r>
              <a:rPr sz="6000" i="1">
                <a:solidFill>
                  <a:srgbClr val="4E4E4F"/>
                </a:solidFill>
              </a:rPr>
              <a:t> </a:t>
            </a:r>
            <a:r>
              <a:rPr sz="6000" i="1" err="1">
                <a:solidFill>
                  <a:srgbClr val="4E4E4F"/>
                </a:solidFill>
              </a:rPr>
              <a:t>durch</a:t>
            </a:r>
            <a:endParaRPr sz="6000" i="1">
              <a:solidFill>
                <a:srgbClr val="4E4E4F"/>
              </a:solidFill>
            </a:endParaRPr>
          </a:p>
        </p:txBody>
      </p:sp>
      <p:sp>
        <p:nvSpPr>
          <p:cNvPr id="1023" name="Zu"/>
          <p:cNvSpPr txBox="1"/>
          <p:nvPr/>
        </p:nvSpPr>
        <p:spPr>
          <a:xfrm>
            <a:off x="10573007" y="5976973"/>
            <a:ext cx="1925204"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4E4E4F"/>
                </a:solidFill>
                <a:latin typeface="Impact"/>
                <a:ea typeface="Impact"/>
                <a:cs typeface="Impact"/>
                <a:sym typeface="Impact"/>
              </a:defRPr>
            </a:lvl1pPr>
          </a:lstStyle>
          <a:p>
            <a:r>
              <a:rPr sz="14500">
                <a:solidFill>
                  <a:srgbClr val="2D7CAC"/>
                </a:solidFill>
              </a:rPr>
              <a:t>Zu</a:t>
            </a:r>
          </a:p>
        </p:txBody>
      </p:sp>
      <p:sp>
        <p:nvSpPr>
          <p:cNvPr id="1024" name="entsteht durch"/>
          <p:cNvSpPr txBox="1"/>
          <p:nvPr/>
        </p:nvSpPr>
        <p:spPr>
          <a:xfrm>
            <a:off x="12768064" y="8064871"/>
            <a:ext cx="4866715" cy="1139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a:solidFill>
                  <a:srgbClr val="2B669A"/>
                </a:solidFill>
                <a:latin typeface="Impact"/>
                <a:ea typeface="Impact"/>
                <a:cs typeface="Impact"/>
                <a:sym typeface="Impact"/>
              </a:defRPr>
            </a:lvl1pPr>
          </a:lstStyle>
          <a:p>
            <a:r>
              <a:rPr sz="6000" i="1" err="1">
                <a:solidFill>
                  <a:srgbClr val="4E4E4F"/>
                </a:solidFill>
              </a:rPr>
              <a:t>entsteht</a:t>
            </a:r>
            <a:r>
              <a:rPr sz="6000" i="1">
                <a:solidFill>
                  <a:srgbClr val="4E4E4F"/>
                </a:solidFill>
              </a:rPr>
              <a:t> </a:t>
            </a:r>
            <a:r>
              <a:rPr sz="6000" i="1" err="1">
                <a:solidFill>
                  <a:srgbClr val="4E4E4F"/>
                </a:solidFill>
              </a:rPr>
              <a:t>durch</a:t>
            </a:r>
            <a:endParaRPr sz="6000" i="1">
              <a:solidFill>
                <a:srgbClr val="4E4E4F"/>
              </a:solidFill>
            </a:endParaRPr>
          </a:p>
        </p:txBody>
      </p:sp>
      <p:sp>
        <p:nvSpPr>
          <p:cNvPr id="1025" name="Selbstver"/>
          <p:cNvSpPr txBox="1"/>
          <p:nvPr/>
        </p:nvSpPr>
        <p:spPr>
          <a:xfrm>
            <a:off x="5158977" y="2462864"/>
            <a:ext cx="7474800"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4E4E4F"/>
                </a:solidFill>
                <a:latin typeface="Impact"/>
                <a:ea typeface="Impact"/>
                <a:cs typeface="Impact"/>
                <a:sym typeface="Impact"/>
              </a:defRPr>
            </a:lvl1pPr>
          </a:lstStyle>
          <a:p>
            <a:r>
              <a:rPr sz="14500" err="1">
                <a:solidFill>
                  <a:srgbClr val="2D7CAC"/>
                </a:solidFill>
              </a:rPr>
              <a:t>Selbstver</a:t>
            </a:r>
            <a:endParaRPr sz="14500">
              <a:solidFill>
                <a:srgbClr val="2D7CAC"/>
              </a:solidFill>
            </a:endParaRPr>
          </a:p>
        </p:txBody>
      </p:sp>
      <p:sp>
        <p:nvSpPr>
          <p:cNvPr id="1026" name="trauen"/>
          <p:cNvSpPr txBox="1"/>
          <p:nvPr/>
        </p:nvSpPr>
        <p:spPr>
          <a:xfrm>
            <a:off x="12491583" y="2462864"/>
            <a:ext cx="5280290"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2B669A"/>
                </a:solidFill>
                <a:latin typeface="Impact"/>
                <a:ea typeface="Impact"/>
                <a:cs typeface="Impact"/>
                <a:sym typeface="Impact"/>
              </a:defRPr>
            </a:lvl1pPr>
          </a:lstStyle>
          <a:p>
            <a:r>
              <a:rPr sz="14500" err="1">
                <a:solidFill>
                  <a:srgbClr val="F5821D"/>
                </a:solidFill>
              </a:rPr>
              <a:t>trauen</a:t>
            </a:r>
            <a:endParaRPr sz="14500">
              <a:solidFill>
                <a:srgbClr val="F5821D"/>
              </a:solidFill>
            </a:endParaRPr>
          </a:p>
        </p:txBody>
      </p:sp>
      <p:sp>
        <p:nvSpPr>
          <p:cNvPr id="1027" name="trauen"/>
          <p:cNvSpPr txBox="1"/>
          <p:nvPr/>
        </p:nvSpPr>
        <p:spPr>
          <a:xfrm>
            <a:off x="12513211" y="9512380"/>
            <a:ext cx="5280290"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2B669A"/>
                </a:solidFill>
                <a:latin typeface="Impact"/>
                <a:ea typeface="Impact"/>
                <a:cs typeface="Impact"/>
                <a:sym typeface="Impact"/>
              </a:defRPr>
            </a:lvl1pPr>
          </a:lstStyle>
          <a:p>
            <a:r>
              <a:rPr sz="14500" err="1">
                <a:solidFill>
                  <a:srgbClr val="F5821D"/>
                </a:solidFill>
              </a:rPr>
              <a:t>trauen</a:t>
            </a:r>
            <a:endParaRPr sz="14500">
              <a:solidFill>
                <a:srgbClr val="F5821D"/>
              </a:solidFill>
            </a:endParaRPr>
          </a:p>
        </p:txBody>
      </p:sp>
      <p:sp>
        <p:nvSpPr>
          <p:cNvPr id="1028" name="Ver"/>
          <p:cNvSpPr txBox="1"/>
          <p:nvPr/>
        </p:nvSpPr>
        <p:spPr>
          <a:xfrm>
            <a:off x="9762353" y="9512380"/>
            <a:ext cx="2805252"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4E4E4F"/>
                </a:solidFill>
                <a:latin typeface="Impact"/>
                <a:ea typeface="Impact"/>
                <a:cs typeface="Impact"/>
                <a:sym typeface="Impact"/>
              </a:defRPr>
            </a:lvl1pPr>
          </a:lstStyle>
          <a:p>
            <a:r>
              <a:rPr sz="14500">
                <a:solidFill>
                  <a:srgbClr val="2D7CAC"/>
                </a:solidFill>
              </a:rPr>
              <a:t>Ver</a:t>
            </a:r>
          </a:p>
        </p:txBody>
      </p:sp>
      <p:grpSp>
        <p:nvGrpSpPr>
          <p:cNvPr id="4" name="Gruppieren 3">
            <a:extLst>
              <a:ext uri="{FF2B5EF4-FFF2-40B4-BE49-F238E27FC236}">
                <a16:creationId xmlns:a16="http://schemas.microsoft.com/office/drawing/2014/main" id="{AB5E667A-5171-AA5C-4C65-9848755DA0BF}"/>
              </a:ext>
            </a:extLst>
          </p:cNvPr>
          <p:cNvGrpSpPr/>
          <p:nvPr/>
        </p:nvGrpSpPr>
        <p:grpSpPr>
          <a:xfrm>
            <a:off x="0" y="-360692"/>
            <a:ext cx="24384000" cy="2114037"/>
            <a:chOff x="0" y="-360696"/>
            <a:chExt cx="24384000" cy="2114038"/>
          </a:xfrm>
        </p:grpSpPr>
        <p:sp>
          <p:nvSpPr>
            <p:cNvPr id="5" name="Rechteck">
              <a:extLst>
                <a:ext uri="{FF2B5EF4-FFF2-40B4-BE49-F238E27FC236}">
                  <a16:creationId xmlns:a16="http://schemas.microsoft.com/office/drawing/2014/main" id="{3E27A5D8-44D3-B1CB-29BC-0D3AC996A4F8}"/>
                </a:ext>
              </a:extLst>
            </p:cNvPr>
            <p:cNvSpPr/>
            <p:nvPr/>
          </p:nvSpPr>
          <p:spPr>
            <a:xfrm>
              <a:off x="0" y="-134479"/>
              <a:ext cx="24384000" cy="1497182"/>
            </a:xfrm>
            <a:prstGeom prst="rect">
              <a:avLst/>
            </a:prstGeom>
            <a:blipFill>
              <a:blip r:embed="rId4"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6" name="Gruppieren 5">
              <a:extLst>
                <a:ext uri="{FF2B5EF4-FFF2-40B4-BE49-F238E27FC236}">
                  <a16:creationId xmlns:a16="http://schemas.microsoft.com/office/drawing/2014/main" id="{59EC3092-4100-1574-E7C1-BDF1EBE11258}"/>
                </a:ext>
              </a:extLst>
            </p:cNvPr>
            <p:cNvGrpSpPr/>
            <p:nvPr/>
          </p:nvGrpSpPr>
          <p:grpSpPr>
            <a:xfrm>
              <a:off x="20214824" y="-360696"/>
              <a:ext cx="3777766" cy="2114038"/>
              <a:chOff x="16080432" y="2079667"/>
              <a:chExt cx="3777766" cy="2114038"/>
            </a:xfrm>
          </p:grpSpPr>
          <p:sp>
            <p:nvSpPr>
              <p:cNvPr id="7" name="Rechteck 6">
                <a:extLst>
                  <a:ext uri="{FF2B5EF4-FFF2-40B4-BE49-F238E27FC236}">
                    <a16:creationId xmlns:a16="http://schemas.microsoft.com/office/drawing/2014/main" id="{E353C3A9-9B2B-1553-C717-C62A8BC16C0A}"/>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8" name="Grafik 7">
                <a:extLst>
                  <a:ext uri="{FF2B5EF4-FFF2-40B4-BE49-F238E27FC236}">
                    <a16:creationId xmlns:a16="http://schemas.microsoft.com/office/drawing/2014/main" id="{268E5F82-77D8-8A50-51D5-608C5892D3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022"/>
                                        </p:tgtEl>
                                        <p:attrNameLst>
                                          <p:attrName>style.visibility</p:attrName>
                                        </p:attrNameLst>
                                      </p:cBhvr>
                                      <p:to>
                                        <p:strVal val="visible"/>
                                      </p:to>
                                    </p:set>
                                    <p:anim calcmode="lin" valueType="num">
                                      <p:cBhvr>
                                        <p:cTn id="7" dur="750" fill="hold"/>
                                        <p:tgtEl>
                                          <p:spTgt spid="1022"/>
                                        </p:tgtEl>
                                        <p:attrNameLst>
                                          <p:attrName>ppt_w</p:attrName>
                                        </p:attrNameLst>
                                      </p:cBhvr>
                                      <p:tavLst>
                                        <p:tav tm="0">
                                          <p:val>
                                            <p:fltVal val="0"/>
                                          </p:val>
                                        </p:tav>
                                        <p:tav tm="100000">
                                          <p:val>
                                            <p:strVal val="#ppt_w"/>
                                          </p:val>
                                        </p:tav>
                                      </p:tavLst>
                                    </p:anim>
                                    <p:anim calcmode="lin" valueType="num">
                                      <p:cBhvr>
                                        <p:cTn id="8" dur="750" fill="hold"/>
                                        <p:tgtEl>
                                          <p:spTgt spid="10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1023"/>
                                        </p:tgtEl>
                                        <p:attrNameLst>
                                          <p:attrName>style.visibility</p:attrName>
                                        </p:attrNameLst>
                                      </p:cBhvr>
                                      <p:to>
                                        <p:strVal val="visible"/>
                                      </p:to>
                                    </p:set>
                                    <p:anim calcmode="lin" valueType="num">
                                      <p:cBhvr>
                                        <p:cTn id="13" dur="750" fill="hold"/>
                                        <p:tgtEl>
                                          <p:spTgt spid="1023"/>
                                        </p:tgtEl>
                                        <p:attrNameLst>
                                          <p:attrName>ppt_w</p:attrName>
                                        </p:attrNameLst>
                                      </p:cBhvr>
                                      <p:tavLst>
                                        <p:tav tm="0">
                                          <p:val>
                                            <p:fltVal val="0"/>
                                          </p:val>
                                        </p:tav>
                                        <p:tav tm="100000">
                                          <p:val>
                                            <p:strVal val="#ppt_w"/>
                                          </p:val>
                                        </p:tav>
                                      </p:tavLst>
                                    </p:anim>
                                    <p:anim calcmode="lin" valueType="num">
                                      <p:cBhvr>
                                        <p:cTn id="14" dur="750" fill="hold"/>
                                        <p:tgtEl>
                                          <p:spTgt spid="1023"/>
                                        </p:tgtEl>
                                        <p:attrNameLst>
                                          <p:attrName>ppt_h</p:attrName>
                                        </p:attrNameLst>
                                      </p:cBhvr>
                                      <p:tavLst>
                                        <p:tav tm="0">
                                          <p:val>
                                            <p:fltVal val="0"/>
                                          </p:val>
                                        </p:tav>
                                        <p:tav tm="100000">
                                          <p:val>
                                            <p:strVal val="#ppt_h"/>
                                          </p:val>
                                        </p:tav>
                                      </p:tavLst>
                                    </p:anim>
                                  </p:childTnLst>
                                </p:cTn>
                              </p:par>
                            </p:childTnLst>
                          </p:cTn>
                        </p:par>
                        <p:par>
                          <p:cTn id="15" fill="hold">
                            <p:stCondLst>
                              <p:cond delay="750"/>
                            </p:stCondLst>
                            <p:childTnLst>
                              <p:par>
                                <p:cTn id="16" presetID="23" presetClass="entr" presetSubtype="16" fill="hold" grpId="0" nodeType="afterEffect">
                                  <p:stCondLst>
                                    <p:cond delay="0"/>
                                  </p:stCondLst>
                                  <p:iterate>
                                    <p:tmAbs val="0"/>
                                  </p:iterate>
                                  <p:childTnLst>
                                    <p:set>
                                      <p:cBhvr>
                                        <p:cTn id="17" fill="hold"/>
                                        <p:tgtEl>
                                          <p:spTgt spid="1021"/>
                                        </p:tgtEl>
                                        <p:attrNameLst>
                                          <p:attrName>style.visibility</p:attrName>
                                        </p:attrNameLst>
                                      </p:cBhvr>
                                      <p:to>
                                        <p:strVal val="visible"/>
                                      </p:to>
                                    </p:set>
                                    <p:anim calcmode="lin" valueType="num">
                                      <p:cBhvr>
                                        <p:cTn id="18" dur="500" fill="hold"/>
                                        <p:tgtEl>
                                          <p:spTgt spid="1021"/>
                                        </p:tgtEl>
                                        <p:attrNameLst>
                                          <p:attrName>ppt_w</p:attrName>
                                        </p:attrNameLst>
                                      </p:cBhvr>
                                      <p:tavLst>
                                        <p:tav tm="0">
                                          <p:val>
                                            <p:fltVal val="0"/>
                                          </p:val>
                                        </p:tav>
                                        <p:tav tm="100000">
                                          <p:val>
                                            <p:strVal val="#ppt_w"/>
                                          </p:val>
                                        </p:tav>
                                      </p:tavLst>
                                    </p:anim>
                                    <p:anim calcmode="lin" valueType="num">
                                      <p:cBhvr>
                                        <p:cTn id="19" dur="500" fill="hold"/>
                                        <p:tgtEl>
                                          <p:spTgt spid="102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iterate>
                                    <p:tmAbs val="0"/>
                                  </p:iterate>
                                  <p:childTnLst>
                                    <p:set>
                                      <p:cBhvr>
                                        <p:cTn id="23" fill="hold"/>
                                        <p:tgtEl>
                                          <p:spTgt spid="1024"/>
                                        </p:tgtEl>
                                        <p:attrNameLst>
                                          <p:attrName>style.visibility</p:attrName>
                                        </p:attrNameLst>
                                      </p:cBhvr>
                                      <p:to>
                                        <p:strVal val="visible"/>
                                      </p:to>
                                    </p:set>
                                    <p:anim calcmode="lin" valueType="num">
                                      <p:cBhvr>
                                        <p:cTn id="24" dur="500" fill="hold"/>
                                        <p:tgtEl>
                                          <p:spTgt spid="1024"/>
                                        </p:tgtEl>
                                        <p:attrNameLst>
                                          <p:attrName>ppt_w</p:attrName>
                                        </p:attrNameLst>
                                      </p:cBhvr>
                                      <p:tavLst>
                                        <p:tav tm="0">
                                          <p:val>
                                            <p:fltVal val="0"/>
                                          </p:val>
                                        </p:tav>
                                        <p:tav tm="100000">
                                          <p:val>
                                            <p:strVal val="#ppt_w"/>
                                          </p:val>
                                        </p:tav>
                                      </p:tavLst>
                                    </p:anim>
                                    <p:anim calcmode="lin" valueType="num">
                                      <p:cBhvr>
                                        <p:cTn id="25" dur="500" fill="hold"/>
                                        <p:tgtEl>
                                          <p:spTgt spid="10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iterate>
                                    <p:tmAbs val="0"/>
                                  </p:iterate>
                                  <p:childTnLst>
                                    <p:set>
                                      <p:cBhvr>
                                        <p:cTn id="29" fill="hold"/>
                                        <p:tgtEl>
                                          <p:spTgt spid="1028"/>
                                        </p:tgtEl>
                                        <p:attrNameLst>
                                          <p:attrName>style.visibility</p:attrName>
                                        </p:attrNameLst>
                                      </p:cBhvr>
                                      <p:to>
                                        <p:strVal val="visible"/>
                                      </p:to>
                                    </p:set>
                                    <p:anim calcmode="lin" valueType="num">
                                      <p:cBhvr>
                                        <p:cTn id="30" dur="750" fill="hold"/>
                                        <p:tgtEl>
                                          <p:spTgt spid="1028"/>
                                        </p:tgtEl>
                                        <p:attrNameLst>
                                          <p:attrName>ppt_w</p:attrName>
                                        </p:attrNameLst>
                                      </p:cBhvr>
                                      <p:tavLst>
                                        <p:tav tm="0">
                                          <p:val>
                                            <p:fltVal val="0"/>
                                          </p:val>
                                        </p:tav>
                                        <p:tav tm="100000">
                                          <p:val>
                                            <p:strVal val="#ppt_w"/>
                                          </p:val>
                                        </p:tav>
                                      </p:tavLst>
                                    </p:anim>
                                    <p:anim calcmode="lin" valueType="num">
                                      <p:cBhvr>
                                        <p:cTn id="31" dur="750" fill="hold"/>
                                        <p:tgtEl>
                                          <p:spTgt spid="1028"/>
                                        </p:tgtEl>
                                        <p:attrNameLst>
                                          <p:attrName>ppt_h</p:attrName>
                                        </p:attrNameLst>
                                      </p:cBhvr>
                                      <p:tavLst>
                                        <p:tav tm="0">
                                          <p:val>
                                            <p:fltVal val="0"/>
                                          </p:val>
                                        </p:tav>
                                        <p:tav tm="100000">
                                          <p:val>
                                            <p:strVal val="#ppt_h"/>
                                          </p:val>
                                        </p:tav>
                                      </p:tavLst>
                                    </p:anim>
                                  </p:childTnLst>
                                </p:cTn>
                              </p:par>
                            </p:childTnLst>
                          </p:cTn>
                        </p:par>
                        <p:par>
                          <p:cTn id="32" fill="hold">
                            <p:stCondLst>
                              <p:cond delay="750"/>
                            </p:stCondLst>
                            <p:childTnLst>
                              <p:par>
                                <p:cTn id="33" presetID="23" presetClass="entr" presetSubtype="16" fill="hold" grpId="0" nodeType="afterEffect">
                                  <p:stCondLst>
                                    <p:cond delay="0"/>
                                  </p:stCondLst>
                                  <p:iterate>
                                    <p:tmAbs val="0"/>
                                  </p:iterate>
                                  <p:childTnLst>
                                    <p:set>
                                      <p:cBhvr>
                                        <p:cTn id="34" fill="hold"/>
                                        <p:tgtEl>
                                          <p:spTgt spid="1027"/>
                                        </p:tgtEl>
                                        <p:attrNameLst>
                                          <p:attrName>style.visibility</p:attrName>
                                        </p:attrNameLst>
                                      </p:cBhvr>
                                      <p:to>
                                        <p:strVal val="visible"/>
                                      </p:to>
                                    </p:set>
                                    <p:anim calcmode="lin" valueType="num">
                                      <p:cBhvr>
                                        <p:cTn id="35" dur="750" fill="hold"/>
                                        <p:tgtEl>
                                          <p:spTgt spid="1027"/>
                                        </p:tgtEl>
                                        <p:attrNameLst>
                                          <p:attrName>ppt_w</p:attrName>
                                        </p:attrNameLst>
                                      </p:cBhvr>
                                      <p:tavLst>
                                        <p:tav tm="0">
                                          <p:val>
                                            <p:fltVal val="0"/>
                                          </p:val>
                                        </p:tav>
                                        <p:tav tm="100000">
                                          <p:val>
                                            <p:strVal val="#ppt_w"/>
                                          </p:val>
                                        </p:tav>
                                      </p:tavLst>
                                    </p:anim>
                                    <p:anim calcmode="lin" valueType="num">
                                      <p:cBhvr>
                                        <p:cTn id="36" dur="75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 grpId="0" animBg="1" advAuto="0"/>
      <p:bldP spid="1022" grpId="0" animBg="1" advAuto="0"/>
      <p:bldP spid="1023" grpId="0" animBg="1" advAuto="0"/>
      <p:bldP spid="1024" grpId="0" animBg="1" advAuto="0"/>
      <p:bldP spid="1027" grpId="0" animBg="1" advAuto="0"/>
      <p:bldP spid="102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549D172F-6784-A666-9B80-E38185DFCAED}"/>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72C590D3-9AC8-3054-A940-F063FD66DAF4}"/>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43028AA8-437E-5C1A-0B78-46A947B55F7C}"/>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38AAA705-EDF7-1A8F-0A71-215054981C9B}"/>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AD4E0E54-76D3-60CC-149B-0AADEA0686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687" name="Wer bin ich?…"/>
          <p:cNvSpPr txBox="1"/>
          <p:nvPr/>
        </p:nvSpPr>
        <p:spPr>
          <a:xfrm>
            <a:off x="2254896" y="7381936"/>
            <a:ext cx="19383509" cy="392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299" tIns="114299" rIns="114299" bIns="114299">
            <a:spAutoFit/>
          </a:bodyPr>
          <a:lstStyle/>
          <a:p>
            <a:pPr marL="1111370" indent="-1111370" algn="l" defTabSz="2286246">
              <a:buSzPct val="75000"/>
              <a:buChar char="•"/>
              <a:defRPr sz="9000">
                <a:solidFill>
                  <a:srgbClr val="344D90"/>
                </a:solidFill>
                <a:latin typeface="Impact"/>
                <a:ea typeface="Impact"/>
                <a:cs typeface="Impact"/>
                <a:sym typeface="Impact"/>
              </a:defRPr>
            </a:pPr>
            <a:r>
              <a:rPr lang="de-DE" sz="8000" dirty="0"/>
              <a:t>Alter</a:t>
            </a:r>
            <a:r>
              <a:rPr sz="8000" dirty="0"/>
              <a:t>?</a:t>
            </a:r>
          </a:p>
          <a:p>
            <a:pPr marL="1111370" indent="-1111370" algn="l" defTabSz="2286246">
              <a:buSzPct val="75000"/>
              <a:buChar char="•"/>
              <a:defRPr sz="9000">
                <a:solidFill>
                  <a:srgbClr val="344D90"/>
                </a:solidFill>
                <a:latin typeface="Impact"/>
                <a:ea typeface="Impact"/>
                <a:cs typeface="Impact"/>
                <a:sym typeface="Impact"/>
              </a:defRPr>
            </a:pPr>
            <a:r>
              <a:rPr lang="de-DE" sz="8000" dirty="0"/>
              <a:t>Was kann Er/Sie gut im Bezug auf Führung?</a:t>
            </a:r>
          </a:p>
          <a:p>
            <a:pPr marL="1111370" indent="-1111370" algn="l" defTabSz="2286246">
              <a:buSzPct val="75000"/>
              <a:buChar char="•"/>
              <a:defRPr sz="9000">
                <a:solidFill>
                  <a:srgbClr val="344D90"/>
                </a:solidFill>
                <a:latin typeface="Impact"/>
                <a:ea typeface="Impact"/>
                <a:cs typeface="Impact"/>
                <a:sym typeface="Impact"/>
              </a:defRPr>
            </a:pPr>
            <a:r>
              <a:rPr lang="de-DE" sz="8000" dirty="0"/>
              <a:t>Berufswunsch als Kind?</a:t>
            </a:r>
          </a:p>
        </p:txBody>
      </p:sp>
      <p:sp>
        <p:nvSpPr>
          <p:cNvPr id="688" name="Vorstellungsrunde…"/>
          <p:cNvSpPr txBox="1"/>
          <p:nvPr/>
        </p:nvSpPr>
        <p:spPr>
          <a:xfrm>
            <a:off x="2038873" y="1756932"/>
            <a:ext cx="19007463" cy="190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lvl="1" indent="457248" defTabSz="2286246">
              <a:lnSpc>
                <a:spcPct val="90000"/>
              </a:lnSpc>
              <a:defRPr sz="12700">
                <a:solidFill>
                  <a:srgbClr val="2B669A"/>
                </a:solidFill>
                <a:latin typeface="Impact"/>
                <a:ea typeface="Impact"/>
                <a:cs typeface="Impact"/>
                <a:sym typeface="Impact"/>
              </a:defRPr>
            </a:pPr>
            <a:r>
              <a:rPr sz="12701" err="1"/>
              <a:t>Vorstellungs</a:t>
            </a:r>
            <a:r>
              <a:rPr lang="de-DE" sz="12701"/>
              <a:t>-Rate-R</a:t>
            </a:r>
            <a:r>
              <a:rPr sz="12701" err="1"/>
              <a:t>unde</a:t>
            </a:r>
            <a:endParaRPr sz="12701"/>
          </a:p>
        </p:txBody>
      </p:sp>
      <p:sp>
        <p:nvSpPr>
          <p:cNvPr id="9" name="Textfeld 8">
            <a:extLst>
              <a:ext uri="{FF2B5EF4-FFF2-40B4-BE49-F238E27FC236}">
                <a16:creationId xmlns:a16="http://schemas.microsoft.com/office/drawing/2014/main" id="{14AD781C-C17F-562B-A1CF-30D770CFDAC7}"/>
              </a:ext>
            </a:extLst>
          </p:cNvPr>
          <p:cNvSpPr txBox="1"/>
          <p:nvPr/>
        </p:nvSpPr>
        <p:spPr>
          <a:xfrm>
            <a:off x="2484889" y="4394816"/>
            <a:ext cx="16705856" cy="1939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6001">
                <a:latin typeface="Impact" panose="020B0806030902050204" pitchFamily="34" charset="0"/>
              </a:rPr>
              <a:t> Jeder Teilnehmer wird von der GRUPPE in nachfolgenden Aspekten eingeschätzt: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elbst"/>
          <p:cNvSpPr txBox="1"/>
          <p:nvPr/>
        </p:nvSpPr>
        <p:spPr>
          <a:xfrm>
            <a:off x="3689935" y="4966711"/>
            <a:ext cx="5046250"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4E4E4F"/>
                </a:solidFill>
                <a:latin typeface="Impact"/>
                <a:ea typeface="Impact"/>
                <a:cs typeface="Impact"/>
                <a:sym typeface="Impact"/>
              </a:defRPr>
            </a:lvl1pPr>
          </a:lstStyle>
          <a:p>
            <a:r>
              <a:rPr sz="14500"/>
              <a:t>Selbst</a:t>
            </a:r>
          </a:p>
        </p:txBody>
      </p:sp>
      <p:sp>
        <p:nvSpPr>
          <p:cNvPr id="1036" name="Verantwortung"/>
          <p:cNvSpPr txBox="1"/>
          <p:nvPr/>
        </p:nvSpPr>
        <p:spPr>
          <a:xfrm>
            <a:off x="8612378" y="4966711"/>
            <a:ext cx="12413653"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2B669A"/>
                </a:solidFill>
                <a:latin typeface="Impact"/>
                <a:ea typeface="Impact"/>
                <a:cs typeface="Impact"/>
                <a:sym typeface="Impact"/>
              </a:defRPr>
            </a:lvl1pPr>
          </a:lstStyle>
          <a:p>
            <a:r>
              <a:rPr lang="de-DE" sz="14500"/>
              <a:t>v</a:t>
            </a:r>
            <a:r>
              <a:rPr sz="14500" err="1"/>
              <a:t>erantwor</a:t>
            </a:r>
            <a:r>
              <a:rPr lang="de-DE" sz="14500" err="1"/>
              <a:t>tliche</a:t>
            </a:r>
            <a:endParaRPr sz="14500"/>
          </a:p>
        </p:txBody>
      </p:sp>
      <p:sp>
        <p:nvSpPr>
          <p:cNvPr id="1037" name="Wie wichtig könnte es sein….?"/>
          <p:cNvSpPr txBox="1"/>
          <p:nvPr/>
        </p:nvSpPr>
        <p:spPr>
          <a:xfrm>
            <a:off x="5560912" y="2648599"/>
            <a:ext cx="12618835" cy="1361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8" rIns="114298">
            <a:spAutoFit/>
          </a:bodyPr>
          <a:lstStyle>
            <a:lvl1pPr>
              <a:defRPr sz="3300">
                <a:solidFill>
                  <a:srgbClr val="2B669A"/>
                </a:solidFill>
                <a:latin typeface="Impact"/>
                <a:ea typeface="Impact"/>
                <a:cs typeface="Impact"/>
                <a:sym typeface="Impact"/>
              </a:defRPr>
            </a:lvl1pPr>
          </a:lstStyle>
          <a:p>
            <a:r>
              <a:rPr sz="8250"/>
              <a:t>Wie </a:t>
            </a:r>
            <a:r>
              <a:rPr sz="8250" err="1"/>
              <a:t>wichtig</a:t>
            </a:r>
            <a:r>
              <a:rPr sz="8250"/>
              <a:t> </a:t>
            </a:r>
            <a:r>
              <a:rPr sz="8250" err="1"/>
              <a:t>könnte</a:t>
            </a:r>
            <a:r>
              <a:rPr sz="8250"/>
              <a:t> es sein….</a:t>
            </a:r>
          </a:p>
        </p:txBody>
      </p:sp>
      <p:sp>
        <p:nvSpPr>
          <p:cNvPr id="2" name="Verantwortung">
            <a:extLst>
              <a:ext uri="{FF2B5EF4-FFF2-40B4-BE49-F238E27FC236}">
                <a16:creationId xmlns:a16="http://schemas.microsoft.com/office/drawing/2014/main" id="{17ABF175-18D7-92E8-FC89-9F6A06DA8EBC}"/>
              </a:ext>
            </a:extLst>
          </p:cNvPr>
          <p:cNvSpPr txBox="1"/>
          <p:nvPr/>
        </p:nvSpPr>
        <p:spPr>
          <a:xfrm>
            <a:off x="4132786" y="8811349"/>
            <a:ext cx="16892442" cy="2447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5" tIns="107155" rIns="107155" bIns="107155">
            <a:spAutoFit/>
          </a:bodyPr>
          <a:lstStyle>
            <a:lvl1pPr>
              <a:defRPr sz="5800">
                <a:solidFill>
                  <a:srgbClr val="2B669A"/>
                </a:solidFill>
                <a:latin typeface="Impact"/>
                <a:ea typeface="Impact"/>
                <a:cs typeface="Impact"/>
                <a:sym typeface="Impact"/>
              </a:defRPr>
            </a:lvl1pPr>
          </a:lstStyle>
          <a:p>
            <a:r>
              <a:rPr lang="de-DE" sz="14500"/>
              <a:t>Mitarbeiter zu haben?</a:t>
            </a:r>
            <a:endParaRPr sz="14500"/>
          </a:p>
        </p:txBody>
      </p:sp>
      <p:grpSp>
        <p:nvGrpSpPr>
          <p:cNvPr id="3" name="Gruppieren 2">
            <a:extLst>
              <a:ext uri="{FF2B5EF4-FFF2-40B4-BE49-F238E27FC236}">
                <a16:creationId xmlns:a16="http://schemas.microsoft.com/office/drawing/2014/main" id="{37E166E5-1D8D-E89F-74B7-1213A33F0385}"/>
              </a:ext>
            </a:extLst>
          </p:cNvPr>
          <p:cNvGrpSpPr/>
          <p:nvPr/>
        </p:nvGrpSpPr>
        <p:grpSpPr>
          <a:xfrm>
            <a:off x="0" y="-360692"/>
            <a:ext cx="24384000" cy="2114037"/>
            <a:chOff x="0" y="-360696"/>
            <a:chExt cx="24384000" cy="2114038"/>
          </a:xfrm>
        </p:grpSpPr>
        <p:sp>
          <p:nvSpPr>
            <p:cNvPr id="4" name="Rechteck">
              <a:extLst>
                <a:ext uri="{FF2B5EF4-FFF2-40B4-BE49-F238E27FC236}">
                  <a16:creationId xmlns:a16="http://schemas.microsoft.com/office/drawing/2014/main" id="{95B15991-B49B-DFFD-3A68-A3235620A4CE}"/>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5" name="Gruppieren 4">
              <a:extLst>
                <a:ext uri="{FF2B5EF4-FFF2-40B4-BE49-F238E27FC236}">
                  <a16:creationId xmlns:a16="http://schemas.microsoft.com/office/drawing/2014/main" id="{72CBE7C3-DB26-0E2A-DE22-B66FC8EEE908}"/>
                </a:ext>
              </a:extLst>
            </p:cNvPr>
            <p:cNvGrpSpPr/>
            <p:nvPr/>
          </p:nvGrpSpPr>
          <p:grpSpPr>
            <a:xfrm>
              <a:off x="20214824" y="-360696"/>
              <a:ext cx="3777766" cy="2114038"/>
              <a:chOff x="16080432" y="2079667"/>
              <a:chExt cx="3777766" cy="2114038"/>
            </a:xfrm>
          </p:grpSpPr>
          <p:sp>
            <p:nvSpPr>
              <p:cNvPr id="6" name="Rechteck 5">
                <a:extLst>
                  <a:ext uri="{FF2B5EF4-FFF2-40B4-BE49-F238E27FC236}">
                    <a16:creationId xmlns:a16="http://schemas.microsoft.com/office/drawing/2014/main" id="{1521AB71-97B3-7EA5-D733-989BD891F449}"/>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7" name="Grafik 6">
                <a:extLst>
                  <a:ext uri="{FF2B5EF4-FFF2-40B4-BE49-F238E27FC236}">
                    <a16:creationId xmlns:a16="http://schemas.microsoft.com/office/drawing/2014/main" id="{1C4E7DD9-5A53-21D8-9B93-0B43E0CDAB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Der selbstverantwortliche Mitarbeiter"/>
          <p:cNvSpPr txBox="1"/>
          <p:nvPr/>
        </p:nvSpPr>
        <p:spPr>
          <a:xfrm>
            <a:off x="3512020" y="3105386"/>
            <a:ext cx="16645578" cy="1361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8" rIns="114298">
            <a:spAutoFit/>
          </a:bodyPr>
          <a:lstStyle>
            <a:lvl1pPr>
              <a:defRPr sz="3300">
                <a:solidFill>
                  <a:srgbClr val="2B669A"/>
                </a:solidFill>
                <a:latin typeface="Impact"/>
                <a:ea typeface="Impact"/>
                <a:cs typeface="Impact"/>
                <a:sym typeface="Impact"/>
              </a:defRPr>
            </a:lvl1pPr>
          </a:lstStyle>
          <a:p>
            <a:r>
              <a:rPr sz="8250"/>
              <a:t>Der selbstverantwortliche Mitarbeiter</a:t>
            </a:r>
          </a:p>
        </p:txBody>
      </p:sp>
      <p:sp>
        <p:nvSpPr>
          <p:cNvPr id="1042" name="Linien"/>
          <p:cNvSpPr/>
          <p:nvPr/>
        </p:nvSpPr>
        <p:spPr>
          <a:xfrm>
            <a:off x="4155226" y="8822545"/>
            <a:ext cx="15359173" cy="3970"/>
          </a:xfrm>
          <a:prstGeom prst="line">
            <a:avLst/>
          </a:prstGeom>
          <a:ln w="76200">
            <a:solidFill>
              <a:srgbClr val="002060"/>
            </a:solidFill>
          </a:ln>
          <a:effectLst>
            <a:outerShdw blurRad="38100" dist="23000" dir="5400000" rotWithShape="0">
              <a:srgbClr val="000000">
                <a:alpha val="35000"/>
              </a:srgbClr>
            </a:outerShdw>
          </a:effectLst>
        </p:spPr>
        <p:txBody>
          <a:bodyPr lIns="114298" rIns="114298"/>
          <a:lstStyle/>
          <a:p>
            <a:endParaRPr sz="12500"/>
          </a:p>
        </p:txBody>
      </p:sp>
      <p:sp>
        <p:nvSpPr>
          <p:cNvPr id="1043" name="0     5            10"/>
          <p:cNvSpPr txBox="1"/>
          <p:nvPr/>
        </p:nvSpPr>
        <p:spPr>
          <a:xfrm>
            <a:off x="3240760" y="9672429"/>
            <a:ext cx="17535703" cy="20159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8" rIns="114298">
            <a:spAutoFit/>
          </a:bodyPr>
          <a:lstStyle/>
          <a:p>
            <a:r>
              <a:rPr sz="12500"/>
              <a:t>0</a:t>
            </a:r>
            <a:r>
              <a:rPr lang="de-DE" sz="12500"/>
              <a:t>         </a:t>
            </a:r>
            <a:r>
              <a:rPr sz="12500"/>
              <a:t>			  5   			  </a:t>
            </a:r>
            <a:r>
              <a:rPr lang="de-DE" sz="12500"/>
              <a:t> </a:t>
            </a:r>
            <a:r>
              <a:rPr sz="12500"/>
              <a:t>    </a:t>
            </a:r>
            <a:r>
              <a:rPr lang="de-DE" sz="12500"/>
              <a:t> </a:t>
            </a:r>
            <a:r>
              <a:rPr sz="12500"/>
              <a:t>10</a:t>
            </a:r>
          </a:p>
        </p:txBody>
      </p:sp>
      <p:sp>
        <p:nvSpPr>
          <p:cNvPr id="1044" name="Linien"/>
          <p:cNvSpPr/>
          <p:nvPr/>
        </p:nvSpPr>
        <p:spPr>
          <a:xfrm flipH="1">
            <a:off x="11473651" y="8183116"/>
            <a:ext cx="3973" cy="1250168"/>
          </a:xfrm>
          <a:prstGeom prst="line">
            <a:avLst/>
          </a:prstGeom>
          <a:ln w="76200">
            <a:solidFill>
              <a:srgbClr val="002060"/>
            </a:solidFill>
          </a:ln>
          <a:effectLst>
            <a:outerShdw blurRad="38100" dist="23000" dir="5400000" rotWithShape="0">
              <a:srgbClr val="000000">
                <a:alpha val="35000"/>
              </a:srgbClr>
            </a:outerShdw>
          </a:effectLst>
        </p:spPr>
        <p:txBody>
          <a:bodyPr lIns="114298" rIns="114298"/>
          <a:lstStyle/>
          <a:p>
            <a:endParaRPr sz="12500"/>
          </a:p>
        </p:txBody>
      </p:sp>
      <p:sp>
        <p:nvSpPr>
          <p:cNvPr id="1045" name="Linien"/>
          <p:cNvSpPr/>
          <p:nvPr/>
        </p:nvSpPr>
        <p:spPr>
          <a:xfrm flipH="1">
            <a:off x="4155224" y="8108166"/>
            <a:ext cx="3973" cy="1250168"/>
          </a:xfrm>
          <a:prstGeom prst="line">
            <a:avLst/>
          </a:prstGeom>
          <a:ln w="76200">
            <a:solidFill>
              <a:srgbClr val="002060"/>
            </a:solidFill>
          </a:ln>
          <a:effectLst>
            <a:outerShdw blurRad="38100" dist="23000" dir="5400000" rotWithShape="0">
              <a:srgbClr val="000000">
                <a:alpha val="35000"/>
              </a:srgbClr>
            </a:outerShdw>
          </a:effectLst>
        </p:spPr>
        <p:txBody>
          <a:bodyPr lIns="114298" rIns="114298"/>
          <a:lstStyle/>
          <a:p>
            <a:endParaRPr sz="12500"/>
          </a:p>
        </p:txBody>
      </p:sp>
      <p:sp>
        <p:nvSpPr>
          <p:cNvPr id="1046" name="Linien"/>
          <p:cNvSpPr/>
          <p:nvPr/>
        </p:nvSpPr>
        <p:spPr>
          <a:xfrm flipH="1">
            <a:off x="19472951" y="8197464"/>
            <a:ext cx="3973" cy="1250168"/>
          </a:xfrm>
          <a:prstGeom prst="line">
            <a:avLst/>
          </a:prstGeom>
          <a:ln w="76200">
            <a:solidFill>
              <a:srgbClr val="002060"/>
            </a:solidFill>
          </a:ln>
          <a:effectLst>
            <a:outerShdw blurRad="38100" dist="23000" dir="5400000" rotWithShape="0">
              <a:srgbClr val="000000">
                <a:alpha val="35000"/>
              </a:srgbClr>
            </a:outerShdw>
          </a:effectLst>
        </p:spPr>
        <p:txBody>
          <a:bodyPr lIns="114298" rIns="114298"/>
          <a:lstStyle/>
          <a:p>
            <a:endParaRPr sz="12500"/>
          </a:p>
        </p:txBody>
      </p:sp>
      <p:sp>
        <p:nvSpPr>
          <p:cNvPr id="1047" name="Wo siehst Du Deine Mitarbeiter?"/>
          <p:cNvSpPr txBox="1"/>
          <p:nvPr/>
        </p:nvSpPr>
        <p:spPr>
          <a:xfrm>
            <a:off x="6010822" y="6264329"/>
            <a:ext cx="12073814" cy="1169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8" rIns="114298">
            <a:spAutoFit/>
          </a:bodyPr>
          <a:lstStyle>
            <a:lvl1pPr>
              <a:defRPr sz="2800">
                <a:solidFill>
                  <a:srgbClr val="2B669A"/>
                </a:solidFill>
                <a:latin typeface="Impact"/>
                <a:ea typeface="Impact"/>
                <a:cs typeface="Impact"/>
                <a:sym typeface="Impact"/>
              </a:defRPr>
            </a:lvl1pPr>
          </a:lstStyle>
          <a:p>
            <a:r>
              <a:rPr sz="7000"/>
              <a:t>Wo siehst Du Deine Mitarbeiter?</a:t>
            </a:r>
          </a:p>
        </p:txBody>
      </p:sp>
      <p:sp>
        <p:nvSpPr>
          <p:cNvPr id="1050" name="☺"/>
          <p:cNvSpPr txBox="1"/>
          <p:nvPr/>
        </p:nvSpPr>
        <p:spPr>
          <a:xfrm>
            <a:off x="19829479" y="7533551"/>
            <a:ext cx="2173303"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8" rIns="114298">
            <a:spAutoFit/>
          </a:bodyPr>
          <a:lstStyle>
            <a:lvl1pPr algn="ctr">
              <a:defRPr sz="6000">
                <a:solidFill>
                  <a:srgbClr val="308049"/>
                </a:solidFill>
                <a:latin typeface="Wingdings"/>
                <a:ea typeface="Wingdings"/>
                <a:cs typeface="Wingdings"/>
                <a:sym typeface="Wingdings"/>
              </a:defRPr>
            </a:lvl1pPr>
          </a:lstStyle>
          <a:p>
            <a:pPr>
              <a:defRPr b="1">
                <a:latin typeface="+mn-lt"/>
                <a:ea typeface="+mn-ea"/>
                <a:cs typeface="+mn-cs"/>
                <a:sym typeface="Arial"/>
              </a:defRPr>
            </a:pPr>
            <a:r>
              <a:rPr sz="15000"/>
              <a:t>☺</a:t>
            </a:r>
          </a:p>
        </p:txBody>
      </p:sp>
      <p:sp>
        <p:nvSpPr>
          <p:cNvPr id="1051" name="☹"/>
          <p:cNvSpPr txBox="1"/>
          <p:nvPr/>
        </p:nvSpPr>
        <p:spPr>
          <a:xfrm>
            <a:off x="1923679" y="7456104"/>
            <a:ext cx="2173303"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8" rIns="114298">
            <a:spAutoFit/>
          </a:bodyPr>
          <a:lstStyle>
            <a:lvl1pPr>
              <a:defRPr sz="6000">
                <a:solidFill>
                  <a:srgbClr val="FF0000"/>
                </a:solidFill>
                <a:latin typeface="Wingdings"/>
                <a:ea typeface="Wingdings"/>
                <a:cs typeface="Wingdings"/>
                <a:sym typeface="Wingdings"/>
              </a:defRPr>
            </a:lvl1pPr>
          </a:lstStyle>
          <a:p>
            <a:pPr>
              <a:defRPr>
                <a:latin typeface="+mn-lt"/>
                <a:ea typeface="+mn-ea"/>
                <a:cs typeface="+mn-cs"/>
                <a:sym typeface="Arial"/>
              </a:defRPr>
            </a:pPr>
            <a:r>
              <a:rPr sz="15000"/>
              <a:t>☹</a:t>
            </a:r>
          </a:p>
        </p:txBody>
      </p:sp>
      <p:grpSp>
        <p:nvGrpSpPr>
          <p:cNvPr id="2" name="Gruppieren 1">
            <a:extLst>
              <a:ext uri="{FF2B5EF4-FFF2-40B4-BE49-F238E27FC236}">
                <a16:creationId xmlns:a16="http://schemas.microsoft.com/office/drawing/2014/main" id="{2629C707-526C-6009-EDC3-6B1D3B74017D}"/>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50165DD0-E7BD-BDFE-C195-14358532391D}"/>
                </a:ext>
              </a:extLst>
            </p:cNvPr>
            <p:cNvSpPr/>
            <p:nvPr/>
          </p:nvSpPr>
          <p:spPr>
            <a:xfrm>
              <a:off x="0" y="-134479"/>
              <a:ext cx="24384000" cy="1497182"/>
            </a:xfrm>
            <a:prstGeom prst="rect">
              <a:avLst/>
            </a:prstGeom>
            <a:blipFill>
              <a:blip r:embed="rId2"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85D58E41-9C40-84FB-3B8B-32DE47B0FDD6}"/>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04D33C5E-F20C-0C5A-5536-63E920FAD629}"/>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A329AB6C-C9C3-103A-D278-BD1EC10423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Was bedeutet es…"/>
          <p:cNvSpPr txBox="1"/>
          <p:nvPr/>
        </p:nvSpPr>
        <p:spPr>
          <a:xfrm>
            <a:off x="2758952" y="3122708"/>
            <a:ext cx="17589747"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8" rIns="114298" anchor="ctr">
            <a:spAutoFit/>
          </a:bodyPr>
          <a:lstStyle/>
          <a:p>
            <a:pPr algn="ctr">
              <a:defRPr>
                <a:solidFill>
                  <a:srgbClr val="2B669A"/>
                </a:solidFill>
                <a:latin typeface="Impact"/>
                <a:ea typeface="Impact"/>
                <a:cs typeface="Impact"/>
                <a:sym typeface="Impact"/>
              </a:defRPr>
            </a:pPr>
            <a:r>
              <a:rPr sz="9600" dirty="0"/>
              <a:t>Was </a:t>
            </a:r>
            <a:r>
              <a:rPr sz="9600" dirty="0" err="1"/>
              <a:t>bedeutet</a:t>
            </a:r>
            <a:r>
              <a:rPr sz="9600" dirty="0"/>
              <a:t> es </a:t>
            </a:r>
          </a:p>
          <a:p>
            <a:pPr algn="ctr">
              <a:defRPr>
                <a:solidFill>
                  <a:srgbClr val="2B669A"/>
                </a:solidFill>
                <a:latin typeface="Impact"/>
                <a:ea typeface="Impact"/>
                <a:cs typeface="Impact"/>
                <a:sym typeface="Impact"/>
              </a:defRPr>
            </a:pPr>
            <a:r>
              <a:rPr sz="9600" dirty="0" err="1"/>
              <a:t>selbstverantwortliche</a:t>
            </a:r>
            <a:r>
              <a:rPr sz="9600" dirty="0"/>
              <a:t> Mitarbeiter </a:t>
            </a:r>
          </a:p>
          <a:p>
            <a:pPr algn="ctr">
              <a:defRPr>
                <a:solidFill>
                  <a:srgbClr val="2B669A"/>
                </a:solidFill>
                <a:latin typeface="Impact"/>
                <a:ea typeface="Impact"/>
                <a:cs typeface="Impact"/>
                <a:sym typeface="Impact"/>
              </a:defRPr>
            </a:pPr>
            <a:r>
              <a:rPr sz="9600" dirty="0" err="1"/>
              <a:t>zu</a:t>
            </a:r>
            <a:r>
              <a:rPr sz="9600" dirty="0"/>
              <a:t> </a:t>
            </a:r>
            <a:r>
              <a:rPr sz="9600" dirty="0" err="1"/>
              <a:t>haben</a:t>
            </a:r>
            <a:r>
              <a:rPr sz="9600" dirty="0"/>
              <a:t> …?</a:t>
            </a:r>
          </a:p>
        </p:txBody>
      </p:sp>
      <p:sp>
        <p:nvSpPr>
          <p:cNvPr id="1061" name="Gruppe 1:…"/>
          <p:cNvSpPr txBox="1"/>
          <p:nvPr/>
        </p:nvSpPr>
        <p:spPr>
          <a:xfrm>
            <a:off x="1246784" y="8082136"/>
            <a:ext cx="9505056" cy="2862322"/>
          </a:xfrm>
          <a:prstGeom prst="rect">
            <a:avLst/>
          </a:prstGeom>
          <a:solidFill>
            <a:schemeClr val="accent3">
              <a:lumOff val="44000"/>
              <a:alpha val="0"/>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8" rIns="114298">
            <a:spAutoFit/>
          </a:bodyPr>
          <a:lstStyle/>
          <a:p>
            <a:pPr algn="l">
              <a:defRPr>
                <a:solidFill>
                  <a:srgbClr val="EB7432"/>
                </a:solidFill>
                <a:latin typeface="Impact"/>
                <a:ea typeface="Impact"/>
                <a:cs typeface="Impact"/>
                <a:sym typeface="Impact"/>
              </a:defRPr>
            </a:pPr>
            <a:r>
              <a:rPr sz="6000" dirty="0"/>
              <a:t>Gruppe 1:</a:t>
            </a:r>
          </a:p>
          <a:p>
            <a:pPr>
              <a:defRPr>
                <a:solidFill>
                  <a:srgbClr val="4E4E4F"/>
                </a:solidFill>
                <a:latin typeface="Impact"/>
                <a:ea typeface="Impact"/>
                <a:cs typeface="Impact"/>
                <a:sym typeface="Impact"/>
              </a:defRPr>
            </a:pPr>
            <a:r>
              <a:rPr sz="6000" dirty="0"/>
              <a:t>… für den Mitarbeiter </a:t>
            </a:r>
            <a:r>
              <a:rPr sz="6000" dirty="0" err="1"/>
              <a:t>selbst</a:t>
            </a:r>
            <a:endParaRPr sz="6000" dirty="0"/>
          </a:p>
          <a:p>
            <a:pPr>
              <a:defRPr>
                <a:solidFill>
                  <a:srgbClr val="4E4E4F"/>
                </a:solidFill>
                <a:latin typeface="Impact"/>
                <a:ea typeface="Impact"/>
                <a:cs typeface="Impact"/>
                <a:sym typeface="Impact"/>
              </a:defRPr>
            </a:pPr>
            <a:r>
              <a:rPr sz="6000" dirty="0"/>
              <a:t>… für </a:t>
            </a:r>
            <a:r>
              <a:rPr sz="6000" dirty="0" err="1"/>
              <a:t>mich</a:t>
            </a:r>
            <a:r>
              <a:rPr sz="6000" dirty="0"/>
              <a:t> </a:t>
            </a:r>
            <a:r>
              <a:rPr sz="6000" dirty="0" err="1"/>
              <a:t>als</a:t>
            </a:r>
            <a:r>
              <a:rPr sz="6000" dirty="0"/>
              <a:t> </a:t>
            </a:r>
            <a:r>
              <a:rPr sz="6000" dirty="0" err="1"/>
              <a:t>Führungskraft</a:t>
            </a:r>
            <a:endParaRPr sz="6000" dirty="0"/>
          </a:p>
        </p:txBody>
      </p:sp>
      <p:sp>
        <p:nvSpPr>
          <p:cNvPr id="1062" name="Gruppenarbeit | 2 Gruppen"/>
          <p:cNvSpPr txBox="1"/>
          <p:nvPr/>
        </p:nvSpPr>
        <p:spPr>
          <a:xfrm>
            <a:off x="6071320" y="1643552"/>
            <a:ext cx="11471085"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8" rIns="114298">
            <a:spAutoFit/>
          </a:bodyPr>
          <a:lstStyle>
            <a:lvl1pPr>
              <a:defRPr sz="3200">
                <a:solidFill>
                  <a:srgbClr val="4E4E4F"/>
                </a:solidFill>
                <a:latin typeface="Impact"/>
                <a:ea typeface="Impact"/>
                <a:cs typeface="Impact"/>
                <a:sym typeface="Impact"/>
              </a:defRPr>
            </a:lvl1pPr>
          </a:lstStyle>
          <a:p>
            <a:r>
              <a:rPr sz="8000" err="1"/>
              <a:t>Gruppenarbeit</a:t>
            </a:r>
            <a:r>
              <a:rPr sz="8000"/>
              <a:t> | 2 Gruppen </a:t>
            </a:r>
          </a:p>
        </p:txBody>
      </p:sp>
      <p:pic>
        <p:nvPicPr>
          <p:cNvPr id="1063" name="uhr00020" descr="uhr00020"/>
          <p:cNvPicPr>
            <a:picLocks/>
          </p:cNvPicPr>
          <p:nvPr/>
        </p:nvPicPr>
        <p:blipFill>
          <a:blip r:embed="rId3"/>
          <a:stretch>
            <a:fillRect/>
          </a:stretch>
        </p:blipFill>
        <p:spPr>
          <a:xfrm>
            <a:off x="21625048" y="2586925"/>
            <a:ext cx="2495058" cy="2495058"/>
          </a:xfrm>
          <a:prstGeom prst="rect">
            <a:avLst/>
          </a:prstGeom>
          <a:ln w="12700">
            <a:miter lim="400000"/>
          </a:ln>
        </p:spPr>
      </p:pic>
      <p:sp>
        <p:nvSpPr>
          <p:cNvPr id="1064" name="10 Min."/>
          <p:cNvSpPr txBox="1"/>
          <p:nvPr/>
        </p:nvSpPr>
        <p:spPr>
          <a:xfrm>
            <a:off x="21625048" y="1744409"/>
            <a:ext cx="2093518"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8" rIns="114298">
            <a:spAutoFit/>
          </a:bodyPr>
          <a:lstStyle>
            <a:lvl1pPr>
              <a:defRPr sz="1800" b="1">
                <a:solidFill>
                  <a:srgbClr val="2B669A"/>
                </a:solidFill>
              </a:defRPr>
            </a:lvl1pPr>
          </a:lstStyle>
          <a:p>
            <a:r>
              <a:rPr sz="4500"/>
              <a:t>10 Min.</a:t>
            </a:r>
          </a:p>
        </p:txBody>
      </p:sp>
      <p:sp>
        <p:nvSpPr>
          <p:cNvPr id="3" name="Textfeld 2">
            <a:extLst>
              <a:ext uri="{FF2B5EF4-FFF2-40B4-BE49-F238E27FC236}">
                <a16:creationId xmlns:a16="http://schemas.microsoft.com/office/drawing/2014/main" id="{2E76B84E-8F3F-DE44-D1D7-9BD14CEC5475}"/>
              </a:ext>
            </a:extLst>
          </p:cNvPr>
          <p:cNvSpPr txBox="1"/>
          <p:nvPr/>
        </p:nvSpPr>
        <p:spPr>
          <a:xfrm>
            <a:off x="12912081" y="8082136"/>
            <a:ext cx="6552728" cy="2862322"/>
          </a:xfrm>
          <a:prstGeom prst="rect">
            <a:avLst/>
          </a:prstGeom>
          <a:no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a:solidFill>
                  <a:srgbClr val="EB7432"/>
                </a:solidFill>
                <a:latin typeface="Impact"/>
                <a:ea typeface="Impact"/>
                <a:cs typeface="Impact"/>
                <a:sym typeface="Impact"/>
              </a:defRPr>
            </a:pPr>
            <a:r>
              <a:rPr lang="de-DE" sz="6000"/>
              <a:t>Gruppe 2:</a:t>
            </a:r>
          </a:p>
          <a:p>
            <a:pPr algn="l">
              <a:defRPr>
                <a:solidFill>
                  <a:srgbClr val="4E4E4F"/>
                </a:solidFill>
                <a:latin typeface="Impact"/>
                <a:ea typeface="Impact"/>
                <a:cs typeface="Impact"/>
                <a:sym typeface="Impact"/>
              </a:defRPr>
            </a:pPr>
            <a:r>
              <a:rPr lang="de-DE" sz="6000"/>
              <a:t>… für STARK</a:t>
            </a:r>
          </a:p>
          <a:p>
            <a:pPr algn="l">
              <a:defRPr>
                <a:solidFill>
                  <a:srgbClr val="4E4E4F"/>
                </a:solidFill>
                <a:latin typeface="Impact"/>
                <a:ea typeface="Impact"/>
                <a:cs typeface="Impact"/>
                <a:sym typeface="Impact"/>
              </a:defRPr>
            </a:pPr>
            <a:r>
              <a:rPr lang="de-DE" sz="6000"/>
              <a:t>… für meine Kunden</a:t>
            </a:r>
          </a:p>
        </p:txBody>
      </p:sp>
      <p:grpSp>
        <p:nvGrpSpPr>
          <p:cNvPr id="6" name="Gruppieren 5">
            <a:extLst>
              <a:ext uri="{FF2B5EF4-FFF2-40B4-BE49-F238E27FC236}">
                <a16:creationId xmlns:a16="http://schemas.microsoft.com/office/drawing/2014/main" id="{7E9605CE-B691-3A81-E385-7C84CD7B894A}"/>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79AB0945-769A-3BCD-6B8F-1B8EE9C08248}"/>
                </a:ext>
              </a:extLst>
            </p:cNvPr>
            <p:cNvSpPr/>
            <p:nvPr/>
          </p:nvSpPr>
          <p:spPr>
            <a:xfrm>
              <a:off x="0" y="-134479"/>
              <a:ext cx="24384000" cy="1497182"/>
            </a:xfrm>
            <a:prstGeom prst="rect">
              <a:avLst/>
            </a:prstGeom>
            <a:blipFill>
              <a:blip r:embed="rId4"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A121DFA6-40B8-2A7B-1DBA-C83686FD22FD}"/>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EF89E36D-D0A2-3784-6900-C487D4A3A35E}"/>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87E491BB-AF2C-44CA-0EF8-3D3D86FD5B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12" name="danach Präsentation durch einen Gruppenteilnehmer">
            <a:extLst>
              <a:ext uri="{FF2B5EF4-FFF2-40B4-BE49-F238E27FC236}">
                <a16:creationId xmlns:a16="http://schemas.microsoft.com/office/drawing/2014/main" id="{D28C8A57-B181-26A1-7E34-88232B769017}"/>
              </a:ext>
            </a:extLst>
          </p:cNvPr>
          <p:cNvSpPr txBox="1"/>
          <p:nvPr/>
        </p:nvSpPr>
        <p:spPr>
          <a:xfrm>
            <a:off x="9272444" y="11666763"/>
            <a:ext cx="6708565" cy="1067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sz="6000" dirty="0" err="1"/>
              <a:t>danach</a:t>
            </a:r>
            <a:r>
              <a:rPr sz="6000" dirty="0"/>
              <a:t> </a:t>
            </a:r>
            <a:r>
              <a:rPr sz="6000" dirty="0" err="1"/>
              <a:t>Präsentation</a:t>
            </a:r>
            <a:endParaRPr sz="6000" dirty="0"/>
          </a:p>
        </p:txBody>
      </p:sp>
      <p:grpSp>
        <p:nvGrpSpPr>
          <p:cNvPr id="17" name="Gruppieren 16">
            <a:extLst>
              <a:ext uri="{FF2B5EF4-FFF2-40B4-BE49-F238E27FC236}">
                <a16:creationId xmlns:a16="http://schemas.microsoft.com/office/drawing/2014/main" id="{58632239-AC1B-79F9-AA96-ADB2EF7847E0}"/>
              </a:ext>
            </a:extLst>
          </p:cNvPr>
          <p:cNvGrpSpPr/>
          <p:nvPr/>
        </p:nvGrpSpPr>
        <p:grpSpPr>
          <a:xfrm>
            <a:off x="20551851" y="6715496"/>
            <a:ext cx="2551198" cy="4928071"/>
            <a:chOff x="201571" y="3691111"/>
            <a:chExt cx="5012443" cy="10024889"/>
          </a:xfrm>
        </p:grpSpPr>
        <p:pic>
          <p:nvPicPr>
            <p:cNvPr id="18" name="Grafik 17" descr="Ein Bild, das Text, Screenshot, Grafikdesign, Grafiken enthält.&#10;&#10;KI-generierte Inhalte können fehlerhaft sein.">
              <a:extLst>
                <a:ext uri="{FF2B5EF4-FFF2-40B4-BE49-F238E27FC236}">
                  <a16:creationId xmlns:a16="http://schemas.microsoft.com/office/drawing/2014/main" id="{60F17C93-21CE-437C-E642-AA9B405C6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71" y="3691111"/>
              <a:ext cx="5012443" cy="10024889"/>
            </a:xfrm>
            <a:prstGeom prst="rect">
              <a:avLst/>
            </a:prstGeom>
          </p:spPr>
        </p:pic>
        <p:sp>
          <p:nvSpPr>
            <p:cNvPr id="19" name="Rechteck 18">
              <a:extLst>
                <a:ext uri="{FF2B5EF4-FFF2-40B4-BE49-F238E27FC236}">
                  <a16:creationId xmlns:a16="http://schemas.microsoft.com/office/drawing/2014/main" id="{45B8F82B-F420-5D3E-3917-91560B6E8CBC}"/>
                </a:ext>
              </a:extLst>
            </p:cNvPr>
            <p:cNvSpPr/>
            <p:nvPr/>
          </p:nvSpPr>
          <p:spPr>
            <a:xfrm>
              <a:off x="815067" y="4718779"/>
              <a:ext cx="3785449" cy="4863292"/>
            </a:xfrm>
            <a:prstGeom prst="rect">
              <a:avLst/>
            </a:prstGeom>
            <a:blipFill rotWithShape="1">
              <a:blip r:embed="rId7"/>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p:txBody>
        </p:sp>
      </p:grpSp>
      <p:grpSp>
        <p:nvGrpSpPr>
          <p:cNvPr id="20" name="Gruppieren 19">
            <a:extLst>
              <a:ext uri="{FF2B5EF4-FFF2-40B4-BE49-F238E27FC236}">
                <a16:creationId xmlns:a16="http://schemas.microsoft.com/office/drawing/2014/main" id="{B76A9733-E993-AA1F-E87A-615F52158344}"/>
              </a:ext>
            </a:extLst>
          </p:cNvPr>
          <p:cNvGrpSpPr/>
          <p:nvPr/>
        </p:nvGrpSpPr>
        <p:grpSpPr>
          <a:xfrm>
            <a:off x="21441392" y="7043519"/>
            <a:ext cx="2551198" cy="4928071"/>
            <a:chOff x="201571" y="3691111"/>
            <a:chExt cx="5012443" cy="10024889"/>
          </a:xfrm>
        </p:grpSpPr>
        <p:pic>
          <p:nvPicPr>
            <p:cNvPr id="21" name="Grafik 20" descr="Ein Bild, das Text, Screenshot, Grafikdesign, Grafiken enthält.&#10;&#10;KI-generierte Inhalte können fehlerhaft sein.">
              <a:extLst>
                <a:ext uri="{FF2B5EF4-FFF2-40B4-BE49-F238E27FC236}">
                  <a16:creationId xmlns:a16="http://schemas.microsoft.com/office/drawing/2014/main" id="{DDC13B66-E607-2946-F2C9-34DB71DCB5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71" y="3691111"/>
              <a:ext cx="5012443" cy="10024889"/>
            </a:xfrm>
            <a:prstGeom prst="rect">
              <a:avLst/>
            </a:prstGeom>
          </p:spPr>
        </p:pic>
        <p:sp>
          <p:nvSpPr>
            <p:cNvPr id="22" name="Rechteck 21">
              <a:extLst>
                <a:ext uri="{FF2B5EF4-FFF2-40B4-BE49-F238E27FC236}">
                  <a16:creationId xmlns:a16="http://schemas.microsoft.com/office/drawing/2014/main" id="{B2F9529C-29F4-191D-3FF6-F2D6195AEB36}"/>
                </a:ext>
              </a:extLst>
            </p:cNvPr>
            <p:cNvSpPr/>
            <p:nvPr/>
          </p:nvSpPr>
          <p:spPr>
            <a:xfrm>
              <a:off x="815067" y="4718779"/>
              <a:ext cx="3785449" cy="4863292"/>
            </a:xfrm>
            <a:prstGeom prst="rect">
              <a:avLst/>
            </a:prstGeom>
            <a:blipFill rotWithShape="1">
              <a:blip r:embed="rId7"/>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 name="boxes-1834406_640.jpg" descr="boxes-1834406_640.jpg"/>
          <p:cNvPicPr>
            <a:picLocks noChangeAspect="1"/>
          </p:cNvPicPr>
          <p:nvPr/>
        </p:nvPicPr>
        <p:blipFill>
          <a:blip r:embed="rId2" cstate="email">
            <a:alphaModFix amt="56835"/>
            <a:extLst>
              <a:ext uri="{28A0092B-C50C-407E-A947-70E740481C1C}">
                <a14:useLocalDpi xmlns:a14="http://schemas.microsoft.com/office/drawing/2010/main"/>
              </a:ext>
            </a:extLst>
          </a:blip>
          <a:srcRect/>
          <a:stretch>
            <a:fillRect/>
          </a:stretch>
        </p:blipFill>
        <p:spPr>
          <a:xfrm>
            <a:off x="0" y="-74002"/>
            <a:ext cx="24384000" cy="13908662"/>
          </a:xfrm>
          <a:prstGeom prst="rect">
            <a:avLst/>
          </a:prstGeom>
          <a:ln w="12700">
            <a:miter lim="400000"/>
          </a:ln>
        </p:spPr>
      </p:pic>
      <p:sp>
        <p:nvSpPr>
          <p:cNvPr id="1069" name="Faktor MENSCH.…"/>
          <p:cNvSpPr txBox="1"/>
          <p:nvPr/>
        </p:nvSpPr>
        <p:spPr>
          <a:xfrm>
            <a:off x="4196468" y="3568048"/>
            <a:ext cx="16491225" cy="6119945"/>
          </a:xfrm>
          <a:prstGeom prst="rect">
            <a:avLst/>
          </a:prstGeom>
          <a:solidFill>
            <a:srgbClr val="91919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p>
            <a:pPr>
              <a:spcBef>
                <a:spcPts val="3500"/>
              </a:spcBef>
              <a:defRPr sz="4400">
                <a:solidFill>
                  <a:srgbClr val="2B669A"/>
                </a:solidFill>
                <a:latin typeface="Impact"/>
                <a:ea typeface="Impact"/>
                <a:cs typeface="Impact"/>
                <a:sym typeface="Impact"/>
              </a:defRPr>
            </a:pPr>
            <a:endParaRPr sz="11000"/>
          </a:p>
          <a:p>
            <a:pPr>
              <a:spcBef>
                <a:spcPts val="3500"/>
              </a:spcBef>
              <a:defRPr sz="4400">
                <a:solidFill>
                  <a:schemeClr val="accent3">
                    <a:lumOff val="44000"/>
                  </a:schemeClr>
                </a:solidFill>
                <a:latin typeface="Impact"/>
                <a:ea typeface="Impact"/>
                <a:cs typeface="Impact"/>
                <a:sym typeface="Impact"/>
              </a:defRPr>
            </a:pPr>
            <a:r>
              <a:rPr sz="11000"/>
              <a:t>Faktor </a:t>
            </a:r>
            <a:r>
              <a:rPr sz="13752"/>
              <a:t>MENSCH</a:t>
            </a:r>
            <a:r>
              <a:rPr sz="11000"/>
              <a:t>.</a:t>
            </a:r>
          </a:p>
          <a:p>
            <a:pPr algn="r">
              <a:defRPr sz="2300">
                <a:solidFill>
                  <a:srgbClr val="2B669A"/>
                </a:solidFill>
                <a:latin typeface="Impact"/>
                <a:ea typeface="Impact"/>
                <a:cs typeface="Impact"/>
                <a:sym typeface="Impact"/>
              </a:defRPr>
            </a:pPr>
            <a:r>
              <a:rPr sz="5750"/>
              <a:t>  </a:t>
            </a:r>
          </a:p>
          <a:p>
            <a:pPr algn="r">
              <a:defRPr sz="2300">
                <a:solidFill>
                  <a:srgbClr val="2B669A"/>
                </a:solidFill>
                <a:latin typeface="Impact"/>
                <a:ea typeface="Impact"/>
                <a:cs typeface="Impact"/>
                <a:sym typeface="Impact"/>
              </a:defRPr>
            </a:pPr>
            <a:endParaRPr sz="5750"/>
          </a:p>
        </p:txBody>
      </p:sp>
      <p:grpSp>
        <p:nvGrpSpPr>
          <p:cNvPr id="2" name="Gruppieren 1">
            <a:extLst>
              <a:ext uri="{FF2B5EF4-FFF2-40B4-BE49-F238E27FC236}">
                <a16:creationId xmlns:a16="http://schemas.microsoft.com/office/drawing/2014/main" id="{B8145EF2-691E-43EE-1531-9E8A2518D245}"/>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4F33B63F-B5A2-C7E7-76F4-E6362B4FA3A8}"/>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53CAA057-860C-EBD6-CE1A-BE7427FDA73F}"/>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41E40FFE-C748-2599-6CCA-F0B1CDFC973D}"/>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03A85B1F-766F-7274-C32A-321594B942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8" name="Die Mitarbeiter-Leistungs-Matrix">
            <a:extLst>
              <a:ext uri="{FF2B5EF4-FFF2-40B4-BE49-F238E27FC236}">
                <a16:creationId xmlns:a16="http://schemas.microsoft.com/office/drawing/2014/main" id="{E75FCB01-E328-757B-24D4-ED818C7EF31E}"/>
              </a:ext>
            </a:extLst>
          </p:cNvPr>
          <p:cNvSpPr txBox="1"/>
          <p:nvPr/>
        </p:nvSpPr>
        <p:spPr>
          <a:xfrm>
            <a:off x="332977" y="-74002"/>
            <a:ext cx="20700999"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rIns="114299">
            <a:spAutoFit/>
          </a:bodyPr>
          <a:lstStyle>
            <a:lvl1pPr algn="ctr">
              <a:spcBef>
                <a:spcPts val="1400"/>
              </a:spcBef>
              <a:defRPr sz="4000">
                <a:solidFill>
                  <a:srgbClr val="FFBF00"/>
                </a:solidFill>
                <a:latin typeface="Impact"/>
                <a:ea typeface="Impact"/>
                <a:cs typeface="Impact"/>
                <a:sym typeface="Impact"/>
              </a:defRPr>
            </a:lvl1pPr>
          </a:lstStyle>
          <a:p>
            <a:r>
              <a:rPr lang="de-DE" sz="9600" dirty="0">
                <a:solidFill>
                  <a:schemeClr val="bg1"/>
                </a:solidFill>
              </a:rPr>
              <a:t>DIE MITARBEITER-LEISTUNGS-MATRIX</a:t>
            </a:r>
            <a:endParaRPr sz="9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6" name="Gruppieren"/>
          <p:cNvGrpSpPr/>
          <p:nvPr/>
        </p:nvGrpSpPr>
        <p:grpSpPr>
          <a:xfrm>
            <a:off x="5995842" y="2393504"/>
            <a:ext cx="12028805" cy="10439574"/>
            <a:chOff x="-72702" y="0"/>
            <a:chExt cx="4751327" cy="4321746"/>
          </a:xfrm>
        </p:grpSpPr>
        <p:sp>
          <p:nvSpPr>
            <p:cNvPr id="1077" name="Linien"/>
            <p:cNvSpPr/>
            <p:nvPr/>
          </p:nvSpPr>
          <p:spPr>
            <a:xfrm>
              <a:off x="680003" y="3921887"/>
              <a:ext cx="3518633" cy="1"/>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sp>
          <p:nvSpPr>
            <p:cNvPr id="1078" name="Linien"/>
            <p:cNvSpPr/>
            <p:nvPr/>
          </p:nvSpPr>
          <p:spPr>
            <a:xfrm flipV="1">
              <a:off x="564295" y="396975"/>
              <a:ext cx="1" cy="3395819"/>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sp>
          <p:nvSpPr>
            <p:cNvPr id="1079" name="Motivation"/>
            <p:cNvSpPr txBox="1"/>
            <p:nvPr/>
          </p:nvSpPr>
          <p:spPr>
            <a:xfrm rot="16200000">
              <a:off x="-1523351" y="1914132"/>
              <a:ext cx="3329311" cy="428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defRPr>
                  <a:solidFill>
                    <a:srgbClr val="FFBF00"/>
                  </a:solidFill>
                  <a:latin typeface="Impact"/>
                  <a:ea typeface="Impact"/>
                  <a:cs typeface="Impact"/>
                  <a:sym typeface="Impact"/>
                </a:defRPr>
              </a:lvl1pPr>
            </a:lstStyle>
            <a:p>
              <a:r>
                <a:rPr sz="8000" dirty="0">
                  <a:solidFill>
                    <a:srgbClr val="2E7CAC"/>
                  </a:solidFill>
                </a:rPr>
                <a:t>Motivation</a:t>
              </a:r>
            </a:p>
          </p:txBody>
        </p:sp>
        <p:sp>
          <p:nvSpPr>
            <p:cNvPr id="1080" name="Ertrag / Erfolg"/>
            <p:cNvSpPr txBox="1"/>
            <p:nvPr/>
          </p:nvSpPr>
          <p:spPr>
            <a:xfrm>
              <a:off x="307842" y="3893734"/>
              <a:ext cx="4051819" cy="428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defRPr>
                  <a:solidFill>
                    <a:srgbClr val="FFBF00"/>
                  </a:solidFill>
                  <a:latin typeface="Impact"/>
                  <a:ea typeface="Impact"/>
                  <a:cs typeface="Impact"/>
                  <a:sym typeface="Impact"/>
                </a:defRPr>
              </a:lvl1pPr>
            </a:lstStyle>
            <a:p>
              <a:r>
                <a:rPr sz="8000" err="1">
                  <a:solidFill>
                    <a:srgbClr val="2E7CAC"/>
                  </a:solidFill>
                </a:rPr>
                <a:t>Ertrag</a:t>
              </a:r>
              <a:r>
                <a:rPr sz="8000">
                  <a:solidFill>
                    <a:srgbClr val="2E7CAC"/>
                  </a:solidFill>
                </a:rPr>
                <a:t> / </a:t>
              </a:r>
              <a:r>
                <a:rPr sz="8000" err="1">
                  <a:solidFill>
                    <a:srgbClr val="2E7CAC"/>
                  </a:solidFill>
                </a:rPr>
                <a:t>Erfolg</a:t>
              </a:r>
              <a:endParaRPr sz="8000">
                <a:solidFill>
                  <a:srgbClr val="2E7CAC"/>
                </a:solidFill>
              </a:endParaRPr>
            </a:p>
          </p:txBody>
        </p:sp>
        <p:sp>
          <p:nvSpPr>
            <p:cNvPr id="1081" name="☺"/>
            <p:cNvSpPr txBox="1"/>
            <p:nvPr/>
          </p:nvSpPr>
          <p:spPr>
            <a:xfrm>
              <a:off x="307842" y="0"/>
              <a:ext cx="532063" cy="463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lgn="ctr">
                <a:defRPr>
                  <a:solidFill>
                    <a:schemeClr val="accent3">
                      <a:lumOff val="44000"/>
                    </a:schemeClr>
                  </a:solidFill>
                  <a:latin typeface="Wingdings"/>
                  <a:ea typeface="Wingdings"/>
                  <a:cs typeface="Wingdings"/>
                  <a:sym typeface="Wingdings"/>
                </a:defRPr>
              </a:lvl1pPr>
            </a:lstStyle>
            <a:p>
              <a:pPr>
                <a:defRPr b="1">
                  <a:latin typeface="+mn-lt"/>
                  <a:ea typeface="+mn-ea"/>
                  <a:cs typeface="+mn-cs"/>
                  <a:sym typeface="Arial"/>
                </a:defRPr>
              </a:pPr>
              <a:r>
                <a:rPr sz="12502"/>
                <a:t>☺</a:t>
              </a:r>
            </a:p>
          </p:txBody>
        </p:sp>
        <p:sp>
          <p:nvSpPr>
            <p:cNvPr id="1082" name="☹"/>
            <p:cNvSpPr txBox="1"/>
            <p:nvPr/>
          </p:nvSpPr>
          <p:spPr>
            <a:xfrm>
              <a:off x="311221" y="3563092"/>
              <a:ext cx="532063" cy="4634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lgn="ctr">
                <a:defRPr>
                  <a:solidFill>
                    <a:srgbClr val="FF0000"/>
                  </a:solidFill>
                  <a:latin typeface="Wingdings"/>
                  <a:ea typeface="Wingdings"/>
                  <a:cs typeface="Wingdings"/>
                  <a:sym typeface="Wingdings"/>
                </a:defRPr>
              </a:lvl1pPr>
            </a:lstStyle>
            <a:p>
              <a:pPr>
                <a:defRPr b="1">
                  <a:latin typeface="+mn-lt"/>
                  <a:ea typeface="+mn-ea"/>
                  <a:cs typeface="+mn-cs"/>
                  <a:sym typeface="Arial"/>
                </a:defRPr>
              </a:pPr>
              <a:r>
                <a:rPr sz="12502"/>
                <a:t>☹</a:t>
              </a:r>
            </a:p>
          </p:txBody>
        </p:sp>
        <p:sp>
          <p:nvSpPr>
            <p:cNvPr id="1083" name="☺"/>
            <p:cNvSpPr txBox="1"/>
            <p:nvPr/>
          </p:nvSpPr>
          <p:spPr>
            <a:xfrm>
              <a:off x="4146561" y="3582794"/>
              <a:ext cx="532064" cy="463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lgn="ctr">
                <a:defRPr>
                  <a:solidFill>
                    <a:schemeClr val="accent3">
                      <a:lumOff val="44000"/>
                    </a:schemeClr>
                  </a:solidFill>
                  <a:latin typeface="Wingdings"/>
                  <a:ea typeface="Wingdings"/>
                  <a:cs typeface="Wingdings"/>
                  <a:sym typeface="Wingdings"/>
                </a:defRPr>
              </a:lvl1pPr>
            </a:lstStyle>
            <a:p>
              <a:pPr>
                <a:defRPr b="1">
                  <a:latin typeface="+mn-lt"/>
                  <a:ea typeface="+mn-ea"/>
                  <a:cs typeface="+mn-cs"/>
                  <a:sym typeface="Arial"/>
                </a:defRPr>
              </a:pPr>
              <a:r>
                <a:rPr sz="12502"/>
                <a:t>☺</a:t>
              </a:r>
            </a:p>
          </p:txBody>
        </p:sp>
        <p:sp>
          <p:nvSpPr>
            <p:cNvPr id="1084" name="Linien"/>
            <p:cNvSpPr/>
            <p:nvPr/>
          </p:nvSpPr>
          <p:spPr>
            <a:xfrm flipV="1">
              <a:off x="2338343" y="396976"/>
              <a:ext cx="1" cy="3542475"/>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sp>
          <p:nvSpPr>
            <p:cNvPr id="1085" name="Linien"/>
            <p:cNvSpPr/>
            <p:nvPr/>
          </p:nvSpPr>
          <p:spPr>
            <a:xfrm>
              <a:off x="595429" y="1957471"/>
              <a:ext cx="3488145" cy="1"/>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grpSp>
      <p:sp>
        <p:nvSpPr>
          <p:cNvPr id="1087" name="A"/>
          <p:cNvSpPr txBox="1"/>
          <p:nvPr/>
        </p:nvSpPr>
        <p:spPr>
          <a:xfrm>
            <a:off x="13623126" y="4045086"/>
            <a:ext cx="1532401"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a:solidFill>
                  <a:srgbClr val="2E7CAC"/>
                </a:solidFill>
              </a:rPr>
              <a:t>A</a:t>
            </a:r>
          </a:p>
        </p:txBody>
      </p:sp>
      <p:sp>
        <p:nvSpPr>
          <p:cNvPr id="1088" name="B"/>
          <p:cNvSpPr txBox="1"/>
          <p:nvPr/>
        </p:nvSpPr>
        <p:spPr>
          <a:xfrm>
            <a:off x="9026764" y="4045086"/>
            <a:ext cx="1532401"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dirty="0">
                <a:solidFill>
                  <a:srgbClr val="2E7CAC"/>
                </a:solidFill>
              </a:rPr>
              <a:t>B</a:t>
            </a:r>
          </a:p>
        </p:txBody>
      </p:sp>
      <p:sp>
        <p:nvSpPr>
          <p:cNvPr id="1089" name="C"/>
          <p:cNvSpPr txBox="1"/>
          <p:nvPr/>
        </p:nvSpPr>
        <p:spPr>
          <a:xfrm>
            <a:off x="13733224" y="8526053"/>
            <a:ext cx="1639540"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a:solidFill>
                  <a:srgbClr val="2E7CAC"/>
                </a:solidFill>
              </a:rPr>
              <a:t>C</a:t>
            </a:r>
          </a:p>
        </p:txBody>
      </p:sp>
      <p:sp>
        <p:nvSpPr>
          <p:cNvPr id="1090" name="D"/>
          <p:cNvSpPr txBox="1"/>
          <p:nvPr/>
        </p:nvSpPr>
        <p:spPr>
          <a:xfrm>
            <a:off x="9136865" y="8526053"/>
            <a:ext cx="1639540"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a:solidFill>
                  <a:srgbClr val="2E7CAC"/>
                </a:solidFill>
              </a:rPr>
              <a:t>D</a:t>
            </a:r>
          </a:p>
        </p:txBody>
      </p:sp>
      <p:sp>
        <p:nvSpPr>
          <p:cNvPr id="1091" name="100%"/>
          <p:cNvSpPr txBox="1"/>
          <p:nvPr/>
        </p:nvSpPr>
        <p:spPr>
          <a:xfrm>
            <a:off x="11365654" y="2529497"/>
            <a:ext cx="167363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1600">
                <a:solidFill>
                  <a:schemeClr val="accent3">
                    <a:lumOff val="44000"/>
                  </a:schemeClr>
                </a:solidFill>
                <a:latin typeface="Futura"/>
                <a:ea typeface="Futura"/>
                <a:cs typeface="Futura"/>
                <a:sym typeface="Futura"/>
              </a:defRPr>
            </a:lvl1pPr>
          </a:lstStyle>
          <a:p>
            <a:r>
              <a:rPr sz="4000">
                <a:solidFill>
                  <a:srgbClr val="2E7CAC"/>
                </a:solidFill>
              </a:rPr>
              <a:t>100%</a:t>
            </a:r>
          </a:p>
        </p:txBody>
      </p:sp>
      <p:sp>
        <p:nvSpPr>
          <p:cNvPr id="1092" name="100%"/>
          <p:cNvSpPr txBox="1"/>
          <p:nvPr/>
        </p:nvSpPr>
        <p:spPr>
          <a:xfrm>
            <a:off x="16567042" y="6835717"/>
            <a:ext cx="167363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1600">
                <a:solidFill>
                  <a:schemeClr val="accent3">
                    <a:lumOff val="44000"/>
                  </a:schemeClr>
                </a:solidFill>
                <a:latin typeface="Futura"/>
                <a:ea typeface="Futura"/>
                <a:cs typeface="Futura"/>
                <a:sym typeface="Futura"/>
              </a:defRPr>
            </a:lvl1pPr>
          </a:lstStyle>
          <a:p>
            <a:r>
              <a:rPr sz="4000">
                <a:solidFill>
                  <a:srgbClr val="2E7CAC"/>
                </a:solidFill>
              </a:rPr>
              <a:t>100%</a:t>
            </a:r>
          </a:p>
        </p:txBody>
      </p:sp>
      <p:sp>
        <p:nvSpPr>
          <p:cNvPr id="2" name="Rechteck">
            <a:extLst>
              <a:ext uri="{FF2B5EF4-FFF2-40B4-BE49-F238E27FC236}">
                <a16:creationId xmlns:a16="http://schemas.microsoft.com/office/drawing/2014/main" id="{38D35D97-3521-6E3E-A3A2-6D83BA96E4D1}"/>
              </a:ext>
            </a:extLst>
          </p:cNvPr>
          <p:cNvSpPr/>
          <p:nvPr/>
        </p:nvSpPr>
        <p:spPr>
          <a:xfrm>
            <a:off x="0" y="-134478"/>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9112E515-E75A-9C1A-CA75-C75B63BBC7B5}"/>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C838A511-382F-F5E9-66E3-12EDE3C6C692}"/>
              </a:ext>
            </a:extLst>
          </p:cNvPr>
          <p:cNvPicPr>
            <a:picLocks noChangeAspect="1"/>
          </p:cNvPicPr>
          <p:nvPr/>
        </p:nvPicPr>
        <p:blipFill>
          <a:blip r:embed="rId4" cstate="print"/>
          <a:stretch>
            <a:fillRect/>
          </a:stretch>
        </p:blipFill>
        <p:spPr>
          <a:xfrm>
            <a:off x="20790891" y="274886"/>
            <a:ext cx="2645433" cy="1100785"/>
          </a:xfrm>
          <a:prstGeom prst="rect">
            <a:avLst/>
          </a:prstGeom>
        </p:spPr>
      </p:pic>
      <p:sp>
        <p:nvSpPr>
          <p:cNvPr id="5" name="Rechteck">
            <a:extLst>
              <a:ext uri="{FF2B5EF4-FFF2-40B4-BE49-F238E27FC236}">
                <a16:creationId xmlns:a16="http://schemas.microsoft.com/office/drawing/2014/main" id="{A3F89E6E-3067-C4C8-05D1-505FC5B52828}"/>
              </a:ext>
            </a:extLst>
          </p:cNvPr>
          <p:cNvSpPr/>
          <p:nvPr/>
        </p:nvSpPr>
        <p:spPr>
          <a:xfrm>
            <a:off x="0" y="1"/>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6" name="Rechteck 5">
            <a:extLst>
              <a:ext uri="{FF2B5EF4-FFF2-40B4-BE49-F238E27FC236}">
                <a16:creationId xmlns:a16="http://schemas.microsoft.com/office/drawing/2014/main" id="{9CC1C837-B5B6-4C2E-3E45-22A3469EBE7C}"/>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7" name="Grafik 6">
            <a:extLst>
              <a:ext uri="{FF2B5EF4-FFF2-40B4-BE49-F238E27FC236}">
                <a16:creationId xmlns:a16="http://schemas.microsoft.com/office/drawing/2014/main" id="{CA45BD01-07C9-EBF6-8EED-9DC2BE88C37A}"/>
              </a:ext>
            </a:extLst>
          </p:cNvPr>
          <p:cNvPicPr>
            <a:picLocks noChangeAspect="1"/>
          </p:cNvPicPr>
          <p:nvPr/>
        </p:nvPicPr>
        <p:blipFill>
          <a:blip r:embed="rId4" cstate="print"/>
          <a:stretch>
            <a:fillRect/>
          </a:stretch>
        </p:blipFill>
        <p:spPr>
          <a:xfrm>
            <a:off x="20790891" y="274886"/>
            <a:ext cx="2645433" cy="1100785"/>
          </a:xfrm>
          <a:prstGeom prst="rect">
            <a:avLst/>
          </a:prstGeom>
        </p:spPr>
      </p:pic>
      <p:sp>
        <p:nvSpPr>
          <p:cNvPr id="8" name="Die Mitarbeiter-Leistungs-Matrix">
            <a:extLst>
              <a:ext uri="{FF2B5EF4-FFF2-40B4-BE49-F238E27FC236}">
                <a16:creationId xmlns:a16="http://schemas.microsoft.com/office/drawing/2014/main" id="{0118602A-FDA9-5F22-2890-83DFD9BE6727}"/>
              </a:ext>
            </a:extLst>
          </p:cNvPr>
          <p:cNvSpPr txBox="1"/>
          <p:nvPr/>
        </p:nvSpPr>
        <p:spPr>
          <a:xfrm>
            <a:off x="332977" y="-74002"/>
            <a:ext cx="20700999"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rIns="114299">
            <a:spAutoFit/>
          </a:bodyPr>
          <a:lstStyle>
            <a:lvl1pPr algn="ctr">
              <a:spcBef>
                <a:spcPts val="1400"/>
              </a:spcBef>
              <a:defRPr sz="4000">
                <a:solidFill>
                  <a:srgbClr val="FFBF00"/>
                </a:solidFill>
                <a:latin typeface="Impact"/>
                <a:ea typeface="Impact"/>
                <a:cs typeface="Impact"/>
                <a:sym typeface="Impact"/>
              </a:defRPr>
            </a:lvl1pPr>
          </a:lstStyle>
          <a:p>
            <a:r>
              <a:rPr lang="de-DE" sz="9600">
                <a:solidFill>
                  <a:schemeClr val="bg1"/>
                </a:solidFill>
              </a:rPr>
              <a:t>DIE MITARBEITER-LEISTUNGS-MATRIX</a:t>
            </a:r>
            <a:endParaRPr sz="9600">
              <a:solidFill>
                <a:schemeClr val="bg1"/>
              </a:solidFill>
            </a:endParaRPr>
          </a:p>
        </p:txBody>
      </p:sp>
      <p:sp>
        <p:nvSpPr>
          <p:cNvPr id="9" name="betaConcept">
            <a:extLst>
              <a:ext uri="{FF2B5EF4-FFF2-40B4-BE49-F238E27FC236}">
                <a16:creationId xmlns:a16="http://schemas.microsoft.com/office/drawing/2014/main" id="{F9CA6B92-ED61-AB89-989B-EEEFFBAC2376}"/>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0" name="academy">
            <a:extLst>
              <a:ext uri="{FF2B5EF4-FFF2-40B4-BE49-F238E27FC236}">
                <a16:creationId xmlns:a16="http://schemas.microsoft.com/office/drawing/2014/main" id="{66B5BDED-0F17-7123-6177-78A099DB10B7}"/>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1" name="pasted-image.png" descr="pasted-image.png">
            <a:extLst>
              <a:ext uri="{FF2B5EF4-FFF2-40B4-BE49-F238E27FC236}">
                <a16:creationId xmlns:a16="http://schemas.microsoft.com/office/drawing/2014/main" id="{DFCBA685-7F62-62A0-B893-86A9B2E19FE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2" name="powered by">
            <a:extLst>
              <a:ext uri="{FF2B5EF4-FFF2-40B4-BE49-F238E27FC236}">
                <a16:creationId xmlns:a16="http://schemas.microsoft.com/office/drawing/2014/main" id="{D11ABAFE-E471-6DD8-2D59-7CB1F6F09796}"/>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3" name="© Ralph Schmauder 2025 all rights reserved">
            <a:extLst>
              <a:ext uri="{FF2B5EF4-FFF2-40B4-BE49-F238E27FC236}">
                <a16:creationId xmlns:a16="http://schemas.microsoft.com/office/drawing/2014/main" id="{C46B702A-E64C-F490-DF4A-F9209234DE39}"/>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2155-3E11-554E-0D31-A90A25B53790}"/>
            </a:ext>
          </a:extLst>
        </p:cNvPr>
        <p:cNvGrpSpPr/>
        <p:nvPr/>
      </p:nvGrpSpPr>
      <p:grpSpPr>
        <a:xfrm>
          <a:off x="0" y="0"/>
          <a:ext cx="0" cy="0"/>
          <a:chOff x="0" y="0"/>
          <a:chExt cx="0" cy="0"/>
        </a:xfrm>
      </p:grpSpPr>
      <p:grpSp>
        <p:nvGrpSpPr>
          <p:cNvPr id="1086" name="Gruppieren">
            <a:extLst>
              <a:ext uri="{FF2B5EF4-FFF2-40B4-BE49-F238E27FC236}">
                <a16:creationId xmlns:a16="http://schemas.microsoft.com/office/drawing/2014/main" id="{1E06ADB2-55D6-729B-2BF0-18C58C47E14C}"/>
              </a:ext>
            </a:extLst>
          </p:cNvPr>
          <p:cNvGrpSpPr/>
          <p:nvPr/>
        </p:nvGrpSpPr>
        <p:grpSpPr>
          <a:xfrm>
            <a:off x="5995842" y="2393504"/>
            <a:ext cx="12028805" cy="10439574"/>
            <a:chOff x="-72702" y="0"/>
            <a:chExt cx="4751327" cy="4321746"/>
          </a:xfrm>
        </p:grpSpPr>
        <p:sp>
          <p:nvSpPr>
            <p:cNvPr id="1077" name="Linien">
              <a:extLst>
                <a:ext uri="{FF2B5EF4-FFF2-40B4-BE49-F238E27FC236}">
                  <a16:creationId xmlns:a16="http://schemas.microsoft.com/office/drawing/2014/main" id="{35742BC2-456D-A690-070D-28CD5AF440CB}"/>
                </a:ext>
              </a:extLst>
            </p:cNvPr>
            <p:cNvSpPr/>
            <p:nvPr/>
          </p:nvSpPr>
          <p:spPr>
            <a:xfrm>
              <a:off x="680003" y="3921887"/>
              <a:ext cx="3518633" cy="1"/>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sp>
          <p:nvSpPr>
            <p:cNvPr id="1078" name="Linien">
              <a:extLst>
                <a:ext uri="{FF2B5EF4-FFF2-40B4-BE49-F238E27FC236}">
                  <a16:creationId xmlns:a16="http://schemas.microsoft.com/office/drawing/2014/main" id="{40C453F4-2B37-F347-46DB-DA694AFC2336}"/>
                </a:ext>
              </a:extLst>
            </p:cNvPr>
            <p:cNvSpPr/>
            <p:nvPr/>
          </p:nvSpPr>
          <p:spPr>
            <a:xfrm flipV="1">
              <a:off x="564295" y="396975"/>
              <a:ext cx="1" cy="3395819"/>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sp>
          <p:nvSpPr>
            <p:cNvPr id="1079" name="Motivation">
              <a:extLst>
                <a:ext uri="{FF2B5EF4-FFF2-40B4-BE49-F238E27FC236}">
                  <a16:creationId xmlns:a16="http://schemas.microsoft.com/office/drawing/2014/main" id="{FBC49019-52FB-C72C-8419-C5C3C36AFDC1}"/>
                </a:ext>
              </a:extLst>
            </p:cNvPr>
            <p:cNvSpPr txBox="1"/>
            <p:nvPr/>
          </p:nvSpPr>
          <p:spPr>
            <a:xfrm rot="16200000">
              <a:off x="-1523351" y="1914132"/>
              <a:ext cx="3329311" cy="428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defRPr>
                  <a:solidFill>
                    <a:srgbClr val="FFBF00"/>
                  </a:solidFill>
                  <a:latin typeface="Impact"/>
                  <a:ea typeface="Impact"/>
                  <a:cs typeface="Impact"/>
                  <a:sym typeface="Impact"/>
                </a:defRPr>
              </a:lvl1pPr>
            </a:lstStyle>
            <a:p>
              <a:r>
                <a:rPr sz="8000" dirty="0">
                  <a:solidFill>
                    <a:srgbClr val="2E7CAC"/>
                  </a:solidFill>
                </a:rPr>
                <a:t>Motivation</a:t>
              </a:r>
            </a:p>
          </p:txBody>
        </p:sp>
        <p:sp>
          <p:nvSpPr>
            <p:cNvPr id="1080" name="Ertrag / Erfolg">
              <a:extLst>
                <a:ext uri="{FF2B5EF4-FFF2-40B4-BE49-F238E27FC236}">
                  <a16:creationId xmlns:a16="http://schemas.microsoft.com/office/drawing/2014/main" id="{98F9E615-D2B8-6B06-E52F-6A55E49C1FD4}"/>
                </a:ext>
              </a:extLst>
            </p:cNvPr>
            <p:cNvSpPr txBox="1"/>
            <p:nvPr/>
          </p:nvSpPr>
          <p:spPr>
            <a:xfrm>
              <a:off x="307842" y="3893734"/>
              <a:ext cx="4051819" cy="4280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defRPr>
                  <a:solidFill>
                    <a:srgbClr val="FFBF00"/>
                  </a:solidFill>
                  <a:latin typeface="Impact"/>
                  <a:ea typeface="Impact"/>
                  <a:cs typeface="Impact"/>
                  <a:sym typeface="Impact"/>
                </a:defRPr>
              </a:lvl1pPr>
            </a:lstStyle>
            <a:p>
              <a:r>
                <a:rPr sz="8000" err="1">
                  <a:solidFill>
                    <a:srgbClr val="2E7CAC"/>
                  </a:solidFill>
                </a:rPr>
                <a:t>Ertrag</a:t>
              </a:r>
              <a:r>
                <a:rPr sz="8000">
                  <a:solidFill>
                    <a:srgbClr val="2E7CAC"/>
                  </a:solidFill>
                </a:rPr>
                <a:t> / </a:t>
              </a:r>
              <a:r>
                <a:rPr sz="8000" err="1">
                  <a:solidFill>
                    <a:srgbClr val="2E7CAC"/>
                  </a:solidFill>
                </a:rPr>
                <a:t>Erfolg</a:t>
              </a:r>
              <a:endParaRPr sz="8000">
                <a:solidFill>
                  <a:srgbClr val="2E7CAC"/>
                </a:solidFill>
              </a:endParaRPr>
            </a:p>
          </p:txBody>
        </p:sp>
        <p:sp>
          <p:nvSpPr>
            <p:cNvPr id="1081" name="☺">
              <a:extLst>
                <a:ext uri="{FF2B5EF4-FFF2-40B4-BE49-F238E27FC236}">
                  <a16:creationId xmlns:a16="http://schemas.microsoft.com/office/drawing/2014/main" id="{F4E54483-FA54-1239-9FFD-82EA6744ABAC}"/>
                </a:ext>
              </a:extLst>
            </p:cNvPr>
            <p:cNvSpPr txBox="1"/>
            <p:nvPr/>
          </p:nvSpPr>
          <p:spPr>
            <a:xfrm>
              <a:off x="307842" y="0"/>
              <a:ext cx="532063" cy="463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lgn="ctr">
                <a:defRPr>
                  <a:solidFill>
                    <a:schemeClr val="accent3">
                      <a:lumOff val="44000"/>
                    </a:schemeClr>
                  </a:solidFill>
                  <a:latin typeface="Wingdings"/>
                  <a:ea typeface="Wingdings"/>
                  <a:cs typeface="Wingdings"/>
                  <a:sym typeface="Wingdings"/>
                </a:defRPr>
              </a:lvl1pPr>
            </a:lstStyle>
            <a:p>
              <a:pPr>
                <a:defRPr b="1">
                  <a:latin typeface="+mn-lt"/>
                  <a:ea typeface="+mn-ea"/>
                  <a:cs typeface="+mn-cs"/>
                  <a:sym typeface="Arial"/>
                </a:defRPr>
              </a:pPr>
              <a:r>
                <a:rPr sz="12502"/>
                <a:t>☺</a:t>
              </a:r>
            </a:p>
          </p:txBody>
        </p:sp>
        <p:sp>
          <p:nvSpPr>
            <p:cNvPr id="1082" name="☹">
              <a:extLst>
                <a:ext uri="{FF2B5EF4-FFF2-40B4-BE49-F238E27FC236}">
                  <a16:creationId xmlns:a16="http://schemas.microsoft.com/office/drawing/2014/main" id="{3A6296F2-6269-E28B-34DE-F2D5B170CD25}"/>
                </a:ext>
              </a:extLst>
            </p:cNvPr>
            <p:cNvSpPr txBox="1"/>
            <p:nvPr/>
          </p:nvSpPr>
          <p:spPr>
            <a:xfrm>
              <a:off x="311221" y="3563092"/>
              <a:ext cx="532063" cy="4634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lgn="ctr">
                <a:defRPr>
                  <a:solidFill>
                    <a:srgbClr val="FF0000"/>
                  </a:solidFill>
                  <a:latin typeface="Wingdings"/>
                  <a:ea typeface="Wingdings"/>
                  <a:cs typeface="Wingdings"/>
                  <a:sym typeface="Wingdings"/>
                </a:defRPr>
              </a:lvl1pPr>
            </a:lstStyle>
            <a:p>
              <a:pPr>
                <a:defRPr b="1">
                  <a:latin typeface="+mn-lt"/>
                  <a:ea typeface="+mn-ea"/>
                  <a:cs typeface="+mn-cs"/>
                  <a:sym typeface="Arial"/>
                </a:defRPr>
              </a:pPr>
              <a:r>
                <a:rPr sz="12502"/>
                <a:t>☹</a:t>
              </a:r>
            </a:p>
          </p:txBody>
        </p:sp>
        <p:sp>
          <p:nvSpPr>
            <p:cNvPr id="1083" name="☺">
              <a:extLst>
                <a:ext uri="{FF2B5EF4-FFF2-40B4-BE49-F238E27FC236}">
                  <a16:creationId xmlns:a16="http://schemas.microsoft.com/office/drawing/2014/main" id="{86BC2B0E-0483-AFB6-31FD-4860FE2002E5}"/>
                </a:ext>
              </a:extLst>
            </p:cNvPr>
            <p:cNvSpPr txBox="1"/>
            <p:nvPr/>
          </p:nvSpPr>
          <p:spPr>
            <a:xfrm>
              <a:off x="4146561" y="3582794"/>
              <a:ext cx="532064" cy="463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tIns="114299" rIns="114299" bIns="114299" numCol="1" anchor="t">
              <a:noAutofit/>
            </a:bodyPr>
            <a:lstStyle>
              <a:lvl1pPr algn="ctr">
                <a:defRPr>
                  <a:solidFill>
                    <a:schemeClr val="accent3">
                      <a:lumOff val="44000"/>
                    </a:schemeClr>
                  </a:solidFill>
                  <a:latin typeface="Wingdings"/>
                  <a:ea typeface="Wingdings"/>
                  <a:cs typeface="Wingdings"/>
                  <a:sym typeface="Wingdings"/>
                </a:defRPr>
              </a:lvl1pPr>
            </a:lstStyle>
            <a:p>
              <a:pPr>
                <a:defRPr b="1">
                  <a:latin typeface="+mn-lt"/>
                  <a:ea typeface="+mn-ea"/>
                  <a:cs typeface="+mn-cs"/>
                  <a:sym typeface="Arial"/>
                </a:defRPr>
              </a:pPr>
              <a:r>
                <a:rPr sz="12502"/>
                <a:t>☺</a:t>
              </a:r>
            </a:p>
          </p:txBody>
        </p:sp>
        <p:sp>
          <p:nvSpPr>
            <p:cNvPr id="1084" name="Linien">
              <a:extLst>
                <a:ext uri="{FF2B5EF4-FFF2-40B4-BE49-F238E27FC236}">
                  <a16:creationId xmlns:a16="http://schemas.microsoft.com/office/drawing/2014/main" id="{5779BA4C-480C-55ED-9CE4-E6D895EBE57A}"/>
                </a:ext>
              </a:extLst>
            </p:cNvPr>
            <p:cNvSpPr/>
            <p:nvPr/>
          </p:nvSpPr>
          <p:spPr>
            <a:xfrm flipV="1">
              <a:off x="2338343" y="396976"/>
              <a:ext cx="1" cy="3542475"/>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sp>
          <p:nvSpPr>
            <p:cNvPr id="1085" name="Linien">
              <a:extLst>
                <a:ext uri="{FF2B5EF4-FFF2-40B4-BE49-F238E27FC236}">
                  <a16:creationId xmlns:a16="http://schemas.microsoft.com/office/drawing/2014/main" id="{159A4ABB-3252-1AA1-1B8C-FCBB2C5B2D4F}"/>
                </a:ext>
              </a:extLst>
            </p:cNvPr>
            <p:cNvSpPr/>
            <p:nvPr/>
          </p:nvSpPr>
          <p:spPr>
            <a:xfrm>
              <a:off x="595429" y="1957471"/>
              <a:ext cx="3488145" cy="1"/>
            </a:xfrm>
            <a:prstGeom prst="line">
              <a:avLst/>
            </a:prstGeom>
            <a:noFill/>
            <a:ln w="76200" cap="flat">
              <a:solidFill>
                <a:srgbClr val="333333"/>
              </a:solidFill>
              <a:prstDash val="solid"/>
              <a:round/>
              <a:tailEnd type="triangle" w="med" len="med"/>
            </a:ln>
            <a:effectLst>
              <a:outerShdw blurRad="38100" dist="23000" dir="5400000" rotWithShape="0">
                <a:srgbClr val="000000">
                  <a:alpha val="35000"/>
                </a:srgbClr>
              </a:outerShdw>
            </a:effectLst>
          </p:spPr>
          <p:txBody>
            <a:bodyPr wrap="square" lIns="114299" tIns="114299" rIns="114299" bIns="114299" numCol="1" anchor="t">
              <a:noAutofit/>
            </a:bodyPr>
            <a:lstStyle/>
            <a:p>
              <a:endParaRPr sz="12502"/>
            </a:p>
          </p:txBody>
        </p:sp>
      </p:grpSp>
      <p:sp>
        <p:nvSpPr>
          <p:cNvPr id="1087" name="A">
            <a:extLst>
              <a:ext uri="{FF2B5EF4-FFF2-40B4-BE49-F238E27FC236}">
                <a16:creationId xmlns:a16="http://schemas.microsoft.com/office/drawing/2014/main" id="{8F2CF8FE-E776-A67F-D341-0BBD4231EE55}"/>
              </a:ext>
            </a:extLst>
          </p:cNvPr>
          <p:cNvSpPr txBox="1"/>
          <p:nvPr/>
        </p:nvSpPr>
        <p:spPr>
          <a:xfrm>
            <a:off x="13623126" y="4045086"/>
            <a:ext cx="1532401"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a:solidFill>
                  <a:srgbClr val="2E7CAC"/>
                </a:solidFill>
              </a:rPr>
              <a:t>A</a:t>
            </a:r>
          </a:p>
        </p:txBody>
      </p:sp>
      <p:sp>
        <p:nvSpPr>
          <p:cNvPr id="1088" name="B">
            <a:extLst>
              <a:ext uri="{FF2B5EF4-FFF2-40B4-BE49-F238E27FC236}">
                <a16:creationId xmlns:a16="http://schemas.microsoft.com/office/drawing/2014/main" id="{700703EA-4981-A1B1-F746-DB64373B909C}"/>
              </a:ext>
            </a:extLst>
          </p:cNvPr>
          <p:cNvSpPr txBox="1"/>
          <p:nvPr/>
        </p:nvSpPr>
        <p:spPr>
          <a:xfrm>
            <a:off x="9026764" y="4045086"/>
            <a:ext cx="1532401"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dirty="0">
                <a:solidFill>
                  <a:srgbClr val="2E7CAC"/>
                </a:solidFill>
              </a:rPr>
              <a:t>B</a:t>
            </a:r>
          </a:p>
        </p:txBody>
      </p:sp>
      <p:sp>
        <p:nvSpPr>
          <p:cNvPr id="1089" name="C">
            <a:extLst>
              <a:ext uri="{FF2B5EF4-FFF2-40B4-BE49-F238E27FC236}">
                <a16:creationId xmlns:a16="http://schemas.microsoft.com/office/drawing/2014/main" id="{2ABF6330-37DC-92B7-A45B-0FFFFB22BC70}"/>
              </a:ext>
            </a:extLst>
          </p:cNvPr>
          <p:cNvSpPr txBox="1"/>
          <p:nvPr/>
        </p:nvSpPr>
        <p:spPr>
          <a:xfrm>
            <a:off x="13733224" y="8526053"/>
            <a:ext cx="1639540"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a:solidFill>
                  <a:srgbClr val="2E7CAC"/>
                </a:solidFill>
              </a:rPr>
              <a:t>C</a:t>
            </a:r>
          </a:p>
        </p:txBody>
      </p:sp>
      <p:sp>
        <p:nvSpPr>
          <p:cNvPr id="1090" name="D">
            <a:extLst>
              <a:ext uri="{FF2B5EF4-FFF2-40B4-BE49-F238E27FC236}">
                <a16:creationId xmlns:a16="http://schemas.microsoft.com/office/drawing/2014/main" id="{4C7DFB54-73BA-A6DF-0B85-8AF20A7BC350}"/>
              </a:ext>
            </a:extLst>
          </p:cNvPr>
          <p:cNvSpPr txBox="1"/>
          <p:nvPr/>
        </p:nvSpPr>
        <p:spPr>
          <a:xfrm>
            <a:off x="9136865" y="8526053"/>
            <a:ext cx="1639540" cy="240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6000">
                <a:solidFill>
                  <a:schemeClr val="accent3">
                    <a:lumOff val="44000"/>
                  </a:schemeClr>
                </a:solidFill>
              </a:defRPr>
            </a:lvl1pPr>
          </a:lstStyle>
          <a:p>
            <a:r>
              <a:rPr sz="15003">
                <a:solidFill>
                  <a:srgbClr val="2E7CAC"/>
                </a:solidFill>
              </a:rPr>
              <a:t>D</a:t>
            </a:r>
          </a:p>
        </p:txBody>
      </p:sp>
      <p:sp>
        <p:nvSpPr>
          <p:cNvPr id="1091" name="100%">
            <a:extLst>
              <a:ext uri="{FF2B5EF4-FFF2-40B4-BE49-F238E27FC236}">
                <a16:creationId xmlns:a16="http://schemas.microsoft.com/office/drawing/2014/main" id="{57A80FB4-4FE8-9684-BB31-E62CC9051F0C}"/>
              </a:ext>
            </a:extLst>
          </p:cNvPr>
          <p:cNvSpPr txBox="1"/>
          <p:nvPr/>
        </p:nvSpPr>
        <p:spPr>
          <a:xfrm>
            <a:off x="11365654" y="2529497"/>
            <a:ext cx="167363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1600">
                <a:solidFill>
                  <a:schemeClr val="accent3">
                    <a:lumOff val="44000"/>
                  </a:schemeClr>
                </a:solidFill>
                <a:latin typeface="Futura"/>
                <a:ea typeface="Futura"/>
                <a:cs typeface="Futura"/>
                <a:sym typeface="Futura"/>
              </a:defRPr>
            </a:lvl1pPr>
          </a:lstStyle>
          <a:p>
            <a:r>
              <a:rPr sz="4000">
                <a:solidFill>
                  <a:srgbClr val="2E7CAC"/>
                </a:solidFill>
              </a:rPr>
              <a:t>100%</a:t>
            </a:r>
          </a:p>
        </p:txBody>
      </p:sp>
      <p:sp>
        <p:nvSpPr>
          <p:cNvPr id="1092" name="100%">
            <a:extLst>
              <a:ext uri="{FF2B5EF4-FFF2-40B4-BE49-F238E27FC236}">
                <a16:creationId xmlns:a16="http://schemas.microsoft.com/office/drawing/2014/main" id="{77D8F83A-BFCF-A22B-6400-0DC38A2B27FD}"/>
              </a:ext>
            </a:extLst>
          </p:cNvPr>
          <p:cNvSpPr txBox="1"/>
          <p:nvPr/>
        </p:nvSpPr>
        <p:spPr>
          <a:xfrm>
            <a:off x="16567042" y="6835717"/>
            <a:ext cx="167363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9" rIns="114299">
            <a:spAutoFit/>
          </a:bodyPr>
          <a:lstStyle>
            <a:lvl1pPr>
              <a:defRPr sz="1600">
                <a:solidFill>
                  <a:schemeClr val="accent3">
                    <a:lumOff val="44000"/>
                  </a:schemeClr>
                </a:solidFill>
                <a:latin typeface="Futura"/>
                <a:ea typeface="Futura"/>
                <a:cs typeface="Futura"/>
                <a:sym typeface="Futura"/>
              </a:defRPr>
            </a:lvl1pPr>
          </a:lstStyle>
          <a:p>
            <a:r>
              <a:rPr sz="4000">
                <a:solidFill>
                  <a:srgbClr val="2E7CAC"/>
                </a:solidFill>
              </a:rPr>
              <a:t>100%</a:t>
            </a:r>
          </a:p>
        </p:txBody>
      </p:sp>
      <p:sp>
        <p:nvSpPr>
          <p:cNvPr id="2" name="Rechteck">
            <a:extLst>
              <a:ext uri="{FF2B5EF4-FFF2-40B4-BE49-F238E27FC236}">
                <a16:creationId xmlns:a16="http://schemas.microsoft.com/office/drawing/2014/main" id="{F51066CA-1251-0679-ED13-1297D9BDC570}"/>
              </a:ext>
            </a:extLst>
          </p:cNvPr>
          <p:cNvSpPr/>
          <p:nvPr/>
        </p:nvSpPr>
        <p:spPr>
          <a:xfrm>
            <a:off x="0" y="-134478"/>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19988427-BA3F-4A2B-5A47-A05FC490E9AF}"/>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4F7AEFA8-9138-AE92-F8A7-360209C85623}"/>
              </a:ext>
            </a:extLst>
          </p:cNvPr>
          <p:cNvPicPr>
            <a:picLocks noChangeAspect="1"/>
          </p:cNvPicPr>
          <p:nvPr/>
        </p:nvPicPr>
        <p:blipFill>
          <a:blip r:embed="rId4" cstate="print"/>
          <a:stretch>
            <a:fillRect/>
          </a:stretch>
        </p:blipFill>
        <p:spPr>
          <a:xfrm>
            <a:off x="20790891" y="274886"/>
            <a:ext cx="2645433" cy="1100785"/>
          </a:xfrm>
          <a:prstGeom prst="rect">
            <a:avLst/>
          </a:prstGeom>
        </p:spPr>
      </p:pic>
      <p:sp>
        <p:nvSpPr>
          <p:cNvPr id="5" name="Rechteck">
            <a:extLst>
              <a:ext uri="{FF2B5EF4-FFF2-40B4-BE49-F238E27FC236}">
                <a16:creationId xmlns:a16="http://schemas.microsoft.com/office/drawing/2014/main" id="{80A9BB15-410E-AFCF-71A3-91D4B6A2C5CD}"/>
              </a:ext>
            </a:extLst>
          </p:cNvPr>
          <p:cNvSpPr/>
          <p:nvPr/>
        </p:nvSpPr>
        <p:spPr>
          <a:xfrm>
            <a:off x="0" y="1"/>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6" name="Rechteck 5">
            <a:extLst>
              <a:ext uri="{FF2B5EF4-FFF2-40B4-BE49-F238E27FC236}">
                <a16:creationId xmlns:a16="http://schemas.microsoft.com/office/drawing/2014/main" id="{6C643E59-3AD7-FD67-D70D-0EA461372508}"/>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7" name="Grafik 6">
            <a:extLst>
              <a:ext uri="{FF2B5EF4-FFF2-40B4-BE49-F238E27FC236}">
                <a16:creationId xmlns:a16="http://schemas.microsoft.com/office/drawing/2014/main" id="{4B75EC37-2FC3-5500-DB00-4557BEAEE326}"/>
              </a:ext>
            </a:extLst>
          </p:cNvPr>
          <p:cNvPicPr>
            <a:picLocks noChangeAspect="1"/>
          </p:cNvPicPr>
          <p:nvPr/>
        </p:nvPicPr>
        <p:blipFill>
          <a:blip r:embed="rId4" cstate="print"/>
          <a:stretch>
            <a:fillRect/>
          </a:stretch>
        </p:blipFill>
        <p:spPr>
          <a:xfrm>
            <a:off x="20790891" y="274886"/>
            <a:ext cx="2645433" cy="1100785"/>
          </a:xfrm>
          <a:prstGeom prst="rect">
            <a:avLst/>
          </a:prstGeom>
        </p:spPr>
      </p:pic>
      <p:sp>
        <p:nvSpPr>
          <p:cNvPr id="8" name="Die Mitarbeiter-Leistungs-Matrix">
            <a:extLst>
              <a:ext uri="{FF2B5EF4-FFF2-40B4-BE49-F238E27FC236}">
                <a16:creationId xmlns:a16="http://schemas.microsoft.com/office/drawing/2014/main" id="{99E60381-0EF8-25CB-9C93-A8055884B098}"/>
              </a:ext>
            </a:extLst>
          </p:cNvPr>
          <p:cNvSpPr txBox="1"/>
          <p:nvPr/>
        </p:nvSpPr>
        <p:spPr>
          <a:xfrm>
            <a:off x="332977" y="-74002"/>
            <a:ext cx="20700999"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rIns="114299">
            <a:spAutoFit/>
          </a:bodyPr>
          <a:lstStyle>
            <a:lvl1pPr algn="ctr">
              <a:spcBef>
                <a:spcPts val="1400"/>
              </a:spcBef>
              <a:defRPr sz="4000">
                <a:solidFill>
                  <a:srgbClr val="FFBF00"/>
                </a:solidFill>
                <a:latin typeface="Impact"/>
                <a:ea typeface="Impact"/>
                <a:cs typeface="Impact"/>
                <a:sym typeface="Impact"/>
              </a:defRPr>
            </a:lvl1pPr>
          </a:lstStyle>
          <a:p>
            <a:r>
              <a:rPr lang="de-DE" sz="9600">
                <a:solidFill>
                  <a:schemeClr val="bg1"/>
                </a:solidFill>
              </a:rPr>
              <a:t>DIE MITARBEITER-LEISTUNGS-MATRIX</a:t>
            </a:r>
            <a:endParaRPr sz="9600">
              <a:solidFill>
                <a:schemeClr val="bg1"/>
              </a:solidFill>
            </a:endParaRPr>
          </a:p>
        </p:txBody>
      </p:sp>
      <p:sp>
        <p:nvSpPr>
          <p:cNvPr id="9" name="betaConcept">
            <a:extLst>
              <a:ext uri="{FF2B5EF4-FFF2-40B4-BE49-F238E27FC236}">
                <a16:creationId xmlns:a16="http://schemas.microsoft.com/office/drawing/2014/main" id="{CA2BDFB2-E958-8F66-FC25-60A24891086C}"/>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0" name="academy">
            <a:extLst>
              <a:ext uri="{FF2B5EF4-FFF2-40B4-BE49-F238E27FC236}">
                <a16:creationId xmlns:a16="http://schemas.microsoft.com/office/drawing/2014/main" id="{D31FE6F3-052B-AE10-3053-E5C3C606EA6D}"/>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1" name="pasted-image.png" descr="pasted-image.png">
            <a:extLst>
              <a:ext uri="{FF2B5EF4-FFF2-40B4-BE49-F238E27FC236}">
                <a16:creationId xmlns:a16="http://schemas.microsoft.com/office/drawing/2014/main" id="{B341D6BD-172E-91B4-631A-CF41DDBD674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2" name="powered by">
            <a:extLst>
              <a:ext uri="{FF2B5EF4-FFF2-40B4-BE49-F238E27FC236}">
                <a16:creationId xmlns:a16="http://schemas.microsoft.com/office/drawing/2014/main" id="{AD68DD91-8F6C-F9D7-5247-C9FE91DD92ED}"/>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3" name="© Ralph Schmauder 2025 all rights reserved">
            <a:extLst>
              <a:ext uri="{FF2B5EF4-FFF2-40B4-BE49-F238E27FC236}">
                <a16:creationId xmlns:a16="http://schemas.microsoft.com/office/drawing/2014/main" id="{6FA4EC54-811F-8D6B-35D6-8F1300670A7E}"/>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
        <p:nvSpPr>
          <p:cNvPr id="14" name="Schätze Dich selbst ein?">
            <a:extLst>
              <a:ext uri="{FF2B5EF4-FFF2-40B4-BE49-F238E27FC236}">
                <a16:creationId xmlns:a16="http://schemas.microsoft.com/office/drawing/2014/main" id="{E5B36AEF-FCF5-147E-4F2C-18DC271B8877}"/>
              </a:ext>
            </a:extLst>
          </p:cNvPr>
          <p:cNvSpPr txBox="1"/>
          <p:nvPr/>
        </p:nvSpPr>
        <p:spPr>
          <a:xfrm>
            <a:off x="3896247" y="6975314"/>
            <a:ext cx="17415022" cy="1631344"/>
          </a:xfrm>
          <a:prstGeom prst="rect">
            <a:avLst/>
          </a:prstGeom>
          <a:solidFill>
            <a:srgbClr val="EBEBE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rIns="114299">
            <a:spAutoFit/>
          </a:bodyPr>
          <a:lstStyle>
            <a:lvl1pPr algn="ctr">
              <a:defRPr sz="4000" spc="100">
                <a:solidFill>
                  <a:srgbClr val="2B669A"/>
                </a:solidFill>
                <a:latin typeface="Impact"/>
                <a:ea typeface="Impact"/>
                <a:cs typeface="Impact"/>
                <a:sym typeface="Impact"/>
              </a:defRPr>
            </a:lvl1pPr>
          </a:lstStyle>
          <a:p>
            <a:r>
              <a:rPr lang="de-DE" sz="10001" dirty="0"/>
              <a:t>Jetzt Eure Mitarbeiter eintragen!</a:t>
            </a:r>
            <a:endParaRPr sz="10001" dirty="0"/>
          </a:p>
        </p:txBody>
      </p:sp>
    </p:spTree>
    <p:extLst>
      <p:ext uri="{BB962C8B-B14F-4D97-AF65-F5344CB8AC3E}">
        <p14:creationId xmlns:p14="http://schemas.microsoft.com/office/powerpoint/2010/main" val="408274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Linien"/>
          <p:cNvSpPr/>
          <p:nvPr/>
        </p:nvSpPr>
        <p:spPr>
          <a:xfrm>
            <a:off x="4006595" y="11331121"/>
            <a:ext cx="15592310" cy="2"/>
          </a:xfrm>
          <a:prstGeom prst="line">
            <a:avLst/>
          </a:prstGeom>
          <a:ln w="63500">
            <a:solidFill>
              <a:srgbClr val="000000"/>
            </a:solidFill>
            <a:tailEnd type="triangle"/>
          </a:ln>
        </p:spPr>
        <p:txBody>
          <a:bodyPr lIns="107156" tIns="107156" rIns="107156" bIns="107156"/>
          <a:lstStyle/>
          <a:p>
            <a:pPr>
              <a:defRPr b="1">
                <a:solidFill>
                  <a:srgbClr val="2B669A"/>
                </a:solidFill>
              </a:defRPr>
            </a:pPr>
            <a:endParaRPr sz="12502"/>
          </a:p>
        </p:txBody>
      </p:sp>
      <p:sp>
        <p:nvSpPr>
          <p:cNvPr id="1287" name="Linien"/>
          <p:cNvSpPr/>
          <p:nvPr/>
        </p:nvSpPr>
        <p:spPr>
          <a:xfrm flipV="1">
            <a:off x="5549651" y="5404534"/>
            <a:ext cx="14470289" cy="5359414"/>
          </a:xfrm>
          <a:prstGeom prst="line">
            <a:avLst/>
          </a:prstGeom>
          <a:ln w="101600">
            <a:solidFill>
              <a:srgbClr val="4F8F00"/>
            </a:solidFill>
          </a:ln>
        </p:spPr>
        <p:txBody>
          <a:bodyPr lIns="107156" tIns="107156" rIns="107156" bIns="107156"/>
          <a:lstStyle/>
          <a:p>
            <a:pPr>
              <a:defRPr b="1">
                <a:solidFill>
                  <a:srgbClr val="2B669A"/>
                </a:solidFill>
              </a:defRPr>
            </a:pPr>
            <a:endParaRPr sz="12502"/>
          </a:p>
        </p:txBody>
      </p:sp>
      <p:sp>
        <p:nvSpPr>
          <p:cNvPr id="1288" name="Kreis"/>
          <p:cNvSpPr/>
          <p:nvPr/>
        </p:nvSpPr>
        <p:spPr>
          <a:xfrm>
            <a:off x="18275392" y="5535474"/>
            <a:ext cx="654848" cy="654848"/>
          </a:xfrm>
          <a:prstGeom prst="ellipse">
            <a:avLst/>
          </a:prstGeom>
          <a:solidFill>
            <a:srgbClr val="4F8F00"/>
          </a:solidFill>
          <a:ln w="3175">
            <a:miter lim="400000"/>
          </a:ln>
        </p:spPr>
        <p:txBody>
          <a:bodyPr lIns="107156" tIns="107156" rIns="107156" bIns="107156"/>
          <a:lstStyle/>
          <a:p>
            <a:pPr>
              <a:defRPr b="1">
                <a:solidFill>
                  <a:srgbClr val="2B669A"/>
                </a:solidFill>
              </a:defRPr>
            </a:pPr>
            <a:endParaRPr sz="12502"/>
          </a:p>
        </p:txBody>
      </p:sp>
      <p:sp>
        <p:nvSpPr>
          <p:cNvPr id="1289" name="Linien"/>
          <p:cNvSpPr/>
          <p:nvPr/>
        </p:nvSpPr>
        <p:spPr>
          <a:xfrm flipV="1">
            <a:off x="18605914" y="6191014"/>
            <a:ext cx="2" cy="4920802"/>
          </a:xfrm>
          <a:prstGeom prst="line">
            <a:avLst/>
          </a:prstGeom>
          <a:ln w="25400">
            <a:solidFill>
              <a:srgbClr val="5E5E5E"/>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290" name="ZEITACHSE"/>
          <p:cNvSpPr txBox="1"/>
          <p:nvPr/>
        </p:nvSpPr>
        <p:spPr>
          <a:xfrm>
            <a:off x="19511738" y="10807246"/>
            <a:ext cx="3117840" cy="1062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2200">
                <a:solidFill>
                  <a:srgbClr val="5E5E5E"/>
                </a:solidFill>
                <a:latin typeface="Impact"/>
                <a:ea typeface="Impact"/>
                <a:cs typeface="Impact"/>
                <a:sym typeface="Impact"/>
              </a:defRPr>
            </a:lvl1pPr>
          </a:lstStyle>
          <a:p>
            <a:r>
              <a:rPr sz="5501"/>
              <a:t>ZEITACHSE</a:t>
            </a:r>
          </a:p>
        </p:txBody>
      </p:sp>
      <p:pic>
        <p:nvPicPr>
          <p:cNvPr id="1292" name="Linien Linien" descr="Linien Linien"/>
          <p:cNvPicPr>
            <a:picLocks/>
          </p:cNvPicPr>
          <p:nvPr/>
        </p:nvPicPr>
        <p:blipFill>
          <a:blip r:embed="rId4" cstate="print">
            <a:alphaModFix amt="49889"/>
          </a:blip>
          <a:stretch>
            <a:fillRect/>
          </a:stretch>
        </p:blipFill>
        <p:spPr>
          <a:xfrm rot="20372058">
            <a:off x="5907769" y="9348267"/>
            <a:ext cx="15540369" cy="158752"/>
          </a:xfrm>
          <a:prstGeom prst="rect">
            <a:avLst/>
          </a:prstGeom>
        </p:spPr>
      </p:pic>
      <p:pic>
        <p:nvPicPr>
          <p:cNvPr id="1294" name="Linien Linien" descr="Linien Linien"/>
          <p:cNvPicPr>
            <a:picLocks/>
          </p:cNvPicPr>
          <p:nvPr/>
        </p:nvPicPr>
        <p:blipFill>
          <a:blip r:embed="rId5" cstate="print">
            <a:alphaModFix amt="49889"/>
          </a:blip>
          <a:stretch>
            <a:fillRect/>
          </a:stretch>
        </p:blipFill>
        <p:spPr>
          <a:xfrm rot="20364877">
            <a:off x="3280097" y="5985390"/>
            <a:ext cx="15402191" cy="139704"/>
          </a:xfrm>
          <a:prstGeom prst="rect">
            <a:avLst/>
          </a:prstGeom>
        </p:spPr>
      </p:pic>
      <p:sp>
        <p:nvSpPr>
          <p:cNvPr id="1296" name="Leitplanken"/>
          <p:cNvSpPr txBox="1"/>
          <p:nvPr/>
        </p:nvSpPr>
        <p:spPr>
          <a:xfrm rot="20318276">
            <a:off x="12598002" y="8899068"/>
            <a:ext cx="4345913" cy="98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7156" tIns="107156" rIns="107156" bIns="107156">
            <a:spAutoFit/>
          </a:bodyPr>
          <a:lstStyle>
            <a:lvl1pPr algn="ctr" defTabSz="514350">
              <a:defRPr sz="2000">
                <a:solidFill>
                  <a:srgbClr val="FF2600"/>
                </a:solidFill>
                <a:latin typeface="Impact"/>
                <a:ea typeface="Impact"/>
                <a:cs typeface="Impact"/>
                <a:sym typeface="Impact"/>
              </a:defRPr>
            </a:lvl1pPr>
          </a:lstStyle>
          <a:p>
            <a:r>
              <a:rPr sz="5002"/>
              <a:t>Leitplanken</a:t>
            </a:r>
          </a:p>
        </p:txBody>
      </p:sp>
      <p:sp>
        <p:nvSpPr>
          <p:cNvPr id="1297" name="WEG"/>
          <p:cNvSpPr txBox="1"/>
          <p:nvPr/>
        </p:nvSpPr>
        <p:spPr>
          <a:xfrm rot="20365768">
            <a:off x="11697475" y="7317154"/>
            <a:ext cx="2273057" cy="1601721"/>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3600">
                <a:solidFill>
                  <a:srgbClr val="2B669A"/>
                </a:solidFill>
                <a:latin typeface="Impact"/>
                <a:ea typeface="Impact"/>
                <a:cs typeface="Impact"/>
                <a:sym typeface="Impact"/>
              </a:defRPr>
            </a:lvl1pPr>
          </a:lstStyle>
          <a:p>
            <a:r>
              <a:rPr sz="9002"/>
              <a:t>WEG</a:t>
            </a:r>
          </a:p>
        </p:txBody>
      </p:sp>
      <p:sp>
        <p:nvSpPr>
          <p:cNvPr id="1298" name="ZIEL"/>
          <p:cNvSpPr txBox="1"/>
          <p:nvPr/>
        </p:nvSpPr>
        <p:spPr>
          <a:xfrm>
            <a:off x="19180638" y="4783753"/>
            <a:ext cx="1925206" cy="1601721"/>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3600">
                <a:solidFill>
                  <a:srgbClr val="2B669A"/>
                </a:solidFill>
                <a:latin typeface="Impact"/>
                <a:ea typeface="Impact"/>
                <a:cs typeface="Impact"/>
                <a:sym typeface="Impact"/>
              </a:defRPr>
            </a:lvl1pPr>
          </a:lstStyle>
          <a:p>
            <a:r>
              <a:rPr sz="9002"/>
              <a:t>ZIEL</a:t>
            </a:r>
          </a:p>
        </p:txBody>
      </p:sp>
      <p:sp>
        <p:nvSpPr>
          <p:cNvPr id="1299" name="01.01.2025"/>
          <p:cNvSpPr txBox="1"/>
          <p:nvPr/>
        </p:nvSpPr>
        <p:spPr>
          <a:xfrm>
            <a:off x="2994755" y="11453142"/>
            <a:ext cx="2417328" cy="831958"/>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1600">
                <a:solidFill>
                  <a:srgbClr val="2B669A"/>
                </a:solidFill>
                <a:latin typeface="Impact"/>
                <a:ea typeface="Impact"/>
                <a:cs typeface="Impact"/>
                <a:sym typeface="Impact"/>
              </a:defRPr>
            </a:lvl1pPr>
          </a:lstStyle>
          <a:p>
            <a:r>
              <a:rPr sz="4000"/>
              <a:t>01.01.202</a:t>
            </a:r>
            <a:r>
              <a:rPr lang="de-DE" sz="4000"/>
              <a:t>6</a:t>
            </a:r>
            <a:endParaRPr sz="4000"/>
          </a:p>
        </p:txBody>
      </p:sp>
      <p:sp>
        <p:nvSpPr>
          <p:cNvPr id="1300" name="Kreis"/>
          <p:cNvSpPr/>
          <p:nvPr/>
        </p:nvSpPr>
        <p:spPr>
          <a:xfrm>
            <a:off x="3875995" y="10880782"/>
            <a:ext cx="654848" cy="654848"/>
          </a:xfrm>
          <a:prstGeom prst="ellipse">
            <a:avLst/>
          </a:prstGeom>
          <a:solidFill>
            <a:srgbClr val="FF9300"/>
          </a:solidFill>
          <a:ln w="3175">
            <a:miter lim="400000"/>
          </a:ln>
        </p:spPr>
        <p:txBody>
          <a:bodyPr lIns="107156" tIns="107156" rIns="107156" bIns="107156"/>
          <a:lstStyle/>
          <a:p>
            <a:pPr>
              <a:defRPr b="1">
                <a:solidFill>
                  <a:srgbClr val="2B669A"/>
                </a:solidFill>
              </a:defRPr>
            </a:pPr>
            <a:endParaRPr sz="12502"/>
          </a:p>
        </p:txBody>
      </p:sp>
      <p:sp>
        <p:nvSpPr>
          <p:cNvPr id="1301" name="31.12.2025"/>
          <p:cNvSpPr txBox="1"/>
          <p:nvPr/>
        </p:nvSpPr>
        <p:spPr>
          <a:xfrm>
            <a:off x="17407668" y="11688746"/>
            <a:ext cx="2396489" cy="831958"/>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1600">
                <a:solidFill>
                  <a:srgbClr val="2B669A"/>
                </a:solidFill>
                <a:latin typeface="Impact"/>
                <a:ea typeface="Impact"/>
                <a:cs typeface="Impact"/>
                <a:sym typeface="Impact"/>
              </a:defRPr>
            </a:lvl1pPr>
          </a:lstStyle>
          <a:p>
            <a:r>
              <a:rPr sz="4000"/>
              <a:t>31.12.202</a:t>
            </a:r>
            <a:r>
              <a:rPr lang="de-DE" sz="4000"/>
              <a:t>6</a:t>
            </a:r>
            <a:endParaRPr sz="4000"/>
          </a:p>
        </p:txBody>
      </p:sp>
      <p:sp>
        <p:nvSpPr>
          <p:cNvPr id="1302" name="Kreis"/>
          <p:cNvSpPr/>
          <p:nvPr/>
        </p:nvSpPr>
        <p:spPr>
          <a:xfrm>
            <a:off x="18275392" y="10933557"/>
            <a:ext cx="654848" cy="654848"/>
          </a:xfrm>
          <a:prstGeom prst="ellipse">
            <a:avLst/>
          </a:prstGeom>
          <a:solidFill>
            <a:srgbClr val="FF9300"/>
          </a:solidFill>
          <a:ln w="3175">
            <a:miter lim="400000"/>
          </a:ln>
        </p:spPr>
        <p:txBody>
          <a:bodyPr lIns="107156" tIns="107156" rIns="107156" bIns="107156"/>
          <a:lstStyle/>
          <a:p>
            <a:pPr>
              <a:defRPr b="1">
                <a:solidFill>
                  <a:srgbClr val="2B669A"/>
                </a:solidFill>
              </a:defRPr>
            </a:pPr>
            <a:endParaRPr sz="12502"/>
          </a:p>
        </p:txBody>
      </p:sp>
      <p:pic>
        <p:nvPicPr>
          <p:cNvPr id="1303" name="silhouette-3067346_640.png" descr="silhouette-3067346_640.png"/>
          <p:cNvPicPr>
            <a:picLocks noChangeAspect="1"/>
          </p:cNvPicPr>
          <p:nvPr/>
        </p:nvPicPr>
        <p:blipFill>
          <a:blip r:embed="rId6" cstate="print"/>
          <a:stretch>
            <a:fillRect/>
          </a:stretch>
        </p:blipFill>
        <p:spPr>
          <a:xfrm rot="20456038">
            <a:off x="6372227" y="6181409"/>
            <a:ext cx="3525558" cy="3498014"/>
          </a:xfrm>
          <a:prstGeom prst="rect">
            <a:avLst/>
          </a:prstGeom>
          <a:ln w="12700">
            <a:miter lim="400000"/>
          </a:ln>
        </p:spPr>
      </p:pic>
      <p:sp>
        <p:nvSpPr>
          <p:cNvPr id="2" name="Rechteck">
            <a:extLst>
              <a:ext uri="{FF2B5EF4-FFF2-40B4-BE49-F238E27FC236}">
                <a16:creationId xmlns:a16="http://schemas.microsoft.com/office/drawing/2014/main" id="{D0C6B0B7-ED2C-6323-F93B-56E6261C3CA7}"/>
              </a:ext>
            </a:extLst>
          </p:cNvPr>
          <p:cNvSpPr/>
          <p:nvPr/>
        </p:nvSpPr>
        <p:spPr>
          <a:xfrm>
            <a:off x="0" y="1"/>
            <a:ext cx="24384000" cy="1497182"/>
          </a:xfrm>
          <a:prstGeom prst="rect">
            <a:avLst/>
          </a:prstGeom>
          <a:blipFill>
            <a:blip r:embed="rId7"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8955D52D-1F16-AB58-4CF4-0556725499C9}"/>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A5E315C6-94F9-A9D4-9BC9-AFE76FB510F9}"/>
              </a:ext>
            </a:extLst>
          </p:cNvPr>
          <p:cNvPicPr>
            <a:picLocks noChangeAspect="1"/>
          </p:cNvPicPr>
          <p:nvPr/>
        </p:nvPicPr>
        <p:blipFill>
          <a:blip r:embed="rId8" cstate="print"/>
          <a:stretch>
            <a:fillRect/>
          </a:stretch>
        </p:blipFill>
        <p:spPr>
          <a:xfrm>
            <a:off x="20790891" y="274886"/>
            <a:ext cx="2645433" cy="1100785"/>
          </a:xfrm>
          <a:prstGeom prst="rect">
            <a:avLst/>
          </a:prstGeom>
        </p:spPr>
      </p:pic>
      <p:pic>
        <p:nvPicPr>
          <p:cNvPr id="1291" name="checkered-flag-309862_1280.png" descr="checkered-flag-309862_1280.png"/>
          <p:cNvPicPr>
            <a:picLocks noChangeAspect="1"/>
          </p:cNvPicPr>
          <p:nvPr/>
        </p:nvPicPr>
        <p:blipFill>
          <a:blip r:embed="rId9" cstate="print"/>
          <a:stretch>
            <a:fillRect/>
          </a:stretch>
        </p:blipFill>
        <p:spPr>
          <a:xfrm rot="1545531">
            <a:off x="15163584" y="846080"/>
            <a:ext cx="4670225" cy="4144825"/>
          </a:xfrm>
          <a:prstGeom prst="rect">
            <a:avLst/>
          </a:prstGeom>
          <a:ln w="12700">
            <a:miter lim="400000"/>
          </a:ln>
        </p:spPr>
      </p:pic>
      <p:sp>
        <p:nvSpPr>
          <p:cNvPr id="5" name="TELEFON">
            <a:extLst>
              <a:ext uri="{FF2B5EF4-FFF2-40B4-BE49-F238E27FC236}">
                <a16:creationId xmlns:a16="http://schemas.microsoft.com/office/drawing/2014/main" id="{B5A551C3-3854-259A-C706-54A6247F1864}"/>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BEGLEITUNG MITARBEITER</a:t>
            </a:r>
            <a:endParaRPr dirty="0"/>
          </a:p>
        </p:txBody>
      </p:sp>
    </p:spTree>
    <p:custDataLst>
      <p:tags r:id="rId1"/>
    </p:custDataLst>
    <p:extLst>
      <p:ext uri="{BB962C8B-B14F-4D97-AF65-F5344CB8AC3E}">
        <p14:creationId xmlns:p14="http://schemas.microsoft.com/office/powerpoint/2010/main" val="147131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5E-6 L 0.48887 -0.31424 " pathEditMode="relative" rAng="0" ptsTypes="AA">
                                      <p:cBhvr>
                                        <p:cTn id="6" dur="2000" fill="hold"/>
                                        <p:tgtEl>
                                          <p:spTgt spid="1303"/>
                                        </p:tgtEl>
                                        <p:attrNameLst>
                                          <p:attrName>ppt_x</p:attrName>
                                          <p:attrName>ppt_y</p:attrName>
                                        </p:attrNameLst>
                                      </p:cBhvr>
                                      <p:rCtr x="24440" y="-15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 name="Linien"/>
          <p:cNvSpPr/>
          <p:nvPr/>
        </p:nvSpPr>
        <p:spPr>
          <a:xfrm>
            <a:off x="4006595" y="11331121"/>
            <a:ext cx="15592310" cy="2"/>
          </a:xfrm>
          <a:prstGeom prst="line">
            <a:avLst/>
          </a:prstGeom>
          <a:ln w="63500">
            <a:solidFill>
              <a:srgbClr val="000000"/>
            </a:solidFill>
            <a:tailEnd type="triangle"/>
          </a:ln>
        </p:spPr>
        <p:txBody>
          <a:bodyPr lIns="107156" tIns="107156" rIns="107156" bIns="107156"/>
          <a:lstStyle/>
          <a:p>
            <a:pPr>
              <a:defRPr b="1">
                <a:solidFill>
                  <a:srgbClr val="2B669A"/>
                </a:solidFill>
              </a:defRPr>
            </a:pPr>
            <a:endParaRPr sz="12502"/>
          </a:p>
        </p:txBody>
      </p:sp>
      <p:sp>
        <p:nvSpPr>
          <p:cNvPr id="1369" name="Linien"/>
          <p:cNvSpPr/>
          <p:nvPr/>
        </p:nvSpPr>
        <p:spPr>
          <a:xfrm flipV="1">
            <a:off x="3978249" y="5971708"/>
            <a:ext cx="14470289" cy="5359414"/>
          </a:xfrm>
          <a:prstGeom prst="line">
            <a:avLst/>
          </a:prstGeom>
          <a:ln w="101600">
            <a:solidFill>
              <a:srgbClr val="4F8F00">
                <a:alpha val="46716"/>
              </a:srgbClr>
            </a:solidFill>
          </a:ln>
        </p:spPr>
        <p:txBody>
          <a:bodyPr lIns="107156" tIns="107156" rIns="107156" bIns="107156"/>
          <a:lstStyle/>
          <a:p>
            <a:pPr>
              <a:defRPr b="1">
                <a:solidFill>
                  <a:srgbClr val="2B669A"/>
                </a:solidFill>
              </a:defRPr>
            </a:pPr>
            <a:endParaRPr sz="12502"/>
          </a:p>
        </p:txBody>
      </p:sp>
      <p:sp>
        <p:nvSpPr>
          <p:cNvPr id="1370" name="Kreis"/>
          <p:cNvSpPr/>
          <p:nvPr/>
        </p:nvSpPr>
        <p:spPr>
          <a:xfrm>
            <a:off x="18275392" y="5535474"/>
            <a:ext cx="654848" cy="654848"/>
          </a:xfrm>
          <a:prstGeom prst="ellipse">
            <a:avLst/>
          </a:prstGeom>
          <a:solidFill>
            <a:srgbClr val="4F8F00"/>
          </a:solidFill>
          <a:ln w="3175">
            <a:miter lim="400000"/>
          </a:ln>
        </p:spPr>
        <p:txBody>
          <a:bodyPr lIns="107156" tIns="107156" rIns="107156" bIns="107156"/>
          <a:lstStyle/>
          <a:p>
            <a:pPr>
              <a:defRPr b="1">
                <a:solidFill>
                  <a:srgbClr val="2B669A"/>
                </a:solidFill>
              </a:defRPr>
            </a:pPr>
            <a:endParaRPr sz="12502"/>
          </a:p>
        </p:txBody>
      </p:sp>
      <p:sp>
        <p:nvSpPr>
          <p:cNvPr id="1371" name="Linien"/>
          <p:cNvSpPr/>
          <p:nvPr/>
        </p:nvSpPr>
        <p:spPr>
          <a:xfrm flipV="1">
            <a:off x="18605914" y="6191014"/>
            <a:ext cx="2" cy="4920802"/>
          </a:xfrm>
          <a:prstGeom prst="line">
            <a:avLst/>
          </a:prstGeom>
          <a:ln w="25400">
            <a:solidFill>
              <a:srgbClr val="5E5E5E"/>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372" name="ZEITACHSE"/>
          <p:cNvSpPr txBox="1"/>
          <p:nvPr/>
        </p:nvSpPr>
        <p:spPr>
          <a:xfrm>
            <a:off x="19511738" y="10807246"/>
            <a:ext cx="3117840" cy="1062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lgn="ctr" defTabSz="514350">
              <a:defRPr sz="2200">
                <a:solidFill>
                  <a:srgbClr val="5E5E5E"/>
                </a:solidFill>
                <a:latin typeface="Impact"/>
                <a:ea typeface="Impact"/>
                <a:cs typeface="Impact"/>
                <a:sym typeface="Impact"/>
              </a:defRPr>
            </a:lvl1pPr>
          </a:lstStyle>
          <a:p>
            <a:r>
              <a:rPr sz="5501"/>
              <a:t>ZEITACHSE</a:t>
            </a:r>
          </a:p>
        </p:txBody>
      </p:sp>
      <p:pic>
        <p:nvPicPr>
          <p:cNvPr id="1374" name="Linien Linien" descr="Linien Linien"/>
          <p:cNvPicPr>
            <a:picLocks/>
          </p:cNvPicPr>
          <p:nvPr/>
        </p:nvPicPr>
        <p:blipFill>
          <a:blip r:embed="rId3" cstate="print">
            <a:alphaModFix amt="49889"/>
          </a:blip>
          <a:stretch>
            <a:fillRect/>
          </a:stretch>
        </p:blipFill>
        <p:spPr>
          <a:xfrm rot="20372058">
            <a:off x="3443209" y="10194944"/>
            <a:ext cx="15540369" cy="158752"/>
          </a:xfrm>
          <a:prstGeom prst="rect">
            <a:avLst/>
          </a:prstGeom>
        </p:spPr>
      </p:pic>
      <p:pic>
        <p:nvPicPr>
          <p:cNvPr id="1376" name="Linien Linien" descr="Linien Linien"/>
          <p:cNvPicPr>
            <a:picLocks/>
          </p:cNvPicPr>
          <p:nvPr/>
        </p:nvPicPr>
        <p:blipFill>
          <a:blip r:embed="rId4" cstate="print">
            <a:alphaModFix amt="49889"/>
          </a:blip>
          <a:stretch>
            <a:fillRect/>
          </a:stretch>
        </p:blipFill>
        <p:spPr>
          <a:xfrm rot="20283854">
            <a:off x="3366281" y="6778629"/>
            <a:ext cx="15694225" cy="158752"/>
          </a:xfrm>
          <a:prstGeom prst="rect">
            <a:avLst/>
          </a:prstGeom>
        </p:spPr>
      </p:pic>
      <p:sp>
        <p:nvSpPr>
          <p:cNvPr id="1378" name="ZIEL"/>
          <p:cNvSpPr txBox="1"/>
          <p:nvPr/>
        </p:nvSpPr>
        <p:spPr>
          <a:xfrm>
            <a:off x="19180638" y="4783753"/>
            <a:ext cx="1925206" cy="1601721"/>
          </a:xfrm>
          <a:prstGeom prst="rect">
            <a:avLst/>
          </a:prstGeom>
          <a:solidFill>
            <a:srgbClr val="D6D6D6"/>
          </a:solidFill>
          <a:ln w="3175">
            <a:solidFill>
              <a:srgbClr val="0433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lgn="ctr" defTabSz="514350">
              <a:defRPr sz="3600">
                <a:solidFill>
                  <a:srgbClr val="2B669A"/>
                </a:solidFill>
                <a:latin typeface="Impact"/>
                <a:ea typeface="Impact"/>
                <a:cs typeface="Impact"/>
                <a:sym typeface="Impact"/>
              </a:defRPr>
            </a:lvl1pPr>
          </a:lstStyle>
          <a:p>
            <a:r>
              <a:rPr sz="9002"/>
              <a:t>ZIEL</a:t>
            </a:r>
          </a:p>
        </p:txBody>
      </p:sp>
      <p:sp>
        <p:nvSpPr>
          <p:cNvPr id="1379" name="Kreis"/>
          <p:cNvSpPr/>
          <p:nvPr/>
        </p:nvSpPr>
        <p:spPr>
          <a:xfrm>
            <a:off x="3875995" y="10880782"/>
            <a:ext cx="654848" cy="654848"/>
          </a:xfrm>
          <a:prstGeom prst="ellipse">
            <a:avLst/>
          </a:prstGeom>
          <a:solidFill>
            <a:srgbClr val="FF9300"/>
          </a:solidFill>
          <a:ln w="3175">
            <a:miter lim="400000"/>
          </a:ln>
        </p:spPr>
        <p:txBody>
          <a:bodyPr lIns="107156" tIns="107156" rIns="107156" bIns="107156"/>
          <a:lstStyle/>
          <a:p>
            <a:pPr>
              <a:defRPr b="1">
                <a:solidFill>
                  <a:srgbClr val="2B669A"/>
                </a:solidFill>
              </a:defRPr>
            </a:pPr>
            <a:endParaRPr sz="12502"/>
          </a:p>
        </p:txBody>
      </p:sp>
      <p:sp>
        <p:nvSpPr>
          <p:cNvPr id="1380" name="Kreis"/>
          <p:cNvSpPr/>
          <p:nvPr/>
        </p:nvSpPr>
        <p:spPr>
          <a:xfrm>
            <a:off x="18275392" y="10933557"/>
            <a:ext cx="654848" cy="654848"/>
          </a:xfrm>
          <a:prstGeom prst="ellipse">
            <a:avLst/>
          </a:prstGeom>
          <a:solidFill>
            <a:srgbClr val="FF9300"/>
          </a:solidFill>
          <a:ln w="3175">
            <a:miter lim="400000"/>
          </a:ln>
        </p:spPr>
        <p:txBody>
          <a:bodyPr lIns="107156" tIns="107156" rIns="107156" bIns="107156"/>
          <a:lstStyle/>
          <a:p>
            <a:pPr>
              <a:defRPr b="1">
                <a:solidFill>
                  <a:srgbClr val="2B669A"/>
                </a:solidFill>
              </a:defRPr>
            </a:pPr>
            <a:endParaRPr sz="12502"/>
          </a:p>
        </p:txBody>
      </p:sp>
      <p:sp>
        <p:nvSpPr>
          <p:cNvPr id="1381" name="Linien"/>
          <p:cNvSpPr/>
          <p:nvPr/>
        </p:nvSpPr>
        <p:spPr>
          <a:xfrm flipV="1">
            <a:off x="11289684" y="6090887"/>
            <a:ext cx="7094139" cy="5315163"/>
          </a:xfrm>
          <a:prstGeom prst="line">
            <a:avLst/>
          </a:prstGeom>
          <a:ln w="101600">
            <a:solidFill>
              <a:srgbClr val="4F8F00"/>
            </a:solidFill>
          </a:ln>
        </p:spPr>
        <p:txBody>
          <a:bodyPr lIns="107156" tIns="107156" rIns="107156" bIns="107156"/>
          <a:lstStyle/>
          <a:p>
            <a:pPr>
              <a:defRPr b="1">
                <a:solidFill>
                  <a:srgbClr val="2B669A"/>
                </a:solidFill>
              </a:defRPr>
            </a:pPr>
            <a:endParaRPr sz="12502"/>
          </a:p>
        </p:txBody>
      </p:sp>
      <p:sp>
        <p:nvSpPr>
          <p:cNvPr id="1383" name="Kreis"/>
          <p:cNvSpPr/>
          <p:nvPr/>
        </p:nvSpPr>
        <p:spPr>
          <a:xfrm>
            <a:off x="11213391" y="10933557"/>
            <a:ext cx="654848" cy="654848"/>
          </a:xfrm>
          <a:prstGeom prst="ellipse">
            <a:avLst/>
          </a:prstGeom>
          <a:solidFill>
            <a:srgbClr val="FF9300"/>
          </a:solidFill>
          <a:ln w="3175">
            <a:miter lim="400000"/>
          </a:ln>
        </p:spPr>
        <p:txBody>
          <a:bodyPr lIns="107156" tIns="107156" rIns="107156" bIns="107156"/>
          <a:lstStyle/>
          <a:p>
            <a:pPr>
              <a:defRPr b="1">
                <a:solidFill>
                  <a:srgbClr val="2B669A"/>
                </a:solidFill>
              </a:defRPr>
            </a:pPr>
            <a:endParaRPr sz="12502"/>
          </a:p>
        </p:txBody>
      </p:sp>
      <p:sp>
        <p:nvSpPr>
          <p:cNvPr id="1388" name="01.01.2025"/>
          <p:cNvSpPr txBox="1"/>
          <p:nvPr/>
        </p:nvSpPr>
        <p:spPr>
          <a:xfrm>
            <a:off x="2994755" y="11453142"/>
            <a:ext cx="2417328" cy="831958"/>
          </a:xfrm>
          <a:prstGeom prst="rect">
            <a:avLst/>
          </a:prstGeom>
          <a:solidFill>
            <a:srgbClr val="D6D6D6"/>
          </a:solidFill>
          <a:ln w="3175">
            <a:solidFill>
              <a:srgbClr val="0433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lgn="ctr" defTabSz="514350">
              <a:defRPr sz="1600">
                <a:solidFill>
                  <a:srgbClr val="2B669A"/>
                </a:solidFill>
                <a:latin typeface="Impact"/>
                <a:ea typeface="Impact"/>
                <a:cs typeface="Impact"/>
                <a:sym typeface="Impact"/>
              </a:defRPr>
            </a:lvl1pPr>
          </a:lstStyle>
          <a:p>
            <a:r>
              <a:rPr sz="4000"/>
              <a:t>01.01.202</a:t>
            </a:r>
            <a:r>
              <a:rPr lang="de-DE" sz="4000"/>
              <a:t>6</a:t>
            </a:r>
            <a:endParaRPr sz="4000"/>
          </a:p>
        </p:txBody>
      </p:sp>
      <p:sp>
        <p:nvSpPr>
          <p:cNvPr id="1389" name="31.12.2025"/>
          <p:cNvSpPr txBox="1"/>
          <p:nvPr/>
        </p:nvSpPr>
        <p:spPr>
          <a:xfrm>
            <a:off x="17407668" y="11688746"/>
            <a:ext cx="2396489" cy="831958"/>
          </a:xfrm>
          <a:prstGeom prst="rect">
            <a:avLst/>
          </a:prstGeom>
          <a:solidFill>
            <a:srgbClr val="D6D6D6"/>
          </a:solidFill>
          <a:ln w="3175">
            <a:solidFill>
              <a:srgbClr val="0433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lgn="ctr" defTabSz="514350">
              <a:defRPr sz="1600">
                <a:solidFill>
                  <a:srgbClr val="2B669A"/>
                </a:solidFill>
                <a:latin typeface="Impact"/>
                <a:ea typeface="Impact"/>
                <a:cs typeface="Impact"/>
                <a:sym typeface="Impact"/>
              </a:defRPr>
            </a:lvl1pPr>
          </a:lstStyle>
          <a:p>
            <a:r>
              <a:rPr sz="4000"/>
              <a:t>31.12.202</a:t>
            </a:r>
            <a:r>
              <a:rPr lang="de-DE" sz="4000"/>
              <a:t>6</a:t>
            </a:r>
            <a:endParaRPr sz="4000"/>
          </a:p>
        </p:txBody>
      </p:sp>
      <p:sp>
        <p:nvSpPr>
          <p:cNvPr id="2" name="Rechteck">
            <a:extLst>
              <a:ext uri="{FF2B5EF4-FFF2-40B4-BE49-F238E27FC236}">
                <a16:creationId xmlns:a16="http://schemas.microsoft.com/office/drawing/2014/main" id="{6B1334A8-1790-C761-8FE6-66B195664E3E}"/>
              </a:ext>
            </a:extLst>
          </p:cNvPr>
          <p:cNvSpPr/>
          <p:nvPr/>
        </p:nvSpPr>
        <p:spPr>
          <a:xfrm>
            <a:off x="0" y="1"/>
            <a:ext cx="24384000" cy="1497182"/>
          </a:xfrm>
          <a:prstGeom prst="rect">
            <a:avLst/>
          </a:prstGeom>
          <a:blipFill>
            <a:blip r:embed="rId5"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C436A432-BC5B-B37B-09CB-ED57587DDF7E}"/>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EB5E134F-48B0-7905-4EC1-9CBD6FBC84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90891" y="274886"/>
            <a:ext cx="2645433" cy="1100785"/>
          </a:xfrm>
          <a:prstGeom prst="rect">
            <a:avLst/>
          </a:prstGeom>
        </p:spPr>
      </p:pic>
      <p:pic>
        <p:nvPicPr>
          <p:cNvPr id="1373" name="checkered-flag-309862_1280.png" descr="checkered-flag-309862_128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45531">
            <a:off x="15099386" y="998267"/>
            <a:ext cx="4670225" cy="4144825"/>
          </a:xfrm>
          <a:prstGeom prst="rect">
            <a:avLst/>
          </a:prstGeom>
          <a:ln w="12700">
            <a:miter lim="400000"/>
          </a:ln>
        </p:spPr>
      </p:pic>
      <p:sp>
        <p:nvSpPr>
          <p:cNvPr id="8" name="HEUTE">
            <a:extLst>
              <a:ext uri="{FF2B5EF4-FFF2-40B4-BE49-F238E27FC236}">
                <a16:creationId xmlns:a16="http://schemas.microsoft.com/office/drawing/2014/main" id="{DC478659-7A01-D46F-F048-E81689AC0F4C}"/>
              </a:ext>
            </a:extLst>
          </p:cNvPr>
          <p:cNvSpPr txBox="1"/>
          <p:nvPr/>
        </p:nvSpPr>
        <p:spPr>
          <a:xfrm>
            <a:off x="9418142" y="11734382"/>
            <a:ext cx="3983462" cy="1139863"/>
          </a:xfrm>
          <a:prstGeom prst="rect">
            <a:avLst/>
          </a:prstGeom>
          <a:solidFill>
            <a:srgbClr val="D6D6D6"/>
          </a:solidFill>
          <a:ln w="3175">
            <a:solidFill>
              <a:srgbClr val="0433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lgn="ctr" defTabSz="514350">
              <a:defRPr>
                <a:solidFill>
                  <a:srgbClr val="2B669A"/>
                </a:solidFill>
                <a:latin typeface="Impact"/>
                <a:ea typeface="Impact"/>
                <a:cs typeface="Impact"/>
                <a:sym typeface="Impact"/>
              </a:defRPr>
            </a:lvl1pPr>
          </a:lstStyle>
          <a:p>
            <a:r>
              <a:rPr lang="de-DE" sz="6001"/>
              <a:t>noch später</a:t>
            </a:r>
            <a:endParaRPr sz="6001"/>
          </a:p>
        </p:txBody>
      </p:sp>
      <p:grpSp>
        <p:nvGrpSpPr>
          <p:cNvPr id="1387" name="Gruppieren"/>
          <p:cNvGrpSpPr/>
          <p:nvPr/>
        </p:nvGrpSpPr>
        <p:grpSpPr>
          <a:xfrm rot="21238710">
            <a:off x="9652020" y="6048336"/>
            <a:ext cx="4752699" cy="5048192"/>
            <a:chOff x="0" y="0"/>
            <a:chExt cx="1901078" cy="2019276"/>
          </a:xfrm>
        </p:grpSpPr>
        <p:pic>
          <p:nvPicPr>
            <p:cNvPr id="1385" name="silhouette-3597579_640.png" descr="silhouette-3597579_64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9839185">
              <a:off x="217479" y="470186"/>
              <a:ext cx="1466120" cy="1271401"/>
            </a:xfrm>
            <a:prstGeom prst="rect">
              <a:avLst/>
            </a:prstGeom>
            <a:ln w="12700" cap="flat">
              <a:noFill/>
              <a:miter lim="400000"/>
            </a:ln>
            <a:effectLst/>
          </p:spPr>
        </p:pic>
        <p:pic>
          <p:nvPicPr>
            <p:cNvPr id="1386" name="heat-4270426_640.png" descr="heat-4270426_64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6452" y="0"/>
              <a:ext cx="587217" cy="652463"/>
            </a:xfrm>
            <a:prstGeom prst="rect">
              <a:avLst/>
            </a:prstGeom>
            <a:ln w="12700" cap="flat">
              <a:noFill/>
              <a:miter lim="400000"/>
            </a:ln>
            <a:effectLst/>
          </p:spPr>
        </p:pic>
      </p:grpSp>
      <p:sp>
        <p:nvSpPr>
          <p:cNvPr id="1384" name="WEG"/>
          <p:cNvSpPr txBox="1"/>
          <p:nvPr/>
        </p:nvSpPr>
        <p:spPr>
          <a:xfrm rot="20097916">
            <a:off x="14662285" y="6484866"/>
            <a:ext cx="2273057" cy="1601721"/>
          </a:xfrm>
          <a:prstGeom prst="rect">
            <a:avLst/>
          </a:prstGeom>
          <a:solidFill>
            <a:srgbClr val="D6D6D6"/>
          </a:solidFill>
          <a:ln w="3175">
            <a:solidFill>
              <a:srgbClr val="0433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lvl1pPr algn="ctr" defTabSz="514350">
              <a:defRPr sz="3600">
                <a:solidFill>
                  <a:srgbClr val="2B669A"/>
                </a:solidFill>
                <a:latin typeface="Impact"/>
                <a:ea typeface="Impact"/>
                <a:cs typeface="Impact"/>
                <a:sym typeface="Impact"/>
              </a:defRPr>
            </a:lvl1pPr>
          </a:lstStyle>
          <a:p>
            <a:r>
              <a:rPr sz="9002"/>
              <a:t>WEG</a:t>
            </a:r>
          </a:p>
        </p:txBody>
      </p:sp>
      <p:sp>
        <p:nvSpPr>
          <p:cNvPr id="5" name="TELEFON">
            <a:extLst>
              <a:ext uri="{FF2B5EF4-FFF2-40B4-BE49-F238E27FC236}">
                <a16:creationId xmlns:a16="http://schemas.microsoft.com/office/drawing/2014/main" id="{D07114BC-1214-C22B-75E8-B96D871FAC0E}"/>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BEGLEITUNG MITARBEITER</a:t>
            </a:r>
            <a:endParaRPr dirty="0"/>
          </a:p>
        </p:txBody>
      </p:sp>
    </p:spTree>
    <p:extLst>
      <p:ext uri="{BB962C8B-B14F-4D97-AF65-F5344CB8AC3E}">
        <p14:creationId xmlns:p14="http://schemas.microsoft.com/office/powerpoint/2010/main" val="324557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4.27083E-6 1.11022E-16 L 0.31888 -0.41829 " pathEditMode="relative" rAng="0" ptsTypes="AA">
                                      <p:cBhvr>
                                        <p:cTn id="6" dur="5000" fill="hold"/>
                                        <p:tgtEl>
                                          <p:spTgt spid="1387"/>
                                        </p:tgtEl>
                                        <p:attrNameLst>
                                          <p:attrName>ppt_x</p:attrName>
                                          <p:attrName>ppt_y</p:attrName>
                                        </p:attrNameLst>
                                      </p:cBhvr>
                                      <p:rCtr x="15944" y="-209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5ACE7-39E4-5233-D5D1-FD70B4FF17E1}"/>
            </a:ext>
          </a:extLst>
        </p:cNvPr>
        <p:cNvGrpSpPr/>
        <p:nvPr/>
      </p:nvGrpSpPr>
      <p:grpSpPr>
        <a:xfrm>
          <a:off x="0" y="0"/>
          <a:ext cx="0" cy="0"/>
          <a:chOff x="0" y="0"/>
          <a:chExt cx="0" cy="0"/>
        </a:xfrm>
      </p:grpSpPr>
      <p:sp>
        <p:nvSpPr>
          <p:cNvPr id="1402" name="Linien">
            <a:extLst>
              <a:ext uri="{FF2B5EF4-FFF2-40B4-BE49-F238E27FC236}">
                <a16:creationId xmlns:a16="http://schemas.microsoft.com/office/drawing/2014/main" id="{DAD6FA86-235A-5713-DBDE-8068A1E7F738}"/>
              </a:ext>
            </a:extLst>
          </p:cNvPr>
          <p:cNvSpPr/>
          <p:nvPr/>
        </p:nvSpPr>
        <p:spPr>
          <a:xfrm flipV="1">
            <a:off x="10952393" y="8920863"/>
            <a:ext cx="2" cy="2261090"/>
          </a:xfrm>
          <a:prstGeom prst="line">
            <a:avLst/>
          </a:prstGeom>
          <a:ln w="25400">
            <a:solidFill>
              <a:srgbClr val="0433FF"/>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03" name="Linien">
            <a:extLst>
              <a:ext uri="{FF2B5EF4-FFF2-40B4-BE49-F238E27FC236}">
                <a16:creationId xmlns:a16="http://schemas.microsoft.com/office/drawing/2014/main" id="{51D11984-50FF-664D-ADA6-371E1F43A680}"/>
              </a:ext>
            </a:extLst>
          </p:cNvPr>
          <p:cNvSpPr/>
          <p:nvPr/>
        </p:nvSpPr>
        <p:spPr>
          <a:xfrm flipV="1">
            <a:off x="14124720" y="7662686"/>
            <a:ext cx="2" cy="3542299"/>
          </a:xfrm>
          <a:prstGeom prst="line">
            <a:avLst/>
          </a:prstGeom>
          <a:ln w="25400">
            <a:solidFill>
              <a:srgbClr val="E93F33"/>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04" name="Linien">
            <a:extLst>
              <a:ext uri="{FF2B5EF4-FFF2-40B4-BE49-F238E27FC236}">
                <a16:creationId xmlns:a16="http://schemas.microsoft.com/office/drawing/2014/main" id="{6CFFD2F2-B15C-004E-ABB3-1A3E4903235E}"/>
              </a:ext>
            </a:extLst>
          </p:cNvPr>
          <p:cNvSpPr/>
          <p:nvPr/>
        </p:nvSpPr>
        <p:spPr>
          <a:xfrm flipV="1">
            <a:off x="12009835" y="8252875"/>
            <a:ext cx="2" cy="2929078"/>
          </a:xfrm>
          <a:prstGeom prst="line">
            <a:avLst/>
          </a:prstGeom>
          <a:ln w="25400">
            <a:solidFill>
              <a:srgbClr val="E93F33"/>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05" name="Linien">
            <a:extLst>
              <a:ext uri="{FF2B5EF4-FFF2-40B4-BE49-F238E27FC236}">
                <a16:creationId xmlns:a16="http://schemas.microsoft.com/office/drawing/2014/main" id="{215E3183-9D8A-06D8-E097-875CF61A4B16}"/>
              </a:ext>
            </a:extLst>
          </p:cNvPr>
          <p:cNvSpPr/>
          <p:nvPr/>
        </p:nvSpPr>
        <p:spPr>
          <a:xfrm flipV="1">
            <a:off x="9912457" y="9227180"/>
            <a:ext cx="2" cy="1954774"/>
          </a:xfrm>
          <a:prstGeom prst="line">
            <a:avLst/>
          </a:prstGeom>
          <a:ln w="25400">
            <a:solidFill>
              <a:srgbClr val="E93F33"/>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06" name="MEG">
            <a:extLst>
              <a:ext uri="{FF2B5EF4-FFF2-40B4-BE49-F238E27FC236}">
                <a16:creationId xmlns:a16="http://schemas.microsoft.com/office/drawing/2014/main" id="{69841980-0FCB-0A78-0314-97D72CF392D6}"/>
              </a:ext>
            </a:extLst>
          </p:cNvPr>
          <p:cNvSpPr txBox="1"/>
          <p:nvPr/>
        </p:nvSpPr>
        <p:spPr>
          <a:xfrm rot="16200742">
            <a:off x="9052408" y="11737219"/>
            <a:ext cx="1728036" cy="1293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2800">
                <a:solidFill>
                  <a:srgbClr val="E93F33"/>
                </a:solidFill>
                <a:latin typeface="Impact"/>
                <a:ea typeface="Impact"/>
                <a:cs typeface="Impact"/>
                <a:sym typeface="Impact"/>
              </a:defRPr>
            </a:lvl1pPr>
          </a:lstStyle>
          <a:p>
            <a:r>
              <a:rPr sz="7001"/>
              <a:t>MEG</a:t>
            </a:r>
          </a:p>
        </p:txBody>
      </p:sp>
      <p:sp>
        <p:nvSpPr>
          <p:cNvPr id="1407" name="MEG">
            <a:extLst>
              <a:ext uri="{FF2B5EF4-FFF2-40B4-BE49-F238E27FC236}">
                <a16:creationId xmlns:a16="http://schemas.microsoft.com/office/drawing/2014/main" id="{95A2151B-77C4-D3E0-841A-4E08A9BEE48F}"/>
              </a:ext>
            </a:extLst>
          </p:cNvPr>
          <p:cNvSpPr txBox="1"/>
          <p:nvPr/>
        </p:nvSpPr>
        <p:spPr>
          <a:xfrm rot="16200742">
            <a:off x="11149789" y="11716313"/>
            <a:ext cx="1728036" cy="1293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2800">
                <a:solidFill>
                  <a:srgbClr val="E93F33"/>
                </a:solidFill>
                <a:latin typeface="Impact"/>
                <a:ea typeface="Impact"/>
                <a:cs typeface="Impact"/>
                <a:sym typeface="Impact"/>
              </a:defRPr>
            </a:lvl1pPr>
          </a:lstStyle>
          <a:p>
            <a:r>
              <a:rPr sz="7001"/>
              <a:t>MEG</a:t>
            </a:r>
          </a:p>
        </p:txBody>
      </p:sp>
      <p:sp>
        <p:nvSpPr>
          <p:cNvPr id="1408" name="MEG">
            <a:extLst>
              <a:ext uri="{FF2B5EF4-FFF2-40B4-BE49-F238E27FC236}">
                <a16:creationId xmlns:a16="http://schemas.microsoft.com/office/drawing/2014/main" id="{BA207A46-2290-E4A1-72BB-6C547CF8D8B5}"/>
              </a:ext>
            </a:extLst>
          </p:cNvPr>
          <p:cNvSpPr txBox="1"/>
          <p:nvPr/>
        </p:nvSpPr>
        <p:spPr>
          <a:xfrm rot="16200742">
            <a:off x="13260711" y="11716313"/>
            <a:ext cx="1728036" cy="1293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2800">
                <a:solidFill>
                  <a:srgbClr val="E93F33"/>
                </a:solidFill>
                <a:latin typeface="Impact"/>
                <a:ea typeface="Impact"/>
                <a:cs typeface="Impact"/>
                <a:sym typeface="Impact"/>
              </a:defRPr>
            </a:lvl1pPr>
          </a:lstStyle>
          <a:p>
            <a:r>
              <a:rPr sz="7001"/>
              <a:t>MEG</a:t>
            </a:r>
          </a:p>
        </p:txBody>
      </p:sp>
      <p:sp>
        <p:nvSpPr>
          <p:cNvPr id="1409" name="coaching">
            <a:extLst>
              <a:ext uri="{FF2B5EF4-FFF2-40B4-BE49-F238E27FC236}">
                <a16:creationId xmlns:a16="http://schemas.microsoft.com/office/drawing/2014/main" id="{1D7B3153-1485-0CFB-E81F-A49888386F42}"/>
              </a:ext>
            </a:extLst>
          </p:cNvPr>
          <p:cNvSpPr txBox="1"/>
          <p:nvPr/>
        </p:nvSpPr>
        <p:spPr>
          <a:xfrm rot="16200742">
            <a:off x="9984563" y="12006585"/>
            <a:ext cx="1939633" cy="755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1400">
                <a:solidFill>
                  <a:srgbClr val="0433FF"/>
                </a:solidFill>
                <a:latin typeface="Impact"/>
                <a:ea typeface="Impact"/>
                <a:cs typeface="Impact"/>
                <a:sym typeface="Impact"/>
              </a:defRPr>
            </a:lvl1pPr>
          </a:lstStyle>
          <a:p>
            <a:r>
              <a:rPr sz="3500"/>
              <a:t>coaching</a:t>
            </a:r>
          </a:p>
        </p:txBody>
      </p:sp>
      <p:sp>
        <p:nvSpPr>
          <p:cNvPr id="1410" name="coaching">
            <a:extLst>
              <a:ext uri="{FF2B5EF4-FFF2-40B4-BE49-F238E27FC236}">
                <a16:creationId xmlns:a16="http://schemas.microsoft.com/office/drawing/2014/main" id="{ACDC8016-2E1B-6F89-F95B-4C54FA210481}"/>
              </a:ext>
            </a:extLst>
          </p:cNvPr>
          <p:cNvSpPr txBox="1"/>
          <p:nvPr/>
        </p:nvSpPr>
        <p:spPr>
          <a:xfrm rot="16200742">
            <a:off x="14472774" y="12006585"/>
            <a:ext cx="1941236" cy="755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1400">
                <a:solidFill>
                  <a:srgbClr val="0433FF"/>
                </a:solidFill>
                <a:latin typeface="Impact"/>
                <a:ea typeface="Impact"/>
                <a:cs typeface="Impact"/>
                <a:sym typeface="Impact"/>
              </a:defRPr>
            </a:lvl1pPr>
          </a:lstStyle>
          <a:p>
            <a:r>
              <a:rPr sz="3500"/>
              <a:t>coaching</a:t>
            </a:r>
          </a:p>
        </p:txBody>
      </p:sp>
      <p:sp>
        <p:nvSpPr>
          <p:cNvPr id="1411" name="Linien">
            <a:extLst>
              <a:ext uri="{FF2B5EF4-FFF2-40B4-BE49-F238E27FC236}">
                <a16:creationId xmlns:a16="http://schemas.microsoft.com/office/drawing/2014/main" id="{00710496-449E-435B-CA4D-82175E9B58DB}"/>
              </a:ext>
            </a:extLst>
          </p:cNvPr>
          <p:cNvSpPr/>
          <p:nvPr/>
        </p:nvSpPr>
        <p:spPr>
          <a:xfrm flipV="1">
            <a:off x="15441409" y="7329542"/>
            <a:ext cx="2" cy="3852411"/>
          </a:xfrm>
          <a:prstGeom prst="line">
            <a:avLst/>
          </a:prstGeom>
          <a:ln w="25400">
            <a:solidFill>
              <a:srgbClr val="0433FF"/>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12" name="Linien">
            <a:extLst>
              <a:ext uri="{FF2B5EF4-FFF2-40B4-BE49-F238E27FC236}">
                <a16:creationId xmlns:a16="http://schemas.microsoft.com/office/drawing/2014/main" id="{2D8D2BA0-5281-AA78-083E-FC47D524B7CF}"/>
              </a:ext>
            </a:extLst>
          </p:cNvPr>
          <p:cNvSpPr/>
          <p:nvPr/>
        </p:nvSpPr>
        <p:spPr>
          <a:xfrm>
            <a:off x="4006595" y="11331121"/>
            <a:ext cx="15592310" cy="2"/>
          </a:xfrm>
          <a:prstGeom prst="line">
            <a:avLst/>
          </a:prstGeom>
          <a:ln w="63500">
            <a:solidFill>
              <a:srgbClr val="000000"/>
            </a:solidFill>
            <a:tailEnd type="triangle"/>
          </a:ln>
        </p:spPr>
        <p:txBody>
          <a:bodyPr lIns="107156" tIns="107156" rIns="107156" bIns="107156"/>
          <a:lstStyle/>
          <a:p>
            <a:pPr>
              <a:defRPr b="1">
                <a:solidFill>
                  <a:srgbClr val="2B669A"/>
                </a:solidFill>
              </a:defRPr>
            </a:pPr>
            <a:endParaRPr sz="12502"/>
          </a:p>
        </p:txBody>
      </p:sp>
      <p:sp>
        <p:nvSpPr>
          <p:cNvPr id="1413" name="Linien">
            <a:extLst>
              <a:ext uri="{FF2B5EF4-FFF2-40B4-BE49-F238E27FC236}">
                <a16:creationId xmlns:a16="http://schemas.microsoft.com/office/drawing/2014/main" id="{E267EC77-8BEF-7E7F-EDCA-283EBA0A45D7}"/>
              </a:ext>
            </a:extLst>
          </p:cNvPr>
          <p:cNvSpPr/>
          <p:nvPr/>
        </p:nvSpPr>
        <p:spPr>
          <a:xfrm flipV="1">
            <a:off x="3978249" y="5971708"/>
            <a:ext cx="14470289" cy="5359414"/>
          </a:xfrm>
          <a:prstGeom prst="line">
            <a:avLst/>
          </a:prstGeom>
          <a:ln w="101600">
            <a:solidFill>
              <a:srgbClr val="4F8F00">
                <a:alpha val="46716"/>
              </a:srgbClr>
            </a:solidFill>
          </a:ln>
        </p:spPr>
        <p:txBody>
          <a:bodyPr lIns="107156" tIns="107156" rIns="107156" bIns="107156"/>
          <a:lstStyle/>
          <a:p>
            <a:pPr>
              <a:defRPr b="1">
                <a:solidFill>
                  <a:srgbClr val="2B669A"/>
                </a:solidFill>
              </a:defRPr>
            </a:pPr>
            <a:endParaRPr sz="12502"/>
          </a:p>
        </p:txBody>
      </p:sp>
      <p:sp>
        <p:nvSpPr>
          <p:cNvPr id="1414" name="Kreis">
            <a:extLst>
              <a:ext uri="{FF2B5EF4-FFF2-40B4-BE49-F238E27FC236}">
                <a16:creationId xmlns:a16="http://schemas.microsoft.com/office/drawing/2014/main" id="{C4EC8478-0BF9-2760-EEF7-F68CD8CF4EFA}"/>
              </a:ext>
            </a:extLst>
          </p:cNvPr>
          <p:cNvSpPr/>
          <p:nvPr/>
        </p:nvSpPr>
        <p:spPr>
          <a:xfrm>
            <a:off x="18275392" y="5535474"/>
            <a:ext cx="654848" cy="654848"/>
          </a:xfrm>
          <a:prstGeom prst="ellipse">
            <a:avLst/>
          </a:prstGeom>
          <a:solidFill>
            <a:srgbClr val="4F8F00"/>
          </a:solidFill>
          <a:ln w="3175">
            <a:miter lim="400000"/>
          </a:ln>
        </p:spPr>
        <p:txBody>
          <a:bodyPr lIns="107156" tIns="107156" rIns="107156" bIns="107156"/>
          <a:lstStyle/>
          <a:p>
            <a:pPr>
              <a:defRPr b="1">
                <a:solidFill>
                  <a:srgbClr val="2B669A"/>
                </a:solidFill>
              </a:defRPr>
            </a:pPr>
            <a:endParaRPr sz="12502"/>
          </a:p>
        </p:txBody>
      </p:sp>
      <p:sp>
        <p:nvSpPr>
          <p:cNvPr id="1415" name="Linien">
            <a:extLst>
              <a:ext uri="{FF2B5EF4-FFF2-40B4-BE49-F238E27FC236}">
                <a16:creationId xmlns:a16="http://schemas.microsoft.com/office/drawing/2014/main" id="{B355CF0F-4E6B-AAC7-3E2A-D5914A0E5082}"/>
              </a:ext>
            </a:extLst>
          </p:cNvPr>
          <p:cNvSpPr/>
          <p:nvPr/>
        </p:nvSpPr>
        <p:spPr>
          <a:xfrm flipV="1">
            <a:off x="18605914" y="6191014"/>
            <a:ext cx="2" cy="4920802"/>
          </a:xfrm>
          <a:prstGeom prst="line">
            <a:avLst/>
          </a:prstGeom>
          <a:ln w="25400">
            <a:solidFill>
              <a:srgbClr val="5E5E5E"/>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16" name="ZEITACHSE">
            <a:extLst>
              <a:ext uri="{FF2B5EF4-FFF2-40B4-BE49-F238E27FC236}">
                <a16:creationId xmlns:a16="http://schemas.microsoft.com/office/drawing/2014/main" id="{969E182D-E4ED-F71C-A930-128D0FE73E9F}"/>
              </a:ext>
            </a:extLst>
          </p:cNvPr>
          <p:cNvSpPr txBox="1"/>
          <p:nvPr/>
        </p:nvSpPr>
        <p:spPr>
          <a:xfrm>
            <a:off x="19511738" y="10807246"/>
            <a:ext cx="3117840" cy="1062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2200">
                <a:solidFill>
                  <a:srgbClr val="5E5E5E"/>
                </a:solidFill>
                <a:latin typeface="Impact"/>
                <a:ea typeface="Impact"/>
                <a:cs typeface="Impact"/>
                <a:sym typeface="Impact"/>
              </a:defRPr>
            </a:lvl1pPr>
          </a:lstStyle>
          <a:p>
            <a:r>
              <a:rPr sz="5501"/>
              <a:t>ZEITACHSE</a:t>
            </a:r>
          </a:p>
        </p:txBody>
      </p:sp>
      <p:pic>
        <p:nvPicPr>
          <p:cNvPr id="1418" name="Linien Linien" descr="Linien Linien">
            <a:extLst>
              <a:ext uri="{FF2B5EF4-FFF2-40B4-BE49-F238E27FC236}">
                <a16:creationId xmlns:a16="http://schemas.microsoft.com/office/drawing/2014/main" id="{0BD1B71A-8E06-DC98-D5FD-1D7269AFAD00}"/>
              </a:ext>
            </a:extLst>
          </p:cNvPr>
          <p:cNvPicPr>
            <a:picLocks/>
          </p:cNvPicPr>
          <p:nvPr/>
        </p:nvPicPr>
        <p:blipFill>
          <a:blip r:embed="rId3">
            <a:alphaModFix amt="49889"/>
          </a:blip>
          <a:stretch>
            <a:fillRect/>
          </a:stretch>
        </p:blipFill>
        <p:spPr>
          <a:xfrm rot="20372058">
            <a:off x="3443209" y="10194944"/>
            <a:ext cx="15540369" cy="158752"/>
          </a:xfrm>
          <a:prstGeom prst="rect">
            <a:avLst/>
          </a:prstGeom>
        </p:spPr>
      </p:pic>
      <p:pic>
        <p:nvPicPr>
          <p:cNvPr id="1420" name="Linien Linien" descr="Linien Linien">
            <a:extLst>
              <a:ext uri="{FF2B5EF4-FFF2-40B4-BE49-F238E27FC236}">
                <a16:creationId xmlns:a16="http://schemas.microsoft.com/office/drawing/2014/main" id="{2E1FF18B-257B-52AE-A738-707799821DD7}"/>
              </a:ext>
            </a:extLst>
          </p:cNvPr>
          <p:cNvPicPr>
            <a:picLocks/>
          </p:cNvPicPr>
          <p:nvPr/>
        </p:nvPicPr>
        <p:blipFill>
          <a:blip r:embed="rId4">
            <a:alphaModFix amt="49889"/>
          </a:blip>
          <a:stretch>
            <a:fillRect/>
          </a:stretch>
        </p:blipFill>
        <p:spPr>
          <a:xfrm rot="20283854">
            <a:off x="3366281" y="6778629"/>
            <a:ext cx="15694225" cy="158752"/>
          </a:xfrm>
          <a:prstGeom prst="rect">
            <a:avLst/>
          </a:prstGeom>
        </p:spPr>
      </p:pic>
      <p:sp>
        <p:nvSpPr>
          <p:cNvPr id="1422" name="ZIEL">
            <a:extLst>
              <a:ext uri="{FF2B5EF4-FFF2-40B4-BE49-F238E27FC236}">
                <a16:creationId xmlns:a16="http://schemas.microsoft.com/office/drawing/2014/main" id="{58A36381-CB4C-96D5-49EC-C0B94E739DEE}"/>
              </a:ext>
            </a:extLst>
          </p:cNvPr>
          <p:cNvSpPr txBox="1"/>
          <p:nvPr/>
        </p:nvSpPr>
        <p:spPr>
          <a:xfrm>
            <a:off x="19180638" y="4783753"/>
            <a:ext cx="1925206" cy="1601721"/>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3600">
                <a:solidFill>
                  <a:srgbClr val="2B669A"/>
                </a:solidFill>
                <a:latin typeface="Impact"/>
                <a:ea typeface="Impact"/>
                <a:cs typeface="Impact"/>
                <a:sym typeface="Impact"/>
              </a:defRPr>
            </a:lvl1pPr>
          </a:lstStyle>
          <a:p>
            <a:r>
              <a:rPr sz="9002"/>
              <a:t>ZIEL</a:t>
            </a:r>
          </a:p>
        </p:txBody>
      </p:sp>
      <p:sp>
        <p:nvSpPr>
          <p:cNvPr id="1423" name="Kreis">
            <a:extLst>
              <a:ext uri="{FF2B5EF4-FFF2-40B4-BE49-F238E27FC236}">
                <a16:creationId xmlns:a16="http://schemas.microsoft.com/office/drawing/2014/main" id="{C46A4C3C-7234-7086-2514-49C9779AB06B}"/>
              </a:ext>
            </a:extLst>
          </p:cNvPr>
          <p:cNvSpPr/>
          <p:nvPr/>
        </p:nvSpPr>
        <p:spPr>
          <a:xfrm>
            <a:off x="18275392" y="10933557"/>
            <a:ext cx="654848" cy="654848"/>
          </a:xfrm>
          <a:prstGeom prst="ellipse">
            <a:avLst/>
          </a:prstGeom>
          <a:solidFill>
            <a:srgbClr val="FF9300"/>
          </a:solidFill>
          <a:ln w="3175">
            <a:miter lim="400000"/>
          </a:ln>
        </p:spPr>
        <p:txBody>
          <a:bodyPr lIns="107156" tIns="107156" rIns="107156" bIns="107156"/>
          <a:lstStyle/>
          <a:p>
            <a:pPr>
              <a:defRPr b="1">
                <a:solidFill>
                  <a:srgbClr val="2B669A"/>
                </a:solidFill>
              </a:defRPr>
            </a:pPr>
            <a:endParaRPr sz="12502"/>
          </a:p>
        </p:txBody>
      </p:sp>
      <p:sp>
        <p:nvSpPr>
          <p:cNvPr id="1424" name="Linien">
            <a:extLst>
              <a:ext uri="{FF2B5EF4-FFF2-40B4-BE49-F238E27FC236}">
                <a16:creationId xmlns:a16="http://schemas.microsoft.com/office/drawing/2014/main" id="{BB7EB4A7-CEDC-4997-BC01-1277BB4F2CAB}"/>
              </a:ext>
            </a:extLst>
          </p:cNvPr>
          <p:cNvSpPr/>
          <p:nvPr/>
        </p:nvSpPr>
        <p:spPr>
          <a:xfrm flipV="1">
            <a:off x="4467750" y="5852647"/>
            <a:ext cx="13980689" cy="5304554"/>
          </a:xfrm>
          <a:prstGeom prst="line">
            <a:avLst/>
          </a:prstGeom>
          <a:ln w="101600">
            <a:solidFill>
              <a:srgbClr val="4F8F00"/>
            </a:solidFill>
          </a:ln>
        </p:spPr>
        <p:txBody>
          <a:bodyPr lIns="107156" tIns="107156" rIns="107156" bIns="107156"/>
          <a:lstStyle/>
          <a:p>
            <a:pPr>
              <a:defRPr b="1">
                <a:solidFill>
                  <a:srgbClr val="2B669A"/>
                </a:solidFill>
              </a:defRPr>
            </a:pPr>
            <a:endParaRPr sz="12502"/>
          </a:p>
        </p:txBody>
      </p:sp>
      <p:pic>
        <p:nvPicPr>
          <p:cNvPr id="1425" name="silhouette-3597579_640.png" descr="silhouette-3597579_640.png">
            <a:extLst>
              <a:ext uri="{FF2B5EF4-FFF2-40B4-BE49-F238E27FC236}">
                <a16:creationId xmlns:a16="http://schemas.microsoft.com/office/drawing/2014/main" id="{091338CE-3676-9CF8-A2F4-C08093C323C5}"/>
              </a:ext>
            </a:extLst>
          </p:cNvPr>
          <p:cNvPicPr>
            <a:picLocks noChangeAspect="1"/>
          </p:cNvPicPr>
          <p:nvPr/>
        </p:nvPicPr>
        <p:blipFill>
          <a:blip r:embed="rId5"/>
          <a:stretch>
            <a:fillRect/>
          </a:stretch>
        </p:blipFill>
        <p:spPr>
          <a:xfrm rot="20440455">
            <a:off x="4529068" y="7122993"/>
            <a:ext cx="3665300" cy="3178503"/>
          </a:xfrm>
          <a:prstGeom prst="rect">
            <a:avLst/>
          </a:prstGeom>
          <a:ln w="12700">
            <a:miter lim="400000"/>
          </a:ln>
        </p:spPr>
      </p:pic>
      <p:sp>
        <p:nvSpPr>
          <p:cNvPr id="1426" name="Kreis">
            <a:extLst>
              <a:ext uri="{FF2B5EF4-FFF2-40B4-BE49-F238E27FC236}">
                <a16:creationId xmlns:a16="http://schemas.microsoft.com/office/drawing/2014/main" id="{5080492D-9D1D-2711-7048-D30F8461BCAB}"/>
              </a:ext>
            </a:extLst>
          </p:cNvPr>
          <p:cNvSpPr/>
          <p:nvPr/>
        </p:nvSpPr>
        <p:spPr>
          <a:xfrm>
            <a:off x="3875995" y="10880782"/>
            <a:ext cx="654848" cy="654848"/>
          </a:xfrm>
          <a:prstGeom prst="ellipse">
            <a:avLst/>
          </a:prstGeom>
          <a:solidFill>
            <a:srgbClr val="FF9300"/>
          </a:solidFill>
          <a:ln w="3175">
            <a:miter lim="400000"/>
          </a:ln>
        </p:spPr>
        <p:txBody>
          <a:bodyPr lIns="107156" tIns="107156" rIns="107156" bIns="107156"/>
          <a:lstStyle/>
          <a:p>
            <a:pPr>
              <a:defRPr b="1">
                <a:solidFill>
                  <a:srgbClr val="2B669A"/>
                </a:solidFill>
              </a:defRPr>
            </a:pPr>
            <a:endParaRPr sz="12502"/>
          </a:p>
        </p:txBody>
      </p:sp>
      <p:sp>
        <p:nvSpPr>
          <p:cNvPr id="1427" name="Linien">
            <a:extLst>
              <a:ext uri="{FF2B5EF4-FFF2-40B4-BE49-F238E27FC236}">
                <a16:creationId xmlns:a16="http://schemas.microsoft.com/office/drawing/2014/main" id="{0253A754-6B17-2DEA-0553-948F3C17C5F5}"/>
              </a:ext>
            </a:extLst>
          </p:cNvPr>
          <p:cNvSpPr/>
          <p:nvPr/>
        </p:nvSpPr>
        <p:spPr>
          <a:xfrm flipV="1">
            <a:off x="16742202" y="6743846"/>
            <a:ext cx="2" cy="4468249"/>
          </a:xfrm>
          <a:prstGeom prst="line">
            <a:avLst/>
          </a:prstGeom>
          <a:ln w="25400">
            <a:solidFill>
              <a:srgbClr val="E93F33"/>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28" name="MEG">
            <a:extLst>
              <a:ext uri="{FF2B5EF4-FFF2-40B4-BE49-F238E27FC236}">
                <a16:creationId xmlns:a16="http://schemas.microsoft.com/office/drawing/2014/main" id="{43CC2EBA-95D7-8EB3-C519-1E79338ACBA2}"/>
              </a:ext>
            </a:extLst>
          </p:cNvPr>
          <p:cNvSpPr txBox="1"/>
          <p:nvPr/>
        </p:nvSpPr>
        <p:spPr>
          <a:xfrm rot="16200742">
            <a:off x="15878192" y="11723424"/>
            <a:ext cx="1728036" cy="1293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2800">
                <a:solidFill>
                  <a:srgbClr val="E93F33"/>
                </a:solidFill>
                <a:latin typeface="Impact"/>
                <a:ea typeface="Impact"/>
                <a:cs typeface="Impact"/>
                <a:sym typeface="Impact"/>
              </a:defRPr>
            </a:lvl1pPr>
          </a:lstStyle>
          <a:p>
            <a:r>
              <a:rPr sz="7001"/>
              <a:t>MEG</a:t>
            </a:r>
          </a:p>
        </p:txBody>
      </p:sp>
      <p:sp>
        <p:nvSpPr>
          <p:cNvPr id="1429" name="WEG">
            <a:extLst>
              <a:ext uri="{FF2B5EF4-FFF2-40B4-BE49-F238E27FC236}">
                <a16:creationId xmlns:a16="http://schemas.microsoft.com/office/drawing/2014/main" id="{242CA16E-FEAA-C221-AF6C-E6500A6A2CEC}"/>
              </a:ext>
            </a:extLst>
          </p:cNvPr>
          <p:cNvSpPr txBox="1"/>
          <p:nvPr/>
        </p:nvSpPr>
        <p:spPr>
          <a:xfrm rot="20097916">
            <a:off x="14662285" y="6484866"/>
            <a:ext cx="2273057" cy="1601721"/>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3600">
                <a:solidFill>
                  <a:srgbClr val="2B669A"/>
                </a:solidFill>
                <a:latin typeface="Impact"/>
                <a:ea typeface="Impact"/>
                <a:cs typeface="Impact"/>
                <a:sym typeface="Impact"/>
              </a:defRPr>
            </a:lvl1pPr>
          </a:lstStyle>
          <a:p>
            <a:r>
              <a:rPr sz="9002"/>
              <a:t>WEG</a:t>
            </a:r>
          </a:p>
        </p:txBody>
      </p:sp>
      <p:sp>
        <p:nvSpPr>
          <p:cNvPr id="1430" name="01.01.2026">
            <a:extLst>
              <a:ext uri="{FF2B5EF4-FFF2-40B4-BE49-F238E27FC236}">
                <a16:creationId xmlns:a16="http://schemas.microsoft.com/office/drawing/2014/main" id="{24263D8E-173A-1A87-6F56-C4DAD47943F9}"/>
              </a:ext>
            </a:extLst>
          </p:cNvPr>
          <p:cNvSpPr txBox="1"/>
          <p:nvPr/>
        </p:nvSpPr>
        <p:spPr>
          <a:xfrm>
            <a:off x="2994755" y="11453142"/>
            <a:ext cx="2417328" cy="831958"/>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1600">
                <a:solidFill>
                  <a:srgbClr val="2B669A"/>
                </a:solidFill>
                <a:latin typeface="Impact"/>
                <a:ea typeface="Impact"/>
                <a:cs typeface="Impact"/>
                <a:sym typeface="Impact"/>
              </a:defRPr>
            </a:lvl1pPr>
          </a:lstStyle>
          <a:p>
            <a:r>
              <a:rPr sz="4000"/>
              <a:t>01.01.2026</a:t>
            </a:r>
          </a:p>
        </p:txBody>
      </p:sp>
      <p:sp>
        <p:nvSpPr>
          <p:cNvPr id="1431" name="31.12.2026">
            <a:extLst>
              <a:ext uri="{FF2B5EF4-FFF2-40B4-BE49-F238E27FC236}">
                <a16:creationId xmlns:a16="http://schemas.microsoft.com/office/drawing/2014/main" id="{B13A8059-A017-C565-6EFC-D8D0C0B5A117}"/>
              </a:ext>
            </a:extLst>
          </p:cNvPr>
          <p:cNvSpPr txBox="1"/>
          <p:nvPr/>
        </p:nvSpPr>
        <p:spPr>
          <a:xfrm>
            <a:off x="17407668" y="11688746"/>
            <a:ext cx="2396489" cy="831958"/>
          </a:xfrm>
          <a:prstGeom prst="rect">
            <a:avLst/>
          </a:prstGeom>
          <a:solidFill>
            <a:srgbClr val="D6D6D6"/>
          </a:solidFill>
          <a:ln w="3175">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1600">
                <a:solidFill>
                  <a:srgbClr val="2B669A"/>
                </a:solidFill>
                <a:latin typeface="Impact"/>
                <a:ea typeface="Impact"/>
                <a:cs typeface="Impact"/>
                <a:sym typeface="Impact"/>
              </a:defRPr>
            </a:lvl1pPr>
          </a:lstStyle>
          <a:p>
            <a:r>
              <a:rPr sz="4000"/>
              <a:t>31.12.2026</a:t>
            </a:r>
          </a:p>
        </p:txBody>
      </p:sp>
      <p:sp>
        <p:nvSpPr>
          <p:cNvPr id="1432" name="Linien">
            <a:extLst>
              <a:ext uri="{FF2B5EF4-FFF2-40B4-BE49-F238E27FC236}">
                <a16:creationId xmlns:a16="http://schemas.microsoft.com/office/drawing/2014/main" id="{1665BE2D-8154-AAFA-1BCD-2BF0C89CDD91}"/>
              </a:ext>
            </a:extLst>
          </p:cNvPr>
          <p:cNvSpPr/>
          <p:nvPr/>
        </p:nvSpPr>
        <p:spPr>
          <a:xfrm flipV="1">
            <a:off x="7321641" y="10153413"/>
            <a:ext cx="2" cy="901728"/>
          </a:xfrm>
          <a:prstGeom prst="line">
            <a:avLst/>
          </a:prstGeom>
          <a:ln w="25400">
            <a:solidFill>
              <a:srgbClr val="E93F33"/>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33" name="MEG">
            <a:extLst>
              <a:ext uri="{FF2B5EF4-FFF2-40B4-BE49-F238E27FC236}">
                <a16:creationId xmlns:a16="http://schemas.microsoft.com/office/drawing/2014/main" id="{97ED8E25-DF2D-3CCD-ED28-FC4E065C2D67}"/>
              </a:ext>
            </a:extLst>
          </p:cNvPr>
          <p:cNvSpPr txBox="1"/>
          <p:nvPr/>
        </p:nvSpPr>
        <p:spPr>
          <a:xfrm rot="16200742">
            <a:off x="6461594" y="11610403"/>
            <a:ext cx="1728036" cy="1293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2800">
                <a:solidFill>
                  <a:srgbClr val="E93F33"/>
                </a:solidFill>
                <a:latin typeface="Impact"/>
                <a:ea typeface="Impact"/>
                <a:cs typeface="Impact"/>
                <a:sym typeface="Impact"/>
              </a:defRPr>
            </a:lvl1pPr>
          </a:lstStyle>
          <a:p>
            <a:r>
              <a:rPr sz="7001"/>
              <a:t>MEG</a:t>
            </a:r>
          </a:p>
        </p:txBody>
      </p:sp>
      <p:sp>
        <p:nvSpPr>
          <p:cNvPr id="1434" name="Linien">
            <a:extLst>
              <a:ext uri="{FF2B5EF4-FFF2-40B4-BE49-F238E27FC236}">
                <a16:creationId xmlns:a16="http://schemas.microsoft.com/office/drawing/2014/main" id="{119A0439-D91D-24A2-F6F4-969AB634FAF2}"/>
              </a:ext>
            </a:extLst>
          </p:cNvPr>
          <p:cNvSpPr/>
          <p:nvPr/>
        </p:nvSpPr>
        <p:spPr>
          <a:xfrm flipV="1">
            <a:off x="8582234" y="9628847"/>
            <a:ext cx="2" cy="1743057"/>
          </a:xfrm>
          <a:prstGeom prst="line">
            <a:avLst/>
          </a:prstGeom>
          <a:ln w="25400">
            <a:solidFill>
              <a:srgbClr val="0433FF"/>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35" name="Erfolgs-…">
            <a:extLst>
              <a:ext uri="{FF2B5EF4-FFF2-40B4-BE49-F238E27FC236}">
                <a16:creationId xmlns:a16="http://schemas.microsoft.com/office/drawing/2014/main" id="{2A6CA3D6-F713-47B8-9E67-1BFE4F93750F}"/>
              </a:ext>
            </a:extLst>
          </p:cNvPr>
          <p:cNvSpPr txBox="1"/>
          <p:nvPr/>
        </p:nvSpPr>
        <p:spPr>
          <a:xfrm rot="16200742">
            <a:off x="7694172" y="11730957"/>
            <a:ext cx="1776126" cy="1293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p>
            <a:pPr defTabSz="1286013">
              <a:defRPr sz="1400">
                <a:solidFill>
                  <a:srgbClr val="00F900"/>
                </a:solidFill>
                <a:latin typeface="Impact"/>
                <a:ea typeface="Impact"/>
                <a:cs typeface="Impact"/>
                <a:sym typeface="Impact"/>
              </a:defRPr>
            </a:pPr>
            <a:r>
              <a:rPr sz="3500" err="1">
                <a:solidFill>
                  <a:schemeClr val="accent2"/>
                </a:solidFill>
              </a:rPr>
              <a:t>Erfolgs</a:t>
            </a:r>
            <a:r>
              <a:rPr sz="3500">
                <a:solidFill>
                  <a:schemeClr val="accent2"/>
                </a:solidFill>
              </a:rPr>
              <a:t>-</a:t>
            </a:r>
          </a:p>
          <a:p>
            <a:pPr defTabSz="1286013">
              <a:defRPr sz="1400">
                <a:solidFill>
                  <a:srgbClr val="00F900"/>
                </a:solidFill>
                <a:latin typeface="Impact"/>
                <a:ea typeface="Impact"/>
                <a:cs typeface="Impact"/>
                <a:sym typeface="Impact"/>
              </a:defRPr>
            </a:pPr>
            <a:r>
              <a:rPr sz="3500" err="1">
                <a:solidFill>
                  <a:schemeClr val="accent2"/>
                </a:solidFill>
              </a:rPr>
              <a:t>faktoren</a:t>
            </a:r>
            <a:endParaRPr sz="3500">
              <a:solidFill>
                <a:schemeClr val="accent2"/>
              </a:solidFill>
            </a:endParaRPr>
          </a:p>
        </p:txBody>
      </p:sp>
      <p:sp>
        <p:nvSpPr>
          <p:cNvPr id="1436" name="Meetings">
            <a:extLst>
              <a:ext uri="{FF2B5EF4-FFF2-40B4-BE49-F238E27FC236}">
                <a16:creationId xmlns:a16="http://schemas.microsoft.com/office/drawing/2014/main" id="{3D59EED2-8BDD-8B3A-542C-712D6B70FEAD}"/>
              </a:ext>
            </a:extLst>
          </p:cNvPr>
          <p:cNvSpPr txBox="1"/>
          <p:nvPr/>
        </p:nvSpPr>
        <p:spPr>
          <a:xfrm rot="16200742">
            <a:off x="12154653" y="12081268"/>
            <a:ext cx="1934824" cy="755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7156" tIns="107156" rIns="107156" bIns="107156">
            <a:spAutoFit/>
          </a:bodyPr>
          <a:lstStyle>
            <a:lvl1pPr algn="ctr" defTabSz="514350">
              <a:defRPr sz="1400">
                <a:solidFill>
                  <a:srgbClr val="FF9300"/>
                </a:solidFill>
                <a:latin typeface="Impact"/>
                <a:ea typeface="Impact"/>
                <a:cs typeface="Impact"/>
                <a:sym typeface="Impact"/>
              </a:defRPr>
            </a:lvl1pPr>
          </a:lstStyle>
          <a:p>
            <a:r>
              <a:rPr sz="3500"/>
              <a:t>Meetings</a:t>
            </a:r>
          </a:p>
        </p:txBody>
      </p:sp>
      <p:sp>
        <p:nvSpPr>
          <p:cNvPr id="1437" name="Linien">
            <a:extLst>
              <a:ext uri="{FF2B5EF4-FFF2-40B4-BE49-F238E27FC236}">
                <a16:creationId xmlns:a16="http://schemas.microsoft.com/office/drawing/2014/main" id="{3873FB89-5639-470D-7840-3FDD598C8470}"/>
              </a:ext>
            </a:extLst>
          </p:cNvPr>
          <p:cNvSpPr/>
          <p:nvPr/>
        </p:nvSpPr>
        <p:spPr>
          <a:xfrm flipV="1">
            <a:off x="13122067" y="7994112"/>
            <a:ext cx="2" cy="3446609"/>
          </a:xfrm>
          <a:prstGeom prst="line">
            <a:avLst/>
          </a:prstGeom>
          <a:ln w="25400">
            <a:solidFill>
              <a:srgbClr val="0433FF"/>
            </a:solidFill>
            <a:custDash>
              <a:ds d="200000" sp="200000"/>
            </a:custDash>
            <a:miter lim="400000"/>
          </a:ln>
          <a:effectLst>
            <a:outerShdw blurRad="25400" dist="12700" dir="5400000" rotWithShape="0">
              <a:srgbClr val="000000">
                <a:alpha val="38000"/>
              </a:srgbClr>
            </a:outerShdw>
          </a:effectLst>
        </p:spPr>
        <p:txBody>
          <a:bodyPr lIns="107156" tIns="107156" rIns="107156" bIns="107156"/>
          <a:lstStyle/>
          <a:p>
            <a:pPr>
              <a:defRPr b="1">
                <a:solidFill>
                  <a:srgbClr val="2B669A"/>
                </a:solidFill>
              </a:defRPr>
            </a:pPr>
            <a:endParaRPr sz="12502"/>
          </a:p>
        </p:txBody>
      </p:sp>
      <p:sp>
        <p:nvSpPr>
          <p:cNvPr id="1438" name="ÜBERZEUGUNGSKRAFT">
            <a:extLst>
              <a:ext uri="{FF2B5EF4-FFF2-40B4-BE49-F238E27FC236}">
                <a16:creationId xmlns:a16="http://schemas.microsoft.com/office/drawing/2014/main" id="{FF9435E5-5272-06C5-B4E2-DE0030E99B2B}"/>
              </a:ext>
            </a:extLst>
          </p:cNvPr>
          <p:cNvSpPr txBox="1"/>
          <p:nvPr/>
        </p:nvSpPr>
        <p:spPr>
          <a:xfrm>
            <a:off x="1727365" y="3525290"/>
            <a:ext cx="10092504" cy="1977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299" rIns="114299">
            <a:spAutoFit/>
          </a:bodyPr>
          <a:lstStyle>
            <a:lvl1pPr algn="ctr">
              <a:defRPr sz="4900">
                <a:solidFill>
                  <a:srgbClr val="2B669A"/>
                </a:solidFill>
                <a:latin typeface="Impact"/>
                <a:ea typeface="Impact"/>
                <a:cs typeface="Impact"/>
                <a:sym typeface="Impact"/>
              </a:defRPr>
            </a:lvl1pPr>
          </a:lstStyle>
          <a:p>
            <a:r>
              <a:rPr lang="de-DE" sz="12251"/>
              <a:t>NAHE DRAN SEIN</a:t>
            </a:r>
            <a:endParaRPr sz="12251"/>
          </a:p>
        </p:txBody>
      </p:sp>
      <p:sp>
        <p:nvSpPr>
          <p:cNvPr id="2" name="Rechteck">
            <a:extLst>
              <a:ext uri="{FF2B5EF4-FFF2-40B4-BE49-F238E27FC236}">
                <a16:creationId xmlns:a16="http://schemas.microsoft.com/office/drawing/2014/main" id="{2C992D71-59C3-EA20-882C-B6CAB743BD80}"/>
              </a:ext>
            </a:extLst>
          </p:cNvPr>
          <p:cNvSpPr/>
          <p:nvPr/>
        </p:nvSpPr>
        <p:spPr>
          <a:xfrm>
            <a:off x="0" y="-134478"/>
            <a:ext cx="24384000" cy="1497182"/>
          </a:xfrm>
          <a:prstGeom prst="rect">
            <a:avLst/>
          </a:prstGeom>
          <a:blipFill>
            <a:blip r:embed="rId6"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6A1F1DE6-D992-C6A3-8A88-EE3CDA456BD1}"/>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0F5A9574-AE2E-6067-D39F-0CAA3D2A4BC8}"/>
              </a:ext>
            </a:extLst>
          </p:cNvPr>
          <p:cNvPicPr>
            <a:picLocks noChangeAspect="1"/>
          </p:cNvPicPr>
          <p:nvPr/>
        </p:nvPicPr>
        <p:blipFill>
          <a:blip r:embed="rId7"/>
          <a:stretch>
            <a:fillRect/>
          </a:stretch>
        </p:blipFill>
        <p:spPr>
          <a:xfrm>
            <a:off x="20790891" y="274886"/>
            <a:ext cx="2645433" cy="1100785"/>
          </a:xfrm>
          <a:prstGeom prst="rect">
            <a:avLst/>
          </a:prstGeom>
        </p:spPr>
      </p:pic>
      <p:pic>
        <p:nvPicPr>
          <p:cNvPr id="1417" name="checkered-flag-309862_1280.png" descr="checkered-flag-309862_1280.png">
            <a:extLst>
              <a:ext uri="{FF2B5EF4-FFF2-40B4-BE49-F238E27FC236}">
                <a16:creationId xmlns:a16="http://schemas.microsoft.com/office/drawing/2014/main" id="{686F6FAD-72B1-2D09-DD52-9510E1C9DC40}"/>
              </a:ext>
            </a:extLst>
          </p:cNvPr>
          <p:cNvPicPr>
            <a:picLocks noChangeAspect="1"/>
          </p:cNvPicPr>
          <p:nvPr/>
        </p:nvPicPr>
        <p:blipFill>
          <a:blip r:embed="rId8"/>
          <a:stretch>
            <a:fillRect/>
          </a:stretch>
        </p:blipFill>
        <p:spPr>
          <a:xfrm rot="1545531">
            <a:off x="15099386" y="998267"/>
            <a:ext cx="4670225" cy="4144825"/>
          </a:xfrm>
          <a:prstGeom prst="rect">
            <a:avLst/>
          </a:prstGeom>
          <a:ln w="12700">
            <a:miter lim="400000"/>
          </a:ln>
        </p:spPr>
      </p:pic>
      <p:sp>
        <p:nvSpPr>
          <p:cNvPr id="10" name="powered by">
            <a:extLst>
              <a:ext uri="{FF2B5EF4-FFF2-40B4-BE49-F238E27FC236}">
                <a16:creationId xmlns:a16="http://schemas.microsoft.com/office/drawing/2014/main" id="{65F48FA8-288F-07E7-8D3F-5661B45BE9A6}"/>
              </a:ext>
            </a:extLst>
          </p:cNvPr>
          <p:cNvSpPr txBox="1"/>
          <p:nvPr/>
        </p:nvSpPr>
        <p:spPr>
          <a:xfrm>
            <a:off x="22741095" y="12464034"/>
            <a:ext cx="1609412"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11" name="TELEFON">
            <a:extLst>
              <a:ext uri="{FF2B5EF4-FFF2-40B4-BE49-F238E27FC236}">
                <a16:creationId xmlns:a16="http://schemas.microsoft.com/office/drawing/2014/main" id="{9C19C641-D296-F108-8CD4-939F216E27CF}"/>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BEGLEITUNG MITARBEITER</a:t>
            </a:r>
            <a:endParaRPr dirty="0"/>
          </a:p>
        </p:txBody>
      </p:sp>
    </p:spTree>
    <p:extLst>
      <p:ext uri="{BB962C8B-B14F-4D97-AF65-F5344CB8AC3E}">
        <p14:creationId xmlns:p14="http://schemas.microsoft.com/office/powerpoint/2010/main" val="270634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2971-B5A4-B3D1-2F27-070B01D19554}"/>
            </a:ext>
          </a:extLst>
        </p:cNvPr>
        <p:cNvGrpSpPr/>
        <p:nvPr/>
      </p:nvGrpSpPr>
      <p:grpSpPr>
        <a:xfrm>
          <a:off x="0" y="0"/>
          <a:ext cx="0" cy="0"/>
          <a:chOff x="0" y="0"/>
          <a:chExt cx="0" cy="0"/>
        </a:xfrm>
      </p:grpSpPr>
      <p:pic>
        <p:nvPicPr>
          <p:cNvPr id="6" name="pexels-photo-160174.jpeg" descr="pexels-photo-160174.jpeg">
            <a:extLst>
              <a:ext uri="{FF2B5EF4-FFF2-40B4-BE49-F238E27FC236}">
                <a16:creationId xmlns:a16="http://schemas.microsoft.com/office/drawing/2014/main" id="{09979025-F9B3-EAE1-EF6A-2B624049347D}"/>
              </a:ext>
            </a:extLst>
          </p:cNvPr>
          <p:cNvPicPr>
            <a:picLocks noChangeAspect="1"/>
          </p:cNvPicPr>
          <p:nvPr/>
        </p:nvPicPr>
        <p:blipFill>
          <a:blip r:embed="rId2"/>
          <a:srcRect l="34363" t="1460" b="1460"/>
          <a:stretch>
            <a:fillRect/>
          </a:stretch>
        </p:blipFill>
        <p:spPr>
          <a:xfrm>
            <a:off x="0" y="-1316287"/>
            <a:ext cx="24649383" cy="15032286"/>
          </a:xfrm>
          <a:prstGeom prst="rect">
            <a:avLst/>
          </a:prstGeom>
          <a:ln w="12700">
            <a:miter lim="400000"/>
          </a:ln>
        </p:spPr>
      </p:pic>
      <p:sp>
        <p:nvSpPr>
          <p:cNvPr id="5" name="Textfeld 4">
            <a:extLst>
              <a:ext uri="{FF2B5EF4-FFF2-40B4-BE49-F238E27FC236}">
                <a16:creationId xmlns:a16="http://schemas.microsoft.com/office/drawing/2014/main" id="{9FCAC8C0-EFE2-112F-2867-78864229AC53}"/>
              </a:ext>
            </a:extLst>
          </p:cNvPr>
          <p:cNvSpPr txBox="1"/>
          <p:nvPr/>
        </p:nvSpPr>
        <p:spPr>
          <a:xfrm>
            <a:off x="742727" y="4401830"/>
            <a:ext cx="23249861" cy="9326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None/>
            </a:pPr>
            <a:r>
              <a:rPr lang="de-DE" sz="6001" dirty="0"/>
              <a:t>„Welches konkrete Problem in deinem Arbeitsalltag soll dieser Workshop lösen?“</a:t>
            </a:r>
          </a:p>
          <a:p>
            <a:pPr algn="l">
              <a:buNone/>
            </a:pPr>
            <a:r>
              <a:rPr lang="de-DE" sz="6001" dirty="0"/>
              <a:t>„Welche eine Fähigkeit oder Erkenntnis möchtest du unbedingt mitbringen?“</a:t>
            </a:r>
          </a:p>
          <a:p>
            <a:pPr algn="l">
              <a:buNone/>
            </a:pPr>
            <a:r>
              <a:rPr lang="de-DE" sz="6001" dirty="0"/>
              <a:t>„Welche Fragen wirst Du im Workshop stellen?“</a:t>
            </a:r>
          </a:p>
          <a:p>
            <a:pPr algn="l"/>
            <a:r>
              <a:rPr lang="de-DE" sz="6001" dirty="0"/>
              <a:t>„Was ist das eine konkrete Ziel oder die eine Fertigkeit, die du nach diesem Workshop besser beherrschen möchtest?“</a:t>
            </a:r>
          </a:p>
          <a:p>
            <a:pPr algn="l"/>
            <a:r>
              <a:rPr lang="de-DE" sz="6001" dirty="0"/>
              <a:t>„Welches aktuelle Problem in unserem Team/Projekt könnte durch die Inhalte dieses Workshops gelöst werden?“</a:t>
            </a:r>
          </a:p>
          <a:p>
            <a:pPr algn="l">
              <a:buNone/>
            </a:pPr>
            <a:endParaRPr lang="de-DE" sz="6001" dirty="0"/>
          </a:p>
        </p:txBody>
      </p:sp>
      <p:sp>
        <p:nvSpPr>
          <p:cNvPr id="8" name="Textfeld 7">
            <a:extLst>
              <a:ext uri="{FF2B5EF4-FFF2-40B4-BE49-F238E27FC236}">
                <a16:creationId xmlns:a16="http://schemas.microsoft.com/office/drawing/2014/main" id="{A04708C7-828D-B608-CA68-2617CC95838D}"/>
              </a:ext>
            </a:extLst>
          </p:cNvPr>
          <p:cNvSpPr txBox="1"/>
          <p:nvPr/>
        </p:nvSpPr>
        <p:spPr>
          <a:xfrm>
            <a:off x="2542083" y="1690769"/>
            <a:ext cx="19299835" cy="1939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de-DE" sz="12002"/>
              <a:t>VOR DEM WORKSHOP</a:t>
            </a:r>
          </a:p>
        </p:txBody>
      </p:sp>
      <p:sp>
        <p:nvSpPr>
          <p:cNvPr id="2" name="Rechteck">
            <a:extLst>
              <a:ext uri="{FF2B5EF4-FFF2-40B4-BE49-F238E27FC236}">
                <a16:creationId xmlns:a16="http://schemas.microsoft.com/office/drawing/2014/main" id="{69651444-73DD-08CF-DD82-488FC43C1556}"/>
              </a:ext>
            </a:extLst>
          </p:cNvPr>
          <p:cNvSpPr/>
          <p:nvPr/>
        </p:nvSpPr>
        <p:spPr>
          <a:xfrm>
            <a:off x="0" y="-134478"/>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3" name="Rechteck 2">
            <a:extLst>
              <a:ext uri="{FF2B5EF4-FFF2-40B4-BE49-F238E27FC236}">
                <a16:creationId xmlns:a16="http://schemas.microsoft.com/office/drawing/2014/main" id="{E2C6F133-AD33-E1A6-CA7C-2259692AB087}"/>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4" name="Grafik 3">
            <a:extLst>
              <a:ext uri="{FF2B5EF4-FFF2-40B4-BE49-F238E27FC236}">
                <a16:creationId xmlns:a16="http://schemas.microsoft.com/office/drawing/2014/main" id="{FAC0FF18-8101-B1A8-3B21-4DA98BB1883F}"/>
              </a:ext>
            </a:extLst>
          </p:cNvPr>
          <p:cNvPicPr>
            <a:picLocks noChangeAspect="1"/>
          </p:cNvPicPr>
          <p:nvPr/>
        </p:nvPicPr>
        <p:blipFill>
          <a:blip r:embed="rId4"/>
          <a:stretch>
            <a:fillRect/>
          </a:stretch>
        </p:blipFill>
        <p:spPr>
          <a:xfrm>
            <a:off x="20790891" y="274886"/>
            <a:ext cx="2645433" cy="1100785"/>
          </a:xfrm>
          <a:prstGeom prst="rect">
            <a:avLst/>
          </a:prstGeom>
        </p:spPr>
      </p:pic>
      <p:sp>
        <p:nvSpPr>
          <p:cNvPr id="7" name="betaConcept">
            <a:extLst>
              <a:ext uri="{FF2B5EF4-FFF2-40B4-BE49-F238E27FC236}">
                <a16:creationId xmlns:a16="http://schemas.microsoft.com/office/drawing/2014/main" id="{A12DA107-7E4C-3092-6CC5-95F57B35C03A}"/>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4" name="academy">
            <a:extLst>
              <a:ext uri="{FF2B5EF4-FFF2-40B4-BE49-F238E27FC236}">
                <a16:creationId xmlns:a16="http://schemas.microsoft.com/office/drawing/2014/main" id="{75CD9365-9956-3C26-4811-FF5EE740E6D3}"/>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5" name="pasted-image.png" descr="pasted-image.png">
            <a:extLst>
              <a:ext uri="{FF2B5EF4-FFF2-40B4-BE49-F238E27FC236}">
                <a16:creationId xmlns:a16="http://schemas.microsoft.com/office/drawing/2014/main" id="{7B00A29E-3D4A-8008-9BC1-EFF9235D1E9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6" name="powered by">
            <a:extLst>
              <a:ext uri="{FF2B5EF4-FFF2-40B4-BE49-F238E27FC236}">
                <a16:creationId xmlns:a16="http://schemas.microsoft.com/office/drawing/2014/main" id="{2FCDFE9E-4410-E9F3-7B8A-17EF2D110EF5}"/>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7" name="© Ralph Schmauder 2025 all rights reserved">
            <a:extLst>
              <a:ext uri="{FF2B5EF4-FFF2-40B4-BE49-F238E27FC236}">
                <a16:creationId xmlns:a16="http://schemas.microsoft.com/office/drawing/2014/main" id="{23041625-0117-796F-BA75-866E53468715}"/>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488831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0" name="Tabelle 1"/>
          <p:cNvGraphicFramePr/>
          <p:nvPr>
            <p:extLst>
              <p:ext uri="{D42A27DB-BD31-4B8C-83A1-F6EECF244321}">
                <p14:modId xmlns:p14="http://schemas.microsoft.com/office/powerpoint/2010/main" val="2834940621"/>
              </p:ext>
            </p:extLst>
          </p:nvPr>
        </p:nvGraphicFramePr>
        <p:xfrm>
          <a:off x="1751525" y="2240490"/>
          <a:ext cx="20449142" cy="9514059"/>
        </p:xfrm>
        <a:graphic>
          <a:graphicData uri="http://schemas.openxmlformats.org/drawingml/2006/table">
            <a:tbl>
              <a:tblPr>
                <a:tableStyleId>{CF821DB8-F4EB-4A41-A1BA-3FCAFE7338EE}</a:tableStyleId>
              </a:tblPr>
              <a:tblGrid>
                <a:gridCol w="20449142">
                  <a:extLst>
                    <a:ext uri="{9D8B030D-6E8A-4147-A177-3AD203B41FA5}">
                      <a16:colId xmlns:a16="http://schemas.microsoft.com/office/drawing/2014/main" val="20000"/>
                    </a:ext>
                  </a:extLst>
                </a:gridCol>
              </a:tblGrid>
              <a:tr h="1627889">
                <a:tc>
                  <a:txBody>
                    <a:bodyPr/>
                    <a:lstStyle/>
                    <a:p>
                      <a:pPr algn="ctr" defTabSz="914400">
                        <a:defRPr sz="1800"/>
                      </a:pPr>
                      <a:r>
                        <a:rPr sz="4400" dirty="0" err="1">
                          <a:solidFill>
                            <a:srgbClr val="5E5E5E"/>
                          </a:solidFill>
                          <a:latin typeface="Comfortaa Bold"/>
                          <a:ea typeface="Comfortaa Bold"/>
                          <a:cs typeface="Comfortaa Bold"/>
                          <a:sym typeface="Comfortaa Bold"/>
                        </a:rPr>
                        <a:t>Grundlagen</a:t>
                      </a:r>
                      <a:r>
                        <a:rPr sz="4400" dirty="0">
                          <a:solidFill>
                            <a:srgbClr val="5E5E5E"/>
                          </a:solidFill>
                          <a:latin typeface="Comfortaa Bold"/>
                          <a:ea typeface="Comfortaa Bold"/>
                          <a:cs typeface="Comfortaa Bold"/>
                          <a:sym typeface="Comfortaa Bold"/>
                        </a:rPr>
                        <a:t> - </a:t>
                      </a:r>
                      <a:r>
                        <a:rPr sz="4400" dirty="0" err="1">
                          <a:solidFill>
                            <a:srgbClr val="5E5E5E"/>
                          </a:solidFill>
                          <a:latin typeface="Comfortaa Bold"/>
                          <a:ea typeface="Comfortaa Bold"/>
                          <a:cs typeface="Comfortaa Bold"/>
                          <a:sym typeface="Comfortaa Bold"/>
                        </a:rPr>
                        <a:t>Metaebene</a:t>
                      </a:r>
                      <a:r>
                        <a:rPr sz="4400" dirty="0">
                          <a:solidFill>
                            <a:srgbClr val="5E5E5E"/>
                          </a:solidFill>
                          <a:latin typeface="Comfortaa Bold"/>
                          <a:ea typeface="Comfortaa Bold"/>
                          <a:cs typeface="Comfortaa Bold"/>
                          <a:sym typeface="Comfortaa Bold"/>
                        </a:rPr>
                        <a:t> - </a:t>
                      </a:r>
                      <a:r>
                        <a:rPr sz="4400" dirty="0" err="1">
                          <a:solidFill>
                            <a:srgbClr val="5E5E5E"/>
                          </a:solidFill>
                          <a:latin typeface="Comfortaa Bold"/>
                          <a:ea typeface="Comfortaa Bold"/>
                          <a:cs typeface="Comfortaa Bold"/>
                          <a:sym typeface="Comfortaa Bold"/>
                        </a:rPr>
                        <a:t>Psychologie</a:t>
                      </a:r>
                      <a:endParaRPr sz="4400" dirty="0">
                        <a:solidFill>
                          <a:srgbClr val="5E5E5E"/>
                        </a:solidFill>
                        <a:latin typeface="Comfortaa Bold"/>
                        <a:ea typeface="Comfortaa Bold"/>
                        <a:cs typeface="Comfortaa Bold"/>
                        <a:sym typeface="Comfortaa Bold"/>
                      </a:endParaRPr>
                    </a:p>
                  </a:txBody>
                  <a:tcPr marL="50801" marR="50801" marT="50801" marB="50801" anchor="ctr" horzOverflow="overflow">
                    <a:solidFill>
                      <a:srgbClr val="D6D6D6"/>
                    </a:solidFill>
                  </a:tcPr>
                </a:tc>
                <a:extLst>
                  <a:ext uri="{0D108BD9-81ED-4DB2-BD59-A6C34878D82A}">
                    <a16:rowId xmlns:a16="http://schemas.microsoft.com/office/drawing/2014/main" val="10000"/>
                  </a:ext>
                </a:extLst>
              </a:tr>
              <a:tr h="1597974">
                <a:tc>
                  <a:txBody>
                    <a:bodyPr/>
                    <a:lstStyle/>
                    <a:p>
                      <a:pPr algn="ctr" defTabSz="914400">
                        <a:defRPr sz="1800"/>
                      </a:pPr>
                      <a:r>
                        <a:rPr sz="4400" dirty="0" err="1">
                          <a:latin typeface="Comfortaa Regular"/>
                          <a:ea typeface="Comfortaa Regular"/>
                          <a:cs typeface="Comfortaa Regular"/>
                          <a:sym typeface="Comfortaa Regular"/>
                        </a:rPr>
                        <a:t>Erfolgsfaktoren</a:t>
                      </a:r>
                      <a:r>
                        <a:rPr sz="4400" dirty="0">
                          <a:latin typeface="Comfortaa Regular"/>
                          <a:ea typeface="Comfortaa Regular"/>
                          <a:cs typeface="Comfortaa Regular"/>
                          <a:sym typeface="Comfortaa Regular"/>
                        </a:rPr>
                        <a:t> des </a:t>
                      </a:r>
                      <a:r>
                        <a:rPr sz="4400" dirty="0" err="1">
                          <a:latin typeface="Comfortaa Regular"/>
                          <a:ea typeface="Comfortaa Regular"/>
                          <a:cs typeface="Comfortaa Regular"/>
                          <a:sym typeface="Comfortaa Regular"/>
                        </a:rPr>
                        <a:t>Vertriebes</a:t>
                      </a:r>
                      <a:endParaRPr sz="4400" dirty="0">
                        <a:latin typeface="Comfortaa Regular"/>
                        <a:ea typeface="Comfortaa Regular"/>
                        <a:cs typeface="Comfortaa Regular"/>
                        <a:sym typeface="Comfortaa Regular"/>
                      </a:endParaRPr>
                    </a:p>
                  </a:txBody>
                  <a:tcPr marL="50801" marR="50801" marT="50801" marB="50801" anchor="ctr" horzOverflow="overflow">
                    <a:solidFill>
                      <a:srgbClr val="FFFFFF"/>
                    </a:solidFill>
                  </a:tcPr>
                </a:tc>
                <a:extLst>
                  <a:ext uri="{0D108BD9-81ED-4DB2-BD59-A6C34878D82A}">
                    <a16:rowId xmlns:a16="http://schemas.microsoft.com/office/drawing/2014/main" val="10001"/>
                  </a:ext>
                </a:extLst>
              </a:tr>
              <a:tr h="1562663">
                <a:tc>
                  <a:txBody>
                    <a:bodyPr/>
                    <a:lstStyle/>
                    <a:p>
                      <a:pPr algn="ctr" defTabSz="914400">
                        <a:defRPr sz="1800"/>
                      </a:pPr>
                      <a:r>
                        <a:rPr lang="de-DE" sz="4400">
                          <a:solidFill>
                            <a:srgbClr val="5E5E5E"/>
                          </a:solidFill>
                          <a:latin typeface="Comfortaa Bold"/>
                          <a:ea typeface="Comfortaa Bold"/>
                          <a:cs typeface="Comfortaa Bold"/>
                          <a:sym typeface="Comfortaa Bold"/>
                        </a:rPr>
                        <a:t>Ansprache, Bedarfsanalyse, Einwandbehandlung, Abschluss etc.</a:t>
                      </a:r>
                      <a:endParaRPr sz="4400">
                        <a:solidFill>
                          <a:srgbClr val="5E5E5E"/>
                        </a:solidFill>
                        <a:latin typeface="Comfortaa Bold"/>
                        <a:ea typeface="Comfortaa Bold"/>
                        <a:cs typeface="Comfortaa Bold"/>
                        <a:sym typeface="Comfortaa Bold"/>
                      </a:endParaRPr>
                    </a:p>
                  </a:txBody>
                  <a:tcPr marL="50801" marR="50801" marT="50801" marB="50801" anchor="ctr" horzOverflow="overflow">
                    <a:solidFill>
                      <a:srgbClr val="D6D6D6"/>
                    </a:solidFill>
                  </a:tcPr>
                </a:tc>
                <a:extLst>
                  <a:ext uri="{0D108BD9-81ED-4DB2-BD59-A6C34878D82A}">
                    <a16:rowId xmlns:a16="http://schemas.microsoft.com/office/drawing/2014/main" val="10002"/>
                  </a:ext>
                </a:extLst>
              </a:tr>
              <a:tr h="1625755">
                <a:tc>
                  <a:txBody>
                    <a:bodyPr/>
                    <a:lstStyle/>
                    <a:p>
                      <a:pPr algn="ctr" defTabSz="914400">
                        <a:defRPr sz="1800"/>
                      </a:pPr>
                      <a:r>
                        <a:rPr lang="de-DE" sz="4400">
                          <a:latin typeface="Comfortaa Regular"/>
                          <a:ea typeface="Comfortaa Regular"/>
                          <a:cs typeface="Comfortaa Regular"/>
                          <a:sym typeface="Comfortaa Regular"/>
                        </a:rPr>
                        <a:t>Erfolgsfaktoren der Führung</a:t>
                      </a:r>
                    </a:p>
                  </a:txBody>
                  <a:tcPr marL="50801" marR="50801" marT="50801" marB="50801" anchor="ctr" horzOverflow="overflow">
                    <a:solidFill>
                      <a:srgbClr val="FFFFFF"/>
                    </a:solidFill>
                  </a:tcPr>
                </a:tc>
                <a:extLst>
                  <a:ext uri="{0D108BD9-81ED-4DB2-BD59-A6C34878D82A}">
                    <a16:rowId xmlns:a16="http://schemas.microsoft.com/office/drawing/2014/main" val="10003"/>
                  </a:ext>
                </a:extLst>
              </a:tr>
              <a:tr h="1520512">
                <a:tc>
                  <a:txBody>
                    <a:bodyPr/>
                    <a:lstStyle/>
                    <a:p>
                      <a:pPr algn="ctr" defTabSz="914400">
                        <a:defRPr sz="1800"/>
                      </a:pPr>
                      <a:r>
                        <a:rPr lang="de-DE" sz="4400">
                          <a:solidFill>
                            <a:srgbClr val="5E5E5E"/>
                          </a:solidFill>
                          <a:latin typeface="Comfortaa Bold"/>
                          <a:ea typeface="Comfortaa Bold"/>
                          <a:cs typeface="Comfortaa Bold"/>
                          <a:sym typeface="Comfortaa Bold"/>
                        </a:rPr>
                        <a:t>Gesprächsbegleitung durch Führungskräfte, </a:t>
                      </a:r>
                      <a:endParaRPr sz="4400">
                        <a:solidFill>
                          <a:srgbClr val="5E5E5E"/>
                        </a:solidFill>
                        <a:latin typeface="Comfortaa Bold"/>
                        <a:ea typeface="Comfortaa Bold"/>
                        <a:cs typeface="Comfortaa Bold"/>
                        <a:sym typeface="Comfortaa Bold"/>
                      </a:endParaRPr>
                    </a:p>
                  </a:txBody>
                  <a:tcPr marL="50801" marR="50801" marT="50801" marB="50801" anchor="ctr" horzOverflow="overflow">
                    <a:solidFill>
                      <a:srgbClr val="D6D6D6"/>
                    </a:solidFill>
                  </a:tcPr>
                </a:tc>
                <a:extLst>
                  <a:ext uri="{0D108BD9-81ED-4DB2-BD59-A6C34878D82A}">
                    <a16:rowId xmlns:a16="http://schemas.microsoft.com/office/drawing/2014/main" val="10004"/>
                  </a:ext>
                </a:extLst>
              </a:tr>
              <a:tr h="1579266">
                <a:tc>
                  <a:txBody>
                    <a:bodyPr/>
                    <a:lstStyle/>
                    <a:p>
                      <a:pPr algn="ctr" defTabSz="914400">
                        <a:defRPr sz="1800"/>
                      </a:pPr>
                      <a:r>
                        <a:rPr lang="de-DE" sz="4400" dirty="0">
                          <a:solidFill>
                            <a:srgbClr val="5E5E5E"/>
                          </a:solidFill>
                          <a:latin typeface="Comfortaa Bold"/>
                          <a:ea typeface="Comfortaa Bold"/>
                          <a:cs typeface="Comfortaa Bold"/>
                          <a:sym typeface="Comfortaa Bold"/>
                        </a:rPr>
                        <a:t>Nachhaltigkeit sichern</a:t>
                      </a:r>
                      <a:endParaRPr sz="4400" dirty="0">
                        <a:solidFill>
                          <a:srgbClr val="5E5E5E"/>
                        </a:solidFill>
                        <a:latin typeface="Comfortaa Bold"/>
                        <a:ea typeface="Comfortaa Bold"/>
                        <a:cs typeface="Comfortaa Bold"/>
                        <a:sym typeface="Comfortaa Bold"/>
                      </a:endParaRPr>
                    </a:p>
                  </a:txBody>
                  <a:tcPr marL="50801" marR="50801" marT="50801" marB="50801" anchor="ctr" horzOverflow="overflow">
                    <a:solidFill>
                      <a:srgbClr val="FFFFFF"/>
                    </a:solidFill>
                  </a:tcPr>
                </a:tc>
                <a:extLst>
                  <a:ext uri="{0D108BD9-81ED-4DB2-BD59-A6C34878D82A}">
                    <a16:rowId xmlns:a16="http://schemas.microsoft.com/office/drawing/2014/main" val="10005"/>
                  </a:ext>
                </a:extLst>
              </a:tr>
            </a:tbl>
          </a:graphicData>
        </a:graphic>
      </p:graphicFrame>
      <p:sp>
        <p:nvSpPr>
          <p:cNvPr id="3" name="betaConcept">
            <a:extLst>
              <a:ext uri="{FF2B5EF4-FFF2-40B4-BE49-F238E27FC236}">
                <a16:creationId xmlns:a16="http://schemas.microsoft.com/office/drawing/2014/main" id="{77C4D7A1-5FA3-111B-40B0-FA05FB177900}"/>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4" name="academy">
            <a:extLst>
              <a:ext uri="{FF2B5EF4-FFF2-40B4-BE49-F238E27FC236}">
                <a16:creationId xmlns:a16="http://schemas.microsoft.com/office/drawing/2014/main" id="{B2EC476E-7566-C52C-044E-C93E23284C0F}"/>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5" name="pasted-image.png" descr="pasted-image.png">
            <a:extLst>
              <a:ext uri="{FF2B5EF4-FFF2-40B4-BE49-F238E27FC236}">
                <a16:creationId xmlns:a16="http://schemas.microsoft.com/office/drawing/2014/main" id="{733E829D-E8A3-DF40-749E-0014DCC472A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6" name="powered by">
            <a:extLst>
              <a:ext uri="{FF2B5EF4-FFF2-40B4-BE49-F238E27FC236}">
                <a16:creationId xmlns:a16="http://schemas.microsoft.com/office/drawing/2014/main" id="{29F64F5D-6821-60FC-0810-967E8224DD98}"/>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7" name="© Ralph Schmauder 2025 all rights reserved">
            <a:extLst>
              <a:ext uri="{FF2B5EF4-FFF2-40B4-BE49-F238E27FC236}">
                <a16:creationId xmlns:a16="http://schemas.microsoft.com/office/drawing/2014/main" id="{AA341066-341F-7563-776F-AC72F731DD6C}"/>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
        <p:nvSpPr>
          <p:cNvPr id="18" name="Rechteck">
            <a:extLst>
              <a:ext uri="{FF2B5EF4-FFF2-40B4-BE49-F238E27FC236}">
                <a16:creationId xmlns:a16="http://schemas.microsoft.com/office/drawing/2014/main" id="{5055B2EF-0015-D7FE-64F2-1F6D5164B400}"/>
              </a:ext>
            </a:extLst>
          </p:cNvPr>
          <p:cNvSpPr/>
          <p:nvPr/>
        </p:nvSpPr>
        <p:spPr>
          <a:xfrm>
            <a:off x="0" y="-134478"/>
            <a:ext cx="24384000" cy="1497182"/>
          </a:xfrm>
          <a:prstGeom prst="rect">
            <a:avLst/>
          </a:prstGeom>
          <a:blipFill>
            <a:blip r:embed="rId4"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19" name="Veränderungen">
            <a:extLst>
              <a:ext uri="{FF2B5EF4-FFF2-40B4-BE49-F238E27FC236}">
                <a16:creationId xmlns:a16="http://schemas.microsoft.com/office/drawing/2014/main" id="{876975A1-E72E-C255-0D65-7F9681594573}"/>
              </a:ext>
            </a:extLst>
          </p:cNvPr>
          <p:cNvSpPr txBox="1"/>
          <p:nvPr/>
        </p:nvSpPr>
        <p:spPr>
          <a:xfrm>
            <a:off x="6503835" y="205466"/>
            <a:ext cx="9332681" cy="1383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299" tIns="114299" rIns="114299" bIns="114299">
            <a:spAutoFit/>
          </a:bodyPr>
          <a:lstStyle>
            <a:lvl1pPr defTabSz="2286000">
              <a:lnSpc>
                <a:spcPct val="70000"/>
              </a:lnSpc>
              <a:defRPr sz="10700">
                <a:solidFill>
                  <a:srgbClr val="2B669A"/>
                </a:solidFill>
                <a:latin typeface="Impact"/>
                <a:ea typeface="Impact"/>
                <a:cs typeface="Impact"/>
                <a:sym typeface="Impact"/>
              </a:defRPr>
            </a:lvl1pPr>
          </a:lstStyle>
          <a:p>
            <a:r>
              <a:rPr lang="de-DE" dirty="0">
                <a:solidFill>
                  <a:schemeClr val="bg1"/>
                </a:solidFill>
              </a:rPr>
              <a:t>GESAMT-AGENDA</a:t>
            </a:r>
          </a:p>
        </p:txBody>
      </p:sp>
      <p:sp>
        <p:nvSpPr>
          <p:cNvPr id="20" name="Rechteck 19">
            <a:extLst>
              <a:ext uri="{FF2B5EF4-FFF2-40B4-BE49-F238E27FC236}">
                <a16:creationId xmlns:a16="http://schemas.microsoft.com/office/drawing/2014/main" id="{523A5D1C-D331-3E13-AAB8-0A03A24596AC}"/>
              </a:ext>
            </a:extLst>
          </p:cNvPr>
          <p:cNvSpPr/>
          <p:nvPr/>
        </p:nvSpPr>
        <p:spPr>
          <a:xfrm>
            <a:off x="20214824" y="-360692"/>
            <a:ext cx="3777766"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21" name="Grafik 20">
            <a:extLst>
              <a:ext uri="{FF2B5EF4-FFF2-40B4-BE49-F238E27FC236}">
                <a16:creationId xmlns:a16="http://schemas.microsoft.com/office/drawing/2014/main" id="{64F6B9CA-EE31-E53C-8CB6-CC04EAED28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90888" y="274890"/>
            <a:ext cx="2645433" cy="11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020AB-077B-F798-051E-1CFB6AA71442}"/>
            </a:ext>
          </a:extLst>
        </p:cNvPr>
        <p:cNvGrpSpPr/>
        <p:nvPr/>
      </p:nvGrpSpPr>
      <p:grpSpPr>
        <a:xfrm>
          <a:off x="0" y="0"/>
          <a:ext cx="0" cy="0"/>
          <a:chOff x="0" y="0"/>
          <a:chExt cx="0" cy="0"/>
        </a:xfrm>
      </p:grpSpPr>
      <p:pic>
        <p:nvPicPr>
          <p:cNvPr id="6" name="pexels-photo-160174.jpeg" descr="pexels-photo-160174.jpeg">
            <a:extLst>
              <a:ext uri="{FF2B5EF4-FFF2-40B4-BE49-F238E27FC236}">
                <a16:creationId xmlns:a16="http://schemas.microsoft.com/office/drawing/2014/main" id="{8BF2454F-372B-20DB-0775-05BB0D3C4A87}"/>
              </a:ext>
            </a:extLst>
          </p:cNvPr>
          <p:cNvPicPr>
            <a:picLocks noChangeAspect="1"/>
          </p:cNvPicPr>
          <p:nvPr/>
        </p:nvPicPr>
        <p:blipFill>
          <a:blip r:embed="rId2"/>
          <a:srcRect l="34363" t="1460" b="1460"/>
          <a:stretch>
            <a:fillRect/>
          </a:stretch>
        </p:blipFill>
        <p:spPr>
          <a:xfrm>
            <a:off x="-52729" y="-1162316"/>
            <a:ext cx="24865408" cy="14878316"/>
          </a:xfrm>
          <a:prstGeom prst="rect">
            <a:avLst/>
          </a:prstGeom>
          <a:ln w="12700">
            <a:miter lim="400000"/>
          </a:ln>
        </p:spPr>
      </p:pic>
      <p:sp>
        <p:nvSpPr>
          <p:cNvPr id="2" name="Textfeld 1">
            <a:extLst>
              <a:ext uri="{FF2B5EF4-FFF2-40B4-BE49-F238E27FC236}">
                <a16:creationId xmlns:a16="http://schemas.microsoft.com/office/drawing/2014/main" id="{4D62A9D4-4717-52E0-6F51-8E0495480B57}"/>
              </a:ext>
            </a:extLst>
          </p:cNvPr>
          <p:cNvSpPr txBox="1"/>
          <p:nvPr/>
        </p:nvSpPr>
        <p:spPr>
          <a:xfrm>
            <a:off x="454695" y="5471410"/>
            <a:ext cx="23850560" cy="7479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None/>
            </a:pPr>
            <a:r>
              <a:rPr lang="de-DE" sz="6001"/>
              <a:t>„Was ist die eine Sache, die du ab morgen anders machen wirst?“</a:t>
            </a:r>
          </a:p>
          <a:p>
            <a:pPr algn="l">
              <a:buNone/>
            </a:pPr>
            <a:r>
              <a:rPr lang="de-DE" sz="6001"/>
              <a:t>„Was von dem Gelernten ist für unser gesamtes Team relevant und wie möchtest du es uns kurz vorstellen?“</a:t>
            </a:r>
          </a:p>
          <a:p>
            <a:pPr algn="l">
              <a:buNone/>
            </a:pPr>
            <a:r>
              <a:rPr lang="de-DE" sz="6001"/>
              <a:t>„Welche Hindernisse siehst du bei der Umsetzung und wie kannst Du diese lösen?“</a:t>
            </a:r>
          </a:p>
          <a:p>
            <a:pPr algn="l"/>
            <a:r>
              <a:rPr lang="de-DE" sz="6001"/>
              <a:t>„Was war dein wichtigster 'Aha-Moment' oder die wertvollste Erkenntnis?“</a:t>
            </a:r>
          </a:p>
          <a:p>
            <a:pPr algn="l"/>
            <a:endParaRPr lang="de-DE" sz="6001"/>
          </a:p>
        </p:txBody>
      </p:sp>
      <p:sp>
        <p:nvSpPr>
          <p:cNvPr id="3" name="Rechteck">
            <a:extLst>
              <a:ext uri="{FF2B5EF4-FFF2-40B4-BE49-F238E27FC236}">
                <a16:creationId xmlns:a16="http://schemas.microsoft.com/office/drawing/2014/main" id="{FAC09591-C039-1FEF-8C89-A897A45D6286}"/>
              </a:ext>
            </a:extLst>
          </p:cNvPr>
          <p:cNvSpPr/>
          <p:nvPr/>
        </p:nvSpPr>
        <p:spPr>
          <a:xfrm>
            <a:off x="0" y="-134478"/>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65ECD68A-80EF-589D-69CD-55207B38BF64}"/>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53A57FD7-F1A5-1963-D6DC-305CE30DB1A4}"/>
              </a:ext>
            </a:extLst>
          </p:cNvPr>
          <p:cNvPicPr>
            <a:picLocks noChangeAspect="1"/>
          </p:cNvPicPr>
          <p:nvPr/>
        </p:nvPicPr>
        <p:blipFill>
          <a:blip r:embed="rId4"/>
          <a:stretch>
            <a:fillRect/>
          </a:stretch>
        </p:blipFill>
        <p:spPr>
          <a:xfrm>
            <a:off x="20790891" y="274886"/>
            <a:ext cx="2645433" cy="1100785"/>
          </a:xfrm>
          <a:prstGeom prst="rect">
            <a:avLst/>
          </a:prstGeom>
        </p:spPr>
      </p:pic>
      <p:sp>
        <p:nvSpPr>
          <p:cNvPr id="14" name="Textfeld 13">
            <a:extLst>
              <a:ext uri="{FF2B5EF4-FFF2-40B4-BE49-F238E27FC236}">
                <a16:creationId xmlns:a16="http://schemas.microsoft.com/office/drawing/2014/main" id="{FADC10D2-D988-E7E9-77C0-47EA3CCC77D3}"/>
              </a:ext>
            </a:extLst>
          </p:cNvPr>
          <p:cNvSpPr txBox="1"/>
          <p:nvPr/>
        </p:nvSpPr>
        <p:spPr>
          <a:xfrm>
            <a:off x="2542083" y="1690769"/>
            <a:ext cx="19299835" cy="1939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de-DE" sz="12002"/>
              <a:t>NACH DEM WORKSHOP</a:t>
            </a:r>
          </a:p>
        </p:txBody>
      </p:sp>
      <p:sp>
        <p:nvSpPr>
          <p:cNvPr id="7" name="betaConcept">
            <a:extLst>
              <a:ext uri="{FF2B5EF4-FFF2-40B4-BE49-F238E27FC236}">
                <a16:creationId xmlns:a16="http://schemas.microsoft.com/office/drawing/2014/main" id="{6FC19E35-BED0-4582-181C-9911FF27E240}"/>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8" name="academy">
            <a:extLst>
              <a:ext uri="{FF2B5EF4-FFF2-40B4-BE49-F238E27FC236}">
                <a16:creationId xmlns:a16="http://schemas.microsoft.com/office/drawing/2014/main" id="{61A13B37-707D-68DF-9575-E9BAADEAA4E0}"/>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5" name="pasted-image.png" descr="pasted-image.png">
            <a:extLst>
              <a:ext uri="{FF2B5EF4-FFF2-40B4-BE49-F238E27FC236}">
                <a16:creationId xmlns:a16="http://schemas.microsoft.com/office/drawing/2014/main" id="{82E9F284-CC7D-18C3-68EC-2C9CD6F9BE9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6" name="powered by">
            <a:extLst>
              <a:ext uri="{FF2B5EF4-FFF2-40B4-BE49-F238E27FC236}">
                <a16:creationId xmlns:a16="http://schemas.microsoft.com/office/drawing/2014/main" id="{290565F7-522D-EB27-1819-1D5BB14C741F}"/>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7" name="© Ralph Schmauder 2025 all rights reserved">
            <a:extLst>
              <a:ext uri="{FF2B5EF4-FFF2-40B4-BE49-F238E27FC236}">
                <a16:creationId xmlns:a16="http://schemas.microsoft.com/office/drawing/2014/main" id="{FB3A19D4-F77A-9FAE-97BE-765476EFFF61}"/>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dirty="0"/>
              <a:t>© </a:t>
            </a:r>
            <a:r>
              <a:rPr lang="de-DE" sz="1401" dirty="0"/>
              <a:t>betaConcept</a:t>
            </a:r>
            <a:r>
              <a:rPr sz="1401" dirty="0"/>
              <a:t> 202</a:t>
            </a:r>
            <a:r>
              <a:rPr lang="de-DE" sz="1401" dirty="0"/>
              <a:t>6</a:t>
            </a:r>
            <a:r>
              <a:rPr sz="1401" dirty="0"/>
              <a:t> all rights reserved</a:t>
            </a:r>
          </a:p>
        </p:txBody>
      </p:sp>
    </p:spTree>
    <p:extLst>
      <p:ext uri="{BB962C8B-B14F-4D97-AF65-F5344CB8AC3E}">
        <p14:creationId xmlns:p14="http://schemas.microsoft.com/office/powerpoint/2010/main" val="110171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extLst>
              <a:ext uri="{FF2B5EF4-FFF2-40B4-BE49-F238E27FC236}">
                <a16:creationId xmlns:a16="http://schemas.microsoft.com/office/drawing/2014/main" id="{3B18A10B-DDBB-4E73-3A20-8624CE73A016}"/>
              </a:ext>
            </a:extLst>
          </p:cNvPr>
          <p:cNvSpPr/>
          <p:nvPr/>
        </p:nvSpPr>
        <p:spPr>
          <a:xfrm>
            <a:off x="0" y="-134478"/>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pic>
        <p:nvPicPr>
          <p:cNvPr id="7" name="Grafik 6">
            <a:extLst>
              <a:ext uri="{FF2B5EF4-FFF2-40B4-BE49-F238E27FC236}">
                <a16:creationId xmlns:a16="http://schemas.microsoft.com/office/drawing/2014/main" id="{138DA282-FD2D-40B4-F00C-312026FB7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64" y="1362704"/>
            <a:ext cx="24384000" cy="11037689"/>
          </a:xfrm>
          <a:prstGeom prst="rect">
            <a:avLst/>
          </a:prstGeom>
        </p:spPr>
      </p:pic>
      <p:sp>
        <p:nvSpPr>
          <p:cNvPr id="8" name="Rechteck 7">
            <a:extLst>
              <a:ext uri="{FF2B5EF4-FFF2-40B4-BE49-F238E27FC236}">
                <a16:creationId xmlns:a16="http://schemas.microsoft.com/office/drawing/2014/main" id="{6BC89143-7638-F96E-A6F8-C115D8A43115}"/>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9" name="Grafik 8">
            <a:extLst>
              <a:ext uri="{FF2B5EF4-FFF2-40B4-BE49-F238E27FC236}">
                <a16:creationId xmlns:a16="http://schemas.microsoft.com/office/drawing/2014/main" id="{4582DAA2-1007-7158-BC7A-1669364455DF}"/>
              </a:ext>
            </a:extLst>
          </p:cNvPr>
          <p:cNvPicPr>
            <a:picLocks noChangeAspect="1"/>
          </p:cNvPicPr>
          <p:nvPr/>
        </p:nvPicPr>
        <p:blipFill>
          <a:blip r:embed="rId5" cstate="print"/>
          <a:stretch>
            <a:fillRect/>
          </a:stretch>
        </p:blipFill>
        <p:spPr>
          <a:xfrm>
            <a:off x="20790891" y="274886"/>
            <a:ext cx="2645433" cy="1100785"/>
          </a:xfrm>
          <a:prstGeom prst="rect">
            <a:avLst/>
          </a:prstGeom>
        </p:spPr>
      </p:pic>
      <p:sp>
        <p:nvSpPr>
          <p:cNvPr id="1414" name="ALARM KUNDEN"/>
          <p:cNvSpPr txBox="1"/>
          <p:nvPr/>
        </p:nvSpPr>
        <p:spPr>
          <a:xfrm>
            <a:off x="0" y="10899845"/>
            <a:ext cx="7272807" cy="2816154"/>
          </a:xfrm>
          <a:prstGeom prst="rect">
            <a:avLst/>
          </a:prstGeom>
          <a:solidFill>
            <a:srgbClr val="FF9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a:spAutoFit/>
          </a:bodyPr>
          <a:lstStyle>
            <a:lvl1pPr defTabSz="2286000">
              <a:lnSpc>
                <a:spcPct val="70000"/>
              </a:lnSpc>
              <a:defRPr sz="10700">
                <a:solidFill>
                  <a:srgbClr val="FFFFFF"/>
                </a:solidFill>
                <a:latin typeface="Impact"/>
                <a:ea typeface="Impact"/>
                <a:cs typeface="Impact"/>
                <a:sym typeface="Impact"/>
              </a:defRPr>
            </a:lvl1pPr>
          </a:lstStyle>
          <a:p>
            <a:endParaRPr lang="de-DE" sz="4000" dirty="0"/>
          </a:p>
          <a:p>
            <a:pPr algn="l"/>
            <a:r>
              <a:rPr sz="4000" dirty="0">
                <a:solidFill>
                  <a:schemeClr val="bg1"/>
                </a:solidFill>
              </a:rPr>
              <a:t>A</a:t>
            </a:r>
            <a:r>
              <a:rPr sz="4000" dirty="0"/>
              <a:t>LARM KUNDEN</a:t>
            </a:r>
            <a:r>
              <a:rPr lang="de-DE" sz="4000" dirty="0"/>
              <a:t>	  3 Monate</a:t>
            </a:r>
          </a:p>
          <a:p>
            <a:pPr algn="l"/>
            <a:endParaRPr lang="de-DE" sz="4000" dirty="0"/>
          </a:p>
          <a:p>
            <a:pPr algn="l"/>
            <a:r>
              <a:rPr lang="de-DE" sz="4000" dirty="0">
                <a:solidFill>
                  <a:schemeClr val="bg1"/>
                </a:solidFill>
              </a:rPr>
              <a:t>L</a:t>
            </a:r>
            <a:r>
              <a:rPr lang="de-DE" sz="4000" dirty="0"/>
              <a:t>OST KUNDEN	  4 Monate</a:t>
            </a:r>
          </a:p>
          <a:p>
            <a:pPr algn="l"/>
            <a:endParaRPr lang="de-DE" sz="4000" dirty="0"/>
          </a:p>
          <a:p>
            <a:pPr algn="l"/>
            <a:r>
              <a:rPr lang="de-DE" sz="4000" dirty="0">
                <a:solidFill>
                  <a:schemeClr val="bg1"/>
                </a:solidFill>
              </a:rPr>
              <a:t>V</a:t>
            </a:r>
            <a:r>
              <a:rPr lang="de-DE" sz="4000" dirty="0"/>
              <a:t>ERLORENE KUNDEN	12 Monate	</a:t>
            </a:r>
            <a:endParaRPr sz="4000" dirty="0"/>
          </a:p>
        </p:txBody>
      </p:sp>
      <p:pic>
        <p:nvPicPr>
          <p:cNvPr id="11" name="Grafik 10">
            <a:extLst>
              <a:ext uri="{FF2B5EF4-FFF2-40B4-BE49-F238E27FC236}">
                <a16:creationId xmlns:a16="http://schemas.microsoft.com/office/drawing/2014/main" id="{7390CA10-267C-8181-ACC2-4FD0C779F38E}"/>
              </a:ext>
            </a:extLst>
          </p:cNvPr>
          <p:cNvPicPr>
            <a:picLocks noChangeAspect="1"/>
          </p:cNvPicPr>
          <p:nvPr/>
        </p:nvPicPr>
        <p:blipFill>
          <a:blip r:embed="rId5" cstate="print"/>
          <a:stretch>
            <a:fillRect/>
          </a:stretch>
        </p:blipFill>
        <p:spPr>
          <a:xfrm rot="333218">
            <a:off x="5503797" y="5013001"/>
            <a:ext cx="4094437" cy="1703724"/>
          </a:xfrm>
          <a:prstGeom prst="rect">
            <a:avLst/>
          </a:prstGeom>
        </p:spPr>
      </p:pic>
      <p:sp>
        <p:nvSpPr>
          <p:cNvPr id="2" name="TELEFON">
            <a:extLst>
              <a:ext uri="{FF2B5EF4-FFF2-40B4-BE49-F238E27FC236}">
                <a16:creationId xmlns:a16="http://schemas.microsoft.com/office/drawing/2014/main" id="{F9AE8E43-8950-C33B-33D7-DA6763911DC7}"/>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LOSTKUNDE</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TRUKTUR + INHALT"/>
          <p:cNvSpPr txBox="1"/>
          <p:nvPr/>
        </p:nvSpPr>
        <p:spPr>
          <a:xfrm>
            <a:off x="497583" y="2385167"/>
            <a:ext cx="23800478" cy="192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tIns="114299" rIns="114299" bIns="114299" anchor="ctr">
            <a:spAutoFit/>
          </a:bodyPr>
          <a:lstStyle>
            <a:lvl1pPr defTabSz="2286000">
              <a:spcBef>
                <a:spcPts val="5400"/>
              </a:spcBef>
              <a:defRPr sz="11000">
                <a:solidFill>
                  <a:srgbClr val="2B669A"/>
                </a:solidFill>
                <a:latin typeface="Impact"/>
                <a:ea typeface="Impact"/>
                <a:cs typeface="Impact"/>
                <a:sym typeface="Impact"/>
              </a:defRPr>
            </a:lvl1pPr>
          </a:lstStyle>
          <a:p>
            <a:r>
              <a:t>STRUKTUR + INHALT</a:t>
            </a:r>
          </a:p>
        </p:txBody>
      </p:sp>
      <p:sp>
        <p:nvSpPr>
          <p:cNvPr id="1551" name="Begrüßungsformel mit Kundenname…"/>
          <p:cNvSpPr txBox="1"/>
          <p:nvPr/>
        </p:nvSpPr>
        <p:spPr>
          <a:xfrm>
            <a:off x="2055417" y="5668425"/>
            <a:ext cx="20273167" cy="4145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spAutoFit/>
          </a:bodyPr>
          <a:lstStyle/>
          <a:p>
            <a:pPr marL="592729" indent="-592729" algn="l" defTabSz="457248">
              <a:buSzPct val="45000"/>
              <a:buBlip>
                <a:blip r:embed="rId2"/>
              </a:buBlip>
              <a:defRPr sz="6500" b="1">
                <a:solidFill>
                  <a:srgbClr val="2B669A"/>
                </a:solidFill>
                <a:latin typeface="Verdana"/>
                <a:ea typeface="Verdana"/>
                <a:cs typeface="Verdana"/>
                <a:sym typeface="Verdana"/>
              </a:defRPr>
            </a:pPr>
            <a:r>
              <a:rPr sz="6501" err="1"/>
              <a:t>Begrüßungsformel</a:t>
            </a:r>
            <a:r>
              <a:rPr sz="6501"/>
              <a:t> </a:t>
            </a:r>
            <a:r>
              <a:rPr sz="6501" err="1"/>
              <a:t>mit</a:t>
            </a:r>
            <a:r>
              <a:rPr sz="6501"/>
              <a:t> </a:t>
            </a:r>
            <a:r>
              <a:rPr sz="6501" err="1"/>
              <a:t>Kundenname</a:t>
            </a:r>
            <a:endParaRPr sz="6501"/>
          </a:p>
          <a:p>
            <a:pPr marL="592729" indent="-592729" algn="l" defTabSz="457248">
              <a:buSzPct val="45000"/>
              <a:buBlip>
                <a:blip r:embed="rId2"/>
              </a:buBlip>
              <a:defRPr sz="6500" b="1">
                <a:solidFill>
                  <a:srgbClr val="2B669A"/>
                </a:solidFill>
                <a:latin typeface="Verdana"/>
                <a:ea typeface="Verdana"/>
                <a:cs typeface="Verdana"/>
                <a:sym typeface="Verdana"/>
              </a:defRPr>
            </a:pPr>
            <a:r>
              <a:rPr sz="6501" err="1"/>
              <a:t>meine</a:t>
            </a:r>
            <a:r>
              <a:rPr sz="6501"/>
              <a:t> Firma + </a:t>
            </a:r>
            <a:r>
              <a:rPr sz="6501" err="1"/>
              <a:t>mein</a:t>
            </a:r>
            <a:r>
              <a:rPr sz="6501"/>
              <a:t> Name (</a:t>
            </a:r>
            <a:r>
              <a:rPr sz="6501" err="1"/>
              <a:t>mit</a:t>
            </a:r>
            <a:r>
              <a:rPr sz="6501"/>
              <a:t> </a:t>
            </a:r>
            <a:r>
              <a:rPr sz="6501" err="1"/>
              <a:t>Vorname</a:t>
            </a:r>
            <a:r>
              <a:rPr sz="6501"/>
              <a:t>)</a:t>
            </a:r>
          </a:p>
          <a:p>
            <a:pPr marL="592729" indent="-592729" algn="l" defTabSz="457248">
              <a:buSzPct val="45000"/>
              <a:buBlip>
                <a:blip r:embed="rId2"/>
              </a:buBlip>
              <a:defRPr sz="6500" b="1">
                <a:solidFill>
                  <a:srgbClr val="2B669A"/>
                </a:solidFill>
                <a:latin typeface="Verdana"/>
                <a:ea typeface="Verdana"/>
                <a:cs typeface="Verdana"/>
                <a:sym typeface="Verdana"/>
              </a:defRPr>
            </a:pPr>
            <a:r>
              <a:rPr sz="6501"/>
              <a:t>was </a:t>
            </a:r>
            <a:r>
              <a:rPr sz="6501" err="1"/>
              <a:t>ich</a:t>
            </a:r>
            <a:r>
              <a:rPr sz="6501"/>
              <a:t> will (</a:t>
            </a:r>
            <a:r>
              <a:rPr sz="6501" err="1"/>
              <a:t>Ziel</a:t>
            </a:r>
            <a:r>
              <a:rPr sz="6501"/>
              <a:t> </a:t>
            </a:r>
            <a:r>
              <a:rPr lang="de-DE" sz="6501"/>
              <a:t>und Nutzen </a:t>
            </a:r>
            <a:r>
              <a:rPr sz="6501" err="1"/>
              <a:t>abhängig</a:t>
            </a:r>
            <a:r>
              <a:rPr sz="6501"/>
              <a:t>)</a:t>
            </a:r>
          </a:p>
          <a:p>
            <a:pPr marL="592729" indent="-592729" algn="l" defTabSz="457248">
              <a:buSzPct val="45000"/>
              <a:buBlip>
                <a:blip r:embed="rId2"/>
              </a:buBlip>
              <a:defRPr sz="6500" b="1">
                <a:solidFill>
                  <a:srgbClr val="2B669A"/>
                </a:solidFill>
                <a:latin typeface="Verdana"/>
                <a:ea typeface="Verdana"/>
                <a:cs typeface="Verdana"/>
                <a:sym typeface="Verdana"/>
              </a:defRPr>
            </a:pPr>
            <a:r>
              <a:rPr sz="6501" err="1"/>
              <a:t>Konkreten</a:t>
            </a:r>
            <a:r>
              <a:rPr sz="6501"/>
              <a:t> </a:t>
            </a:r>
            <a:r>
              <a:rPr sz="6501" err="1"/>
              <a:t>Verbleib</a:t>
            </a:r>
            <a:r>
              <a:rPr sz="6501"/>
              <a:t> </a:t>
            </a:r>
            <a:r>
              <a:rPr sz="6501" err="1"/>
              <a:t>sicherstellen</a:t>
            </a:r>
            <a:endParaRPr sz="6501"/>
          </a:p>
        </p:txBody>
      </p:sp>
      <p:grpSp>
        <p:nvGrpSpPr>
          <p:cNvPr id="4" name="Gruppieren 3">
            <a:extLst>
              <a:ext uri="{FF2B5EF4-FFF2-40B4-BE49-F238E27FC236}">
                <a16:creationId xmlns:a16="http://schemas.microsoft.com/office/drawing/2014/main" id="{6BF7C4FF-5881-D898-7EBD-12A9393C323E}"/>
              </a:ext>
            </a:extLst>
          </p:cNvPr>
          <p:cNvGrpSpPr/>
          <p:nvPr/>
        </p:nvGrpSpPr>
        <p:grpSpPr>
          <a:xfrm>
            <a:off x="0" y="-360695"/>
            <a:ext cx="24384000" cy="2114037"/>
            <a:chOff x="0" y="-360697"/>
            <a:chExt cx="24384000" cy="2114037"/>
          </a:xfrm>
        </p:grpSpPr>
        <p:sp>
          <p:nvSpPr>
            <p:cNvPr id="5" name="Rechteck">
              <a:extLst>
                <a:ext uri="{FF2B5EF4-FFF2-40B4-BE49-F238E27FC236}">
                  <a16:creationId xmlns:a16="http://schemas.microsoft.com/office/drawing/2014/main" id="{73CED40D-F32C-9511-5D43-D66E986B9B62}"/>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6" name="Rechteck 5">
              <a:extLst>
                <a:ext uri="{FF2B5EF4-FFF2-40B4-BE49-F238E27FC236}">
                  <a16:creationId xmlns:a16="http://schemas.microsoft.com/office/drawing/2014/main" id="{A26C06E4-03A4-5320-D6B2-FA826D1F4960}"/>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7" name="Grafik 6">
              <a:extLst>
                <a:ext uri="{FF2B5EF4-FFF2-40B4-BE49-F238E27FC236}">
                  <a16:creationId xmlns:a16="http://schemas.microsoft.com/office/drawing/2014/main" id="{4BF822FF-66E5-ED8E-B6C3-43B395DCFECB}"/>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8" name="TELEFON">
            <a:extLst>
              <a:ext uri="{FF2B5EF4-FFF2-40B4-BE49-F238E27FC236}">
                <a16:creationId xmlns:a16="http://schemas.microsoft.com/office/drawing/2014/main" id="{45EF449D-B9C5-9529-EE9D-A798C926CB1B}"/>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sp>
        <p:nvSpPr>
          <p:cNvPr id="2" name="BEISPIELE">
            <a:extLst>
              <a:ext uri="{FF2B5EF4-FFF2-40B4-BE49-F238E27FC236}">
                <a16:creationId xmlns:a16="http://schemas.microsoft.com/office/drawing/2014/main" id="{D516F0BF-E634-92D7-1DCA-76F90E05B2B7}"/>
              </a:ext>
            </a:extLst>
          </p:cNvPr>
          <p:cNvSpPr/>
          <p:nvPr/>
        </p:nvSpPr>
        <p:spPr>
          <a:xfrm rot="20363172">
            <a:off x="181660" y="859000"/>
            <a:ext cx="4919062" cy="1926516"/>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4000">
                <a:latin typeface="Verdana" panose="020B0604030504040204" pitchFamily="34" charset="0"/>
                <a:ea typeface="Verdana" panose="020B0604030504040204" pitchFamily="34" charset="0"/>
                <a:cs typeface="Verdana" panose="020B0604030504040204" pitchFamily="34" charset="0"/>
              </a:rPr>
              <a:t>Infos zu den Mitarbeiter- Workshops</a:t>
            </a:r>
            <a:endParaRPr sz="40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39737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3" name="psd-1901832_1280.jpg" descr="psd-1901832_1280.jpg"/>
          <p:cNvPicPr>
            <a:picLocks noChangeAspect="1"/>
          </p:cNvPicPr>
          <p:nvPr/>
        </p:nvPicPr>
        <p:blipFill>
          <a:blip r:embed="rId3" cstate="print"/>
          <a:srcRect l="45905" t="40253" r="54" b="4706"/>
          <a:stretch>
            <a:fillRect/>
          </a:stretch>
        </p:blipFill>
        <p:spPr>
          <a:xfrm>
            <a:off x="19489781" y="5305676"/>
            <a:ext cx="5957502" cy="9105204"/>
          </a:xfrm>
          <a:custGeom>
            <a:avLst/>
            <a:gdLst/>
            <a:ahLst/>
            <a:cxnLst>
              <a:cxn ang="0">
                <a:pos x="wd2" y="hd2"/>
              </a:cxn>
              <a:cxn ang="5400000">
                <a:pos x="wd2" y="hd2"/>
              </a:cxn>
              <a:cxn ang="10800000">
                <a:pos x="wd2" y="hd2"/>
              </a:cxn>
              <a:cxn ang="16200000">
                <a:pos x="wd2" y="hd2"/>
              </a:cxn>
            </a:cxnLst>
            <a:rect l="0" t="0" r="r" b="b"/>
            <a:pathLst>
              <a:path w="21542" h="21496" extrusionOk="0">
                <a:moveTo>
                  <a:pt x="5704" y="0"/>
                </a:moveTo>
                <a:cubicBezTo>
                  <a:pt x="5629" y="-1"/>
                  <a:pt x="5565" y="2"/>
                  <a:pt x="5513" y="10"/>
                </a:cubicBezTo>
                <a:cubicBezTo>
                  <a:pt x="5203" y="56"/>
                  <a:pt x="4632" y="517"/>
                  <a:pt x="4395" y="913"/>
                </a:cubicBezTo>
                <a:cubicBezTo>
                  <a:pt x="4007" y="1559"/>
                  <a:pt x="3159" y="2172"/>
                  <a:pt x="1997" y="2648"/>
                </a:cubicBezTo>
                <a:cubicBezTo>
                  <a:pt x="1851" y="2708"/>
                  <a:pt x="1672" y="2834"/>
                  <a:pt x="1599" y="2928"/>
                </a:cubicBezTo>
                <a:cubicBezTo>
                  <a:pt x="1476" y="3086"/>
                  <a:pt x="812" y="3294"/>
                  <a:pt x="414" y="3300"/>
                </a:cubicBezTo>
                <a:cubicBezTo>
                  <a:pt x="322" y="3301"/>
                  <a:pt x="174" y="3332"/>
                  <a:pt x="84" y="3369"/>
                </a:cubicBezTo>
                <a:cubicBezTo>
                  <a:pt x="-54" y="3426"/>
                  <a:pt x="-31" y="3471"/>
                  <a:pt x="223" y="3644"/>
                </a:cubicBezTo>
                <a:cubicBezTo>
                  <a:pt x="389" y="3758"/>
                  <a:pt x="526" y="3915"/>
                  <a:pt x="526" y="3994"/>
                </a:cubicBezTo>
                <a:cubicBezTo>
                  <a:pt x="526" y="4073"/>
                  <a:pt x="673" y="4250"/>
                  <a:pt x="853" y="4387"/>
                </a:cubicBezTo>
                <a:cubicBezTo>
                  <a:pt x="1256" y="4695"/>
                  <a:pt x="1262" y="4792"/>
                  <a:pt x="913" y="5190"/>
                </a:cubicBezTo>
                <a:cubicBezTo>
                  <a:pt x="577" y="5574"/>
                  <a:pt x="572" y="5713"/>
                  <a:pt x="864" y="6224"/>
                </a:cubicBezTo>
                <a:cubicBezTo>
                  <a:pt x="1117" y="6664"/>
                  <a:pt x="1676" y="7081"/>
                  <a:pt x="2647" y="7550"/>
                </a:cubicBezTo>
                <a:cubicBezTo>
                  <a:pt x="2991" y="7716"/>
                  <a:pt x="3689" y="8130"/>
                  <a:pt x="4197" y="8472"/>
                </a:cubicBezTo>
                <a:cubicBezTo>
                  <a:pt x="4705" y="8813"/>
                  <a:pt x="5444" y="9227"/>
                  <a:pt x="5840" y="9391"/>
                </a:cubicBezTo>
                <a:cubicBezTo>
                  <a:pt x="6236" y="9555"/>
                  <a:pt x="7064" y="9940"/>
                  <a:pt x="7681" y="10247"/>
                </a:cubicBezTo>
                <a:cubicBezTo>
                  <a:pt x="9089" y="10948"/>
                  <a:pt x="9576" y="11132"/>
                  <a:pt x="10547" y="11333"/>
                </a:cubicBezTo>
                <a:cubicBezTo>
                  <a:pt x="11920" y="11618"/>
                  <a:pt x="12439" y="11839"/>
                  <a:pt x="12548" y="12184"/>
                </a:cubicBezTo>
                <a:cubicBezTo>
                  <a:pt x="12577" y="12278"/>
                  <a:pt x="13267" y="13082"/>
                  <a:pt x="14201" y="14112"/>
                </a:cubicBezTo>
                <a:cubicBezTo>
                  <a:pt x="14453" y="14391"/>
                  <a:pt x="15026" y="15025"/>
                  <a:pt x="15475" y="15522"/>
                </a:cubicBezTo>
                <a:cubicBezTo>
                  <a:pt x="16280" y="16414"/>
                  <a:pt x="16817" y="16927"/>
                  <a:pt x="17599" y="17554"/>
                </a:cubicBezTo>
                <a:cubicBezTo>
                  <a:pt x="17818" y="17729"/>
                  <a:pt x="18424" y="18296"/>
                  <a:pt x="18945" y="18813"/>
                </a:cubicBezTo>
                <a:cubicBezTo>
                  <a:pt x="19467" y="19330"/>
                  <a:pt x="20045" y="19892"/>
                  <a:pt x="20230" y="20061"/>
                </a:cubicBezTo>
                <a:cubicBezTo>
                  <a:pt x="20546" y="20351"/>
                  <a:pt x="21223" y="21172"/>
                  <a:pt x="21244" y="21290"/>
                </a:cubicBezTo>
                <a:cubicBezTo>
                  <a:pt x="21250" y="21320"/>
                  <a:pt x="21312" y="21410"/>
                  <a:pt x="21382" y="21490"/>
                </a:cubicBezTo>
                <a:cubicBezTo>
                  <a:pt x="21478" y="21599"/>
                  <a:pt x="21515" y="20174"/>
                  <a:pt x="21537" y="15630"/>
                </a:cubicBezTo>
                <a:cubicBezTo>
                  <a:pt x="21537" y="15600"/>
                  <a:pt x="21537" y="15591"/>
                  <a:pt x="21537" y="15562"/>
                </a:cubicBezTo>
                <a:cubicBezTo>
                  <a:pt x="21546" y="13102"/>
                  <a:pt x="21543" y="11216"/>
                  <a:pt x="21534" y="9878"/>
                </a:cubicBezTo>
                <a:cubicBezTo>
                  <a:pt x="21528" y="9714"/>
                  <a:pt x="21518" y="9581"/>
                  <a:pt x="21508" y="9452"/>
                </a:cubicBezTo>
                <a:lnTo>
                  <a:pt x="21094" y="9172"/>
                </a:lnTo>
                <a:cubicBezTo>
                  <a:pt x="20834" y="8998"/>
                  <a:pt x="20359" y="8757"/>
                  <a:pt x="20037" y="8636"/>
                </a:cubicBezTo>
                <a:cubicBezTo>
                  <a:pt x="19243" y="8340"/>
                  <a:pt x="18967" y="8077"/>
                  <a:pt x="18528" y="7196"/>
                </a:cubicBezTo>
                <a:cubicBezTo>
                  <a:pt x="18321" y="6783"/>
                  <a:pt x="17806" y="5958"/>
                  <a:pt x="17382" y="5361"/>
                </a:cubicBezTo>
                <a:cubicBezTo>
                  <a:pt x="16557" y="4198"/>
                  <a:pt x="16384" y="3889"/>
                  <a:pt x="16033" y="2949"/>
                </a:cubicBezTo>
                <a:cubicBezTo>
                  <a:pt x="15742" y="2168"/>
                  <a:pt x="15328" y="1677"/>
                  <a:pt x="14737" y="1412"/>
                </a:cubicBezTo>
                <a:cubicBezTo>
                  <a:pt x="14481" y="1296"/>
                  <a:pt x="14205" y="1201"/>
                  <a:pt x="14125" y="1201"/>
                </a:cubicBezTo>
                <a:cubicBezTo>
                  <a:pt x="14044" y="1200"/>
                  <a:pt x="13780" y="1153"/>
                  <a:pt x="13536" y="1096"/>
                </a:cubicBezTo>
                <a:cubicBezTo>
                  <a:pt x="13257" y="1030"/>
                  <a:pt x="12644" y="990"/>
                  <a:pt x="11876" y="988"/>
                </a:cubicBezTo>
                <a:cubicBezTo>
                  <a:pt x="10167" y="983"/>
                  <a:pt x="9408" y="885"/>
                  <a:pt x="8235" y="520"/>
                </a:cubicBezTo>
                <a:cubicBezTo>
                  <a:pt x="7240" y="209"/>
                  <a:pt x="6224" y="4"/>
                  <a:pt x="5704" y="0"/>
                </a:cubicBezTo>
                <a:close/>
              </a:path>
            </a:pathLst>
          </a:custGeom>
          <a:ln w="12700">
            <a:miter lim="400000"/>
          </a:ln>
        </p:spPr>
      </p:pic>
      <p:sp>
        <p:nvSpPr>
          <p:cNvPr id="1598" name="Jeder schreibt bitte…"/>
          <p:cNvSpPr txBox="1"/>
          <p:nvPr/>
        </p:nvSpPr>
        <p:spPr>
          <a:xfrm>
            <a:off x="2290900" y="2960442"/>
            <a:ext cx="19802201" cy="468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anchor="ctr">
            <a:spAutoFit/>
          </a:bodyPr>
          <a:lstStyle/>
          <a:p>
            <a:pPr defTabSz="457248">
              <a:spcBef>
                <a:spcPts val="3301"/>
              </a:spcBef>
              <a:defRPr sz="6400">
                <a:solidFill>
                  <a:srgbClr val="2B669A"/>
                </a:solidFill>
                <a:latin typeface="Comfortaa Bold"/>
                <a:ea typeface="Comfortaa Bold"/>
                <a:cs typeface="Comfortaa Bold"/>
                <a:sym typeface="Comfortaa Bold"/>
              </a:defRPr>
            </a:pPr>
            <a:r>
              <a:rPr sz="8000" dirty="0" err="1">
                <a:latin typeface="Verdana" panose="020B0604030504040204" pitchFamily="34" charset="0"/>
                <a:ea typeface="Verdana" panose="020B0604030504040204" pitchFamily="34" charset="0"/>
                <a:cs typeface="Verdana" panose="020B0604030504040204" pitchFamily="34" charset="0"/>
              </a:rPr>
              <a:t>Jeder</a:t>
            </a:r>
            <a:r>
              <a:rPr sz="8000" dirty="0">
                <a:latin typeface="Verdana" panose="020B0604030504040204" pitchFamily="34" charset="0"/>
                <a:ea typeface="Verdana" panose="020B0604030504040204" pitchFamily="34" charset="0"/>
                <a:cs typeface="Verdana" panose="020B0604030504040204" pitchFamily="34" charset="0"/>
              </a:rPr>
              <a:t> </a:t>
            </a:r>
            <a:r>
              <a:rPr lang="de-DE" sz="8000" dirty="0">
                <a:latin typeface="Verdana" panose="020B0604030504040204" pitchFamily="34" charset="0"/>
                <a:ea typeface="Verdana" panose="020B0604030504040204" pitchFamily="34" charset="0"/>
                <a:cs typeface="Verdana" panose="020B0604030504040204" pitchFamily="34" charset="0"/>
              </a:rPr>
              <a:t>Mitarbeiter hat seinen </a:t>
            </a:r>
          </a:p>
          <a:p>
            <a:pPr defTabSz="457248">
              <a:spcBef>
                <a:spcPts val="3301"/>
              </a:spcBef>
              <a:defRPr sz="6400">
                <a:solidFill>
                  <a:srgbClr val="2B669A"/>
                </a:solidFill>
                <a:latin typeface="Comfortaa Bold"/>
                <a:ea typeface="Comfortaa Bold"/>
                <a:cs typeface="Comfortaa Bold"/>
                <a:sym typeface="Comfortaa Bold"/>
              </a:defRPr>
            </a:pPr>
            <a:r>
              <a:rPr lang="de-DE" sz="8000" dirty="0">
                <a:latin typeface="Verdana" panose="020B0604030504040204" pitchFamily="34" charset="0"/>
                <a:ea typeface="Verdana" panose="020B0604030504040204" pitchFamily="34" charset="0"/>
                <a:cs typeface="Verdana" panose="020B0604030504040204" pitchFamily="34" charset="0"/>
              </a:rPr>
              <a:t>p</a:t>
            </a:r>
            <a:r>
              <a:rPr sz="8000" dirty="0" err="1">
                <a:latin typeface="Verdana" panose="020B0604030504040204" pitchFamily="34" charset="0"/>
                <a:ea typeface="Verdana" panose="020B0604030504040204" pitchFamily="34" charset="0"/>
                <a:cs typeface="Verdana" panose="020B0604030504040204" pitchFamily="34" charset="0"/>
              </a:rPr>
              <a:t>ersönliche</a:t>
            </a:r>
            <a:r>
              <a:rPr lang="de-DE" sz="8000" dirty="0" err="1">
                <a:latin typeface="Verdana" panose="020B0604030504040204" pitchFamily="34" charset="0"/>
                <a:ea typeface="Verdana" panose="020B0604030504040204" pitchFamily="34" charset="0"/>
                <a:cs typeface="Verdana" panose="020B0604030504040204" pitchFamily="34" charset="0"/>
              </a:rPr>
              <a:t>n</a:t>
            </a:r>
            <a:r>
              <a:rPr lang="de-DE" sz="8000" dirty="0">
                <a:latin typeface="Verdana" panose="020B0604030504040204" pitchFamily="34" charset="0"/>
                <a:ea typeface="Verdana" panose="020B0604030504040204" pitchFamily="34" charset="0"/>
                <a:cs typeface="Verdana" panose="020B0604030504040204" pitchFamily="34" charset="0"/>
              </a:rPr>
              <a:t>, authentischen</a:t>
            </a:r>
          </a:p>
          <a:p>
            <a:pPr defTabSz="457248">
              <a:spcBef>
                <a:spcPts val="3301"/>
              </a:spcBef>
              <a:defRPr sz="6400">
                <a:solidFill>
                  <a:srgbClr val="2B669A"/>
                </a:solidFill>
                <a:latin typeface="Comfortaa Bold"/>
                <a:ea typeface="Comfortaa Bold"/>
                <a:cs typeface="Comfortaa Bold"/>
                <a:sym typeface="Comfortaa Bold"/>
              </a:defRPr>
            </a:pPr>
            <a:r>
              <a:rPr lang="de-DE" sz="8000" dirty="0">
                <a:latin typeface="Verdana" panose="020B0604030504040204" pitchFamily="34" charset="0"/>
                <a:ea typeface="Verdana" panose="020B0604030504040204" pitchFamily="34" charset="0"/>
                <a:cs typeface="Verdana" panose="020B0604030504040204" pitchFamily="34" charset="0"/>
              </a:rPr>
              <a:t>Telefonleitfaden</a:t>
            </a:r>
            <a:r>
              <a:rPr sz="8000" dirty="0">
                <a:latin typeface="Verdana" panose="020B0604030504040204" pitchFamily="34" charset="0"/>
                <a:ea typeface="Verdana" panose="020B0604030504040204" pitchFamily="34" charset="0"/>
                <a:cs typeface="Verdana" panose="020B0604030504040204" pitchFamily="34" charset="0"/>
              </a:rPr>
              <a:t> </a:t>
            </a:r>
            <a:r>
              <a:rPr lang="de-DE" sz="8000" dirty="0">
                <a:latin typeface="Verdana" panose="020B0604030504040204" pitchFamily="34" charset="0"/>
                <a:ea typeface="Verdana" panose="020B0604030504040204" pitchFamily="34" charset="0"/>
                <a:cs typeface="Verdana" panose="020B0604030504040204" pitchFamily="34" charset="0"/>
              </a:rPr>
              <a:t>notiert</a:t>
            </a:r>
            <a:r>
              <a:rPr sz="8000" dirty="0">
                <a:latin typeface="Verdana" panose="020B0604030504040204" pitchFamily="34" charset="0"/>
                <a:ea typeface="Verdana" panose="020B0604030504040204" pitchFamily="34" charset="0"/>
                <a:cs typeface="Verdana" panose="020B0604030504040204" pitchFamily="34" charset="0"/>
              </a:rPr>
              <a:t>.</a:t>
            </a:r>
          </a:p>
        </p:txBody>
      </p:sp>
      <p:sp>
        <p:nvSpPr>
          <p:cNvPr id="1600" name="Begrüßungsformel…"/>
          <p:cNvSpPr txBox="1"/>
          <p:nvPr/>
        </p:nvSpPr>
        <p:spPr>
          <a:xfrm>
            <a:off x="5512606" y="8723466"/>
            <a:ext cx="14257585" cy="2145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a:spAutoFit/>
          </a:bodyPr>
          <a:lstStyle/>
          <a:p>
            <a:pPr marL="592729" indent="-592729" algn="l" defTabSz="457248">
              <a:buSzPct val="45000"/>
              <a:buBlip>
                <a:blip r:embed="rId4"/>
              </a:buBlip>
              <a:defRPr sz="6500" b="1">
                <a:solidFill>
                  <a:srgbClr val="2B669A"/>
                </a:solidFill>
                <a:latin typeface="Verdana"/>
                <a:ea typeface="Verdana"/>
                <a:cs typeface="Verdana"/>
                <a:sym typeface="Verdana"/>
              </a:defRPr>
            </a:pPr>
            <a:r>
              <a:rPr sz="6501" dirty="0" err="1"/>
              <a:t>Begrüßungsformel</a:t>
            </a:r>
            <a:endParaRPr sz="6501" dirty="0"/>
          </a:p>
          <a:p>
            <a:pPr marL="592729" indent="-592729" algn="l" defTabSz="457248">
              <a:buSzPct val="45000"/>
              <a:buBlip>
                <a:blip r:embed="rId4"/>
              </a:buBlip>
              <a:defRPr sz="6500" b="1">
                <a:solidFill>
                  <a:srgbClr val="2B669A"/>
                </a:solidFill>
                <a:latin typeface="Verdana"/>
                <a:ea typeface="Verdana"/>
                <a:cs typeface="Verdana"/>
                <a:sym typeface="Verdana"/>
              </a:defRPr>
            </a:pPr>
            <a:r>
              <a:rPr sz="6501" dirty="0" err="1"/>
              <a:t>Wer</a:t>
            </a:r>
            <a:r>
              <a:rPr sz="6501" dirty="0"/>
              <a:t> bin ich + </a:t>
            </a:r>
            <a:r>
              <a:rPr lang="de-DE" sz="6501" dirty="0"/>
              <a:t>W</a:t>
            </a:r>
            <a:r>
              <a:rPr sz="6501" dirty="0"/>
              <a:t>as will ich</a:t>
            </a:r>
          </a:p>
        </p:txBody>
      </p:sp>
      <p:grpSp>
        <p:nvGrpSpPr>
          <p:cNvPr id="2" name="Gruppieren 1">
            <a:extLst>
              <a:ext uri="{FF2B5EF4-FFF2-40B4-BE49-F238E27FC236}">
                <a16:creationId xmlns:a16="http://schemas.microsoft.com/office/drawing/2014/main" id="{837B36D4-7F75-0C10-887C-2CE4C02375C8}"/>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A04A0A60-3563-8865-5594-041ADDEE4DAD}"/>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2FDE3392-7055-ACD1-5B10-8F8938FDE5FC}"/>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066C16BE-E3B8-752D-8DEB-C229A00DA956}"/>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5276E1DF-E175-27CD-F003-6254F37A71F2}"/>
              </a:ext>
            </a:extLst>
          </p:cNvPr>
          <p:cNvSpPr txBox="1"/>
          <p:nvPr/>
        </p:nvSpPr>
        <p:spPr>
          <a:xfrm>
            <a:off x="1149696" y="-161945"/>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r>
              <a:rPr lang="de-DE"/>
              <a:t>-Leitfaden</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LEFONLEITFADEN"/>
          <p:cNvSpPr txBox="1"/>
          <p:nvPr/>
        </p:nvSpPr>
        <p:spPr>
          <a:xfrm>
            <a:off x="2937571" y="305359"/>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TELEFONLEITFADEN</a:t>
            </a:r>
          </a:p>
        </p:txBody>
      </p:sp>
      <p:sp>
        <p:nvSpPr>
          <p:cNvPr id="838" name="„Guten Tag Herr…. , Max Mustermann von Raab Karcher.…"/>
          <p:cNvSpPr txBox="1"/>
          <p:nvPr/>
        </p:nvSpPr>
        <p:spPr>
          <a:xfrm>
            <a:off x="1168781" y="3833046"/>
            <a:ext cx="22472948" cy="6993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algn="l" defTabSz="457248">
              <a:defRPr sz="6000" b="1">
                <a:solidFill>
                  <a:srgbClr val="2B669A"/>
                </a:solidFill>
                <a:latin typeface="Verdana"/>
                <a:ea typeface="Verdana"/>
                <a:cs typeface="Verdana"/>
                <a:sym typeface="Verdana"/>
              </a:defRPr>
            </a:pPr>
            <a:r>
              <a:rPr sz="6001"/>
              <a:t>„</a:t>
            </a:r>
            <a:r>
              <a:rPr sz="6001" err="1"/>
              <a:t>Guten</a:t>
            </a:r>
            <a:r>
              <a:rPr sz="6001"/>
              <a:t> Tag Herr…. , Raab Karcher</a:t>
            </a:r>
            <a:r>
              <a:rPr lang="de-DE" sz="6001"/>
              <a:t> Max Muster</a:t>
            </a:r>
            <a:r>
              <a:rPr sz="6001"/>
              <a:t>.</a:t>
            </a:r>
          </a:p>
          <a:p>
            <a:pPr algn="l" defTabSz="457248">
              <a:defRPr sz="6000" b="1" i="1">
                <a:solidFill>
                  <a:srgbClr val="E93F33"/>
                </a:solidFill>
                <a:latin typeface="Verdana"/>
                <a:ea typeface="Verdana"/>
                <a:cs typeface="Verdana"/>
                <a:sym typeface="Verdana"/>
              </a:defRPr>
            </a:pPr>
            <a:r>
              <a:rPr sz="6001"/>
              <a:t>(Pause)</a:t>
            </a:r>
            <a:r>
              <a:rPr lang="de-DE" sz="6001"/>
              <a:t>			</a:t>
            </a:r>
          </a:p>
          <a:p>
            <a:pPr algn="l" defTabSz="457248">
              <a:defRPr sz="6000" b="1" i="1">
                <a:solidFill>
                  <a:srgbClr val="E93F33"/>
                </a:solidFill>
                <a:latin typeface="Verdana"/>
                <a:ea typeface="Verdana"/>
                <a:cs typeface="Verdana"/>
                <a:sym typeface="Verdana"/>
              </a:defRPr>
            </a:pPr>
            <a:r>
              <a:rPr lang="de-DE" sz="2001"/>
              <a:t>							</a:t>
            </a:r>
            <a:endParaRPr sz="2001"/>
          </a:p>
          <a:p>
            <a:pPr algn="l" defTabSz="457248">
              <a:spcBef>
                <a:spcPts val="601"/>
              </a:spcBef>
              <a:spcAft>
                <a:spcPts val="601"/>
              </a:spcAft>
              <a:defRPr sz="6000" b="1">
                <a:solidFill>
                  <a:srgbClr val="2B669A"/>
                </a:solidFill>
                <a:latin typeface="Verdana"/>
                <a:ea typeface="Verdana"/>
                <a:cs typeface="Verdana"/>
                <a:sym typeface="Verdana"/>
              </a:defRPr>
            </a:pPr>
            <a:r>
              <a:rPr sz="6001"/>
              <a:t>„Herr…, </a:t>
            </a:r>
            <a:r>
              <a:rPr sz="6001" err="1"/>
              <a:t>ich</a:t>
            </a:r>
            <a:r>
              <a:rPr sz="6001"/>
              <a:t> </a:t>
            </a:r>
            <a:r>
              <a:rPr sz="6001" err="1"/>
              <a:t>habe</a:t>
            </a:r>
            <a:r>
              <a:rPr sz="6001"/>
              <a:t> </a:t>
            </a:r>
            <a:r>
              <a:rPr lang="de-DE" sz="6001"/>
              <a:t>gesehen</a:t>
            </a:r>
            <a:r>
              <a:rPr sz="6001"/>
              <a:t>, </a:t>
            </a:r>
            <a:r>
              <a:rPr sz="6001" err="1"/>
              <a:t>dass</a:t>
            </a:r>
            <a:r>
              <a:rPr sz="6001"/>
              <a:t> </a:t>
            </a:r>
            <a:r>
              <a:rPr sz="6001" err="1"/>
              <a:t>Sie</a:t>
            </a:r>
            <a:r>
              <a:rPr sz="6001"/>
              <a:t> </a:t>
            </a:r>
            <a:r>
              <a:rPr sz="6001" err="1"/>
              <a:t>schon</a:t>
            </a:r>
            <a:r>
              <a:rPr sz="6001"/>
              <a:t> </a:t>
            </a:r>
            <a:r>
              <a:rPr sz="6001" err="1"/>
              <a:t>seit</a:t>
            </a:r>
            <a:r>
              <a:rPr sz="6001"/>
              <a:t> … </a:t>
            </a:r>
            <a:r>
              <a:rPr sz="6001" i="1"/>
              <a:t>(</a:t>
            </a:r>
            <a:r>
              <a:rPr sz="6001" i="1" err="1"/>
              <a:t>Zeitraum</a:t>
            </a:r>
            <a:r>
              <a:rPr sz="6001" i="1"/>
              <a:t> </a:t>
            </a:r>
            <a:r>
              <a:rPr sz="6001" i="1" err="1"/>
              <a:t>nennen</a:t>
            </a:r>
            <a:r>
              <a:rPr sz="6001" i="1"/>
              <a:t>)</a:t>
            </a:r>
            <a:r>
              <a:rPr sz="6001"/>
              <a:t>… </a:t>
            </a:r>
            <a:r>
              <a:rPr sz="6001" err="1"/>
              <a:t>nicht</a:t>
            </a:r>
            <a:r>
              <a:rPr sz="6001"/>
              <a:t> </a:t>
            </a:r>
            <a:r>
              <a:rPr sz="6001" err="1"/>
              <a:t>mehr</a:t>
            </a:r>
            <a:r>
              <a:rPr sz="6001"/>
              <a:t> </a:t>
            </a:r>
            <a:r>
              <a:rPr sz="6001" err="1"/>
              <a:t>bei</a:t>
            </a:r>
            <a:r>
              <a:rPr sz="6001"/>
              <a:t> </a:t>
            </a:r>
            <a:r>
              <a:rPr sz="6001" err="1"/>
              <a:t>uns</a:t>
            </a:r>
            <a:r>
              <a:rPr sz="6001"/>
              <a:t> ….</a:t>
            </a:r>
            <a:r>
              <a:rPr sz="6001" i="1"/>
              <a:t>(</a:t>
            </a:r>
            <a:r>
              <a:rPr sz="6001" i="1" err="1"/>
              <a:t>Artikel</a:t>
            </a:r>
            <a:r>
              <a:rPr sz="6001" i="1"/>
              <a:t> </a:t>
            </a:r>
            <a:r>
              <a:rPr sz="6001" i="1" err="1"/>
              <a:t>nennen</a:t>
            </a:r>
            <a:r>
              <a:rPr sz="6001" i="1"/>
              <a:t>)</a:t>
            </a:r>
            <a:r>
              <a:rPr sz="6001"/>
              <a:t>… </a:t>
            </a:r>
            <a:r>
              <a:rPr sz="6001" err="1"/>
              <a:t>bestellt</a:t>
            </a:r>
            <a:r>
              <a:rPr sz="6001"/>
              <a:t> </a:t>
            </a:r>
            <a:r>
              <a:rPr sz="6001" err="1"/>
              <a:t>haben</a:t>
            </a:r>
            <a:r>
              <a:rPr sz="6001"/>
              <a:t> und </a:t>
            </a:r>
            <a:r>
              <a:rPr sz="6001" err="1"/>
              <a:t>genau</a:t>
            </a:r>
            <a:r>
              <a:rPr sz="6001"/>
              <a:t> </a:t>
            </a:r>
            <a:r>
              <a:rPr sz="6001" err="1"/>
              <a:t>deswegen</a:t>
            </a:r>
            <a:r>
              <a:rPr sz="6001"/>
              <a:t> </a:t>
            </a:r>
            <a:r>
              <a:rPr sz="6001" err="1"/>
              <a:t>rufe</a:t>
            </a:r>
            <a:r>
              <a:rPr sz="6001"/>
              <a:t> </a:t>
            </a:r>
            <a:r>
              <a:rPr sz="6001" err="1"/>
              <a:t>ich</a:t>
            </a:r>
            <a:r>
              <a:rPr sz="6001"/>
              <a:t> </a:t>
            </a:r>
            <a:r>
              <a:rPr sz="6001" err="1"/>
              <a:t>Sie</a:t>
            </a:r>
            <a:r>
              <a:rPr sz="6001"/>
              <a:t> an. </a:t>
            </a:r>
            <a:r>
              <a:rPr sz="6001" i="1">
                <a:solidFill>
                  <a:srgbClr val="FF0000"/>
                </a:solidFill>
              </a:rPr>
              <a:t>(</a:t>
            </a:r>
            <a:r>
              <a:rPr sz="6001" i="1" err="1">
                <a:solidFill>
                  <a:srgbClr val="FF0000"/>
                </a:solidFill>
              </a:rPr>
              <a:t>ohne</a:t>
            </a:r>
            <a:r>
              <a:rPr sz="6001" i="1">
                <a:solidFill>
                  <a:srgbClr val="FF0000"/>
                </a:solidFill>
              </a:rPr>
              <a:t> Pause) </a:t>
            </a:r>
            <a:r>
              <a:rPr sz="6001"/>
              <a:t>Herr…, </a:t>
            </a:r>
            <a:r>
              <a:rPr sz="6001" err="1"/>
              <a:t>ich</a:t>
            </a:r>
            <a:r>
              <a:rPr sz="6001"/>
              <a:t> </a:t>
            </a:r>
            <a:r>
              <a:rPr sz="6001" err="1"/>
              <a:t>möchte</a:t>
            </a:r>
            <a:r>
              <a:rPr sz="6001"/>
              <a:t> </a:t>
            </a:r>
            <a:r>
              <a:rPr sz="6001" err="1"/>
              <a:t>Sie</a:t>
            </a:r>
            <a:r>
              <a:rPr sz="6001"/>
              <a:t> </a:t>
            </a:r>
            <a:r>
              <a:rPr sz="6001" err="1"/>
              <a:t>gerne</a:t>
            </a:r>
            <a:r>
              <a:rPr sz="6001"/>
              <a:t> </a:t>
            </a:r>
            <a:r>
              <a:rPr sz="6001" err="1"/>
              <a:t>als</a:t>
            </a:r>
            <a:r>
              <a:rPr sz="6001"/>
              <a:t> </a:t>
            </a:r>
            <a:r>
              <a:rPr sz="6001" err="1"/>
              <a:t>Kunden</a:t>
            </a:r>
            <a:r>
              <a:rPr sz="6001"/>
              <a:t> </a:t>
            </a:r>
            <a:r>
              <a:rPr sz="6001" err="1"/>
              <a:t>wieder</a:t>
            </a:r>
            <a:r>
              <a:rPr sz="6001"/>
              <a:t> </a:t>
            </a:r>
            <a:r>
              <a:rPr sz="6001" u="sng" err="1"/>
              <a:t>zurückgewinnen</a:t>
            </a:r>
            <a:r>
              <a:rPr sz="6001"/>
              <a:t>.“</a:t>
            </a:r>
          </a:p>
        </p:txBody>
      </p:sp>
      <p:grpSp>
        <p:nvGrpSpPr>
          <p:cNvPr id="2" name="Gruppieren 1">
            <a:extLst>
              <a:ext uri="{FF2B5EF4-FFF2-40B4-BE49-F238E27FC236}">
                <a16:creationId xmlns:a16="http://schemas.microsoft.com/office/drawing/2014/main" id="{0D25001F-BF1D-7096-0084-2D626E537CDE}"/>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E9120484-8F9E-02B2-CAD8-524C7E44C292}"/>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1506CBE0-58D0-8678-D7A4-ECF7C286E8B2}"/>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0B803EED-E596-043F-91CE-4879363814D0}"/>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A72DEB3A-1167-8407-9715-DD227BCE02E3}"/>
              </a:ext>
            </a:extLst>
          </p:cNvPr>
          <p:cNvSpPr txBox="1"/>
          <p:nvPr/>
        </p:nvSpPr>
        <p:spPr>
          <a:xfrm>
            <a:off x="1149696" y="-161945"/>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r>
              <a:rPr lang="de-DE"/>
              <a:t>-Leitfaden</a:t>
            </a:r>
            <a:endParaRPr/>
          </a:p>
        </p:txBody>
      </p:sp>
      <p:sp>
        <p:nvSpPr>
          <p:cNvPr id="840" name="BEISPIELE"/>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6602"/>
              <a:t>BEISPIELE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1F3D-6B8F-4219-379A-DED0A62B4AD7}"/>
            </a:ext>
          </a:extLst>
        </p:cNvPr>
        <p:cNvGrpSpPr/>
        <p:nvPr/>
      </p:nvGrpSpPr>
      <p:grpSpPr>
        <a:xfrm>
          <a:off x="0" y="0"/>
          <a:ext cx="0" cy="0"/>
          <a:chOff x="0" y="0"/>
          <a:chExt cx="0" cy="0"/>
        </a:xfrm>
      </p:grpSpPr>
      <p:sp>
        <p:nvSpPr>
          <p:cNvPr id="844" name="……">
            <a:extLst>
              <a:ext uri="{FF2B5EF4-FFF2-40B4-BE49-F238E27FC236}">
                <a16:creationId xmlns:a16="http://schemas.microsoft.com/office/drawing/2014/main" id="{0A5F9AE7-3E65-D124-B972-5BD35BC49990}"/>
              </a:ext>
            </a:extLst>
          </p:cNvPr>
          <p:cNvSpPr txBox="1"/>
          <p:nvPr/>
        </p:nvSpPr>
        <p:spPr>
          <a:xfrm>
            <a:off x="2110881" y="3729614"/>
            <a:ext cx="20882321" cy="7039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a:spAutoFit/>
          </a:bodyPr>
          <a:lstStyle/>
          <a:p>
            <a:pPr algn="l" defTabSz="457248">
              <a:spcBef>
                <a:spcPts val="601"/>
              </a:spcBef>
              <a:spcAft>
                <a:spcPts val="601"/>
              </a:spcAft>
              <a:defRPr sz="6000" b="1">
                <a:solidFill>
                  <a:srgbClr val="2B669A"/>
                </a:solidFill>
                <a:latin typeface="Verdana"/>
                <a:ea typeface="Verdana"/>
                <a:cs typeface="Verdana"/>
                <a:sym typeface="Verdana"/>
              </a:defRPr>
            </a:pPr>
            <a:r>
              <a:rPr sz="4800">
                <a:latin typeface="Aptos" panose="020B0004020202020204" pitchFamily="34" charset="0"/>
              </a:rPr>
              <a:t>„Herr…, ich </a:t>
            </a:r>
            <a:r>
              <a:rPr sz="4800" err="1">
                <a:latin typeface="Aptos" panose="020B0004020202020204" pitchFamily="34" charset="0"/>
              </a:rPr>
              <a:t>habe</a:t>
            </a:r>
            <a:r>
              <a:rPr sz="4800">
                <a:latin typeface="Aptos" panose="020B0004020202020204" pitchFamily="34" charset="0"/>
              </a:rPr>
              <a:t> </a:t>
            </a:r>
            <a:r>
              <a:rPr sz="4800" err="1">
                <a:latin typeface="Aptos" panose="020B0004020202020204" pitchFamily="34" charset="0"/>
              </a:rPr>
              <a:t>gesehen</a:t>
            </a:r>
            <a:r>
              <a:rPr sz="4800">
                <a:latin typeface="Aptos" panose="020B0004020202020204" pitchFamily="34" charset="0"/>
              </a:rPr>
              <a:t>, </a:t>
            </a:r>
            <a:r>
              <a:rPr sz="4800" err="1">
                <a:latin typeface="Aptos" panose="020B0004020202020204" pitchFamily="34" charset="0"/>
              </a:rPr>
              <a:t>dass</a:t>
            </a:r>
            <a:r>
              <a:rPr sz="4800">
                <a:latin typeface="Aptos" panose="020B0004020202020204" pitchFamily="34" charset="0"/>
              </a:rPr>
              <a:t> Sie </a:t>
            </a:r>
            <a:r>
              <a:rPr sz="4800" err="1">
                <a:latin typeface="Aptos" panose="020B0004020202020204" pitchFamily="34" charset="0"/>
              </a:rPr>
              <a:t>schon</a:t>
            </a:r>
            <a:r>
              <a:rPr sz="4800">
                <a:latin typeface="Aptos" panose="020B0004020202020204" pitchFamily="34" charset="0"/>
              </a:rPr>
              <a:t> </a:t>
            </a:r>
            <a:r>
              <a:rPr sz="4800" err="1">
                <a:latin typeface="Aptos" panose="020B0004020202020204" pitchFamily="34" charset="0"/>
              </a:rPr>
              <a:t>längere</a:t>
            </a:r>
            <a:r>
              <a:rPr sz="4800">
                <a:latin typeface="Aptos" panose="020B0004020202020204" pitchFamily="34" charset="0"/>
              </a:rPr>
              <a:t> Zeit </a:t>
            </a:r>
            <a:r>
              <a:rPr sz="4800" err="1">
                <a:latin typeface="Aptos" panose="020B0004020202020204" pitchFamily="34" charset="0"/>
              </a:rPr>
              <a:t>bei</a:t>
            </a:r>
            <a:r>
              <a:rPr sz="4800">
                <a:latin typeface="Aptos" panose="020B0004020202020204" pitchFamily="34" charset="0"/>
              </a:rPr>
              <a:t> </a:t>
            </a:r>
            <a:r>
              <a:rPr sz="4800" err="1">
                <a:latin typeface="Aptos" panose="020B0004020202020204" pitchFamily="34" charset="0"/>
              </a:rPr>
              <a:t>uns</a:t>
            </a:r>
            <a:r>
              <a:rPr sz="4800">
                <a:latin typeface="Aptos" panose="020B0004020202020204" pitchFamily="34" charset="0"/>
              </a:rPr>
              <a:t> </a:t>
            </a:r>
            <a:r>
              <a:rPr sz="4800" err="1">
                <a:latin typeface="Aptos" panose="020B0004020202020204" pitchFamily="34" charset="0"/>
              </a:rPr>
              <a:t>nichts</a:t>
            </a:r>
            <a:r>
              <a:rPr sz="4800">
                <a:latin typeface="Aptos" panose="020B0004020202020204" pitchFamily="34" charset="0"/>
              </a:rPr>
              <a:t> </a:t>
            </a:r>
            <a:r>
              <a:rPr sz="4800" err="1">
                <a:latin typeface="Aptos" panose="020B0004020202020204" pitchFamily="34" charset="0"/>
              </a:rPr>
              <a:t>mehr</a:t>
            </a:r>
            <a:r>
              <a:rPr sz="4800">
                <a:latin typeface="Aptos" panose="020B0004020202020204" pitchFamily="34" charset="0"/>
              </a:rPr>
              <a:t> </a:t>
            </a:r>
            <a:r>
              <a:rPr sz="4800" err="1">
                <a:latin typeface="Aptos" panose="020B0004020202020204" pitchFamily="34" charset="0"/>
              </a:rPr>
              <a:t>bestellt</a:t>
            </a:r>
            <a:r>
              <a:rPr sz="4800">
                <a:latin typeface="Aptos" panose="020B0004020202020204" pitchFamily="34" charset="0"/>
              </a:rPr>
              <a:t> </a:t>
            </a:r>
            <a:r>
              <a:rPr sz="4800" err="1">
                <a:latin typeface="Aptos" panose="020B0004020202020204" pitchFamily="34" charset="0"/>
              </a:rPr>
              <a:t>haben</a:t>
            </a:r>
            <a:r>
              <a:rPr sz="4800">
                <a:latin typeface="Aptos" panose="020B0004020202020204" pitchFamily="34" charset="0"/>
              </a:rPr>
              <a:t> </a:t>
            </a:r>
            <a:r>
              <a:rPr sz="6001" u="sng">
                <a:latin typeface="Aptos" panose="020B0004020202020204" pitchFamily="34" charset="0"/>
              </a:rPr>
              <a:t>und das </a:t>
            </a:r>
            <a:r>
              <a:rPr sz="6001" u="sng" err="1">
                <a:latin typeface="Aptos" panose="020B0004020202020204" pitchFamily="34" charset="0"/>
              </a:rPr>
              <a:t>möchte</a:t>
            </a:r>
            <a:r>
              <a:rPr sz="6001" u="sng">
                <a:latin typeface="Aptos" panose="020B0004020202020204" pitchFamily="34" charset="0"/>
              </a:rPr>
              <a:t> ich gerne </a:t>
            </a:r>
            <a:r>
              <a:rPr sz="6001" u="sng" err="1">
                <a:latin typeface="Aptos" panose="020B0004020202020204" pitchFamily="34" charset="0"/>
              </a:rPr>
              <a:t>ändern</a:t>
            </a:r>
            <a:r>
              <a:rPr sz="6001" u="sng">
                <a:latin typeface="Aptos" panose="020B0004020202020204" pitchFamily="34" charset="0"/>
              </a:rPr>
              <a:t>, </a:t>
            </a:r>
            <a:endParaRPr lang="de-DE" sz="6001" u="sng">
              <a:latin typeface="Aptos" panose="020B0004020202020204" pitchFamily="34" charset="0"/>
            </a:endParaRPr>
          </a:p>
          <a:p>
            <a:pPr algn="l" defTabSz="457248">
              <a:spcBef>
                <a:spcPts val="601"/>
              </a:spcBef>
              <a:spcAft>
                <a:spcPts val="601"/>
              </a:spcAft>
              <a:defRPr sz="6000" b="1">
                <a:solidFill>
                  <a:srgbClr val="2B669A"/>
                </a:solidFill>
                <a:latin typeface="Verdana"/>
                <a:ea typeface="Verdana"/>
                <a:cs typeface="Verdana"/>
                <a:sym typeface="Verdana"/>
              </a:defRPr>
            </a:pPr>
            <a:r>
              <a:rPr sz="6001" u="sng" err="1">
                <a:latin typeface="Aptos" panose="020B0004020202020204" pitchFamily="34" charset="0"/>
              </a:rPr>
              <a:t>aber</a:t>
            </a:r>
            <a:r>
              <a:rPr sz="6001" u="sng">
                <a:latin typeface="Aptos" panose="020B0004020202020204" pitchFamily="34" charset="0"/>
              </a:rPr>
              <a:t> </a:t>
            </a:r>
            <a:r>
              <a:rPr sz="6001" u="sng" err="1">
                <a:latin typeface="Aptos" panose="020B0004020202020204" pitchFamily="34" charset="0"/>
              </a:rPr>
              <a:t>nur</a:t>
            </a:r>
            <a:r>
              <a:rPr sz="6001" u="sng">
                <a:latin typeface="Aptos" panose="020B0004020202020204" pitchFamily="34" charset="0"/>
              </a:rPr>
              <a:t> </a:t>
            </a:r>
            <a:r>
              <a:rPr sz="6001" u="sng" err="1">
                <a:latin typeface="Aptos" panose="020B0004020202020204" pitchFamily="34" charset="0"/>
              </a:rPr>
              <a:t>wenn</a:t>
            </a:r>
            <a:r>
              <a:rPr sz="6001" u="sng">
                <a:latin typeface="Aptos" panose="020B0004020202020204" pitchFamily="34" charset="0"/>
              </a:rPr>
              <a:t> es für Sie </a:t>
            </a:r>
            <a:r>
              <a:rPr sz="6001" u="sng" err="1">
                <a:latin typeface="Aptos" panose="020B0004020202020204" pitchFamily="34" charset="0"/>
              </a:rPr>
              <a:t>passt</a:t>
            </a:r>
            <a:r>
              <a:rPr lang="de-DE" sz="6001" u="sng">
                <a:latin typeface="Aptos" panose="020B0004020202020204" pitchFamily="34" charset="0"/>
              </a:rPr>
              <a:t>,</a:t>
            </a:r>
            <a:r>
              <a:rPr sz="6001" u="sng">
                <a:latin typeface="Aptos" panose="020B0004020202020204" pitchFamily="34" charset="0"/>
              </a:rPr>
              <a:t> </a:t>
            </a:r>
            <a:r>
              <a:rPr sz="6001" i="1" u="sng">
                <a:solidFill>
                  <a:srgbClr val="FF0000"/>
                </a:solidFill>
                <a:latin typeface="Aptos" panose="020B0004020202020204" pitchFamily="34" charset="0"/>
              </a:rPr>
              <a:t>(</a:t>
            </a:r>
            <a:r>
              <a:rPr sz="6001" i="1" u="sng" err="1">
                <a:solidFill>
                  <a:srgbClr val="FF0000"/>
                </a:solidFill>
                <a:latin typeface="Aptos" panose="020B0004020202020204" pitchFamily="34" charset="0"/>
              </a:rPr>
              <a:t>ohne</a:t>
            </a:r>
            <a:r>
              <a:rPr sz="6001" i="1" u="sng">
                <a:solidFill>
                  <a:srgbClr val="FF0000"/>
                </a:solidFill>
                <a:latin typeface="Aptos" panose="020B0004020202020204" pitchFamily="34" charset="0"/>
              </a:rPr>
              <a:t> Pause) </a:t>
            </a:r>
            <a:r>
              <a:rPr lang="de-DE" sz="4800" i="1">
                <a:solidFill>
                  <a:srgbClr val="2B669A"/>
                </a:solidFill>
                <a:latin typeface="Aptos" panose="020B0004020202020204" pitchFamily="34" charset="0"/>
              </a:rPr>
              <a:t>daher</a:t>
            </a:r>
            <a:r>
              <a:rPr sz="4800" i="1">
                <a:latin typeface="Aptos" panose="020B0004020202020204" pitchFamily="34" charset="0"/>
              </a:rPr>
              <a:t> </a:t>
            </a:r>
            <a:r>
              <a:rPr sz="4800" i="1" err="1">
                <a:latin typeface="Aptos" panose="020B0004020202020204" pitchFamily="34" charset="0"/>
              </a:rPr>
              <a:t>möchte</a:t>
            </a:r>
            <a:r>
              <a:rPr sz="4800" i="1">
                <a:latin typeface="Aptos" panose="020B0004020202020204" pitchFamily="34" charset="0"/>
              </a:rPr>
              <a:t> </a:t>
            </a:r>
            <a:r>
              <a:rPr lang="de-DE" sz="4800" i="1">
                <a:latin typeface="Aptos" panose="020B0004020202020204" pitchFamily="34" charset="0"/>
              </a:rPr>
              <a:t>ich Sie </a:t>
            </a:r>
            <a:r>
              <a:rPr sz="4800" i="1">
                <a:latin typeface="Aptos" panose="020B0004020202020204" pitchFamily="34" charset="0"/>
              </a:rPr>
              <a:t>gerne </a:t>
            </a:r>
            <a:r>
              <a:rPr lang="de-DE" sz="4800" i="1">
                <a:latin typeface="Aptos" panose="020B0004020202020204" pitchFamily="34" charset="0"/>
              </a:rPr>
              <a:t>besuchen</a:t>
            </a:r>
            <a:r>
              <a:rPr sz="4800" i="1">
                <a:latin typeface="Aptos" panose="020B0004020202020204" pitchFamily="34" charset="0"/>
              </a:rPr>
              <a:t>, </a:t>
            </a:r>
            <a:r>
              <a:rPr sz="6001" i="1" u="sng" err="1">
                <a:latin typeface="Aptos" panose="020B0004020202020204" pitchFamily="34" charset="0"/>
              </a:rPr>
              <a:t>damit</a:t>
            </a:r>
            <a:r>
              <a:rPr sz="6001" i="1" u="sng">
                <a:latin typeface="Aptos" panose="020B0004020202020204" pitchFamily="34" charset="0"/>
              </a:rPr>
              <a:t> ich Sie </a:t>
            </a:r>
            <a:r>
              <a:rPr lang="de-DE" sz="6001" i="1" u="sng">
                <a:latin typeface="Aptos" panose="020B0004020202020204" pitchFamily="34" charset="0"/>
              </a:rPr>
              <a:t>neu für</a:t>
            </a:r>
            <a:r>
              <a:rPr sz="6001" i="1">
                <a:latin typeface="Aptos" panose="020B0004020202020204" pitchFamily="34" charset="0"/>
              </a:rPr>
              <a:t> </a:t>
            </a:r>
            <a:r>
              <a:rPr lang="de-DE" sz="6001" u="sng">
                <a:latin typeface="Aptos" panose="020B0004020202020204" pitchFamily="34" charset="0"/>
              </a:rPr>
              <a:t>…..</a:t>
            </a:r>
          </a:p>
          <a:p>
            <a:pPr algn="l" defTabSz="457248">
              <a:spcBef>
                <a:spcPts val="601"/>
              </a:spcBef>
              <a:spcAft>
                <a:spcPts val="601"/>
              </a:spcAft>
              <a:defRPr sz="6000" b="1">
                <a:solidFill>
                  <a:srgbClr val="2B669A"/>
                </a:solidFill>
                <a:latin typeface="Verdana"/>
                <a:ea typeface="Verdana"/>
                <a:cs typeface="Verdana"/>
                <a:sym typeface="Verdana"/>
              </a:defRPr>
            </a:pPr>
            <a:r>
              <a:rPr lang="de-DE" sz="6001" i="1" u="sng">
                <a:latin typeface="Aptos" panose="020B0004020202020204" pitchFamily="34" charset="0"/>
              </a:rPr>
              <a:t>(früher gekaufte Produkte</a:t>
            </a:r>
            <a:r>
              <a:rPr lang="de-DE" sz="6001" u="sng">
                <a:latin typeface="Aptos" panose="020B0004020202020204" pitchFamily="34" charset="0"/>
              </a:rPr>
              <a:t>)</a:t>
            </a:r>
            <a:r>
              <a:rPr lang="de-DE" sz="6001">
                <a:latin typeface="Aptos" panose="020B0004020202020204" pitchFamily="34" charset="0"/>
              </a:rPr>
              <a:t> </a:t>
            </a:r>
          </a:p>
          <a:p>
            <a:pPr algn="l" defTabSz="457248">
              <a:spcBef>
                <a:spcPts val="601"/>
              </a:spcBef>
              <a:spcAft>
                <a:spcPts val="601"/>
              </a:spcAft>
              <a:defRPr sz="6000" b="1">
                <a:solidFill>
                  <a:srgbClr val="2B669A"/>
                </a:solidFill>
                <a:latin typeface="Verdana"/>
                <a:ea typeface="Verdana"/>
                <a:cs typeface="Verdana"/>
                <a:sym typeface="Verdana"/>
              </a:defRPr>
            </a:pPr>
            <a:r>
              <a:rPr lang="de-DE" sz="6001">
                <a:latin typeface="Aptos" panose="020B0004020202020204" pitchFamily="34" charset="0"/>
              </a:rPr>
              <a:t>... begeistern/ gewinnen kann. </a:t>
            </a:r>
            <a:r>
              <a:rPr sz="6001" i="1">
                <a:solidFill>
                  <a:srgbClr val="FF0000"/>
                </a:solidFill>
                <a:latin typeface="Aptos" panose="020B0004020202020204" pitchFamily="34" charset="0"/>
              </a:rPr>
              <a:t>(</a:t>
            </a:r>
            <a:r>
              <a:rPr sz="6001" i="1" err="1">
                <a:solidFill>
                  <a:srgbClr val="FF0000"/>
                </a:solidFill>
                <a:latin typeface="Aptos" panose="020B0004020202020204" pitchFamily="34" charset="0"/>
              </a:rPr>
              <a:t>ohne</a:t>
            </a:r>
            <a:r>
              <a:rPr sz="6001" i="1">
                <a:solidFill>
                  <a:srgbClr val="FF0000"/>
                </a:solidFill>
                <a:latin typeface="Aptos" panose="020B0004020202020204" pitchFamily="34" charset="0"/>
              </a:rPr>
              <a:t> Pause)</a:t>
            </a:r>
            <a:r>
              <a:rPr sz="6001" i="1">
                <a:latin typeface="Aptos" panose="020B0004020202020204" pitchFamily="34" charset="0"/>
              </a:rPr>
              <a:t>.</a:t>
            </a:r>
            <a:endParaRPr lang="de-DE" sz="6001" i="1">
              <a:latin typeface="Aptos" panose="020B0004020202020204" pitchFamily="34" charset="0"/>
            </a:endParaRPr>
          </a:p>
          <a:p>
            <a:pPr algn="l" defTabSz="457248">
              <a:spcBef>
                <a:spcPts val="601"/>
              </a:spcBef>
              <a:spcAft>
                <a:spcPts val="601"/>
              </a:spcAft>
              <a:defRPr sz="6000" b="1">
                <a:solidFill>
                  <a:srgbClr val="2B669A"/>
                </a:solidFill>
                <a:latin typeface="Verdana"/>
                <a:ea typeface="Verdana"/>
                <a:cs typeface="Verdana"/>
                <a:sym typeface="Verdana"/>
              </a:defRPr>
            </a:pPr>
            <a:r>
              <a:rPr sz="6001" i="1">
                <a:latin typeface="Aptos" panose="020B0004020202020204" pitchFamily="34" charset="0"/>
              </a:rPr>
              <a:t> Wann </a:t>
            </a:r>
            <a:r>
              <a:rPr sz="6001" i="1" err="1">
                <a:latin typeface="Aptos" panose="020B0004020202020204" pitchFamily="34" charset="0"/>
              </a:rPr>
              <a:t>passt</a:t>
            </a:r>
            <a:r>
              <a:rPr sz="6001" i="1">
                <a:latin typeface="Aptos" panose="020B0004020202020204" pitchFamily="34" charset="0"/>
              </a:rPr>
              <a:t> es </a:t>
            </a:r>
            <a:r>
              <a:rPr sz="6001" i="1" err="1">
                <a:latin typeface="Aptos" panose="020B0004020202020204" pitchFamily="34" charset="0"/>
              </a:rPr>
              <a:t>bei</a:t>
            </a:r>
            <a:r>
              <a:rPr sz="6001" i="1">
                <a:latin typeface="Aptos" panose="020B0004020202020204" pitchFamily="34" charset="0"/>
              </a:rPr>
              <a:t> Ihnen </a:t>
            </a:r>
            <a:r>
              <a:rPr sz="6001" i="1" err="1">
                <a:latin typeface="Aptos" panose="020B0004020202020204" pitchFamily="34" charset="0"/>
              </a:rPr>
              <a:t>denn</a:t>
            </a:r>
            <a:r>
              <a:rPr sz="6001" i="1">
                <a:latin typeface="Aptos" panose="020B0004020202020204" pitchFamily="34" charset="0"/>
              </a:rPr>
              <a:t> </a:t>
            </a:r>
            <a:r>
              <a:rPr sz="6001" i="1" err="1">
                <a:latin typeface="Aptos" panose="020B0004020202020204" pitchFamily="34" charset="0"/>
              </a:rPr>
              <a:t>nächste</a:t>
            </a:r>
            <a:r>
              <a:rPr sz="6001" i="1">
                <a:latin typeface="Aptos" panose="020B0004020202020204" pitchFamily="34" charset="0"/>
              </a:rPr>
              <a:t> </a:t>
            </a:r>
            <a:r>
              <a:rPr sz="6001" i="1" err="1">
                <a:latin typeface="Aptos" panose="020B0004020202020204" pitchFamily="34" charset="0"/>
              </a:rPr>
              <a:t>Woche</a:t>
            </a:r>
            <a:r>
              <a:rPr sz="6001" i="1">
                <a:latin typeface="Aptos" panose="020B0004020202020204" pitchFamily="34" charset="0"/>
              </a:rPr>
              <a:t> am </a:t>
            </a:r>
            <a:r>
              <a:rPr sz="6001" i="1" err="1">
                <a:latin typeface="Aptos" panose="020B0004020202020204" pitchFamily="34" charset="0"/>
              </a:rPr>
              <a:t>besten</a:t>
            </a:r>
            <a:r>
              <a:rPr sz="6001" i="1">
                <a:latin typeface="Aptos" panose="020B0004020202020204" pitchFamily="34" charset="0"/>
              </a:rPr>
              <a:t>?“</a:t>
            </a:r>
          </a:p>
        </p:txBody>
      </p:sp>
      <p:grpSp>
        <p:nvGrpSpPr>
          <p:cNvPr id="2" name="Gruppieren 1">
            <a:extLst>
              <a:ext uri="{FF2B5EF4-FFF2-40B4-BE49-F238E27FC236}">
                <a16:creationId xmlns:a16="http://schemas.microsoft.com/office/drawing/2014/main" id="{2FC33F5C-29A0-85B9-4A46-DC298C5B7871}"/>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FE5E3099-FD6A-7E6E-4DB9-DB3DF86AE854}"/>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2A6BE88F-D122-1C1C-C6CB-8A269E34DD0B}"/>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24E6ED0A-42D3-CE15-964C-F751330AE442}"/>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2A0FD861-6BF7-58CA-2211-B50698B44150}"/>
              </a:ext>
            </a:extLst>
          </p:cNvPr>
          <p:cNvSpPr txBox="1"/>
          <p:nvPr/>
        </p:nvSpPr>
        <p:spPr>
          <a:xfrm>
            <a:off x="1149696" y="-161945"/>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r>
              <a:rPr lang="de-DE"/>
              <a:t>-Leitfaden</a:t>
            </a:r>
            <a:endParaRPr/>
          </a:p>
        </p:txBody>
      </p:sp>
      <p:sp>
        <p:nvSpPr>
          <p:cNvPr id="8" name="BEISPIELE">
            <a:extLst>
              <a:ext uri="{FF2B5EF4-FFF2-40B4-BE49-F238E27FC236}">
                <a16:creationId xmlns:a16="http://schemas.microsoft.com/office/drawing/2014/main" id="{7C498F20-946E-ED64-E8B6-B410395E79FD}"/>
              </a:ext>
            </a:extLst>
          </p:cNvPr>
          <p:cNvSpPr/>
          <p:nvPr/>
        </p:nvSpPr>
        <p:spPr>
          <a:xfrm rot="20363172">
            <a:off x="-761523" y="302567"/>
            <a:ext cx="5122532" cy="1385594"/>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4000"/>
              <a:t>BEISPIEL</a:t>
            </a:r>
            <a:endParaRPr lang="de-DE" sz="4000"/>
          </a:p>
          <a:p>
            <a:r>
              <a:rPr lang="de-DE" sz="4000"/>
              <a:t>AD-TERMIN</a:t>
            </a:r>
            <a:endParaRPr sz="4000"/>
          </a:p>
        </p:txBody>
      </p:sp>
      <p:sp>
        <p:nvSpPr>
          <p:cNvPr id="12" name="BEISPIELE">
            <a:extLst>
              <a:ext uri="{FF2B5EF4-FFF2-40B4-BE49-F238E27FC236}">
                <a16:creationId xmlns:a16="http://schemas.microsoft.com/office/drawing/2014/main" id="{0ADF2969-A14E-76BD-707B-284FAA9BF3E7}"/>
              </a:ext>
            </a:extLst>
          </p:cNvPr>
          <p:cNvSpPr/>
          <p:nvPr/>
        </p:nvSpPr>
        <p:spPr>
          <a:xfrm rot="20363172">
            <a:off x="173747" y="1433506"/>
            <a:ext cx="4919062" cy="1926516"/>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4000">
                <a:latin typeface="Verdana" panose="020B0604030504040204" pitchFamily="34" charset="0"/>
                <a:ea typeface="Verdana" panose="020B0604030504040204" pitchFamily="34" charset="0"/>
                <a:cs typeface="Verdana" panose="020B0604030504040204" pitchFamily="34" charset="0"/>
              </a:rPr>
              <a:t>Infos zu den Mitarbeiter- Workshops</a:t>
            </a:r>
            <a:endParaRPr sz="40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11481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
          <p:cNvSpPr txBox="1"/>
          <p:nvPr/>
        </p:nvSpPr>
        <p:spPr>
          <a:xfrm>
            <a:off x="1327195" y="2607941"/>
            <a:ext cx="21729610" cy="4299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algn="l" defTabSz="457248">
              <a:spcBef>
                <a:spcPts val="601"/>
              </a:spcBef>
              <a:spcAft>
                <a:spcPts val="601"/>
              </a:spcAft>
              <a:defRPr sz="5200" b="1" i="1">
                <a:solidFill>
                  <a:srgbClr val="2B669A"/>
                </a:solidFill>
                <a:latin typeface="Verdana"/>
                <a:ea typeface="Verdana"/>
                <a:cs typeface="Verdana"/>
                <a:sym typeface="Verdana"/>
              </a:defRPr>
            </a:pPr>
            <a:r>
              <a:rPr sz="5201"/>
              <a:t>…</a:t>
            </a:r>
          </a:p>
          <a:p>
            <a:pPr algn="l" defTabSz="457248">
              <a:spcBef>
                <a:spcPts val="601"/>
              </a:spcBef>
              <a:spcAft>
                <a:spcPts val="601"/>
              </a:spcAft>
              <a:defRPr sz="5200" b="1">
                <a:solidFill>
                  <a:srgbClr val="2B669A"/>
                </a:solidFill>
                <a:latin typeface="Verdana"/>
                <a:ea typeface="Verdana"/>
                <a:cs typeface="Verdana"/>
                <a:sym typeface="Verdana"/>
              </a:defRPr>
            </a:pPr>
            <a:r>
              <a:rPr sz="5201"/>
              <a:t>„Herr…, </a:t>
            </a:r>
            <a:r>
              <a:rPr sz="5201" err="1"/>
              <a:t>lassen</a:t>
            </a:r>
            <a:r>
              <a:rPr sz="5201"/>
              <a:t> Sie </a:t>
            </a:r>
            <a:r>
              <a:rPr sz="5201" err="1"/>
              <a:t>mich</a:t>
            </a:r>
            <a:r>
              <a:rPr sz="5201"/>
              <a:t> </a:t>
            </a:r>
            <a:r>
              <a:rPr sz="5201" err="1"/>
              <a:t>direkt</a:t>
            </a:r>
            <a:r>
              <a:rPr sz="5201"/>
              <a:t> </a:t>
            </a:r>
            <a:r>
              <a:rPr sz="5201" err="1"/>
              <a:t>zum</a:t>
            </a:r>
            <a:r>
              <a:rPr sz="5201"/>
              <a:t> </a:t>
            </a:r>
            <a:r>
              <a:rPr sz="5201" err="1"/>
              <a:t>Punkt</a:t>
            </a:r>
            <a:r>
              <a:rPr sz="5201"/>
              <a:t> </a:t>
            </a:r>
            <a:r>
              <a:rPr sz="5201" err="1"/>
              <a:t>kommen</a:t>
            </a:r>
            <a:r>
              <a:rPr sz="5201"/>
              <a:t>. Ich </a:t>
            </a:r>
            <a:r>
              <a:rPr sz="5201" err="1"/>
              <a:t>möchte</a:t>
            </a:r>
            <a:r>
              <a:rPr sz="5201"/>
              <a:t> Sie gerne </a:t>
            </a:r>
            <a:r>
              <a:rPr sz="5201" err="1"/>
              <a:t>als</a:t>
            </a:r>
            <a:r>
              <a:rPr sz="5201"/>
              <a:t> Kunden </a:t>
            </a:r>
            <a:r>
              <a:rPr sz="5201" err="1"/>
              <a:t>wieder</a:t>
            </a:r>
            <a:r>
              <a:rPr sz="5201"/>
              <a:t> </a:t>
            </a:r>
            <a:r>
              <a:rPr sz="5201" u="sng" err="1"/>
              <a:t>zurückgewinnen</a:t>
            </a:r>
            <a:r>
              <a:rPr sz="5201"/>
              <a:t>, </a:t>
            </a:r>
            <a:r>
              <a:rPr sz="5201" i="1">
                <a:solidFill>
                  <a:srgbClr val="FF0000"/>
                </a:solidFill>
              </a:rPr>
              <a:t>(</a:t>
            </a:r>
            <a:r>
              <a:rPr sz="5201" i="1" err="1">
                <a:solidFill>
                  <a:srgbClr val="FF0000"/>
                </a:solidFill>
              </a:rPr>
              <a:t>ohne</a:t>
            </a:r>
            <a:r>
              <a:rPr sz="5201" i="1">
                <a:solidFill>
                  <a:srgbClr val="FF0000"/>
                </a:solidFill>
              </a:rPr>
              <a:t> Pause) </a:t>
            </a:r>
            <a:r>
              <a:rPr sz="5201"/>
              <a:t>was </a:t>
            </a:r>
            <a:r>
              <a:rPr sz="5201" err="1"/>
              <a:t>wäre</a:t>
            </a:r>
            <a:r>
              <a:rPr sz="5201"/>
              <a:t> </a:t>
            </a:r>
            <a:r>
              <a:rPr sz="5201" err="1"/>
              <a:t>denn</a:t>
            </a:r>
            <a:r>
              <a:rPr sz="5201"/>
              <a:t> </a:t>
            </a:r>
            <a:r>
              <a:rPr sz="5201" err="1"/>
              <a:t>aus</a:t>
            </a:r>
            <a:r>
              <a:rPr sz="5201"/>
              <a:t> </a:t>
            </a:r>
            <a:r>
              <a:rPr sz="5201" err="1"/>
              <a:t>Ihrer</a:t>
            </a:r>
            <a:r>
              <a:rPr sz="5201"/>
              <a:t> Sicht </a:t>
            </a:r>
            <a:r>
              <a:rPr sz="5201" err="1"/>
              <a:t>ein</a:t>
            </a:r>
            <a:r>
              <a:rPr sz="5201"/>
              <a:t> </a:t>
            </a:r>
            <a:r>
              <a:rPr sz="5201" err="1"/>
              <a:t>sinnvoller</a:t>
            </a:r>
            <a:r>
              <a:rPr sz="5201"/>
              <a:t> </a:t>
            </a:r>
            <a:r>
              <a:rPr sz="5201" err="1"/>
              <a:t>erster</a:t>
            </a:r>
            <a:r>
              <a:rPr sz="5201"/>
              <a:t> Schritt, …</a:t>
            </a:r>
          </a:p>
        </p:txBody>
      </p:sp>
      <p:sp>
        <p:nvSpPr>
          <p:cNvPr id="853" name="… damit wir beide wieder ins Geschäft kommen?…"/>
          <p:cNvSpPr txBox="1"/>
          <p:nvPr/>
        </p:nvSpPr>
        <p:spPr>
          <a:xfrm>
            <a:off x="1435948" y="7460677"/>
            <a:ext cx="22533332" cy="4761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lgn="l" defTabSz="457248">
              <a:spcBef>
                <a:spcPts val="601"/>
              </a:spcBef>
              <a:spcAft>
                <a:spcPts val="601"/>
              </a:spcAft>
              <a:defRPr sz="5200" b="1">
                <a:solidFill>
                  <a:srgbClr val="2B669A"/>
                </a:solidFill>
                <a:latin typeface="Verdana"/>
                <a:ea typeface="Verdana"/>
                <a:cs typeface="Verdana"/>
                <a:sym typeface="Verdana"/>
              </a:defRPr>
            </a:pPr>
            <a:r>
              <a:rPr sz="5201"/>
              <a:t>… </a:t>
            </a:r>
            <a:r>
              <a:rPr sz="5201" err="1"/>
              <a:t>damit</a:t>
            </a:r>
            <a:r>
              <a:rPr sz="5201"/>
              <a:t> </a:t>
            </a:r>
            <a:r>
              <a:rPr sz="5201" err="1"/>
              <a:t>wir</a:t>
            </a:r>
            <a:r>
              <a:rPr sz="5201"/>
              <a:t> </a:t>
            </a:r>
            <a:r>
              <a:rPr sz="5201" err="1"/>
              <a:t>beide</a:t>
            </a:r>
            <a:r>
              <a:rPr sz="5201"/>
              <a:t> </a:t>
            </a:r>
            <a:r>
              <a:rPr sz="5201" err="1"/>
              <a:t>wieder</a:t>
            </a:r>
            <a:r>
              <a:rPr sz="5201"/>
              <a:t> ins </a:t>
            </a:r>
            <a:r>
              <a:rPr sz="5201" err="1"/>
              <a:t>Geschäft</a:t>
            </a:r>
            <a:r>
              <a:rPr sz="5201"/>
              <a:t> </a:t>
            </a:r>
            <a:r>
              <a:rPr sz="5201" err="1"/>
              <a:t>kommen</a:t>
            </a:r>
            <a:r>
              <a:rPr sz="5201"/>
              <a:t>?</a:t>
            </a:r>
          </a:p>
          <a:p>
            <a:pPr algn="l" defTabSz="457248">
              <a:spcBef>
                <a:spcPts val="601"/>
              </a:spcBef>
              <a:spcAft>
                <a:spcPts val="601"/>
              </a:spcAft>
              <a:defRPr sz="5200" b="1">
                <a:solidFill>
                  <a:srgbClr val="2B669A"/>
                </a:solidFill>
                <a:latin typeface="Verdana"/>
                <a:ea typeface="Verdana"/>
                <a:cs typeface="Verdana"/>
                <a:sym typeface="Verdana"/>
              </a:defRPr>
            </a:pPr>
            <a:r>
              <a:rPr sz="5201"/>
              <a:t>… </a:t>
            </a:r>
            <a:r>
              <a:rPr sz="5201" err="1"/>
              <a:t>damit</a:t>
            </a:r>
            <a:r>
              <a:rPr sz="5201"/>
              <a:t> ich für Sie der </a:t>
            </a:r>
            <a:r>
              <a:rPr sz="5201" err="1"/>
              <a:t>optimale</a:t>
            </a:r>
            <a:r>
              <a:rPr sz="5201"/>
              <a:t> </a:t>
            </a:r>
            <a:r>
              <a:rPr sz="5201" err="1"/>
              <a:t>Baustofflieferant</a:t>
            </a:r>
            <a:r>
              <a:rPr sz="5201"/>
              <a:t> </a:t>
            </a:r>
            <a:r>
              <a:rPr sz="5201" err="1"/>
              <a:t>werde</a:t>
            </a:r>
            <a:r>
              <a:rPr sz="5201"/>
              <a:t>?</a:t>
            </a:r>
          </a:p>
          <a:p>
            <a:pPr algn="l" defTabSz="457248">
              <a:spcBef>
                <a:spcPts val="601"/>
              </a:spcBef>
              <a:spcAft>
                <a:spcPts val="601"/>
              </a:spcAft>
              <a:defRPr sz="5200" b="1">
                <a:solidFill>
                  <a:srgbClr val="2B669A"/>
                </a:solidFill>
                <a:latin typeface="Verdana"/>
                <a:ea typeface="Verdana"/>
                <a:cs typeface="Verdana"/>
                <a:sym typeface="Verdana"/>
              </a:defRPr>
            </a:pPr>
            <a:r>
              <a:rPr sz="5201"/>
              <a:t>… </a:t>
            </a:r>
            <a:r>
              <a:rPr sz="5201" err="1"/>
              <a:t>damit</a:t>
            </a:r>
            <a:r>
              <a:rPr sz="5201"/>
              <a:t> Sie </a:t>
            </a:r>
            <a:r>
              <a:rPr sz="5201" err="1"/>
              <a:t>sich</a:t>
            </a:r>
            <a:r>
              <a:rPr sz="5201"/>
              <a:t> von </a:t>
            </a:r>
            <a:r>
              <a:rPr sz="5201" err="1"/>
              <a:t>unserem</a:t>
            </a:r>
            <a:r>
              <a:rPr sz="5201"/>
              <a:t>/</a:t>
            </a:r>
            <a:r>
              <a:rPr sz="5201" err="1"/>
              <a:t>meinem</a:t>
            </a:r>
            <a:r>
              <a:rPr sz="5201"/>
              <a:t> Service </a:t>
            </a:r>
            <a:r>
              <a:rPr sz="5201" err="1"/>
              <a:t>selbst</a:t>
            </a:r>
            <a:r>
              <a:rPr sz="5201"/>
              <a:t> </a:t>
            </a:r>
          </a:p>
          <a:p>
            <a:pPr algn="l" defTabSz="457248">
              <a:spcBef>
                <a:spcPts val="601"/>
              </a:spcBef>
              <a:spcAft>
                <a:spcPts val="601"/>
              </a:spcAft>
              <a:defRPr sz="5200" b="1">
                <a:solidFill>
                  <a:srgbClr val="2B669A"/>
                </a:solidFill>
                <a:latin typeface="Verdana"/>
                <a:ea typeface="Verdana"/>
                <a:cs typeface="Verdana"/>
                <a:sym typeface="Verdana"/>
              </a:defRPr>
            </a:pPr>
            <a:r>
              <a:rPr sz="5201"/>
              <a:t>    </a:t>
            </a:r>
            <a:r>
              <a:rPr sz="5201" err="1"/>
              <a:t>überzeugen</a:t>
            </a:r>
            <a:r>
              <a:rPr sz="5201"/>
              <a:t> </a:t>
            </a:r>
            <a:r>
              <a:rPr sz="5201" err="1"/>
              <a:t>können</a:t>
            </a:r>
            <a:r>
              <a:rPr sz="5201"/>
              <a:t>?</a:t>
            </a:r>
          </a:p>
          <a:p>
            <a:pPr algn="l" defTabSz="457248">
              <a:spcBef>
                <a:spcPts val="601"/>
              </a:spcBef>
              <a:spcAft>
                <a:spcPts val="601"/>
              </a:spcAft>
              <a:defRPr sz="5200" b="1">
                <a:solidFill>
                  <a:srgbClr val="2B669A"/>
                </a:solidFill>
                <a:latin typeface="Verdana"/>
                <a:ea typeface="Verdana"/>
                <a:cs typeface="Verdana"/>
                <a:sym typeface="Verdana"/>
              </a:defRPr>
            </a:pPr>
            <a:r>
              <a:rPr sz="5201"/>
              <a:t>… um Sie </a:t>
            </a:r>
            <a:r>
              <a:rPr sz="5201" err="1"/>
              <a:t>wieder</a:t>
            </a:r>
            <a:r>
              <a:rPr sz="5201"/>
              <a:t> neu für </a:t>
            </a:r>
            <a:r>
              <a:rPr sz="5201" err="1"/>
              <a:t>uns</a:t>
            </a:r>
            <a:r>
              <a:rPr sz="5201"/>
              <a:t>/</a:t>
            </a:r>
            <a:r>
              <a:rPr sz="5201" err="1"/>
              <a:t>mich</a:t>
            </a:r>
            <a:r>
              <a:rPr sz="5201"/>
              <a:t> </a:t>
            </a:r>
            <a:r>
              <a:rPr sz="5201" err="1"/>
              <a:t>zu</a:t>
            </a:r>
            <a:r>
              <a:rPr sz="5201"/>
              <a:t> </a:t>
            </a:r>
            <a:r>
              <a:rPr sz="5201" err="1"/>
              <a:t>begeistern</a:t>
            </a:r>
            <a:r>
              <a:rPr sz="5201"/>
              <a:t>?</a:t>
            </a:r>
          </a:p>
        </p:txBody>
      </p:sp>
      <p:grpSp>
        <p:nvGrpSpPr>
          <p:cNvPr id="2" name="Gruppieren 1">
            <a:extLst>
              <a:ext uri="{FF2B5EF4-FFF2-40B4-BE49-F238E27FC236}">
                <a16:creationId xmlns:a16="http://schemas.microsoft.com/office/drawing/2014/main" id="{4E64EE2A-DE76-56CE-CFF7-B85144078B21}"/>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3F321E95-2C0F-1DDF-83AD-8F1609F3C401}"/>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E5C70591-21F8-B452-CD90-28B53CFA6844}"/>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62CC4B08-FFF5-247A-1A75-D6BCCDF27A75}"/>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F76486C2-EE8A-ABEF-0D0A-128CAC43F4D3}"/>
              </a:ext>
            </a:extLst>
          </p:cNvPr>
          <p:cNvSpPr txBox="1"/>
          <p:nvPr/>
        </p:nvSpPr>
        <p:spPr>
          <a:xfrm>
            <a:off x="1149696" y="-161945"/>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r>
              <a:rPr lang="de-DE"/>
              <a:t>-Leitfaden</a:t>
            </a:r>
            <a:endParaRPr/>
          </a:p>
        </p:txBody>
      </p:sp>
      <p:sp>
        <p:nvSpPr>
          <p:cNvPr id="8" name="BEISPIELE">
            <a:extLst>
              <a:ext uri="{FF2B5EF4-FFF2-40B4-BE49-F238E27FC236}">
                <a16:creationId xmlns:a16="http://schemas.microsoft.com/office/drawing/2014/main" id="{F339D542-B499-9511-33E7-F24C16EE57BF}"/>
              </a:ext>
            </a:extLst>
          </p:cNvPr>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6602"/>
              <a:t>BEISPIELE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
          <p:cNvSpPr txBox="1"/>
          <p:nvPr/>
        </p:nvSpPr>
        <p:spPr>
          <a:xfrm>
            <a:off x="1280869" y="3027221"/>
            <a:ext cx="21729610" cy="8609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algn="l" defTabSz="457248">
              <a:spcBef>
                <a:spcPts val="601"/>
              </a:spcBef>
              <a:spcAft>
                <a:spcPts val="601"/>
              </a:spcAft>
              <a:defRPr sz="5200" b="1" i="1">
                <a:solidFill>
                  <a:srgbClr val="2B669A"/>
                </a:solidFill>
                <a:latin typeface="Verdana"/>
                <a:ea typeface="Verdana"/>
                <a:cs typeface="Verdana"/>
                <a:sym typeface="Verdana"/>
              </a:defRPr>
            </a:pPr>
            <a:r>
              <a:rPr sz="5201"/>
              <a:t>…</a:t>
            </a:r>
          </a:p>
          <a:p>
            <a:pPr algn="l" defTabSz="457248">
              <a:spcBef>
                <a:spcPts val="601"/>
              </a:spcBef>
              <a:spcAft>
                <a:spcPts val="601"/>
              </a:spcAft>
              <a:defRPr sz="5200" b="1">
                <a:solidFill>
                  <a:srgbClr val="2B669A"/>
                </a:solidFill>
                <a:latin typeface="Verdana"/>
                <a:ea typeface="Verdana"/>
                <a:cs typeface="Verdana"/>
                <a:sym typeface="Verdana"/>
              </a:defRPr>
            </a:pPr>
            <a:r>
              <a:rPr sz="5201"/>
              <a:t>„Herr…, Ziel </a:t>
            </a:r>
            <a:r>
              <a:rPr sz="5201" err="1"/>
              <a:t>meines</a:t>
            </a:r>
            <a:r>
              <a:rPr sz="5201"/>
              <a:t> </a:t>
            </a:r>
            <a:r>
              <a:rPr sz="5201" err="1"/>
              <a:t>Anrufes</a:t>
            </a:r>
            <a:r>
              <a:rPr sz="5201"/>
              <a:t> </a:t>
            </a:r>
            <a:r>
              <a:rPr sz="5201" err="1"/>
              <a:t>ist</a:t>
            </a:r>
            <a:r>
              <a:rPr sz="5201"/>
              <a:t> es, Sie </a:t>
            </a:r>
            <a:r>
              <a:rPr sz="5201" err="1"/>
              <a:t>wieder</a:t>
            </a:r>
            <a:r>
              <a:rPr sz="5201"/>
              <a:t> </a:t>
            </a:r>
            <a:r>
              <a:rPr sz="5201" err="1"/>
              <a:t>als</a:t>
            </a:r>
            <a:r>
              <a:rPr sz="5201"/>
              <a:t> Kunden  </a:t>
            </a:r>
            <a:r>
              <a:rPr sz="5201" err="1"/>
              <a:t>zurückgewinnen</a:t>
            </a:r>
            <a:r>
              <a:rPr sz="5201"/>
              <a:t>, </a:t>
            </a:r>
            <a:r>
              <a:rPr sz="5201" i="1">
                <a:solidFill>
                  <a:srgbClr val="FF0000"/>
                </a:solidFill>
              </a:rPr>
              <a:t>(</a:t>
            </a:r>
            <a:r>
              <a:rPr sz="5201" i="1" err="1">
                <a:solidFill>
                  <a:srgbClr val="FF0000"/>
                </a:solidFill>
              </a:rPr>
              <a:t>ohne</a:t>
            </a:r>
            <a:r>
              <a:rPr sz="5201" i="1">
                <a:solidFill>
                  <a:srgbClr val="FF0000"/>
                </a:solidFill>
              </a:rPr>
              <a:t> Pause) </a:t>
            </a:r>
            <a:r>
              <a:rPr sz="5201"/>
              <a:t>was </a:t>
            </a:r>
            <a:r>
              <a:rPr sz="5201" err="1"/>
              <a:t>kann</a:t>
            </a:r>
            <a:r>
              <a:rPr sz="5201"/>
              <a:t> ich </a:t>
            </a:r>
            <a:r>
              <a:rPr sz="5201" err="1"/>
              <a:t>dafür</a:t>
            </a:r>
            <a:r>
              <a:rPr sz="5201"/>
              <a:t> tun, </a:t>
            </a:r>
            <a:r>
              <a:rPr sz="5201" err="1"/>
              <a:t>dass</a:t>
            </a:r>
            <a:r>
              <a:rPr sz="5201"/>
              <a:t> Sie dies </a:t>
            </a:r>
            <a:r>
              <a:rPr sz="5201" err="1"/>
              <a:t>zulassen</a:t>
            </a:r>
            <a:r>
              <a:rPr sz="5201"/>
              <a:t>?</a:t>
            </a:r>
          </a:p>
          <a:p>
            <a:pPr algn="l" defTabSz="457248">
              <a:defRPr sz="5200" b="1">
                <a:solidFill>
                  <a:srgbClr val="2B669A"/>
                </a:solidFill>
                <a:latin typeface="Verdana"/>
                <a:ea typeface="Verdana"/>
                <a:cs typeface="Verdana"/>
                <a:sym typeface="Verdana"/>
              </a:defRPr>
            </a:pPr>
            <a:endParaRPr sz="5201"/>
          </a:p>
          <a:p>
            <a:pPr algn="l" defTabSz="457248">
              <a:spcBef>
                <a:spcPts val="601"/>
              </a:spcBef>
              <a:spcAft>
                <a:spcPts val="601"/>
              </a:spcAft>
              <a:defRPr sz="5200" b="1" i="1">
                <a:solidFill>
                  <a:srgbClr val="2B669A"/>
                </a:solidFill>
                <a:latin typeface="Verdana"/>
                <a:ea typeface="Verdana"/>
                <a:cs typeface="Verdana"/>
                <a:sym typeface="Verdana"/>
              </a:defRPr>
            </a:pPr>
            <a:r>
              <a:rPr sz="5201"/>
              <a:t>…</a:t>
            </a:r>
          </a:p>
          <a:p>
            <a:pPr algn="l" defTabSz="457248">
              <a:spcBef>
                <a:spcPts val="601"/>
              </a:spcBef>
              <a:spcAft>
                <a:spcPts val="601"/>
              </a:spcAft>
              <a:defRPr sz="5200" b="1">
                <a:solidFill>
                  <a:srgbClr val="2B669A"/>
                </a:solidFill>
                <a:latin typeface="Verdana"/>
                <a:ea typeface="Verdana"/>
                <a:cs typeface="Verdana"/>
                <a:sym typeface="Verdana"/>
              </a:defRPr>
            </a:pPr>
            <a:r>
              <a:rPr sz="5201"/>
              <a:t>„Herr…, Sie </a:t>
            </a:r>
            <a:r>
              <a:rPr sz="5201" err="1"/>
              <a:t>haben</a:t>
            </a:r>
            <a:r>
              <a:rPr sz="5201"/>
              <a:t> </a:t>
            </a:r>
            <a:r>
              <a:rPr sz="5201" err="1"/>
              <a:t>schon</a:t>
            </a:r>
            <a:r>
              <a:rPr sz="5201"/>
              <a:t> </a:t>
            </a:r>
            <a:r>
              <a:rPr sz="5201" err="1"/>
              <a:t>länger</a:t>
            </a:r>
            <a:r>
              <a:rPr sz="5201"/>
              <a:t> </a:t>
            </a:r>
            <a:r>
              <a:rPr sz="5201" err="1"/>
              <a:t>nichts</a:t>
            </a:r>
            <a:r>
              <a:rPr sz="5201"/>
              <a:t> </a:t>
            </a:r>
            <a:r>
              <a:rPr sz="5201" err="1"/>
              <a:t>mehr</a:t>
            </a:r>
            <a:r>
              <a:rPr sz="5201"/>
              <a:t> </a:t>
            </a:r>
            <a:r>
              <a:rPr sz="5201" err="1"/>
              <a:t>bei</a:t>
            </a:r>
            <a:r>
              <a:rPr sz="5201"/>
              <a:t> mir </a:t>
            </a:r>
            <a:r>
              <a:rPr sz="5201" err="1"/>
              <a:t>bestellt</a:t>
            </a:r>
            <a:r>
              <a:rPr sz="5201"/>
              <a:t> und Ziel </a:t>
            </a:r>
            <a:r>
              <a:rPr sz="5201" err="1"/>
              <a:t>meines</a:t>
            </a:r>
            <a:r>
              <a:rPr sz="5201"/>
              <a:t> </a:t>
            </a:r>
            <a:r>
              <a:rPr sz="5201" err="1"/>
              <a:t>heutigen</a:t>
            </a:r>
            <a:r>
              <a:rPr sz="5201"/>
              <a:t> </a:t>
            </a:r>
            <a:r>
              <a:rPr sz="5201" err="1"/>
              <a:t>Anrufes</a:t>
            </a:r>
            <a:r>
              <a:rPr sz="5201"/>
              <a:t> </a:t>
            </a:r>
            <a:r>
              <a:rPr sz="5201" err="1"/>
              <a:t>ist</a:t>
            </a:r>
            <a:r>
              <a:rPr sz="5201"/>
              <a:t> es </a:t>
            </a:r>
            <a:r>
              <a:rPr sz="5201" err="1"/>
              <a:t>herauszufinden</a:t>
            </a:r>
            <a:r>
              <a:rPr sz="5201"/>
              <a:t>, was ich tun </a:t>
            </a:r>
            <a:r>
              <a:rPr sz="5201" err="1"/>
              <a:t>kann</a:t>
            </a:r>
            <a:r>
              <a:rPr sz="5201"/>
              <a:t>, </a:t>
            </a:r>
            <a:r>
              <a:rPr sz="5201" err="1"/>
              <a:t>damit</a:t>
            </a:r>
            <a:r>
              <a:rPr sz="5201"/>
              <a:t> ich Sie </a:t>
            </a:r>
            <a:r>
              <a:rPr sz="5201" err="1"/>
              <a:t>wieder</a:t>
            </a:r>
            <a:r>
              <a:rPr sz="5201"/>
              <a:t> </a:t>
            </a:r>
            <a:r>
              <a:rPr sz="5201" err="1"/>
              <a:t>als</a:t>
            </a:r>
            <a:r>
              <a:rPr sz="5201"/>
              <a:t> Kunden </a:t>
            </a:r>
            <a:r>
              <a:rPr sz="5201" u="sng" err="1"/>
              <a:t>zurückgewinnen</a:t>
            </a:r>
            <a:r>
              <a:rPr sz="5201"/>
              <a:t> </a:t>
            </a:r>
            <a:r>
              <a:rPr sz="5201" err="1"/>
              <a:t>kann</a:t>
            </a:r>
            <a:r>
              <a:rPr sz="5201"/>
              <a:t>.</a:t>
            </a:r>
          </a:p>
        </p:txBody>
      </p:sp>
      <p:grpSp>
        <p:nvGrpSpPr>
          <p:cNvPr id="2" name="Gruppieren 1">
            <a:extLst>
              <a:ext uri="{FF2B5EF4-FFF2-40B4-BE49-F238E27FC236}">
                <a16:creationId xmlns:a16="http://schemas.microsoft.com/office/drawing/2014/main" id="{A69B6247-8C33-7099-F1CE-96D94C936720}"/>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EC74C428-4CC7-E077-65BC-705997A8289D}"/>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362DA2FB-35F5-C090-F05C-44B74CF9ADA5}"/>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71C51EEE-D998-D14D-8BD1-3D5647E2D7DD}"/>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F601486B-832A-4289-4A73-9D2ECA1E413A}"/>
              </a:ext>
            </a:extLst>
          </p:cNvPr>
          <p:cNvSpPr txBox="1"/>
          <p:nvPr/>
        </p:nvSpPr>
        <p:spPr>
          <a:xfrm>
            <a:off x="1149696" y="-161945"/>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r>
              <a:rPr lang="de-DE"/>
              <a:t>-Leitfaden</a:t>
            </a:r>
            <a:endParaRPr/>
          </a:p>
        </p:txBody>
      </p:sp>
      <p:sp>
        <p:nvSpPr>
          <p:cNvPr id="8" name="BEISPIELE">
            <a:extLst>
              <a:ext uri="{FF2B5EF4-FFF2-40B4-BE49-F238E27FC236}">
                <a16:creationId xmlns:a16="http://schemas.microsoft.com/office/drawing/2014/main" id="{A609493C-D228-BC26-0543-2FD3A7F11F0A}"/>
              </a:ext>
            </a:extLst>
          </p:cNvPr>
          <p:cNvSpPr/>
          <p:nvPr/>
        </p:nvSpPr>
        <p:spPr>
          <a:xfrm rot="20363172">
            <a:off x="-530475" y="777257"/>
            <a:ext cx="6157020" cy="1270001"/>
          </a:xfrm>
          <a:prstGeom prst="roundRect">
            <a:avLst>
              <a:gd name="adj" fmla="val 15000"/>
            </a:avLst>
          </a:prstGeom>
          <a:blipFill>
            <a:blip r:embed="rId4"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6602"/>
              <a:t>BEISPIELE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
          <p:cNvSpPr txBox="1"/>
          <p:nvPr/>
        </p:nvSpPr>
        <p:spPr>
          <a:xfrm>
            <a:off x="1280869" y="3027220"/>
            <a:ext cx="21729610" cy="7493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algn="l" defTabSz="457248">
              <a:lnSpc>
                <a:spcPct val="150000"/>
              </a:lnSpc>
              <a:spcBef>
                <a:spcPts val="601"/>
              </a:spcBef>
              <a:spcAft>
                <a:spcPts val="601"/>
              </a:spcAft>
              <a:defRPr sz="5200" b="1" i="1">
                <a:solidFill>
                  <a:srgbClr val="2B669A"/>
                </a:solidFill>
                <a:latin typeface="Verdana"/>
                <a:ea typeface="Verdana"/>
                <a:cs typeface="Verdana"/>
                <a:sym typeface="Verdana"/>
              </a:defRPr>
            </a:pPr>
            <a:r>
              <a:rPr sz="5201"/>
              <a:t>…</a:t>
            </a:r>
          </a:p>
          <a:p>
            <a:pPr algn="l" defTabSz="457248">
              <a:lnSpc>
                <a:spcPct val="150000"/>
              </a:lnSpc>
              <a:spcBef>
                <a:spcPts val="601"/>
              </a:spcBef>
              <a:spcAft>
                <a:spcPts val="601"/>
              </a:spcAft>
              <a:defRPr sz="5200" b="1">
                <a:solidFill>
                  <a:srgbClr val="2B669A"/>
                </a:solidFill>
                <a:latin typeface="Verdana"/>
                <a:ea typeface="Verdana"/>
                <a:cs typeface="Verdana"/>
                <a:sym typeface="Verdana"/>
              </a:defRPr>
            </a:pPr>
            <a:r>
              <a:rPr sz="5201"/>
              <a:t>„Herr…, </a:t>
            </a:r>
            <a:r>
              <a:rPr sz="5201" err="1"/>
              <a:t>Ziel</a:t>
            </a:r>
            <a:r>
              <a:rPr sz="5201"/>
              <a:t> </a:t>
            </a:r>
            <a:r>
              <a:rPr sz="5201" err="1"/>
              <a:t>meines</a:t>
            </a:r>
            <a:r>
              <a:rPr sz="5201"/>
              <a:t> </a:t>
            </a:r>
            <a:r>
              <a:rPr sz="5201" err="1"/>
              <a:t>Anrufes</a:t>
            </a:r>
            <a:r>
              <a:rPr sz="5201"/>
              <a:t> </a:t>
            </a:r>
            <a:r>
              <a:rPr sz="5201" err="1"/>
              <a:t>ist</a:t>
            </a:r>
            <a:r>
              <a:rPr sz="5201"/>
              <a:t> </a:t>
            </a:r>
            <a:r>
              <a:rPr sz="5201" err="1"/>
              <a:t>es</a:t>
            </a:r>
            <a:r>
              <a:rPr sz="5201"/>
              <a:t>, </a:t>
            </a:r>
            <a:r>
              <a:rPr sz="5201" err="1"/>
              <a:t>Sie</a:t>
            </a:r>
            <a:r>
              <a:rPr sz="5201"/>
              <a:t> </a:t>
            </a:r>
            <a:r>
              <a:rPr sz="5201" err="1"/>
              <a:t>wieder</a:t>
            </a:r>
            <a:r>
              <a:rPr sz="5201"/>
              <a:t> </a:t>
            </a:r>
            <a:r>
              <a:rPr sz="5201" err="1"/>
              <a:t>als</a:t>
            </a:r>
            <a:r>
              <a:rPr sz="5201"/>
              <a:t> </a:t>
            </a:r>
            <a:r>
              <a:rPr sz="5201" err="1"/>
              <a:t>Kunden</a:t>
            </a:r>
            <a:r>
              <a:rPr sz="5201"/>
              <a:t>  </a:t>
            </a:r>
            <a:r>
              <a:rPr sz="5201" u="sng" err="1"/>
              <a:t>zurückgewinnen</a:t>
            </a:r>
            <a:r>
              <a:rPr sz="5201"/>
              <a:t>, </a:t>
            </a:r>
            <a:r>
              <a:rPr sz="5201" i="1">
                <a:solidFill>
                  <a:srgbClr val="FF0000"/>
                </a:solidFill>
              </a:rPr>
              <a:t>(</a:t>
            </a:r>
            <a:r>
              <a:rPr sz="5201" i="1" err="1">
                <a:solidFill>
                  <a:srgbClr val="FF0000"/>
                </a:solidFill>
              </a:rPr>
              <a:t>ohne</a:t>
            </a:r>
            <a:r>
              <a:rPr sz="5201" i="1">
                <a:solidFill>
                  <a:srgbClr val="FF0000"/>
                </a:solidFill>
              </a:rPr>
              <a:t> Pause)</a:t>
            </a:r>
            <a:r>
              <a:rPr sz="5201" i="1"/>
              <a:t> </a:t>
            </a:r>
            <a:r>
              <a:rPr sz="5201"/>
              <a:t>und </a:t>
            </a:r>
            <a:r>
              <a:rPr lang="de-DE" sz="5201"/>
              <a:t>dazu </a:t>
            </a:r>
            <a:r>
              <a:rPr sz="5201" err="1"/>
              <a:t>habe</a:t>
            </a:r>
            <a:r>
              <a:rPr sz="5201"/>
              <a:t> </a:t>
            </a:r>
            <a:r>
              <a:rPr sz="5201" err="1"/>
              <a:t>ich</a:t>
            </a:r>
            <a:r>
              <a:rPr sz="5201"/>
              <a:t> </a:t>
            </a:r>
            <a:r>
              <a:rPr lang="de-DE" sz="5201"/>
              <a:t>Ihnen </a:t>
            </a:r>
            <a:r>
              <a:rPr sz="5201" err="1"/>
              <a:t>heute</a:t>
            </a:r>
            <a:r>
              <a:rPr sz="5201"/>
              <a:t> </a:t>
            </a:r>
            <a:r>
              <a:rPr sz="5201" err="1"/>
              <a:t>ein</a:t>
            </a:r>
            <a:r>
              <a:rPr sz="5201"/>
              <a:t> </a:t>
            </a:r>
            <a:r>
              <a:rPr sz="5201" err="1"/>
              <a:t>Angebot</a:t>
            </a:r>
            <a:r>
              <a:rPr sz="5201"/>
              <a:t> </a:t>
            </a:r>
            <a:r>
              <a:rPr lang="de-DE" sz="5201"/>
              <a:t>vorbereitet</a:t>
            </a:r>
            <a:r>
              <a:rPr sz="5201"/>
              <a:t>, das </a:t>
            </a:r>
            <a:r>
              <a:rPr sz="5201" err="1"/>
              <a:t>wieder</a:t>
            </a:r>
            <a:r>
              <a:rPr sz="5201"/>
              <a:t> </a:t>
            </a:r>
            <a:r>
              <a:rPr sz="5201" err="1"/>
              <a:t>ein</a:t>
            </a:r>
            <a:r>
              <a:rPr sz="5201"/>
              <a:t> </a:t>
            </a:r>
            <a:r>
              <a:rPr sz="5201" err="1"/>
              <a:t>erster</a:t>
            </a:r>
            <a:r>
              <a:rPr sz="5201"/>
              <a:t> </a:t>
            </a:r>
            <a:r>
              <a:rPr sz="5201" err="1"/>
              <a:t>Schritt</a:t>
            </a:r>
            <a:r>
              <a:rPr sz="5201"/>
              <a:t> </a:t>
            </a:r>
            <a:r>
              <a:rPr sz="5201" err="1"/>
              <a:t>für</a:t>
            </a:r>
            <a:r>
              <a:rPr sz="5201"/>
              <a:t> </a:t>
            </a:r>
            <a:r>
              <a:rPr lang="de-DE" sz="5201"/>
              <a:t>unsere </a:t>
            </a:r>
            <a:r>
              <a:rPr sz="5201" err="1"/>
              <a:t>zukünftige</a:t>
            </a:r>
            <a:r>
              <a:rPr lang="de-DE" sz="5201"/>
              <a:t>n </a:t>
            </a:r>
            <a:r>
              <a:rPr sz="5201" err="1"/>
              <a:t>Geschäfte</a:t>
            </a:r>
            <a:r>
              <a:rPr sz="5201"/>
              <a:t> </a:t>
            </a:r>
            <a:r>
              <a:rPr sz="5201" err="1"/>
              <a:t>sein</a:t>
            </a:r>
            <a:r>
              <a:rPr sz="5201"/>
              <a:t> </a:t>
            </a:r>
            <a:r>
              <a:rPr lang="de-DE" sz="5201"/>
              <a:t>kann</a:t>
            </a:r>
            <a:r>
              <a:rPr sz="5201"/>
              <a:t>. </a:t>
            </a:r>
            <a:endParaRPr lang="de-DE" sz="5201"/>
          </a:p>
          <a:p>
            <a:pPr algn="l" defTabSz="457248">
              <a:lnSpc>
                <a:spcPct val="150000"/>
              </a:lnSpc>
              <a:spcBef>
                <a:spcPts val="601"/>
              </a:spcBef>
              <a:spcAft>
                <a:spcPts val="601"/>
              </a:spcAft>
              <a:defRPr sz="5200" b="1">
                <a:solidFill>
                  <a:srgbClr val="2B669A"/>
                </a:solidFill>
                <a:latin typeface="Verdana"/>
                <a:ea typeface="Verdana"/>
                <a:cs typeface="Verdana"/>
                <a:sym typeface="Verdana"/>
              </a:defRPr>
            </a:pPr>
            <a:r>
              <a:rPr lang="de-DE" sz="5201"/>
              <a:t>Was halten sie von….(KUNDENNUTZEN)?</a:t>
            </a:r>
            <a:endParaRPr sz="5201"/>
          </a:p>
        </p:txBody>
      </p:sp>
      <p:grpSp>
        <p:nvGrpSpPr>
          <p:cNvPr id="2" name="Gruppieren 1">
            <a:extLst>
              <a:ext uri="{FF2B5EF4-FFF2-40B4-BE49-F238E27FC236}">
                <a16:creationId xmlns:a16="http://schemas.microsoft.com/office/drawing/2014/main" id="{F5528645-40BE-91D7-5A75-408E754F6FAB}"/>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38A18FA2-04C0-4DB1-7BC3-E663B28BDF8C}"/>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8DCF7531-27F5-0E2A-7811-05FB97C6F37A}"/>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FC130F51-A227-CAE1-E461-53A5B4111FE7}"/>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9D8CEC7B-D480-0F71-B10E-2DD6401AA9DB}"/>
              </a:ext>
            </a:extLst>
          </p:cNvPr>
          <p:cNvSpPr txBox="1"/>
          <p:nvPr/>
        </p:nvSpPr>
        <p:spPr>
          <a:xfrm>
            <a:off x="1149696" y="-161945"/>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r>
              <a:rPr lang="de-DE"/>
              <a:t>-Leitfaden</a:t>
            </a:r>
            <a:endParaRPr/>
          </a:p>
        </p:txBody>
      </p:sp>
      <p:sp>
        <p:nvSpPr>
          <p:cNvPr id="8" name="BEISPIELE">
            <a:extLst>
              <a:ext uri="{FF2B5EF4-FFF2-40B4-BE49-F238E27FC236}">
                <a16:creationId xmlns:a16="http://schemas.microsoft.com/office/drawing/2014/main" id="{79F26EE2-5569-DCAC-0378-1F9A396A778D}"/>
              </a:ext>
            </a:extLst>
          </p:cNvPr>
          <p:cNvSpPr/>
          <p:nvPr/>
        </p:nvSpPr>
        <p:spPr>
          <a:xfrm rot="20363172">
            <a:off x="-530475" y="777257"/>
            <a:ext cx="6157020" cy="1270001"/>
          </a:xfrm>
          <a:prstGeom prst="roundRect">
            <a:avLst>
              <a:gd name="adj" fmla="val 15000"/>
            </a:avLst>
          </a:prstGeom>
          <a:blipFill>
            <a:blip r:embed="rId4"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6602"/>
              <a:t>BEISPIELE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907A6-9E65-D90D-10D8-C233C1A5D58D}"/>
            </a:ext>
          </a:extLst>
        </p:cNvPr>
        <p:cNvGrpSpPr/>
        <p:nvPr/>
      </p:nvGrpSpPr>
      <p:grpSpPr>
        <a:xfrm>
          <a:off x="0" y="0"/>
          <a:ext cx="0" cy="0"/>
          <a:chOff x="0" y="0"/>
          <a:chExt cx="0" cy="0"/>
        </a:xfrm>
      </p:grpSpPr>
      <p:sp>
        <p:nvSpPr>
          <p:cNvPr id="911" name="……">
            <a:extLst>
              <a:ext uri="{FF2B5EF4-FFF2-40B4-BE49-F238E27FC236}">
                <a16:creationId xmlns:a16="http://schemas.microsoft.com/office/drawing/2014/main" id="{56FA7FCC-43E5-E2B9-4956-8CEACF444AEA}"/>
              </a:ext>
            </a:extLst>
          </p:cNvPr>
          <p:cNvSpPr txBox="1"/>
          <p:nvPr/>
        </p:nvSpPr>
        <p:spPr>
          <a:xfrm>
            <a:off x="2303654" y="3226779"/>
            <a:ext cx="20333630" cy="2606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spAutoFit/>
          </a:bodyPr>
          <a:lstStyle/>
          <a:p>
            <a:pPr algn="l" defTabSz="457248">
              <a:defRPr sz="5200" b="1">
                <a:solidFill>
                  <a:srgbClr val="2B669A"/>
                </a:solidFill>
                <a:latin typeface="Verdana"/>
                <a:ea typeface="Verdana"/>
                <a:cs typeface="Verdana"/>
                <a:sym typeface="Verdana"/>
              </a:defRPr>
            </a:pPr>
            <a:r>
              <a:rPr sz="4800" dirty="0">
                <a:latin typeface="Aptos" panose="020B0004020202020204" pitchFamily="34" charset="0"/>
              </a:rPr>
              <a:t>„Herr…, </a:t>
            </a:r>
            <a:r>
              <a:rPr sz="4800" dirty="0" err="1">
                <a:latin typeface="Aptos" panose="020B0004020202020204" pitchFamily="34" charset="0"/>
              </a:rPr>
              <a:t>lassen</a:t>
            </a:r>
            <a:r>
              <a:rPr sz="4800" dirty="0">
                <a:latin typeface="Aptos" panose="020B0004020202020204" pitchFamily="34" charset="0"/>
              </a:rPr>
              <a:t> Sie </a:t>
            </a:r>
            <a:r>
              <a:rPr sz="4800" dirty="0" err="1">
                <a:latin typeface="Aptos" panose="020B0004020202020204" pitchFamily="34" charset="0"/>
              </a:rPr>
              <a:t>mich</a:t>
            </a:r>
            <a:r>
              <a:rPr sz="4800" dirty="0">
                <a:latin typeface="Aptos" panose="020B0004020202020204" pitchFamily="34" charset="0"/>
              </a:rPr>
              <a:t> </a:t>
            </a:r>
            <a:r>
              <a:rPr sz="4800" dirty="0" err="1">
                <a:latin typeface="Aptos" panose="020B0004020202020204" pitchFamily="34" charset="0"/>
              </a:rPr>
              <a:t>direkt</a:t>
            </a:r>
            <a:r>
              <a:rPr sz="4800" dirty="0">
                <a:latin typeface="Aptos" panose="020B0004020202020204" pitchFamily="34" charset="0"/>
              </a:rPr>
              <a:t> </a:t>
            </a:r>
            <a:r>
              <a:rPr sz="4800" dirty="0" err="1">
                <a:latin typeface="Aptos" panose="020B0004020202020204" pitchFamily="34" charset="0"/>
              </a:rPr>
              <a:t>zum</a:t>
            </a:r>
            <a:r>
              <a:rPr sz="4800" dirty="0">
                <a:latin typeface="Aptos" panose="020B0004020202020204" pitchFamily="34" charset="0"/>
              </a:rPr>
              <a:t> </a:t>
            </a:r>
            <a:r>
              <a:rPr sz="4800" dirty="0" err="1">
                <a:latin typeface="Aptos" panose="020B0004020202020204" pitchFamily="34" charset="0"/>
              </a:rPr>
              <a:t>Punkt</a:t>
            </a:r>
            <a:r>
              <a:rPr sz="4800" dirty="0">
                <a:latin typeface="Aptos" panose="020B0004020202020204" pitchFamily="34" charset="0"/>
              </a:rPr>
              <a:t> </a:t>
            </a:r>
            <a:r>
              <a:rPr sz="4800" dirty="0" err="1">
                <a:latin typeface="Aptos" panose="020B0004020202020204" pitchFamily="34" charset="0"/>
              </a:rPr>
              <a:t>kommen</a:t>
            </a:r>
            <a:r>
              <a:rPr sz="4800" dirty="0">
                <a:latin typeface="Aptos" panose="020B0004020202020204" pitchFamily="34" charset="0"/>
              </a:rPr>
              <a:t>. Ich </a:t>
            </a:r>
            <a:r>
              <a:rPr sz="4800" dirty="0" err="1">
                <a:latin typeface="Aptos" panose="020B0004020202020204" pitchFamily="34" charset="0"/>
              </a:rPr>
              <a:t>möchte</a:t>
            </a:r>
            <a:r>
              <a:rPr sz="4800" dirty="0">
                <a:latin typeface="Aptos" panose="020B0004020202020204" pitchFamily="34" charset="0"/>
              </a:rPr>
              <a:t> Sie gerne </a:t>
            </a:r>
            <a:r>
              <a:rPr sz="4800" dirty="0" err="1">
                <a:latin typeface="Aptos" panose="020B0004020202020204" pitchFamily="34" charset="0"/>
              </a:rPr>
              <a:t>als</a:t>
            </a:r>
            <a:r>
              <a:rPr sz="4800" dirty="0">
                <a:latin typeface="Aptos" panose="020B0004020202020204" pitchFamily="34" charset="0"/>
              </a:rPr>
              <a:t> Kunden </a:t>
            </a:r>
            <a:r>
              <a:rPr lang="de-DE" sz="5201" dirty="0">
                <a:solidFill>
                  <a:srgbClr val="FF0000"/>
                </a:solidFill>
                <a:latin typeface="Aptos" panose="020B0004020202020204" pitchFamily="34" charset="0"/>
              </a:rPr>
              <a:t>zurück</a:t>
            </a:r>
            <a:r>
              <a:rPr sz="5201" dirty="0" err="1">
                <a:solidFill>
                  <a:srgbClr val="FF0000"/>
                </a:solidFill>
                <a:latin typeface="Aptos" panose="020B0004020202020204" pitchFamily="34" charset="0"/>
              </a:rPr>
              <a:t>gewinnen</a:t>
            </a:r>
            <a:r>
              <a:rPr lang="de-DE" sz="5201" dirty="0">
                <a:latin typeface="Aptos" panose="020B0004020202020204" pitchFamily="34" charset="0"/>
              </a:rPr>
              <a:t>. </a:t>
            </a:r>
          </a:p>
          <a:p>
            <a:pPr algn="l" defTabSz="457248">
              <a:defRPr sz="5200" b="1">
                <a:solidFill>
                  <a:srgbClr val="2B669A"/>
                </a:solidFill>
                <a:latin typeface="Verdana"/>
                <a:ea typeface="Verdana"/>
                <a:cs typeface="Verdana"/>
                <a:sym typeface="Verdana"/>
              </a:defRPr>
            </a:pPr>
            <a:r>
              <a:rPr lang="de-DE" sz="6001" dirty="0">
                <a:latin typeface="Aptos" panose="020B0004020202020204" pitchFamily="34" charset="0"/>
              </a:rPr>
              <a:t>W</a:t>
            </a:r>
            <a:r>
              <a:rPr sz="6001" dirty="0">
                <a:latin typeface="Aptos" panose="020B0004020202020204" pitchFamily="34" charset="0"/>
              </a:rPr>
              <a:t>as </a:t>
            </a:r>
            <a:r>
              <a:rPr sz="6001" dirty="0" err="1">
                <a:latin typeface="Aptos" panose="020B0004020202020204" pitchFamily="34" charset="0"/>
              </a:rPr>
              <a:t>wäre</a:t>
            </a:r>
            <a:r>
              <a:rPr sz="6001" dirty="0">
                <a:latin typeface="Aptos" panose="020B0004020202020204" pitchFamily="34" charset="0"/>
              </a:rPr>
              <a:t> </a:t>
            </a:r>
            <a:r>
              <a:rPr sz="6001" dirty="0" err="1">
                <a:latin typeface="Aptos" panose="020B0004020202020204" pitchFamily="34" charset="0"/>
              </a:rPr>
              <a:t>denn</a:t>
            </a:r>
            <a:r>
              <a:rPr sz="6001" dirty="0">
                <a:latin typeface="Aptos" panose="020B0004020202020204" pitchFamily="34" charset="0"/>
              </a:rPr>
              <a:t> </a:t>
            </a:r>
            <a:r>
              <a:rPr sz="6001" dirty="0" err="1">
                <a:latin typeface="Aptos" panose="020B0004020202020204" pitchFamily="34" charset="0"/>
              </a:rPr>
              <a:t>aus</a:t>
            </a:r>
            <a:r>
              <a:rPr sz="6001" dirty="0">
                <a:latin typeface="Aptos" panose="020B0004020202020204" pitchFamily="34" charset="0"/>
              </a:rPr>
              <a:t> </a:t>
            </a:r>
            <a:r>
              <a:rPr sz="6001" dirty="0" err="1">
                <a:latin typeface="Aptos" panose="020B0004020202020204" pitchFamily="34" charset="0"/>
              </a:rPr>
              <a:t>Ihrer</a:t>
            </a:r>
            <a:r>
              <a:rPr sz="6001" dirty="0">
                <a:latin typeface="Aptos" panose="020B0004020202020204" pitchFamily="34" charset="0"/>
              </a:rPr>
              <a:t> Sicht </a:t>
            </a:r>
            <a:r>
              <a:rPr sz="6001" dirty="0" err="1">
                <a:latin typeface="Aptos" panose="020B0004020202020204" pitchFamily="34" charset="0"/>
              </a:rPr>
              <a:t>eine</a:t>
            </a:r>
            <a:r>
              <a:rPr sz="6001" dirty="0">
                <a:latin typeface="Aptos" panose="020B0004020202020204" pitchFamily="34" charset="0"/>
              </a:rPr>
              <a:t> </a:t>
            </a:r>
            <a:r>
              <a:rPr sz="6001" dirty="0" err="1">
                <a:latin typeface="Aptos" panose="020B0004020202020204" pitchFamily="34" charset="0"/>
              </a:rPr>
              <a:t>erste</a:t>
            </a:r>
            <a:r>
              <a:rPr sz="6001" dirty="0">
                <a:latin typeface="Aptos" panose="020B0004020202020204" pitchFamily="34" charset="0"/>
              </a:rPr>
              <a:t> </a:t>
            </a:r>
            <a:r>
              <a:rPr sz="6001" dirty="0" err="1">
                <a:latin typeface="Aptos" panose="020B0004020202020204" pitchFamily="34" charset="0"/>
              </a:rPr>
              <a:t>gute</a:t>
            </a:r>
            <a:r>
              <a:rPr sz="6001" dirty="0">
                <a:latin typeface="Aptos" panose="020B0004020202020204" pitchFamily="34" charset="0"/>
              </a:rPr>
              <a:t> </a:t>
            </a:r>
            <a:r>
              <a:rPr sz="6001" dirty="0" err="1">
                <a:latin typeface="Aptos" panose="020B0004020202020204" pitchFamily="34" charset="0"/>
              </a:rPr>
              <a:t>Möglichkeit</a:t>
            </a:r>
            <a:r>
              <a:rPr sz="6001" dirty="0">
                <a:latin typeface="Aptos" panose="020B0004020202020204" pitchFamily="34" charset="0"/>
              </a:rPr>
              <a:t>, </a:t>
            </a:r>
          </a:p>
        </p:txBody>
      </p:sp>
      <p:sp>
        <p:nvSpPr>
          <p:cNvPr id="914" name="… damit wir beide ins Geschäft kommen?…">
            <a:extLst>
              <a:ext uri="{FF2B5EF4-FFF2-40B4-BE49-F238E27FC236}">
                <a16:creationId xmlns:a16="http://schemas.microsoft.com/office/drawing/2014/main" id="{130389A2-4309-9BAA-4050-DF9BE88F4343}"/>
              </a:ext>
            </a:extLst>
          </p:cNvPr>
          <p:cNvSpPr txBox="1"/>
          <p:nvPr/>
        </p:nvSpPr>
        <p:spPr>
          <a:xfrm>
            <a:off x="2275278" y="5952654"/>
            <a:ext cx="22313829" cy="1991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lgn="l" defTabSz="457248">
              <a:defRPr sz="5200" b="1">
                <a:solidFill>
                  <a:srgbClr val="2B669A"/>
                </a:solidFill>
                <a:latin typeface="Verdana"/>
                <a:ea typeface="Verdana"/>
                <a:cs typeface="Verdana"/>
                <a:sym typeface="Verdana"/>
              </a:defRPr>
            </a:pPr>
            <a:r>
              <a:rPr sz="6001" dirty="0"/>
              <a:t>… </a:t>
            </a:r>
            <a:r>
              <a:rPr sz="6001" dirty="0" err="1"/>
              <a:t>damit</a:t>
            </a:r>
            <a:r>
              <a:rPr sz="6001" dirty="0"/>
              <a:t> </a:t>
            </a:r>
            <a:r>
              <a:rPr lang="de-DE" sz="6001" dirty="0"/>
              <a:t>...?</a:t>
            </a:r>
          </a:p>
          <a:p>
            <a:pPr algn="l" defTabSz="457248">
              <a:defRPr sz="5200" b="1">
                <a:solidFill>
                  <a:srgbClr val="2B669A"/>
                </a:solidFill>
                <a:latin typeface="Verdana"/>
                <a:ea typeface="Verdana"/>
                <a:cs typeface="Verdana"/>
                <a:sym typeface="Verdana"/>
              </a:defRPr>
            </a:pPr>
            <a:r>
              <a:rPr sz="6001" dirty="0"/>
              <a:t>… um </a:t>
            </a:r>
            <a:r>
              <a:rPr lang="de-DE" sz="6001" dirty="0"/>
              <a:t>.... </a:t>
            </a:r>
            <a:r>
              <a:rPr sz="6001" dirty="0" err="1"/>
              <a:t>zu</a:t>
            </a:r>
            <a:r>
              <a:rPr sz="6001" dirty="0"/>
              <a:t> </a:t>
            </a:r>
            <a:r>
              <a:rPr lang="de-DE" sz="6001" dirty="0"/>
              <a:t>....</a:t>
            </a:r>
            <a:r>
              <a:rPr sz="6001" dirty="0"/>
              <a:t>?</a:t>
            </a:r>
          </a:p>
        </p:txBody>
      </p:sp>
      <p:grpSp>
        <p:nvGrpSpPr>
          <p:cNvPr id="2" name="Gruppieren 1">
            <a:extLst>
              <a:ext uri="{FF2B5EF4-FFF2-40B4-BE49-F238E27FC236}">
                <a16:creationId xmlns:a16="http://schemas.microsoft.com/office/drawing/2014/main" id="{766B5676-A36B-E6ED-E069-8E20308CD784}"/>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F4BF7215-E331-639E-CA21-F858CB42814D}"/>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38D91600-1D91-AFE8-83B3-1BB5AF6C1EF2}"/>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BB2C4081-C4F2-66A9-BB37-F1340A4BC76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992E647E-E0D1-9DA2-7BEF-35D1674713A4}"/>
              </a:ext>
            </a:extLst>
          </p:cNvPr>
          <p:cNvSpPr txBox="1"/>
          <p:nvPr/>
        </p:nvSpPr>
        <p:spPr>
          <a:xfrm>
            <a:off x="1149696" y="-161946"/>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pic>
        <p:nvPicPr>
          <p:cNvPr id="7" name="Grafik 6">
            <a:extLst>
              <a:ext uri="{FF2B5EF4-FFF2-40B4-BE49-F238E27FC236}">
                <a16:creationId xmlns:a16="http://schemas.microsoft.com/office/drawing/2014/main" id="{2E52A71D-5B2C-E62E-B3DE-2F2BA8B0203A}"/>
              </a:ext>
            </a:extLst>
          </p:cNvPr>
          <p:cNvPicPr>
            <a:picLocks noChangeAspect="1"/>
          </p:cNvPicPr>
          <p:nvPr/>
        </p:nvPicPr>
        <p:blipFill>
          <a:blip r:embed="rId5" cstate="print">
            <a:alphaModFix/>
          </a:blip>
          <a:stretch>
            <a:fillRect/>
          </a:stretch>
        </p:blipFill>
        <p:spPr>
          <a:xfrm rot="21449388">
            <a:off x="13057605" y="5888996"/>
            <a:ext cx="12755264" cy="10213169"/>
          </a:xfrm>
          <a:prstGeom prst="rect">
            <a:avLst/>
          </a:prstGeom>
        </p:spPr>
      </p:pic>
      <p:sp>
        <p:nvSpPr>
          <p:cNvPr id="10" name="Textfeld 9">
            <a:extLst>
              <a:ext uri="{FF2B5EF4-FFF2-40B4-BE49-F238E27FC236}">
                <a16:creationId xmlns:a16="http://schemas.microsoft.com/office/drawing/2014/main" id="{81D9A1E2-AF98-5C87-378D-26B50D1252C7}"/>
              </a:ext>
            </a:extLst>
          </p:cNvPr>
          <p:cNvSpPr txBox="1"/>
          <p:nvPr/>
        </p:nvSpPr>
        <p:spPr>
          <a:xfrm rot="187951">
            <a:off x="16293614" y="7074274"/>
            <a:ext cx="6414614"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2286246">
              <a:defRPr sz="10700">
                <a:solidFill>
                  <a:srgbClr val="FFFFFF"/>
                </a:solidFill>
                <a:latin typeface="Impact"/>
                <a:ea typeface="Impact"/>
                <a:cs typeface="Impact"/>
                <a:sym typeface="Impact"/>
              </a:defRPr>
            </a:pPr>
            <a:r>
              <a:rPr lang="de-DE" sz="4800" dirty="0">
                <a:solidFill>
                  <a:srgbClr val="2A669A"/>
                </a:solidFill>
              </a:rPr>
              <a:t>Mit welchen Gründen/ mit welchem Nutzen können wir es unserem Kunden schmackhaft machen?</a:t>
            </a:r>
          </a:p>
        </p:txBody>
      </p:sp>
      <p:sp>
        <p:nvSpPr>
          <p:cNvPr id="11" name="Textfeld 10">
            <a:extLst>
              <a:ext uri="{FF2B5EF4-FFF2-40B4-BE49-F238E27FC236}">
                <a16:creationId xmlns:a16="http://schemas.microsoft.com/office/drawing/2014/main" id="{6BCFE46D-B771-F042-C335-4403C6D1FA0B}"/>
              </a:ext>
            </a:extLst>
          </p:cNvPr>
          <p:cNvSpPr txBox="1"/>
          <p:nvPr/>
        </p:nvSpPr>
        <p:spPr>
          <a:xfrm>
            <a:off x="1922443" y="9519725"/>
            <a:ext cx="11315311"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4000" b="1" dirty="0">
                <a:solidFill>
                  <a:srgbClr val="2A669A"/>
                </a:solidFill>
                <a:latin typeface="Verdana" panose="020B0604030504040204" pitchFamily="34" charset="0"/>
                <a:ea typeface="Verdana" panose="020B0604030504040204" pitchFamily="34" charset="0"/>
                <a:cs typeface="Verdana" panose="020B0604030504040204" pitchFamily="34" charset="0"/>
              </a:rPr>
              <a:t>Kunden brauchen GRÜNDE/NUTZEN, um bereit zu sein, </a:t>
            </a:r>
          </a:p>
          <a:p>
            <a:r>
              <a:rPr lang="de-DE" sz="4000" b="1" dirty="0">
                <a:solidFill>
                  <a:srgbClr val="2A669A"/>
                </a:solidFill>
                <a:latin typeface="Verdana" panose="020B0604030504040204" pitchFamily="34" charset="0"/>
                <a:ea typeface="Verdana" panose="020B0604030504040204" pitchFamily="34" charset="0"/>
                <a:cs typeface="Verdana" panose="020B0604030504040204" pitchFamily="34" charset="0"/>
              </a:rPr>
              <a:t>VERÄNDERUNGEN zu akzeptieren. </a:t>
            </a:r>
          </a:p>
        </p:txBody>
      </p:sp>
      <p:sp>
        <p:nvSpPr>
          <p:cNvPr id="8" name="BEISPIELE">
            <a:extLst>
              <a:ext uri="{FF2B5EF4-FFF2-40B4-BE49-F238E27FC236}">
                <a16:creationId xmlns:a16="http://schemas.microsoft.com/office/drawing/2014/main" id="{DDB9E420-1F92-5C81-9E95-40554248DF0C}"/>
              </a:ext>
            </a:extLst>
          </p:cNvPr>
          <p:cNvSpPr/>
          <p:nvPr/>
        </p:nvSpPr>
        <p:spPr>
          <a:xfrm rot="20363172">
            <a:off x="-983883" y="175224"/>
            <a:ext cx="6322584" cy="829850"/>
          </a:xfrm>
          <a:prstGeom prst="roundRect">
            <a:avLst>
              <a:gd name="adj" fmla="val 15000"/>
            </a:avLst>
          </a:prstGeom>
          <a:blipFill>
            <a:blip r:embed="rId6"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5401"/>
              <a:t>BEISPIEL</a:t>
            </a:r>
          </a:p>
        </p:txBody>
      </p:sp>
      <p:sp>
        <p:nvSpPr>
          <p:cNvPr id="9" name="BEISPIELE">
            <a:extLst>
              <a:ext uri="{FF2B5EF4-FFF2-40B4-BE49-F238E27FC236}">
                <a16:creationId xmlns:a16="http://schemas.microsoft.com/office/drawing/2014/main" id="{1C25596A-0E71-73C3-4682-BE4A8727F1B5}"/>
              </a:ext>
            </a:extLst>
          </p:cNvPr>
          <p:cNvSpPr/>
          <p:nvPr/>
        </p:nvSpPr>
        <p:spPr>
          <a:xfrm rot="20363172">
            <a:off x="181660" y="859000"/>
            <a:ext cx="4919062" cy="1926516"/>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4000">
                <a:latin typeface="Verdana" panose="020B0604030504040204" pitchFamily="34" charset="0"/>
                <a:ea typeface="Verdana" panose="020B0604030504040204" pitchFamily="34" charset="0"/>
                <a:cs typeface="Verdana" panose="020B0604030504040204" pitchFamily="34" charset="0"/>
              </a:rPr>
              <a:t>Infos zu den Mitarbeiter- Workshops</a:t>
            </a:r>
            <a:endParaRPr sz="4000">
              <a:latin typeface="Verdana" panose="020B0604030504040204" pitchFamily="34" charset="0"/>
              <a:ea typeface="Verdana" panose="020B0604030504040204" pitchFamily="34" charset="0"/>
              <a:cs typeface="Verdana" panose="020B0604030504040204" pitchFamily="34" charset="0"/>
            </a:endParaRPr>
          </a:p>
        </p:txBody>
      </p:sp>
      <p:sp>
        <p:nvSpPr>
          <p:cNvPr id="16" name="betaConcept">
            <a:extLst>
              <a:ext uri="{FF2B5EF4-FFF2-40B4-BE49-F238E27FC236}">
                <a16:creationId xmlns:a16="http://schemas.microsoft.com/office/drawing/2014/main" id="{BA6F7E78-2901-6465-7220-4DA5983A58FA}"/>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7" name="academy">
            <a:extLst>
              <a:ext uri="{FF2B5EF4-FFF2-40B4-BE49-F238E27FC236}">
                <a16:creationId xmlns:a16="http://schemas.microsoft.com/office/drawing/2014/main" id="{B8812585-37E6-F38D-1DF3-1499F864E322}"/>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8" name="pasted-image.png" descr="pasted-image.png">
            <a:extLst>
              <a:ext uri="{FF2B5EF4-FFF2-40B4-BE49-F238E27FC236}">
                <a16:creationId xmlns:a16="http://schemas.microsoft.com/office/drawing/2014/main" id="{FBDE5B54-3222-828A-0DC8-831A2D8AC7A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9" name="powered by">
            <a:extLst>
              <a:ext uri="{FF2B5EF4-FFF2-40B4-BE49-F238E27FC236}">
                <a16:creationId xmlns:a16="http://schemas.microsoft.com/office/drawing/2014/main" id="{15C40D88-BE8F-39EA-8E31-E4DE9DAE294B}"/>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Tree>
    <p:extLst>
      <p:ext uri="{BB962C8B-B14F-4D97-AF65-F5344CB8AC3E}">
        <p14:creationId xmlns:p14="http://schemas.microsoft.com/office/powerpoint/2010/main" val="49095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pasted-image.pdf" descr="pasted-image.pdf"/>
          <p:cNvPicPr>
            <a:picLocks noChangeAspect="1"/>
          </p:cNvPicPr>
          <p:nvPr/>
        </p:nvPicPr>
        <p:blipFill>
          <a:blip r:embed="rId2">
            <a:alphaModFix/>
          </a:blip>
          <a:stretch/>
        </p:blipFill>
        <p:spPr>
          <a:xfrm>
            <a:off x="-105587" y="1479860"/>
            <a:ext cx="24624081" cy="12534379"/>
          </a:xfrm>
          <a:prstGeom prst="rect">
            <a:avLst/>
          </a:prstGeom>
          <a:ln w="12700">
            <a:miter lim="400000"/>
          </a:ln>
        </p:spPr>
      </p:pic>
      <p:grpSp>
        <p:nvGrpSpPr>
          <p:cNvPr id="2" name="Gruppieren 1">
            <a:extLst>
              <a:ext uri="{FF2B5EF4-FFF2-40B4-BE49-F238E27FC236}">
                <a16:creationId xmlns:a16="http://schemas.microsoft.com/office/drawing/2014/main" id="{1D4CFA46-E8E9-D219-6AA2-83126BC20232}"/>
              </a:ext>
            </a:extLst>
          </p:cNvPr>
          <p:cNvGrpSpPr/>
          <p:nvPr/>
        </p:nvGrpSpPr>
        <p:grpSpPr>
          <a:xfrm>
            <a:off x="14454" y="-368601"/>
            <a:ext cx="24384000" cy="2114037"/>
            <a:chOff x="0" y="-458511"/>
            <a:chExt cx="24384000" cy="2114038"/>
          </a:xfrm>
        </p:grpSpPr>
        <p:sp>
          <p:nvSpPr>
            <p:cNvPr id="3" name="Rechteck">
              <a:extLst>
                <a:ext uri="{FF2B5EF4-FFF2-40B4-BE49-F238E27FC236}">
                  <a16:creationId xmlns:a16="http://schemas.microsoft.com/office/drawing/2014/main" id="{E18BAED2-CC28-4BAE-D66A-6D61D68D9582}"/>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60DE7132-56CD-7E36-76C3-A508798E0C31}"/>
                </a:ext>
              </a:extLst>
            </p:cNvPr>
            <p:cNvGrpSpPr/>
            <p:nvPr/>
          </p:nvGrpSpPr>
          <p:grpSpPr>
            <a:xfrm>
              <a:off x="20202779" y="-458511"/>
              <a:ext cx="3777766" cy="2114038"/>
              <a:chOff x="16068387" y="1981852"/>
              <a:chExt cx="3777766" cy="2114038"/>
            </a:xfrm>
          </p:grpSpPr>
          <p:sp>
            <p:nvSpPr>
              <p:cNvPr id="5" name="Rechteck 4">
                <a:extLst>
                  <a:ext uri="{FF2B5EF4-FFF2-40B4-BE49-F238E27FC236}">
                    <a16:creationId xmlns:a16="http://schemas.microsoft.com/office/drawing/2014/main" id="{61D532C1-F65E-9BCA-5A0A-5ACB2F2E2F39}"/>
                  </a:ext>
                </a:extLst>
              </p:cNvPr>
              <p:cNvSpPr/>
              <p:nvPr/>
            </p:nvSpPr>
            <p:spPr>
              <a:xfrm>
                <a:off x="16068387" y="1981852"/>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80186229-EBE4-8047-C977-1FDB3BD392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44451" y="2617434"/>
                <a:ext cx="2645433" cy="1100784"/>
              </a:xfrm>
              <a:prstGeom prst="rect">
                <a:avLst/>
              </a:prstGeom>
            </p:spPr>
          </p:pic>
        </p:grpSp>
      </p:grpSp>
      <p:sp>
        <p:nvSpPr>
          <p:cNvPr id="8" name="Textfeld 7">
            <a:extLst>
              <a:ext uri="{FF2B5EF4-FFF2-40B4-BE49-F238E27FC236}">
                <a16:creationId xmlns:a16="http://schemas.microsoft.com/office/drawing/2014/main" id="{ECFF8F1C-DF9E-A248-47DA-FAA5C02FE9EA}"/>
              </a:ext>
            </a:extLst>
          </p:cNvPr>
          <p:cNvSpPr txBox="1"/>
          <p:nvPr/>
        </p:nvSpPr>
        <p:spPr>
          <a:xfrm>
            <a:off x="1894856" y="1662857"/>
            <a:ext cx="21042619" cy="2452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15000" b="0" i="0" u="none" strike="noStrike" cap="none" spc="0" normalizeH="0" baseline="0" dirty="0">
                <a:ln>
                  <a:noFill/>
                </a:ln>
                <a:solidFill>
                  <a:srgbClr val="0070C0"/>
                </a:solidFill>
                <a:effectLst/>
                <a:uFillTx/>
                <a:latin typeface="Verdana" panose="020B0604030504040204" pitchFamily="34" charset="0"/>
                <a:ea typeface="Verdana" panose="020B0604030504040204" pitchFamily="34" charset="0"/>
                <a:cs typeface="Verdana" panose="020B0604030504040204" pitchFamily="34" charset="0"/>
                <a:sym typeface="Helvetica Light"/>
              </a:rPr>
              <a:t>Ich beobachte Dich </a:t>
            </a:r>
            <a:r>
              <a:rPr kumimoji="0" lang="de-DE" sz="15000" b="0" i="0" u="none" strike="noStrike" cap="none" spc="0" normalizeH="0" baseline="0" dirty="0">
                <a:ln>
                  <a:noFill/>
                </a:ln>
                <a:solidFill>
                  <a:srgbClr val="0070C0"/>
                </a:solidFill>
                <a:effectLst/>
                <a:uFillTx/>
                <a:latin typeface="Verdana" panose="020B0604030504040204" pitchFamily="34" charset="0"/>
                <a:ea typeface="Verdana" panose="020B0604030504040204" pitchFamily="34" charset="0"/>
                <a:cs typeface="Verdana" panose="020B0604030504040204" pitchFamily="34" charset="0"/>
                <a:sym typeface="Wingdings" pitchFamily="2" charset="2"/>
              </a:rPr>
              <a:t></a:t>
            </a:r>
            <a:endParaRPr kumimoji="0" lang="de-DE" sz="15000" b="0" i="0" u="none" strike="noStrike" cap="none" spc="0" normalizeH="0" baseline="0" dirty="0">
              <a:ln>
                <a:noFill/>
              </a:ln>
              <a:solidFill>
                <a:srgbClr val="0070C0"/>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B265-3CA7-F1C1-80F3-6F04BB997ADC}"/>
            </a:ext>
          </a:extLst>
        </p:cNvPr>
        <p:cNvGrpSpPr/>
        <p:nvPr/>
      </p:nvGrpSpPr>
      <p:grpSpPr>
        <a:xfrm>
          <a:off x="0" y="0"/>
          <a:ext cx="0" cy="0"/>
          <a:chOff x="0" y="0"/>
          <a:chExt cx="0" cy="0"/>
        </a:xfrm>
      </p:grpSpPr>
      <p:sp>
        <p:nvSpPr>
          <p:cNvPr id="869" name="Mögliche KUNDENREAKTIONEN:">
            <a:extLst>
              <a:ext uri="{FF2B5EF4-FFF2-40B4-BE49-F238E27FC236}">
                <a16:creationId xmlns:a16="http://schemas.microsoft.com/office/drawing/2014/main" id="{43CF3201-650F-7A37-7819-8E79E4F6E050}"/>
              </a:ext>
            </a:extLst>
          </p:cNvPr>
          <p:cNvSpPr txBox="1"/>
          <p:nvPr/>
        </p:nvSpPr>
        <p:spPr>
          <a:xfrm>
            <a:off x="2758952" y="2086064"/>
            <a:ext cx="17142385" cy="260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spAutoFit/>
          </a:bodyPr>
          <a:lstStyle>
            <a:lvl1pPr algn="l" defTabSz="457200">
              <a:defRPr sz="6000" b="1">
                <a:solidFill>
                  <a:srgbClr val="2B669A"/>
                </a:solidFill>
                <a:latin typeface="Verdana"/>
                <a:ea typeface="Verdana"/>
                <a:cs typeface="Verdana"/>
                <a:sym typeface="Verdana"/>
              </a:defRPr>
            </a:lvl1pPr>
          </a:lstStyle>
          <a:p>
            <a:pPr algn="ctr"/>
            <a:r>
              <a:rPr sz="8000" err="1"/>
              <a:t>Mögliche</a:t>
            </a:r>
            <a:r>
              <a:rPr lang="de-DE" sz="8000"/>
              <a:t> positive </a:t>
            </a:r>
            <a:r>
              <a:rPr sz="8000"/>
              <a:t> KUNDENREAKTIONEN:</a:t>
            </a:r>
          </a:p>
        </p:txBody>
      </p:sp>
      <p:sp>
        <p:nvSpPr>
          <p:cNvPr id="870" name="Positive Reaktionen…">
            <a:extLst>
              <a:ext uri="{FF2B5EF4-FFF2-40B4-BE49-F238E27FC236}">
                <a16:creationId xmlns:a16="http://schemas.microsoft.com/office/drawing/2014/main" id="{84B3010E-63F9-0041-995A-5CED3EAB191C}"/>
              </a:ext>
            </a:extLst>
          </p:cNvPr>
          <p:cNvSpPr txBox="1"/>
          <p:nvPr/>
        </p:nvSpPr>
        <p:spPr>
          <a:xfrm>
            <a:off x="1542167" y="5393324"/>
            <a:ext cx="22591727" cy="3837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spAutoFit/>
          </a:bodyPr>
          <a:lstStyle/>
          <a:p>
            <a:pPr marL="1143123" indent="-1143123" algn="l" defTabSz="457248">
              <a:buFont typeface="Arial" panose="020B0604020202020204" pitchFamily="34" charset="0"/>
              <a:buChar char="•"/>
              <a:defRPr sz="6500" b="1">
                <a:solidFill>
                  <a:srgbClr val="75D987"/>
                </a:solidFill>
                <a:latin typeface="Verdana"/>
                <a:ea typeface="Verdana"/>
                <a:cs typeface="Verdana"/>
                <a:sym typeface="Verdana"/>
              </a:defRPr>
            </a:pPr>
            <a:r>
              <a:rPr lang="de-DE" sz="8000" dirty="0">
                <a:solidFill>
                  <a:srgbClr val="2A669A"/>
                </a:solidFill>
              </a:rPr>
              <a:t>Was haben Sie denn im Angebot?</a:t>
            </a:r>
          </a:p>
          <a:p>
            <a:pPr marL="1143123" indent="-1143123" algn="l" defTabSz="457248">
              <a:buFont typeface="Arial" panose="020B0604020202020204" pitchFamily="34" charset="0"/>
              <a:buChar char="•"/>
              <a:defRPr sz="6500" b="1">
                <a:solidFill>
                  <a:srgbClr val="75D987"/>
                </a:solidFill>
                <a:latin typeface="Verdana"/>
                <a:ea typeface="Verdana"/>
                <a:cs typeface="Verdana"/>
                <a:sym typeface="Verdana"/>
              </a:defRPr>
            </a:pPr>
            <a:r>
              <a:rPr lang="de-DE" sz="8000" dirty="0">
                <a:solidFill>
                  <a:srgbClr val="2A669A"/>
                </a:solidFill>
              </a:rPr>
              <a:t>Was haben Sie denn für mich?</a:t>
            </a:r>
          </a:p>
          <a:p>
            <a:pPr marL="1143123" indent="-1143123" algn="l" defTabSz="457248">
              <a:buFont typeface="Arial" panose="020B0604020202020204" pitchFamily="34" charset="0"/>
              <a:buChar char="•"/>
              <a:defRPr sz="6500" b="1">
                <a:solidFill>
                  <a:srgbClr val="75D987"/>
                </a:solidFill>
                <a:latin typeface="Verdana"/>
                <a:ea typeface="Verdana"/>
                <a:cs typeface="Verdana"/>
                <a:sym typeface="Verdana"/>
              </a:defRPr>
            </a:pPr>
            <a:r>
              <a:rPr lang="de-DE" sz="8000" dirty="0">
                <a:solidFill>
                  <a:srgbClr val="2A669A"/>
                </a:solidFill>
              </a:rPr>
              <a:t>Was wollen Sie mir denn anbieten?</a:t>
            </a:r>
          </a:p>
        </p:txBody>
      </p:sp>
      <p:grpSp>
        <p:nvGrpSpPr>
          <p:cNvPr id="2" name="Gruppieren 1">
            <a:extLst>
              <a:ext uri="{FF2B5EF4-FFF2-40B4-BE49-F238E27FC236}">
                <a16:creationId xmlns:a16="http://schemas.microsoft.com/office/drawing/2014/main" id="{96064332-4989-AB86-D0F1-66E1F650F4E4}"/>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4E0E6A08-D8A7-D004-C0B4-333E1513662A}"/>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4B139132-1CDD-F836-F10C-E265572D79FC}"/>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DB022773-0637-185E-C658-89F07607D988}"/>
                </a:ext>
              </a:extLst>
            </p:cNvPr>
            <p:cNvPicPr>
              <a:picLocks noChangeAspect="1"/>
            </p:cNvPicPr>
            <p:nvPr/>
          </p:nvPicPr>
          <p:blipFill>
            <a:blip r:embed="rId3"/>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12766190-4585-E6B3-5D3D-4AE7E7A87526}"/>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spTree>
    <p:extLst>
      <p:ext uri="{BB962C8B-B14F-4D97-AF65-F5344CB8AC3E}">
        <p14:creationId xmlns:p14="http://schemas.microsoft.com/office/powerpoint/2010/main" val="346061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A6802-309A-AB3B-8326-5AB63A643F51}"/>
            </a:ext>
          </a:extLst>
        </p:cNvPr>
        <p:cNvGrpSpPr/>
        <p:nvPr/>
      </p:nvGrpSpPr>
      <p:grpSpPr>
        <a:xfrm>
          <a:off x="0" y="0"/>
          <a:ext cx="0" cy="0"/>
          <a:chOff x="0" y="0"/>
          <a:chExt cx="0" cy="0"/>
        </a:xfrm>
      </p:grpSpPr>
      <p:sp>
        <p:nvSpPr>
          <p:cNvPr id="879" name="Geeignete Reaktionen hierzu?">
            <a:extLst>
              <a:ext uri="{FF2B5EF4-FFF2-40B4-BE49-F238E27FC236}">
                <a16:creationId xmlns:a16="http://schemas.microsoft.com/office/drawing/2014/main" id="{2381608E-3F2B-03F6-E55E-A2DEC4741944}"/>
              </a:ext>
            </a:extLst>
          </p:cNvPr>
          <p:cNvSpPr txBox="1"/>
          <p:nvPr/>
        </p:nvSpPr>
        <p:spPr>
          <a:xfrm>
            <a:off x="1534817" y="1981964"/>
            <a:ext cx="18968283" cy="37458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defTabSz="457200">
              <a:defRPr sz="11700" b="1">
                <a:solidFill>
                  <a:srgbClr val="2B669A"/>
                </a:solidFill>
                <a:latin typeface="Verdana"/>
                <a:ea typeface="Verdana"/>
                <a:cs typeface="Verdana"/>
                <a:sym typeface="Verdana"/>
              </a:defRPr>
            </a:lvl1pPr>
          </a:lstStyle>
          <a:p>
            <a:r>
              <a:rPr sz="11702" err="1"/>
              <a:t>Geeignete</a:t>
            </a:r>
            <a:r>
              <a:rPr sz="11702"/>
              <a:t> </a:t>
            </a:r>
            <a:r>
              <a:rPr sz="11702" err="1"/>
              <a:t>Reaktionen</a:t>
            </a:r>
            <a:r>
              <a:rPr sz="11702"/>
              <a:t> </a:t>
            </a:r>
            <a:r>
              <a:rPr sz="11702" err="1"/>
              <a:t>hierzu</a:t>
            </a:r>
            <a:r>
              <a:rPr sz="11702"/>
              <a:t>?</a:t>
            </a:r>
          </a:p>
        </p:txBody>
      </p:sp>
      <p:pic>
        <p:nvPicPr>
          <p:cNvPr id="880" name="interrogation-point-g3ed654a3b_640.png" descr="interrogation-point-g3ed654a3b_640.png">
            <a:extLst>
              <a:ext uri="{FF2B5EF4-FFF2-40B4-BE49-F238E27FC236}">
                <a16:creationId xmlns:a16="http://schemas.microsoft.com/office/drawing/2014/main" id="{77F2B388-11EC-41AB-E6CA-141827006E4A}"/>
              </a:ext>
            </a:extLst>
          </p:cNvPr>
          <p:cNvPicPr>
            <a:picLocks noChangeAspect="1"/>
          </p:cNvPicPr>
          <p:nvPr/>
        </p:nvPicPr>
        <p:blipFill>
          <a:blip r:embed="rId3" cstate="print"/>
          <a:stretch>
            <a:fillRect/>
          </a:stretch>
        </p:blipFill>
        <p:spPr>
          <a:xfrm>
            <a:off x="13920192" y="4947588"/>
            <a:ext cx="5016502" cy="8128000"/>
          </a:xfrm>
          <a:prstGeom prst="rect">
            <a:avLst/>
          </a:prstGeom>
          <a:ln w="12700">
            <a:miter lim="400000"/>
          </a:ln>
        </p:spPr>
      </p:pic>
      <p:pic>
        <p:nvPicPr>
          <p:cNvPr id="881" name="exclamation-point-g64f112083_640.png" descr="exclamation-point-g64f112083_640.png">
            <a:extLst>
              <a:ext uri="{FF2B5EF4-FFF2-40B4-BE49-F238E27FC236}">
                <a16:creationId xmlns:a16="http://schemas.microsoft.com/office/drawing/2014/main" id="{48A91172-A1CB-5BE5-5984-77B946385083}"/>
              </a:ext>
            </a:extLst>
          </p:cNvPr>
          <p:cNvPicPr>
            <a:picLocks noChangeAspect="1"/>
          </p:cNvPicPr>
          <p:nvPr/>
        </p:nvPicPr>
        <p:blipFill>
          <a:blip r:embed="rId4" cstate="print"/>
          <a:stretch>
            <a:fillRect/>
          </a:stretch>
        </p:blipFill>
        <p:spPr>
          <a:xfrm>
            <a:off x="3286422" y="5148427"/>
            <a:ext cx="4064000" cy="8128000"/>
          </a:xfrm>
          <a:prstGeom prst="rect">
            <a:avLst/>
          </a:prstGeom>
          <a:ln w="12700">
            <a:miter lim="400000"/>
          </a:ln>
        </p:spPr>
      </p:pic>
      <p:sp>
        <p:nvSpPr>
          <p:cNvPr id="882" name="oder">
            <a:extLst>
              <a:ext uri="{FF2B5EF4-FFF2-40B4-BE49-F238E27FC236}">
                <a16:creationId xmlns:a16="http://schemas.microsoft.com/office/drawing/2014/main" id="{484738C4-FCC5-0DC2-D8CC-15D1CAE16715}"/>
              </a:ext>
            </a:extLst>
          </p:cNvPr>
          <p:cNvSpPr txBox="1"/>
          <p:nvPr/>
        </p:nvSpPr>
        <p:spPr>
          <a:xfrm>
            <a:off x="8651594" y="7260401"/>
            <a:ext cx="3967429" cy="1945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457200">
              <a:defRPr sz="11700" b="1">
                <a:solidFill>
                  <a:srgbClr val="2B669A"/>
                </a:solidFill>
                <a:latin typeface="Verdana"/>
                <a:ea typeface="Verdana"/>
                <a:cs typeface="Verdana"/>
                <a:sym typeface="Verdana"/>
              </a:defRPr>
            </a:lvl1pPr>
          </a:lstStyle>
          <a:p>
            <a:r>
              <a:rPr sz="11702" err="1"/>
              <a:t>oder</a:t>
            </a:r>
            <a:endParaRPr sz="11702"/>
          </a:p>
        </p:txBody>
      </p:sp>
      <p:grpSp>
        <p:nvGrpSpPr>
          <p:cNvPr id="2" name="Gruppieren 1">
            <a:extLst>
              <a:ext uri="{FF2B5EF4-FFF2-40B4-BE49-F238E27FC236}">
                <a16:creationId xmlns:a16="http://schemas.microsoft.com/office/drawing/2014/main" id="{23F9DF53-D5B4-0F36-40A0-438820C1EDF0}"/>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7AC95E49-8209-0411-A64D-82F9A92EF095}"/>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4B5BE015-9042-C8FB-932E-49A8CAFBB4BB}"/>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3F884267-A6AC-06AF-7EF5-C9FC564BC144}"/>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81C07A52-8FE2-6F9A-A009-4ECFFCBCE8DE}"/>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sp>
        <p:nvSpPr>
          <p:cNvPr id="8" name="BEISPIELE">
            <a:extLst>
              <a:ext uri="{FF2B5EF4-FFF2-40B4-BE49-F238E27FC236}">
                <a16:creationId xmlns:a16="http://schemas.microsoft.com/office/drawing/2014/main" id="{9CDB85B2-C507-DDCA-78A9-6BF8FF4DC269}"/>
              </a:ext>
            </a:extLst>
          </p:cNvPr>
          <p:cNvSpPr/>
          <p:nvPr/>
        </p:nvSpPr>
        <p:spPr>
          <a:xfrm rot="20363172">
            <a:off x="132294" y="358241"/>
            <a:ext cx="4460862" cy="1562747"/>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3200">
                <a:latin typeface="Verdana" panose="020B0604030504040204" pitchFamily="34" charset="0"/>
                <a:ea typeface="Verdana" panose="020B0604030504040204" pitchFamily="34" charset="0"/>
                <a:cs typeface="Verdana" panose="020B0604030504040204" pitchFamily="34" charset="0"/>
              </a:rPr>
              <a:t>Infos zu den Mitarbeiter- Workshops</a:t>
            </a:r>
            <a:endParaRPr sz="3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90794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9094F-CA11-375D-1E84-2D576D27D118}"/>
            </a:ext>
          </a:extLst>
        </p:cNvPr>
        <p:cNvGrpSpPr/>
        <p:nvPr/>
      </p:nvGrpSpPr>
      <p:grpSpPr>
        <a:xfrm>
          <a:off x="0" y="0"/>
          <a:ext cx="0" cy="0"/>
          <a:chOff x="0" y="0"/>
          <a:chExt cx="0" cy="0"/>
        </a:xfrm>
      </p:grpSpPr>
      <p:sp>
        <p:nvSpPr>
          <p:cNvPr id="884" name="Ich habe gesehen, dass Sie……">
            <a:extLst>
              <a:ext uri="{FF2B5EF4-FFF2-40B4-BE49-F238E27FC236}">
                <a16:creationId xmlns:a16="http://schemas.microsoft.com/office/drawing/2014/main" id="{FF3C52B4-98F1-96F8-7756-84C50F7757C3}"/>
              </a:ext>
            </a:extLst>
          </p:cNvPr>
          <p:cNvSpPr txBox="1"/>
          <p:nvPr/>
        </p:nvSpPr>
        <p:spPr>
          <a:xfrm>
            <a:off x="4468041" y="3329610"/>
            <a:ext cx="18968283" cy="7685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spAutoFit/>
          </a:bodyPr>
          <a:lstStyle/>
          <a:p>
            <a:pPr marL="864398" indent="-864398" algn="l" defTabSz="457248">
              <a:buSzPct val="75000"/>
              <a:buChar char="•"/>
              <a:defRPr sz="7000" b="1">
                <a:solidFill>
                  <a:srgbClr val="2B669A"/>
                </a:solidFill>
                <a:latin typeface="Verdana"/>
                <a:ea typeface="Verdana"/>
                <a:cs typeface="Verdana"/>
                <a:sym typeface="Verdana"/>
              </a:defRPr>
            </a:pPr>
            <a:r>
              <a:rPr sz="7001" err="1"/>
              <a:t>Ich</a:t>
            </a:r>
            <a:r>
              <a:rPr sz="7001"/>
              <a:t> </a:t>
            </a:r>
            <a:r>
              <a:rPr sz="7001" err="1"/>
              <a:t>habe</a:t>
            </a:r>
            <a:r>
              <a:rPr sz="7001"/>
              <a:t> </a:t>
            </a:r>
            <a:r>
              <a:rPr sz="7001" err="1"/>
              <a:t>gesehen</a:t>
            </a:r>
            <a:r>
              <a:rPr sz="7001"/>
              <a:t>, </a:t>
            </a:r>
            <a:r>
              <a:rPr sz="7001" err="1"/>
              <a:t>dass</a:t>
            </a:r>
            <a:r>
              <a:rPr sz="7001"/>
              <a:t> </a:t>
            </a:r>
            <a:r>
              <a:rPr sz="7001" err="1"/>
              <a:t>Sie</a:t>
            </a:r>
            <a:r>
              <a:rPr sz="7001"/>
              <a:t>…</a:t>
            </a:r>
          </a:p>
          <a:p>
            <a:pPr marL="864398" indent="-864398" algn="l" defTabSz="457248">
              <a:buSzPct val="75000"/>
              <a:buChar char="•"/>
              <a:defRPr sz="7000" b="1">
                <a:solidFill>
                  <a:srgbClr val="2B669A"/>
                </a:solidFill>
                <a:latin typeface="Verdana"/>
                <a:ea typeface="Verdana"/>
                <a:cs typeface="Verdana"/>
                <a:sym typeface="Verdana"/>
              </a:defRPr>
            </a:pPr>
            <a:r>
              <a:rPr sz="7001" err="1"/>
              <a:t>Wenn</a:t>
            </a:r>
            <a:r>
              <a:rPr sz="7001"/>
              <a:t> </a:t>
            </a:r>
            <a:r>
              <a:rPr sz="7001" err="1"/>
              <a:t>ich</a:t>
            </a:r>
            <a:r>
              <a:rPr sz="7001"/>
              <a:t> </a:t>
            </a:r>
            <a:r>
              <a:rPr sz="7001" err="1"/>
              <a:t>Ihre</a:t>
            </a:r>
            <a:r>
              <a:rPr sz="7001"/>
              <a:t> </a:t>
            </a:r>
            <a:r>
              <a:rPr sz="7001" err="1"/>
              <a:t>bisherigen</a:t>
            </a:r>
            <a:r>
              <a:rPr sz="7001"/>
              <a:t> </a:t>
            </a:r>
            <a:r>
              <a:rPr sz="7001" err="1"/>
              <a:t>Bestellungen</a:t>
            </a:r>
            <a:r>
              <a:rPr sz="7001"/>
              <a:t> </a:t>
            </a:r>
            <a:r>
              <a:rPr sz="7001" err="1"/>
              <a:t>anschauen</a:t>
            </a:r>
            <a:r>
              <a:rPr sz="7001"/>
              <a:t>, </a:t>
            </a:r>
            <a:r>
              <a:rPr sz="7001" err="1"/>
              <a:t>dann</a:t>
            </a:r>
            <a:r>
              <a:rPr sz="7001"/>
              <a:t>..</a:t>
            </a:r>
          </a:p>
          <a:p>
            <a:pPr marL="864398" indent="-864398" algn="l" defTabSz="457248">
              <a:buSzPct val="75000"/>
              <a:buChar char="•"/>
              <a:defRPr sz="7000" b="1">
                <a:solidFill>
                  <a:srgbClr val="2B669A"/>
                </a:solidFill>
                <a:latin typeface="Verdana"/>
                <a:ea typeface="Verdana"/>
                <a:cs typeface="Verdana"/>
                <a:sym typeface="Verdana"/>
              </a:defRPr>
            </a:pPr>
            <a:r>
              <a:rPr sz="7001" err="1"/>
              <a:t>Bisher</a:t>
            </a:r>
            <a:r>
              <a:rPr sz="7001"/>
              <a:t> </a:t>
            </a:r>
            <a:r>
              <a:rPr sz="7001" err="1"/>
              <a:t>haben</a:t>
            </a:r>
            <a:r>
              <a:rPr sz="7001"/>
              <a:t> </a:t>
            </a:r>
            <a:r>
              <a:rPr sz="7001" err="1"/>
              <a:t>Sie</a:t>
            </a:r>
            <a:r>
              <a:rPr sz="7001"/>
              <a:t> Wert auf … </a:t>
            </a:r>
            <a:r>
              <a:rPr sz="7001" err="1"/>
              <a:t>gelegt</a:t>
            </a:r>
            <a:r>
              <a:rPr sz="7001"/>
              <a:t>.</a:t>
            </a:r>
          </a:p>
          <a:p>
            <a:pPr marL="864398" indent="-864398" algn="l" defTabSz="457248">
              <a:buSzPct val="75000"/>
              <a:buChar char="•"/>
              <a:defRPr sz="7000" b="1">
                <a:solidFill>
                  <a:srgbClr val="2B669A"/>
                </a:solidFill>
                <a:latin typeface="Verdana"/>
                <a:ea typeface="Verdana"/>
                <a:cs typeface="Verdana"/>
                <a:sym typeface="Verdana"/>
              </a:defRPr>
            </a:pPr>
            <a:r>
              <a:rPr sz="7001" err="1"/>
              <a:t>Im</a:t>
            </a:r>
            <a:r>
              <a:rPr sz="7001"/>
              <a:t> </a:t>
            </a:r>
            <a:r>
              <a:rPr sz="7001" err="1"/>
              <a:t>Augenblick</a:t>
            </a:r>
            <a:r>
              <a:rPr sz="7001"/>
              <a:t> </a:t>
            </a:r>
            <a:r>
              <a:rPr lang="de-DE" sz="7001"/>
              <a:t>kann ich Ihnen </a:t>
            </a:r>
            <a:r>
              <a:rPr sz="7001" err="1"/>
              <a:t>ein</a:t>
            </a:r>
            <a:r>
              <a:rPr sz="7001"/>
              <a:t> </a:t>
            </a:r>
            <a:r>
              <a:rPr sz="7001" err="1"/>
              <a:t>tolles</a:t>
            </a:r>
            <a:r>
              <a:rPr sz="7001"/>
              <a:t> </a:t>
            </a:r>
            <a:r>
              <a:rPr sz="7001" err="1"/>
              <a:t>Angebot</a:t>
            </a:r>
            <a:r>
              <a:rPr lang="de-DE" sz="7001"/>
              <a:t> unterbreiten, </a:t>
            </a:r>
            <a:r>
              <a:rPr lang="de-DE" sz="7001" err="1"/>
              <a:t>u.z.</a:t>
            </a:r>
            <a:r>
              <a:rPr sz="7001"/>
              <a:t>…</a:t>
            </a:r>
          </a:p>
        </p:txBody>
      </p:sp>
      <p:pic>
        <p:nvPicPr>
          <p:cNvPr id="885" name="exclamation-point-g64f112083_640.png" descr="exclamation-point-g64f112083_640.png">
            <a:extLst>
              <a:ext uri="{FF2B5EF4-FFF2-40B4-BE49-F238E27FC236}">
                <a16:creationId xmlns:a16="http://schemas.microsoft.com/office/drawing/2014/main" id="{74311D75-5711-E43B-02AD-C21C4356271B}"/>
              </a:ext>
            </a:extLst>
          </p:cNvPr>
          <p:cNvPicPr>
            <a:picLocks noChangeAspect="1"/>
          </p:cNvPicPr>
          <p:nvPr/>
        </p:nvPicPr>
        <p:blipFill>
          <a:blip r:embed="rId2" cstate="print"/>
          <a:stretch>
            <a:fillRect/>
          </a:stretch>
        </p:blipFill>
        <p:spPr>
          <a:xfrm>
            <a:off x="501095" y="3324572"/>
            <a:ext cx="4064000" cy="8128000"/>
          </a:xfrm>
          <a:prstGeom prst="rect">
            <a:avLst/>
          </a:prstGeom>
          <a:ln w="12700">
            <a:miter lim="400000"/>
          </a:ln>
        </p:spPr>
      </p:pic>
      <p:grpSp>
        <p:nvGrpSpPr>
          <p:cNvPr id="2" name="Gruppieren 1">
            <a:extLst>
              <a:ext uri="{FF2B5EF4-FFF2-40B4-BE49-F238E27FC236}">
                <a16:creationId xmlns:a16="http://schemas.microsoft.com/office/drawing/2014/main" id="{B13467FC-A7D3-6A27-75EC-6F5619ACAD5A}"/>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5109541A-8B82-719B-4679-4887AAEFE14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53D27F7D-6D7E-CB14-B3D7-94F4235AA47B}"/>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FD999782-C47B-8A14-DF00-EC191C2481D4}"/>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40B3C709-DA96-AF8E-9B98-DB4A14B073AD}"/>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sp>
        <p:nvSpPr>
          <p:cNvPr id="7" name="BEISPIELE">
            <a:extLst>
              <a:ext uri="{FF2B5EF4-FFF2-40B4-BE49-F238E27FC236}">
                <a16:creationId xmlns:a16="http://schemas.microsoft.com/office/drawing/2014/main" id="{9BF996E7-0A15-E0F8-F600-2A962F8A51C8}"/>
              </a:ext>
            </a:extLst>
          </p:cNvPr>
          <p:cNvSpPr/>
          <p:nvPr/>
        </p:nvSpPr>
        <p:spPr>
          <a:xfrm rot="20363172">
            <a:off x="132294" y="358241"/>
            <a:ext cx="4460862" cy="1562747"/>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3200">
                <a:latin typeface="Verdana" panose="020B0604030504040204" pitchFamily="34" charset="0"/>
                <a:ea typeface="Verdana" panose="020B0604030504040204" pitchFamily="34" charset="0"/>
                <a:cs typeface="Verdana" panose="020B0604030504040204" pitchFamily="34" charset="0"/>
              </a:rPr>
              <a:t>Infos zu den Mitarbeiter- Workshops</a:t>
            </a:r>
            <a:endParaRPr sz="3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763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F348-7964-B964-A3EC-67AA34403F87}"/>
            </a:ext>
          </a:extLst>
        </p:cNvPr>
        <p:cNvGrpSpPr/>
        <p:nvPr/>
      </p:nvGrpSpPr>
      <p:grpSpPr>
        <a:xfrm>
          <a:off x="0" y="0"/>
          <a:ext cx="0" cy="0"/>
          <a:chOff x="0" y="0"/>
          <a:chExt cx="0" cy="0"/>
        </a:xfrm>
      </p:grpSpPr>
      <p:sp>
        <p:nvSpPr>
          <p:cNvPr id="887" name="Wie wäre es mit einem bis zu 50%-igen Zuschuss von der BG für Sicherheitssauger und Sie erhalten von mir direkt die notwendigen vorausgefüllten Antragsunterlagen?">
            <a:extLst>
              <a:ext uri="{FF2B5EF4-FFF2-40B4-BE49-F238E27FC236}">
                <a16:creationId xmlns:a16="http://schemas.microsoft.com/office/drawing/2014/main" id="{8698F18D-4B12-5879-557F-9EB34AEE3376}"/>
              </a:ext>
            </a:extLst>
          </p:cNvPr>
          <p:cNvSpPr txBox="1"/>
          <p:nvPr/>
        </p:nvSpPr>
        <p:spPr>
          <a:xfrm>
            <a:off x="4070817" y="2391781"/>
            <a:ext cx="19323778" cy="7685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spAutoFit/>
          </a:bodyPr>
          <a:lstStyle/>
          <a:p>
            <a:pPr marL="864398" indent="-864398" algn="l" defTabSz="457248">
              <a:buSzPct val="75000"/>
              <a:buChar char="•"/>
              <a:defRPr sz="7000" b="1">
                <a:solidFill>
                  <a:srgbClr val="2B669A"/>
                </a:solidFill>
                <a:latin typeface="Verdana"/>
                <a:ea typeface="Verdana"/>
                <a:cs typeface="Verdana"/>
                <a:sym typeface="Verdana"/>
              </a:defRPr>
            </a:pPr>
            <a:r>
              <a:rPr lang="de-DE" sz="7001"/>
              <a:t>Im Augenblick kann ich Ihnen ein tolles Angebot unterbreiten. </a:t>
            </a:r>
            <a:r>
              <a:rPr sz="7001"/>
              <a:t>Wie </a:t>
            </a:r>
            <a:r>
              <a:rPr lang="de-DE" sz="7001"/>
              <a:t>gefällt Ihnen ein </a:t>
            </a:r>
            <a:r>
              <a:rPr sz="7001"/>
              <a:t>bis </a:t>
            </a:r>
            <a:r>
              <a:rPr sz="7001" err="1"/>
              <a:t>zu</a:t>
            </a:r>
            <a:r>
              <a:rPr sz="7001"/>
              <a:t> 50%-</a:t>
            </a:r>
            <a:r>
              <a:rPr sz="7001" err="1"/>
              <a:t>ige</a:t>
            </a:r>
            <a:r>
              <a:rPr lang="de-DE" sz="7001" err="1"/>
              <a:t>r</a:t>
            </a:r>
            <a:r>
              <a:rPr sz="7001"/>
              <a:t> </a:t>
            </a:r>
            <a:r>
              <a:rPr sz="7001" err="1"/>
              <a:t>Zuschuss</a:t>
            </a:r>
            <a:r>
              <a:rPr sz="7001"/>
              <a:t> von der BG für </a:t>
            </a:r>
            <a:r>
              <a:rPr sz="7001" err="1"/>
              <a:t>Sicherheitssauger</a:t>
            </a:r>
            <a:r>
              <a:rPr sz="7001"/>
              <a:t> </a:t>
            </a:r>
            <a:r>
              <a:rPr sz="7001" u="sng"/>
              <a:t>und Sie </a:t>
            </a:r>
            <a:r>
              <a:rPr sz="7001" u="sng" err="1"/>
              <a:t>erhalten</a:t>
            </a:r>
            <a:r>
              <a:rPr sz="7001" u="sng"/>
              <a:t> von mir </a:t>
            </a:r>
            <a:r>
              <a:rPr sz="7001" u="sng" err="1"/>
              <a:t>direkt</a:t>
            </a:r>
            <a:r>
              <a:rPr sz="7001" u="sng"/>
              <a:t> die </a:t>
            </a:r>
            <a:r>
              <a:rPr sz="7001" u="sng" err="1"/>
              <a:t>notwendigen</a:t>
            </a:r>
            <a:r>
              <a:rPr sz="7001" u="sng"/>
              <a:t> </a:t>
            </a:r>
            <a:r>
              <a:rPr sz="7001" u="sng" err="1"/>
              <a:t>vorausgefüllten</a:t>
            </a:r>
            <a:r>
              <a:rPr sz="7001" u="sng"/>
              <a:t> </a:t>
            </a:r>
            <a:r>
              <a:rPr sz="7001" u="sng" err="1"/>
              <a:t>Antragsunterlagen</a:t>
            </a:r>
            <a:r>
              <a:rPr sz="7001"/>
              <a:t>?</a:t>
            </a:r>
          </a:p>
        </p:txBody>
      </p:sp>
      <p:pic>
        <p:nvPicPr>
          <p:cNvPr id="888" name="exclamation-point-g64f112083_640.png" descr="exclamation-point-g64f112083_640.png">
            <a:extLst>
              <a:ext uri="{FF2B5EF4-FFF2-40B4-BE49-F238E27FC236}">
                <a16:creationId xmlns:a16="http://schemas.microsoft.com/office/drawing/2014/main" id="{12F2E3BC-525D-3D20-BBBF-F545A37E5B8A}"/>
              </a:ext>
            </a:extLst>
          </p:cNvPr>
          <p:cNvPicPr>
            <a:picLocks noChangeAspect="1"/>
          </p:cNvPicPr>
          <p:nvPr/>
        </p:nvPicPr>
        <p:blipFill>
          <a:blip r:embed="rId3" cstate="print"/>
          <a:stretch>
            <a:fillRect/>
          </a:stretch>
        </p:blipFill>
        <p:spPr>
          <a:xfrm>
            <a:off x="1340555" y="2390294"/>
            <a:ext cx="2373398" cy="4746794"/>
          </a:xfrm>
          <a:prstGeom prst="rect">
            <a:avLst/>
          </a:prstGeom>
          <a:ln w="12700">
            <a:miter lim="400000"/>
          </a:ln>
        </p:spPr>
      </p:pic>
      <p:sp>
        <p:nvSpPr>
          <p:cNvPr id="889" name="Pfeil">
            <a:extLst>
              <a:ext uri="{FF2B5EF4-FFF2-40B4-BE49-F238E27FC236}">
                <a16:creationId xmlns:a16="http://schemas.microsoft.com/office/drawing/2014/main" id="{CB393494-A33C-2877-E953-9E03503B1E38}"/>
              </a:ext>
            </a:extLst>
          </p:cNvPr>
          <p:cNvSpPr/>
          <p:nvPr/>
        </p:nvSpPr>
        <p:spPr>
          <a:xfrm>
            <a:off x="10825004" y="10357001"/>
            <a:ext cx="1270001" cy="1270001"/>
          </a:xfrm>
          <a:prstGeom prst="rightArrow">
            <a:avLst>
              <a:gd name="adj1" fmla="val 32000"/>
              <a:gd name="adj2" fmla="val 64000"/>
            </a:avLst>
          </a:prstGeom>
          <a:solidFill>
            <a:srgbClr val="FF0000"/>
          </a:solid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3200"/>
          </a:p>
        </p:txBody>
      </p:sp>
      <p:sp>
        <p:nvSpPr>
          <p:cNvPr id="890" name="Mehrwert mitgeben!">
            <a:extLst>
              <a:ext uri="{FF2B5EF4-FFF2-40B4-BE49-F238E27FC236}">
                <a16:creationId xmlns:a16="http://schemas.microsoft.com/office/drawing/2014/main" id="{C5D3B063-FC2B-89F8-D8D6-C79C7C0AA32A}"/>
              </a:ext>
            </a:extLst>
          </p:cNvPr>
          <p:cNvSpPr txBox="1"/>
          <p:nvPr/>
        </p:nvSpPr>
        <p:spPr>
          <a:xfrm>
            <a:off x="12552039" y="10405008"/>
            <a:ext cx="10429134" cy="122161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457200">
              <a:defRPr sz="7000" b="1">
                <a:solidFill>
                  <a:srgbClr val="2B669A"/>
                </a:solidFill>
                <a:latin typeface="Verdana"/>
                <a:ea typeface="Verdana"/>
                <a:cs typeface="Verdana"/>
                <a:sym typeface="Verdana"/>
              </a:defRPr>
            </a:lvl1pPr>
          </a:lstStyle>
          <a:p>
            <a:r>
              <a:rPr sz="7001" err="1">
                <a:solidFill>
                  <a:srgbClr val="FF0000"/>
                </a:solidFill>
              </a:rPr>
              <a:t>Mehrwert</a:t>
            </a:r>
            <a:r>
              <a:rPr sz="7001">
                <a:solidFill>
                  <a:srgbClr val="FF0000"/>
                </a:solidFill>
              </a:rPr>
              <a:t> </a:t>
            </a:r>
            <a:r>
              <a:rPr sz="7001" err="1">
                <a:solidFill>
                  <a:srgbClr val="FF0000"/>
                </a:solidFill>
              </a:rPr>
              <a:t>mitgeben</a:t>
            </a:r>
            <a:r>
              <a:rPr sz="7001">
                <a:solidFill>
                  <a:srgbClr val="FF0000"/>
                </a:solidFill>
              </a:rPr>
              <a:t>!</a:t>
            </a:r>
          </a:p>
        </p:txBody>
      </p:sp>
      <p:pic>
        <p:nvPicPr>
          <p:cNvPr id="2" name="interrogation-point-g3ed654a3b_640.png" descr="interrogation-point-g3ed654a3b_640.png">
            <a:extLst>
              <a:ext uri="{FF2B5EF4-FFF2-40B4-BE49-F238E27FC236}">
                <a16:creationId xmlns:a16="http://schemas.microsoft.com/office/drawing/2014/main" id="{D159DAD9-2856-57A6-B7A2-D62C1BA07A73}"/>
              </a:ext>
            </a:extLst>
          </p:cNvPr>
          <p:cNvPicPr>
            <a:picLocks noChangeAspect="1"/>
          </p:cNvPicPr>
          <p:nvPr/>
        </p:nvPicPr>
        <p:blipFill>
          <a:blip r:embed="rId4" cstate="print"/>
          <a:stretch>
            <a:fillRect/>
          </a:stretch>
        </p:blipFill>
        <p:spPr>
          <a:xfrm>
            <a:off x="1202306" y="7259473"/>
            <a:ext cx="2690078" cy="4358609"/>
          </a:xfrm>
          <a:prstGeom prst="rect">
            <a:avLst/>
          </a:prstGeom>
          <a:ln w="12700">
            <a:miter lim="400000"/>
          </a:ln>
        </p:spPr>
      </p:pic>
      <p:grpSp>
        <p:nvGrpSpPr>
          <p:cNvPr id="3" name="Gruppieren 2">
            <a:extLst>
              <a:ext uri="{FF2B5EF4-FFF2-40B4-BE49-F238E27FC236}">
                <a16:creationId xmlns:a16="http://schemas.microsoft.com/office/drawing/2014/main" id="{D40CF6AB-495A-2A70-70D8-6D49BA7DAB63}"/>
              </a:ext>
            </a:extLst>
          </p:cNvPr>
          <p:cNvGrpSpPr/>
          <p:nvPr/>
        </p:nvGrpSpPr>
        <p:grpSpPr>
          <a:xfrm>
            <a:off x="0" y="-360695"/>
            <a:ext cx="24384000" cy="2114037"/>
            <a:chOff x="0" y="-360697"/>
            <a:chExt cx="24384000" cy="2114037"/>
          </a:xfrm>
        </p:grpSpPr>
        <p:sp>
          <p:nvSpPr>
            <p:cNvPr id="4" name="Rechteck">
              <a:extLst>
                <a:ext uri="{FF2B5EF4-FFF2-40B4-BE49-F238E27FC236}">
                  <a16:creationId xmlns:a16="http://schemas.microsoft.com/office/drawing/2014/main" id="{ACDFE165-09CE-7793-DB81-82586054ABD3}"/>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1E91307F-01EF-43FA-4AD2-C885926A2173}"/>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1127268A-C666-5993-E17C-AA9603190942}"/>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7" name="TELEFON">
            <a:extLst>
              <a:ext uri="{FF2B5EF4-FFF2-40B4-BE49-F238E27FC236}">
                <a16:creationId xmlns:a16="http://schemas.microsoft.com/office/drawing/2014/main" id="{8A934FE8-FA61-2FF5-B7AD-3E1E0CDB2863}"/>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sp>
        <p:nvSpPr>
          <p:cNvPr id="8" name="BEISPIELE">
            <a:extLst>
              <a:ext uri="{FF2B5EF4-FFF2-40B4-BE49-F238E27FC236}">
                <a16:creationId xmlns:a16="http://schemas.microsoft.com/office/drawing/2014/main" id="{74346BA1-70C2-669E-7935-B0054F8756E1}"/>
              </a:ext>
            </a:extLst>
          </p:cNvPr>
          <p:cNvSpPr/>
          <p:nvPr/>
        </p:nvSpPr>
        <p:spPr>
          <a:xfrm rot="20363172">
            <a:off x="132294" y="358241"/>
            <a:ext cx="4460862" cy="1562747"/>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3200">
                <a:latin typeface="Verdana" panose="020B0604030504040204" pitchFamily="34" charset="0"/>
                <a:ea typeface="Verdana" panose="020B0604030504040204" pitchFamily="34" charset="0"/>
                <a:cs typeface="Verdana" panose="020B0604030504040204" pitchFamily="34" charset="0"/>
              </a:rPr>
              <a:t>Infos zu den Mitarbeiter- Workshops</a:t>
            </a:r>
            <a:endParaRPr sz="3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3957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9A568-776A-DF1D-8104-E04A595974FB}"/>
            </a:ext>
          </a:extLst>
        </p:cNvPr>
        <p:cNvGrpSpPr/>
        <p:nvPr/>
      </p:nvGrpSpPr>
      <p:grpSpPr>
        <a:xfrm>
          <a:off x="0" y="0"/>
          <a:ext cx="0" cy="0"/>
          <a:chOff x="0" y="0"/>
          <a:chExt cx="0" cy="0"/>
        </a:xfrm>
      </p:grpSpPr>
      <p:sp>
        <p:nvSpPr>
          <p:cNvPr id="892" name="Bevor ich Ihnen ein passendes Angebot mache……">
            <a:extLst>
              <a:ext uri="{FF2B5EF4-FFF2-40B4-BE49-F238E27FC236}">
                <a16:creationId xmlns:a16="http://schemas.microsoft.com/office/drawing/2014/main" id="{71F13199-2234-8E12-AD47-FD19EB893DD2}"/>
              </a:ext>
            </a:extLst>
          </p:cNvPr>
          <p:cNvSpPr txBox="1"/>
          <p:nvPr/>
        </p:nvSpPr>
        <p:spPr>
          <a:xfrm>
            <a:off x="4199112" y="2762943"/>
            <a:ext cx="20018225" cy="9378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spAutoFit/>
          </a:bodyPr>
          <a:lstStyle/>
          <a:p>
            <a:pPr algn="l" defTabSz="457248">
              <a:defRPr sz="7000" b="1">
                <a:solidFill>
                  <a:srgbClr val="2B669A"/>
                </a:solidFill>
                <a:latin typeface="Verdana"/>
                <a:ea typeface="Verdana"/>
                <a:cs typeface="Verdana"/>
                <a:sym typeface="Verdana"/>
              </a:defRPr>
            </a:pPr>
            <a:r>
              <a:rPr sz="7001" u="sng"/>
              <a:t>Bevor ich Ihnen </a:t>
            </a:r>
            <a:r>
              <a:rPr sz="7001" u="sng" err="1"/>
              <a:t>ein</a:t>
            </a:r>
            <a:r>
              <a:rPr sz="7001" u="sng"/>
              <a:t> </a:t>
            </a:r>
            <a:r>
              <a:rPr sz="7001" u="sng" err="1"/>
              <a:t>passendes</a:t>
            </a:r>
            <a:r>
              <a:rPr sz="7001" u="sng"/>
              <a:t> </a:t>
            </a:r>
            <a:r>
              <a:rPr sz="7001" u="sng" err="1"/>
              <a:t>Angebot</a:t>
            </a:r>
            <a:r>
              <a:rPr sz="7001" u="sng"/>
              <a:t> mache</a:t>
            </a:r>
            <a:r>
              <a:rPr sz="7001"/>
              <a:t>…</a:t>
            </a:r>
          </a:p>
          <a:p>
            <a:pPr marL="864398" indent="-864398" algn="l" defTabSz="457248">
              <a:buSzPct val="75000"/>
              <a:buChar char="•"/>
              <a:defRPr sz="7000" b="1">
                <a:solidFill>
                  <a:srgbClr val="2B669A"/>
                </a:solidFill>
                <a:latin typeface="Verdana"/>
                <a:ea typeface="Verdana"/>
                <a:cs typeface="Verdana"/>
                <a:sym typeface="Verdana"/>
              </a:defRPr>
            </a:pPr>
            <a:endParaRPr sz="7001"/>
          </a:p>
          <a:p>
            <a:pPr algn="l" defTabSz="457248">
              <a:defRPr sz="7000" b="1">
                <a:solidFill>
                  <a:srgbClr val="2B669A"/>
                </a:solidFill>
                <a:latin typeface="Verdana"/>
                <a:ea typeface="Verdana"/>
                <a:cs typeface="Verdana"/>
                <a:sym typeface="Verdana"/>
              </a:defRPr>
            </a:pPr>
            <a:r>
              <a:rPr sz="8000"/>
              <a:t>…Wenn Sie an die Zusammenarbeit </a:t>
            </a:r>
            <a:r>
              <a:rPr sz="8000" err="1"/>
              <a:t>mit</a:t>
            </a:r>
            <a:r>
              <a:rPr sz="8000"/>
              <a:t> mir </a:t>
            </a:r>
            <a:r>
              <a:rPr sz="8000" err="1"/>
              <a:t>denken</a:t>
            </a:r>
            <a:r>
              <a:rPr sz="8000"/>
              <a:t>, was </a:t>
            </a:r>
            <a:r>
              <a:rPr sz="8000" err="1"/>
              <a:t>ist</a:t>
            </a:r>
            <a:r>
              <a:rPr sz="8000"/>
              <a:t> Ihnen da </a:t>
            </a:r>
            <a:r>
              <a:rPr sz="8000" err="1"/>
              <a:t>besonders</a:t>
            </a:r>
            <a:r>
              <a:rPr sz="8000"/>
              <a:t> </a:t>
            </a:r>
            <a:r>
              <a:rPr sz="8000" u="sng" err="1"/>
              <a:t>wichtig</a:t>
            </a:r>
            <a:r>
              <a:rPr sz="8000" u="sng"/>
              <a:t>?</a:t>
            </a:r>
          </a:p>
          <a:p>
            <a:pPr algn="l" defTabSz="457248">
              <a:defRPr sz="7000" b="1">
                <a:solidFill>
                  <a:srgbClr val="2B669A"/>
                </a:solidFill>
                <a:latin typeface="Verdana"/>
                <a:ea typeface="Verdana"/>
                <a:cs typeface="Verdana"/>
                <a:sym typeface="Verdana"/>
              </a:defRPr>
            </a:pPr>
            <a:endParaRPr sz="7001"/>
          </a:p>
        </p:txBody>
      </p:sp>
      <p:pic>
        <p:nvPicPr>
          <p:cNvPr id="893" name="interrogation-point-g3ed654a3b_640.png" descr="interrogation-point-g3ed654a3b_640.png">
            <a:extLst>
              <a:ext uri="{FF2B5EF4-FFF2-40B4-BE49-F238E27FC236}">
                <a16:creationId xmlns:a16="http://schemas.microsoft.com/office/drawing/2014/main" id="{6DEFED4A-DF51-91CC-1771-224C58060088}"/>
              </a:ext>
            </a:extLst>
          </p:cNvPr>
          <p:cNvPicPr>
            <a:picLocks noChangeAspect="1"/>
          </p:cNvPicPr>
          <p:nvPr/>
        </p:nvPicPr>
        <p:blipFill>
          <a:blip r:embed="rId3" cstate="print"/>
          <a:stretch>
            <a:fillRect/>
          </a:stretch>
        </p:blipFill>
        <p:spPr>
          <a:xfrm>
            <a:off x="-1262133" y="2793999"/>
            <a:ext cx="5016501" cy="8128001"/>
          </a:xfrm>
          <a:prstGeom prst="rect">
            <a:avLst/>
          </a:prstGeom>
          <a:ln w="12700">
            <a:miter lim="400000"/>
          </a:ln>
        </p:spPr>
      </p:pic>
      <p:grpSp>
        <p:nvGrpSpPr>
          <p:cNvPr id="2" name="Gruppieren 1">
            <a:extLst>
              <a:ext uri="{FF2B5EF4-FFF2-40B4-BE49-F238E27FC236}">
                <a16:creationId xmlns:a16="http://schemas.microsoft.com/office/drawing/2014/main" id="{A220FE56-1C3C-5860-191D-3D975C8B01FB}"/>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DB4421EA-4773-C264-381E-C8ED1C572070}"/>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62EE0EA3-173C-8EB2-7CE4-02979A64B9E8}"/>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203ABC15-7073-D296-8228-908D833E298B}"/>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FF18CEF6-C586-0071-6D74-B7DA388E16F1}"/>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sp>
        <p:nvSpPr>
          <p:cNvPr id="7" name="BEISPIELE">
            <a:extLst>
              <a:ext uri="{FF2B5EF4-FFF2-40B4-BE49-F238E27FC236}">
                <a16:creationId xmlns:a16="http://schemas.microsoft.com/office/drawing/2014/main" id="{A9269472-A961-BDA6-8A2B-4004A84D5D1F}"/>
              </a:ext>
            </a:extLst>
          </p:cNvPr>
          <p:cNvSpPr/>
          <p:nvPr/>
        </p:nvSpPr>
        <p:spPr>
          <a:xfrm rot="20363172">
            <a:off x="132294" y="358241"/>
            <a:ext cx="4460862" cy="1562747"/>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3200">
                <a:latin typeface="Verdana" panose="020B0604030504040204" pitchFamily="34" charset="0"/>
                <a:ea typeface="Verdana" panose="020B0604030504040204" pitchFamily="34" charset="0"/>
                <a:cs typeface="Verdana" panose="020B0604030504040204" pitchFamily="34" charset="0"/>
              </a:rPr>
              <a:t>Infos zu den Mitarbeiter- Workshops</a:t>
            </a:r>
            <a:endParaRPr sz="3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92404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95C6D-CCA8-D144-67C0-08D94DE53016}"/>
            </a:ext>
          </a:extLst>
        </p:cNvPr>
        <p:cNvGrpSpPr/>
        <p:nvPr/>
      </p:nvGrpSpPr>
      <p:grpSpPr>
        <a:xfrm>
          <a:off x="0" y="0"/>
          <a:ext cx="0" cy="0"/>
          <a:chOff x="0" y="0"/>
          <a:chExt cx="0" cy="0"/>
        </a:xfrm>
      </p:grpSpPr>
      <p:sp>
        <p:nvSpPr>
          <p:cNvPr id="1061" name="SPKG…">
            <a:extLst>
              <a:ext uri="{FF2B5EF4-FFF2-40B4-BE49-F238E27FC236}">
                <a16:creationId xmlns:a16="http://schemas.microsoft.com/office/drawing/2014/main" id="{2CC2E746-0A4A-FB92-5BCA-EE323FFCA0B7}"/>
              </a:ext>
            </a:extLst>
          </p:cNvPr>
          <p:cNvSpPr txBox="1"/>
          <p:nvPr/>
        </p:nvSpPr>
        <p:spPr>
          <a:xfrm>
            <a:off x="4760792" y="2168771"/>
            <a:ext cx="13989404" cy="9378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l" defTabSz="914499">
              <a:defRPr sz="30000">
                <a:solidFill>
                  <a:srgbClr val="5E5E5E"/>
                </a:solidFill>
                <a:latin typeface="Impact"/>
                <a:ea typeface="Impact"/>
                <a:cs typeface="Impact"/>
                <a:sym typeface="Impact"/>
              </a:defRPr>
            </a:pPr>
            <a:r>
              <a:rPr sz="30003">
                <a:solidFill>
                  <a:schemeClr val="tx1"/>
                </a:solidFill>
              </a:rPr>
              <a:t>SPKG</a:t>
            </a:r>
          </a:p>
          <a:p>
            <a:pPr algn="l" defTabSz="914499">
              <a:defRPr sz="30000">
                <a:solidFill>
                  <a:srgbClr val="5E5E5E"/>
                </a:solidFill>
                <a:latin typeface="Impact"/>
                <a:ea typeface="Impact"/>
                <a:cs typeface="Impact"/>
                <a:sym typeface="Impact"/>
              </a:defRPr>
            </a:pPr>
            <a:r>
              <a:rPr sz="30003">
                <a:solidFill>
                  <a:schemeClr val="tx1"/>
                </a:solidFill>
              </a:rPr>
              <a:t>Methode</a:t>
            </a:r>
          </a:p>
        </p:txBody>
      </p:sp>
      <p:pic>
        <p:nvPicPr>
          <p:cNvPr id="1062" name="exclamation-point-507768_1280.png" descr="exclamation-point-507768_1280.png">
            <a:extLst>
              <a:ext uri="{FF2B5EF4-FFF2-40B4-BE49-F238E27FC236}">
                <a16:creationId xmlns:a16="http://schemas.microsoft.com/office/drawing/2014/main" id="{E1375FAE-5A49-8C70-50A3-338B0F66ACDB}"/>
              </a:ext>
            </a:extLst>
          </p:cNvPr>
          <p:cNvPicPr>
            <a:picLocks noChangeAspect="1"/>
          </p:cNvPicPr>
          <p:nvPr/>
        </p:nvPicPr>
        <p:blipFill>
          <a:blip r:embed="rId3" cstate="print"/>
          <a:srcRect l="37853" r="39478" b="11159"/>
          <a:stretch>
            <a:fillRect/>
          </a:stretch>
        </p:blipFill>
        <p:spPr>
          <a:xfrm>
            <a:off x="-239570" y="1066601"/>
            <a:ext cx="2955407" cy="11582917"/>
          </a:xfrm>
          <a:prstGeom prst="rect">
            <a:avLst/>
          </a:prstGeom>
          <a:ln w="12700">
            <a:miter lim="400000"/>
          </a:ln>
        </p:spPr>
      </p:pic>
      <p:pic>
        <p:nvPicPr>
          <p:cNvPr id="1063" name="hammer-1295020_640.png" descr="hammer-1295020_640.png">
            <a:extLst>
              <a:ext uri="{FF2B5EF4-FFF2-40B4-BE49-F238E27FC236}">
                <a16:creationId xmlns:a16="http://schemas.microsoft.com/office/drawing/2014/main" id="{12D54066-E935-4D21-2A93-E16650EDA531}"/>
              </a:ext>
            </a:extLst>
          </p:cNvPr>
          <p:cNvPicPr>
            <a:picLocks noChangeAspect="1"/>
          </p:cNvPicPr>
          <p:nvPr/>
        </p:nvPicPr>
        <p:blipFill>
          <a:blip r:embed="rId4" cstate="print"/>
          <a:stretch>
            <a:fillRect/>
          </a:stretch>
        </p:blipFill>
        <p:spPr>
          <a:xfrm rot="930394">
            <a:off x="15457003" y="2149961"/>
            <a:ext cx="11241317" cy="10872463"/>
          </a:xfrm>
          <a:prstGeom prst="rect">
            <a:avLst/>
          </a:prstGeom>
          <a:ln w="12700">
            <a:miter lim="400000"/>
          </a:ln>
        </p:spPr>
      </p:pic>
      <p:grpSp>
        <p:nvGrpSpPr>
          <p:cNvPr id="2" name="Gruppieren 1">
            <a:extLst>
              <a:ext uri="{FF2B5EF4-FFF2-40B4-BE49-F238E27FC236}">
                <a16:creationId xmlns:a16="http://schemas.microsoft.com/office/drawing/2014/main" id="{72654B81-6631-00BD-031C-29D995FB6AC7}"/>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7F3E7D53-5E54-DD96-2A38-4529BEA618FB}"/>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4A770998-6E25-FA97-2BEE-98B78A7D84D7}"/>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B19FD607-810E-5C85-DE8B-51304981A98D}"/>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Tree>
    <p:extLst>
      <p:ext uri="{BB962C8B-B14F-4D97-AF65-F5344CB8AC3E}">
        <p14:creationId xmlns:p14="http://schemas.microsoft.com/office/powerpoint/2010/main" val="180968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016C6-0B67-2295-FB86-1137394135E5}"/>
            </a:ext>
          </a:extLst>
        </p:cNvPr>
        <p:cNvGrpSpPr/>
        <p:nvPr/>
      </p:nvGrpSpPr>
      <p:grpSpPr>
        <a:xfrm>
          <a:off x="0" y="0"/>
          <a:ext cx="0" cy="0"/>
          <a:chOff x="0" y="0"/>
          <a:chExt cx="0" cy="0"/>
        </a:xfrm>
      </p:grpSpPr>
      <p:sp>
        <p:nvSpPr>
          <p:cNvPr id="1065" name="Möglichkeit Mitbewerber auszustechen…">
            <a:extLst>
              <a:ext uri="{FF2B5EF4-FFF2-40B4-BE49-F238E27FC236}">
                <a16:creationId xmlns:a16="http://schemas.microsoft.com/office/drawing/2014/main" id="{1C57BFA6-832E-E6C7-27C4-535300F5A723}"/>
              </a:ext>
            </a:extLst>
          </p:cNvPr>
          <p:cNvSpPr txBox="1"/>
          <p:nvPr/>
        </p:nvSpPr>
        <p:spPr>
          <a:xfrm>
            <a:off x="917549" y="2825553"/>
            <a:ext cx="22548903" cy="8794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a:spAutoFit/>
          </a:bodyPr>
          <a:lstStyle/>
          <a:p>
            <a:pPr marL="592729" indent="-592729" algn="l" defTabSz="457248">
              <a:lnSpc>
                <a:spcPct val="150000"/>
              </a:lnSpc>
              <a:buSzPct val="45000"/>
              <a:buBlip>
                <a:blip r:embed="rId2"/>
              </a:buBlip>
              <a:defRPr sz="7700" b="1">
                <a:solidFill>
                  <a:srgbClr val="2B669A"/>
                </a:solidFill>
                <a:latin typeface="Verdana"/>
                <a:ea typeface="Verdana"/>
                <a:cs typeface="Verdana"/>
                <a:sym typeface="Verdana"/>
              </a:defRPr>
            </a:pPr>
            <a:r>
              <a:rPr sz="7702" err="1"/>
              <a:t>Möglichkeit</a:t>
            </a:r>
            <a:r>
              <a:rPr sz="7702"/>
              <a:t> </a:t>
            </a:r>
            <a:r>
              <a:rPr sz="7702" err="1"/>
              <a:t>Mitbewerber</a:t>
            </a:r>
            <a:r>
              <a:rPr lang="de-DE" sz="7702"/>
              <a:t> </a:t>
            </a:r>
            <a:r>
              <a:rPr sz="7702" err="1"/>
              <a:t>auszustechen</a:t>
            </a:r>
            <a:endParaRPr sz="7702"/>
          </a:p>
          <a:p>
            <a:pPr marL="592729" indent="-592729" algn="l" defTabSz="457248">
              <a:lnSpc>
                <a:spcPct val="150000"/>
              </a:lnSpc>
              <a:buSzPct val="45000"/>
              <a:buBlip>
                <a:blip r:embed="rId2"/>
              </a:buBlip>
              <a:defRPr sz="7700" b="1">
                <a:solidFill>
                  <a:srgbClr val="2B669A"/>
                </a:solidFill>
                <a:latin typeface="Verdana"/>
                <a:ea typeface="Verdana"/>
                <a:cs typeface="Verdana"/>
                <a:sym typeface="Verdana"/>
              </a:defRPr>
            </a:pPr>
            <a:r>
              <a:rPr sz="7702" err="1"/>
              <a:t>Möglichkeit</a:t>
            </a:r>
            <a:r>
              <a:rPr sz="7702"/>
              <a:t> </a:t>
            </a:r>
            <a:r>
              <a:rPr sz="7702" err="1"/>
              <a:t>herauszufinden</a:t>
            </a:r>
            <a:r>
              <a:rPr sz="7702"/>
              <a:t>, was</a:t>
            </a:r>
            <a:r>
              <a:rPr lang="de-DE" sz="7702"/>
              <a:t> dem</a:t>
            </a:r>
            <a:r>
              <a:rPr sz="7702"/>
              <a:t> Kunden </a:t>
            </a:r>
            <a:r>
              <a:rPr sz="7702" err="1"/>
              <a:t>besonders</a:t>
            </a:r>
            <a:r>
              <a:rPr sz="7702"/>
              <a:t> </a:t>
            </a:r>
            <a:r>
              <a:rPr sz="7702" err="1"/>
              <a:t>wichtig</a:t>
            </a:r>
            <a:r>
              <a:rPr sz="7702"/>
              <a:t> </a:t>
            </a:r>
            <a:r>
              <a:rPr sz="7702" err="1"/>
              <a:t>ist</a:t>
            </a:r>
            <a:endParaRPr sz="7702"/>
          </a:p>
          <a:p>
            <a:pPr marL="592729" indent="-592729" algn="l" defTabSz="457248">
              <a:lnSpc>
                <a:spcPct val="150000"/>
              </a:lnSpc>
              <a:buSzPct val="45000"/>
              <a:buBlip>
                <a:blip r:embed="rId2"/>
              </a:buBlip>
              <a:defRPr sz="7700" b="1">
                <a:solidFill>
                  <a:srgbClr val="2B669A"/>
                </a:solidFill>
                <a:latin typeface="Verdana"/>
                <a:ea typeface="Verdana"/>
                <a:cs typeface="Verdana"/>
                <a:sym typeface="Verdana"/>
              </a:defRPr>
            </a:pPr>
            <a:r>
              <a:rPr sz="7702" err="1"/>
              <a:t>Vorbereitung</a:t>
            </a:r>
            <a:r>
              <a:rPr sz="7702"/>
              <a:t> des </a:t>
            </a:r>
            <a:r>
              <a:rPr sz="7702" err="1"/>
              <a:t>Verkaufsabschlusses</a:t>
            </a:r>
            <a:endParaRPr sz="7702"/>
          </a:p>
          <a:p>
            <a:pPr marL="592729" indent="-592729" algn="l" defTabSz="457248">
              <a:lnSpc>
                <a:spcPct val="150000"/>
              </a:lnSpc>
              <a:buSzPct val="45000"/>
              <a:buBlip>
                <a:blip r:embed="rId2"/>
              </a:buBlip>
              <a:defRPr sz="7700" b="1">
                <a:solidFill>
                  <a:srgbClr val="2B669A"/>
                </a:solidFill>
                <a:latin typeface="Verdana"/>
                <a:ea typeface="Verdana"/>
                <a:cs typeface="Verdana"/>
                <a:sym typeface="Verdana"/>
              </a:defRPr>
            </a:pPr>
            <a:r>
              <a:rPr sz="7702" err="1"/>
              <a:t>Vertrauensaufbau</a:t>
            </a:r>
            <a:endParaRPr sz="7702"/>
          </a:p>
        </p:txBody>
      </p:sp>
      <p:grpSp>
        <p:nvGrpSpPr>
          <p:cNvPr id="2" name="Gruppieren 1">
            <a:extLst>
              <a:ext uri="{FF2B5EF4-FFF2-40B4-BE49-F238E27FC236}">
                <a16:creationId xmlns:a16="http://schemas.microsoft.com/office/drawing/2014/main" id="{9A4CA59C-5766-1471-5EFB-23F322934A87}"/>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BB7D3E48-B0C1-9E35-018D-7B73309D024F}"/>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EDB20114-C2E9-5F8D-C692-D54624A80A00}"/>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09ABB10F-E31F-C1B1-47D0-12F44033821E}"/>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66" name="SPKG - Methode">
            <a:extLst>
              <a:ext uri="{FF2B5EF4-FFF2-40B4-BE49-F238E27FC236}">
                <a16:creationId xmlns:a16="http://schemas.microsoft.com/office/drawing/2014/main" id="{7E56EFB6-6E77-53C9-C71F-986D40C94DCE}"/>
              </a:ext>
            </a:extLst>
          </p:cNvPr>
          <p:cNvSpPr txBox="1"/>
          <p:nvPr/>
        </p:nvSpPr>
        <p:spPr>
          <a:xfrm>
            <a:off x="6575379" y="-227526"/>
            <a:ext cx="8292332" cy="1683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914400">
              <a:defRPr sz="10000">
                <a:solidFill>
                  <a:srgbClr val="5E5E5E"/>
                </a:solidFill>
                <a:latin typeface="Impact"/>
                <a:ea typeface="Impact"/>
                <a:cs typeface="Impact"/>
                <a:sym typeface="Impact"/>
              </a:defRPr>
            </a:lvl1pPr>
          </a:lstStyle>
          <a:p>
            <a:r>
              <a:rPr sz="10001">
                <a:solidFill>
                  <a:schemeClr val="bg1"/>
                </a:solidFill>
              </a:rPr>
              <a:t>SPKG - Methode</a:t>
            </a:r>
          </a:p>
        </p:txBody>
      </p:sp>
    </p:spTree>
    <p:extLst>
      <p:ext uri="{BB962C8B-B14F-4D97-AF65-F5344CB8AC3E}">
        <p14:creationId xmlns:p14="http://schemas.microsoft.com/office/powerpoint/2010/main" val="198991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18BA7-BDFC-634F-3E2D-98FE037490CA}"/>
            </a:ext>
          </a:extLst>
        </p:cNvPr>
        <p:cNvGrpSpPr/>
        <p:nvPr/>
      </p:nvGrpSpPr>
      <p:grpSpPr>
        <a:xfrm>
          <a:off x="0" y="0"/>
          <a:ext cx="0" cy="0"/>
          <a:chOff x="0" y="0"/>
          <a:chExt cx="0" cy="0"/>
        </a:xfrm>
      </p:grpSpPr>
      <p:sp>
        <p:nvSpPr>
          <p:cNvPr id="1068" name="Situationsanalyse…">
            <a:extLst>
              <a:ext uri="{FF2B5EF4-FFF2-40B4-BE49-F238E27FC236}">
                <a16:creationId xmlns:a16="http://schemas.microsoft.com/office/drawing/2014/main" id="{F0FBC27A-B9C9-A146-D26A-5E3435E5AB21}"/>
              </a:ext>
            </a:extLst>
          </p:cNvPr>
          <p:cNvSpPr txBox="1"/>
          <p:nvPr/>
        </p:nvSpPr>
        <p:spPr>
          <a:xfrm>
            <a:off x="5711279" y="2652714"/>
            <a:ext cx="20273167" cy="8441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marL="592729" indent="-592729" algn="l" defTabSz="457248">
              <a:buSzPct val="45000"/>
              <a:buBlip>
                <a:blip r:embed="rId2"/>
              </a:buBlip>
              <a:defRPr sz="7700" b="1">
                <a:solidFill>
                  <a:srgbClr val="2B669A"/>
                </a:solidFill>
                <a:latin typeface="Verdana"/>
                <a:ea typeface="Verdana"/>
                <a:cs typeface="Verdana"/>
                <a:sym typeface="Verdana"/>
              </a:defRPr>
            </a:pPr>
            <a:r>
              <a:rPr sz="7702"/>
              <a:t>Situations</a:t>
            </a:r>
            <a:r>
              <a:rPr lang="de-DE" sz="7702">
                <a:solidFill>
                  <a:schemeClr val="accent5">
                    <a:lumMod val="60000"/>
                    <a:lumOff val="40000"/>
                  </a:schemeClr>
                </a:solidFill>
              </a:rPr>
              <a:t>fragen</a:t>
            </a:r>
            <a:endParaRPr sz="7702">
              <a:solidFill>
                <a:schemeClr val="accent5">
                  <a:lumMod val="60000"/>
                  <a:lumOff val="40000"/>
                </a:schemeClr>
              </a:solidFill>
            </a:endParaRPr>
          </a:p>
          <a:p>
            <a:pPr algn="l" defTabSz="457248">
              <a:defRPr sz="7700" b="1">
                <a:solidFill>
                  <a:srgbClr val="2B669A"/>
                </a:solidFill>
                <a:latin typeface="Verdana"/>
                <a:ea typeface="Verdana"/>
                <a:cs typeface="Verdana"/>
                <a:sym typeface="Verdana"/>
              </a:defRPr>
            </a:pPr>
            <a:endParaRPr sz="7702"/>
          </a:p>
          <a:p>
            <a:pPr marL="592729" indent="-592729" algn="l" defTabSz="457248">
              <a:buSzPct val="45000"/>
              <a:buBlip>
                <a:blip r:embed="rId2"/>
              </a:buBlip>
              <a:defRPr sz="7700" b="1">
                <a:solidFill>
                  <a:srgbClr val="2B669A"/>
                </a:solidFill>
                <a:latin typeface="Verdana"/>
                <a:ea typeface="Verdana"/>
                <a:cs typeface="Verdana"/>
                <a:sym typeface="Verdana"/>
              </a:defRPr>
            </a:pPr>
            <a:r>
              <a:rPr sz="7702"/>
              <a:t>Problem</a:t>
            </a:r>
            <a:r>
              <a:rPr lang="de-DE" sz="7702">
                <a:solidFill>
                  <a:schemeClr val="accent5">
                    <a:lumMod val="60000"/>
                    <a:lumOff val="40000"/>
                  </a:schemeClr>
                </a:solidFill>
              </a:rPr>
              <a:t>fragen</a:t>
            </a:r>
            <a:endParaRPr sz="7702">
              <a:solidFill>
                <a:schemeClr val="accent5">
                  <a:lumMod val="60000"/>
                  <a:lumOff val="40000"/>
                </a:schemeClr>
              </a:solidFill>
            </a:endParaRPr>
          </a:p>
          <a:p>
            <a:pPr algn="l" defTabSz="457248">
              <a:defRPr sz="7700" b="1">
                <a:solidFill>
                  <a:srgbClr val="2B669A"/>
                </a:solidFill>
                <a:latin typeface="Verdana"/>
                <a:ea typeface="Verdana"/>
                <a:cs typeface="Verdana"/>
                <a:sym typeface="Verdana"/>
              </a:defRPr>
            </a:pPr>
            <a:endParaRPr sz="7702"/>
          </a:p>
          <a:p>
            <a:pPr marL="592729" indent="-592729" algn="l" defTabSz="457248">
              <a:buSzPct val="45000"/>
              <a:buBlip>
                <a:blip r:embed="rId2"/>
              </a:buBlip>
              <a:defRPr sz="7700" b="1">
                <a:solidFill>
                  <a:srgbClr val="2B669A"/>
                </a:solidFill>
                <a:latin typeface="Verdana"/>
                <a:ea typeface="Verdana"/>
                <a:cs typeface="Verdana"/>
                <a:sym typeface="Verdana"/>
              </a:defRPr>
            </a:pPr>
            <a:r>
              <a:rPr sz="7702" err="1"/>
              <a:t>Konsequenz</a:t>
            </a:r>
            <a:r>
              <a:rPr lang="de-DE" sz="7702">
                <a:solidFill>
                  <a:schemeClr val="accent5">
                    <a:lumMod val="60000"/>
                    <a:lumOff val="40000"/>
                  </a:schemeClr>
                </a:solidFill>
              </a:rPr>
              <a:t>fragen</a:t>
            </a:r>
            <a:endParaRPr sz="7702">
              <a:solidFill>
                <a:schemeClr val="accent5">
                  <a:lumMod val="60000"/>
                  <a:lumOff val="40000"/>
                </a:schemeClr>
              </a:solidFill>
            </a:endParaRPr>
          </a:p>
          <a:p>
            <a:pPr marL="592729" indent="-592729" algn="l" defTabSz="457248">
              <a:buSzPct val="45000"/>
              <a:buBlip>
                <a:blip r:embed="rId2"/>
              </a:buBlip>
              <a:defRPr sz="7700" b="1">
                <a:solidFill>
                  <a:srgbClr val="2B669A"/>
                </a:solidFill>
                <a:latin typeface="Verdana"/>
                <a:ea typeface="Verdana"/>
                <a:cs typeface="Verdana"/>
                <a:sym typeface="Verdana"/>
              </a:defRPr>
            </a:pPr>
            <a:endParaRPr sz="7702"/>
          </a:p>
          <a:p>
            <a:pPr marL="592729" indent="-592729" algn="l" defTabSz="457248">
              <a:buSzPct val="45000"/>
              <a:buBlip>
                <a:blip r:embed="rId2"/>
              </a:buBlip>
              <a:defRPr sz="7700" b="1">
                <a:solidFill>
                  <a:srgbClr val="2B669A"/>
                </a:solidFill>
                <a:latin typeface="Verdana"/>
                <a:ea typeface="Verdana"/>
                <a:cs typeface="Verdana"/>
                <a:sym typeface="Verdana"/>
              </a:defRPr>
            </a:pPr>
            <a:r>
              <a:rPr sz="7702" err="1"/>
              <a:t>Gewinn</a:t>
            </a:r>
            <a:r>
              <a:rPr lang="de-DE" sz="7702">
                <a:solidFill>
                  <a:schemeClr val="accent5">
                    <a:lumMod val="60000"/>
                    <a:lumOff val="40000"/>
                  </a:schemeClr>
                </a:solidFill>
              </a:rPr>
              <a:t>fragen</a:t>
            </a:r>
            <a:endParaRPr sz="7702">
              <a:solidFill>
                <a:schemeClr val="accent5">
                  <a:lumMod val="60000"/>
                  <a:lumOff val="40000"/>
                </a:schemeClr>
              </a:solidFill>
            </a:endParaRPr>
          </a:p>
        </p:txBody>
      </p:sp>
      <p:grpSp>
        <p:nvGrpSpPr>
          <p:cNvPr id="2" name="Gruppieren 1">
            <a:extLst>
              <a:ext uri="{FF2B5EF4-FFF2-40B4-BE49-F238E27FC236}">
                <a16:creationId xmlns:a16="http://schemas.microsoft.com/office/drawing/2014/main" id="{88B69A9D-C06F-A55E-E4E5-F89D3A9A6A9F}"/>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B7D1FBF1-EAAD-CBF7-48D7-905E5BA8C284}"/>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2D13B4E1-5721-BB8E-CDFA-E63E0F690A3E}"/>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997CD1BE-5DC5-B91C-7B29-AF55F3F166F1}"/>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SPKG - Methode">
            <a:extLst>
              <a:ext uri="{FF2B5EF4-FFF2-40B4-BE49-F238E27FC236}">
                <a16:creationId xmlns:a16="http://schemas.microsoft.com/office/drawing/2014/main" id="{7C31808A-A8A5-1037-2F17-0C982138356A}"/>
              </a:ext>
            </a:extLst>
          </p:cNvPr>
          <p:cNvSpPr txBox="1"/>
          <p:nvPr/>
        </p:nvSpPr>
        <p:spPr>
          <a:xfrm>
            <a:off x="6575379" y="-227526"/>
            <a:ext cx="8292332" cy="1683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914400">
              <a:defRPr sz="10000">
                <a:solidFill>
                  <a:srgbClr val="5E5E5E"/>
                </a:solidFill>
                <a:latin typeface="Impact"/>
                <a:ea typeface="Impact"/>
                <a:cs typeface="Impact"/>
                <a:sym typeface="Impact"/>
              </a:defRPr>
            </a:lvl1pPr>
          </a:lstStyle>
          <a:p>
            <a:r>
              <a:rPr sz="10001">
                <a:solidFill>
                  <a:schemeClr val="bg1"/>
                </a:solidFill>
              </a:rPr>
              <a:t>SPKG - Methode</a:t>
            </a:r>
          </a:p>
        </p:txBody>
      </p:sp>
      <p:sp>
        <p:nvSpPr>
          <p:cNvPr id="1069" name="SPKG - Methode   im Überblick">
            <a:extLst>
              <a:ext uri="{FF2B5EF4-FFF2-40B4-BE49-F238E27FC236}">
                <a16:creationId xmlns:a16="http://schemas.microsoft.com/office/drawing/2014/main" id="{6AD44F7F-DB17-5307-2249-A5641CFFCC00}"/>
              </a:ext>
            </a:extLst>
          </p:cNvPr>
          <p:cNvSpPr txBox="1"/>
          <p:nvPr/>
        </p:nvSpPr>
        <p:spPr>
          <a:xfrm>
            <a:off x="15072321" y="322260"/>
            <a:ext cx="3877662" cy="1006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l" defTabSz="914499">
              <a:defRPr sz="10000">
                <a:solidFill>
                  <a:srgbClr val="5E5E5E"/>
                </a:solidFill>
                <a:latin typeface="Impact"/>
                <a:ea typeface="Impact"/>
                <a:cs typeface="Impact"/>
                <a:sym typeface="Impact"/>
              </a:defRPr>
            </a:pPr>
            <a:r>
              <a:rPr sz="5600" err="1">
                <a:solidFill>
                  <a:schemeClr val="bg1"/>
                </a:solidFill>
              </a:rPr>
              <a:t>im</a:t>
            </a:r>
            <a:r>
              <a:rPr sz="5600">
                <a:solidFill>
                  <a:schemeClr val="bg1"/>
                </a:solidFill>
              </a:rPr>
              <a:t> </a:t>
            </a:r>
            <a:r>
              <a:rPr sz="5600" err="1">
                <a:solidFill>
                  <a:schemeClr val="bg1"/>
                </a:solidFill>
              </a:rPr>
              <a:t>Überblick</a:t>
            </a:r>
            <a:endParaRPr sz="5600">
              <a:solidFill>
                <a:schemeClr val="bg1"/>
              </a:solidFill>
            </a:endParaRPr>
          </a:p>
        </p:txBody>
      </p:sp>
    </p:spTree>
    <p:extLst>
      <p:ext uri="{BB962C8B-B14F-4D97-AF65-F5344CB8AC3E}">
        <p14:creationId xmlns:p14="http://schemas.microsoft.com/office/powerpoint/2010/main" val="1335893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3E910-17D7-E8B7-0BFD-90E1A3B86122}"/>
            </a:ext>
          </a:extLst>
        </p:cNvPr>
        <p:cNvGrpSpPr/>
        <p:nvPr/>
      </p:nvGrpSpPr>
      <p:grpSpPr>
        <a:xfrm>
          <a:off x="0" y="0"/>
          <a:ext cx="0" cy="0"/>
          <a:chOff x="0" y="0"/>
          <a:chExt cx="0" cy="0"/>
        </a:xfrm>
      </p:grpSpPr>
      <p:sp>
        <p:nvSpPr>
          <p:cNvPr id="1071" name="Situationsanalyse…">
            <a:extLst>
              <a:ext uri="{FF2B5EF4-FFF2-40B4-BE49-F238E27FC236}">
                <a16:creationId xmlns:a16="http://schemas.microsoft.com/office/drawing/2014/main" id="{B272B233-36EE-D385-AD17-4334748B7184}"/>
              </a:ext>
            </a:extLst>
          </p:cNvPr>
          <p:cNvSpPr txBox="1"/>
          <p:nvPr/>
        </p:nvSpPr>
        <p:spPr>
          <a:xfrm>
            <a:off x="2055417" y="2883918"/>
            <a:ext cx="20273167" cy="4885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marL="592729" indent="-592729" algn="l" defTabSz="457248">
              <a:buSzPct val="45000"/>
              <a:buBlip>
                <a:blip r:embed="rId3"/>
              </a:buBlip>
              <a:defRPr sz="7700" b="1">
                <a:solidFill>
                  <a:srgbClr val="2B669A"/>
                </a:solidFill>
                <a:latin typeface="Verdana"/>
                <a:ea typeface="Verdana"/>
                <a:cs typeface="Verdana"/>
                <a:sym typeface="Verdana"/>
              </a:defRPr>
            </a:pPr>
            <a:r>
              <a:rPr sz="7702"/>
              <a:t>Situations</a:t>
            </a:r>
            <a:r>
              <a:rPr lang="de-DE" sz="7702">
                <a:solidFill>
                  <a:schemeClr val="accent5">
                    <a:lumMod val="60000"/>
                    <a:lumOff val="40000"/>
                  </a:schemeClr>
                </a:solidFill>
              </a:rPr>
              <a:t>fragen</a:t>
            </a:r>
            <a:endParaRPr sz="7702">
              <a:solidFill>
                <a:schemeClr val="accent5">
                  <a:lumMod val="60000"/>
                  <a:lumOff val="40000"/>
                </a:schemeClr>
              </a:solidFill>
            </a:endParaRPr>
          </a:p>
          <a:p>
            <a:pPr lvl="3" algn="l" defTabSz="457248">
              <a:defRPr sz="7700" b="1">
                <a:solidFill>
                  <a:srgbClr val="2B669A"/>
                </a:solidFill>
                <a:latin typeface="Verdana"/>
                <a:ea typeface="Verdana"/>
                <a:cs typeface="Verdana"/>
                <a:sym typeface="Verdana"/>
              </a:defRPr>
            </a:pPr>
            <a:endParaRPr lang="de-DE" sz="7702"/>
          </a:p>
          <a:p>
            <a:pPr lvl="3" algn="l" defTabSz="457248">
              <a:defRPr sz="7700" b="1">
                <a:solidFill>
                  <a:srgbClr val="2B669A"/>
                </a:solidFill>
                <a:latin typeface="Verdana"/>
                <a:ea typeface="Verdana"/>
                <a:cs typeface="Verdana"/>
                <a:sym typeface="Verdana"/>
              </a:defRPr>
            </a:pPr>
            <a:r>
              <a:rPr sz="7702"/>
              <a:t>„Was </a:t>
            </a:r>
            <a:r>
              <a:rPr sz="7702" err="1"/>
              <a:t>ist</a:t>
            </a:r>
            <a:r>
              <a:rPr sz="7702"/>
              <a:t> Ihnen </a:t>
            </a:r>
            <a:r>
              <a:rPr sz="7702" err="1"/>
              <a:t>wichtig</a:t>
            </a:r>
            <a:r>
              <a:rPr sz="7702"/>
              <a:t>, </a:t>
            </a:r>
            <a:r>
              <a:rPr sz="7702" err="1"/>
              <a:t>wenn</a:t>
            </a:r>
            <a:r>
              <a:rPr sz="7702"/>
              <a:t> Sie</a:t>
            </a:r>
            <a:r>
              <a:rPr lang="de-DE" sz="7702"/>
              <a:t>   </a:t>
            </a:r>
          </a:p>
          <a:p>
            <a:pPr lvl="3" algn="l" defTabSz="457248">
              <a:defRPr sz="7700" b="1">
                <a:solidFill>
                  <a:srgbClr val="2B669A"/>
                </a:solidFill>
                <a:latin typeface="Verdana"/>
                <a:ea typeface="Verdana"/>
                <a:cs typeface="Verdana"/>
                <a:sym typeface="Verdana"/>
              </a:defRPr>
            </a:pPr>
            <a:r>
              <a:rPr lang="de-DE" sz="7702"/>
              <a:t>  </a:t>
            </a:r>
            <a:r>
              <a:rPr sz="7702"/>
              <a:t>an …. </a:t>
            </a:r>
            <a:r>
              <a:rPr sz="7702" err="1"/>
              <a:t>denken</a:t>
            </a:r>
            <a:r>
              <a:rPr sz="7702"/>
              <a:t>?"</a:t>
            </a:r>
          </a:p>
        </p:txBody>
      </p:sp>
      <p:grpSp>
        <p:nvGrpSpPr>
          <p:cNvPr id="2" name="Gruppieren 1">
            <a:extLst>
              <a:ext uri="{FF2B5EF4-FFF2-40B4-BE49-F238E27FC236}">
                <a16:creationId xmlns:a16="http://schemas.microsoft.com/office/drawing/2014/main" id="{9C02F179-C14D-80BA-868C-9CCFC1AFBA86}"/>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19B8359A-020D-D92C-156F-D7627519B8C0}"/>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6E8B7E35-47A8-84BD-0FAE-E24EB6CF20D4}"/>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83710353-E02D-AEAF-12ED-9906CEF1E5D8}"/>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6" name="SPKG - Methode">
            <a:extLst>
              <a:ext uri="{FF2B5EF4-FFF2-40B4-BE49-F238E27FC236}">
                <a16:creationId xmlns:a16="http://schemas.microsoft.com/office/drawing/2014/main" id="{BD065D27-2A9E-313F-B663-57C33BC1B052}"/>
              </a:ext>
            </a:extLst>
          </p:cNvPr>
          <p:cNvSpPr txBox="1"/>
          <p:nvPr/>
        </p:nvSpPr>
        <p:spPr>
          <a:xfrm>
            <a:off x="6575379" y="-227526"/>
            <a:ext cx="8292332" cy="1683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914400">
              <a:defRPr sz="10000">
                <a:solidFill>
                  <a:srgbClr val="5E5E5E"/>
                </a:solidFill>
                <a:latin typeface="Impact"/>
                <a:ea typeface="Impact"/>
                <a:cs typeface="Impact"/>
                <a:sym typeface="Impact"/>
              </a:defRPr>
            </a:lvl1pPr>
          </a:lstStyle>
          <a:p>
            <a:r>
              <a:rPr sz="10001">
                <a:solidFill>
                  <a:schemeClr val="bg1"/>
                </a:solidFill>
              </a:rPr>
              <a:t>SPKG - Methode</a:t>
            </a:r>
          </a:p>
        </p:txBody>
      </p:sp>
    </p:spTree>
    <p:extLst>
      <p:ext uri="{BB962C8B-B14F-4D97-AF65-F5344CB8AC3E}">
        <p14:creationId xmlns:p14="http://schemas.microsoft.com/office/powerpoint/2010/main" val="321444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7559-7A22-D611-076B-0D3B61E40989}"/>
            </a:ext>
          </a:extLst>
        </p:cNvPr>
        <p:cNvGrpSpPr/>
        <p:nvPr/>
      </p:nvGrpSpPr>
      <p:grpSpPr>
        <a:xfrm>
          <a:off x="0" y="0"/>
          <a:ext cx="0" cy="0"/>
          <a:chOff x="0" y="0"/>
          <a:chExt cx="0" cy="0"/>
        </a:xfrm>
      </p:grpSpPr>
      <p:sp>
        <p:nvSpPr>
          <p:cNvPr id="1074" name="Problemanalyse…">
            <a:extLst>
              <a:ext uri="{FF2B5EF4-FFF2-40B4-BE49-F238E27FC236}">
                <a16:creationId xmlns:a16="http://schemas.microsoft.com/office/drawing/2014/main" id="{68D3814F-FF2A-A59A-FBE2-290EA558B6CF}"/>
              </a:ext>
            </a:extLst>
          </p:cNvPr>
          <p:cNvSpPr txBox="1"/>
          <p:nvPr/>
        </p:nvSpPr>
        <p:spPr>
          <a:xfrm>
            <a:off x="2055417" y="2905292"/>
            <a:ext cx="20273167" cy="4885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marL="592729" indent="-592729" algn="l" defTabSz="457248">
              <a:buSzPct val="45000"/>
              <a:buBlip>
                <a:blip r:embed="rId3"/>
              </a:buBlip>
              <a:defRPr sz="7700" b="1">
                <a:solidFill>
                  <a:srgbClr val="2B669A"/>
                </a:solidFill>
                <a:latin typeface="Verdana"/>
                <a:ea typeface="Verdana"/>
                <a:cs typeface="Verdana"/>
                <a:sym typeface="Verdana"/>
              </a:defRPr>
            </a:pPr>
            <a:r>
              <a:rPr sz="7702"/>
              <a:t>Problem</a:t>
            </a:r>
            <a:r>
              <a:rPr lang="de-DE" sz="7702">
                <a:solidFill>
                  <a:schemeClr val="accent5">
                    <a:lumMod val="60000"/>
                    <a:lumOff val="40000"/>
                  </a:schemeClr>
                </a:solidFill>
              </a:rPr>
              <a:t>fragen</a:t>
            </a:r>
            <a:endParaRPr sz="7702">
              <a:solidFill>
                <a:schemeClr val="accent5">
                  <a:lumMod val="60000"/>
                  <a:lumOff val="40000"/>
                </a:schemeClr>
              </a:solidFill>
            </a:endParaRPr>
          </a:p>
          <a:p>
            <a:pPr lvl="3" algn="l" defTabSz="457248">
              <a:defRPr sz="7700" b="1">
                <a:solidFill>
                  <a:srgbClr val="2B669A"/>
                </a:solidFill>
                <a:latin typeface="Verdana"/>
                <a:ea typeface="Verdana"/>
                <a:cs typeface="Verdana"/>
                <a:sym typeface="Verdana"/>
              </a:defRPr>
            </a:pPr>
            <a:endParaRPr sz="7702"/>
          </a:p>
          <a:p>
            <a:pPr lvl="3" algn="l" defTabSz="457248">
              <a:defRPr sz="7700" b="1">
                <a:solidFill>
                  <a:srgbClr val="2B669A"/>
                </a:solidFill>
                <a:latin typeface="Verdana"/>
                <a:ea typeface="Verdana"/>
                <a:cs typeface="Verdana"/>
                <a:sym typeface="Verdana"/>
              </a:defRPr>
            </a:pPr>
            <a:r>
              <a:rPr sz="7702"/>
              <a:t>„</a:t>
            </a:r>
            <a:r>
              <a:rPr sz="7702" err="1"/>
              <a:t>Welche</a:t>
            </a:r>
            <a:r>
              <a:rPr sz="7702"/>
              <a:t> </a:t>
            </a:r>
            <a:r>
              <a:rPr sz="7702" err="1"/>
              <a:t>konkreten</a:t>
            </a:r>
            <a:r>
              <a:rPr sz="7702"/>
              <a:t> </a:t>
            </a:r>
            <a:r>
              <a:rPr sz="7702" err="1"/>
              <a:t>Erfahrungen</a:t>
            </a:r>
            <a:r>
              <a:rPr sz="7702"/>
              <a:t> </a:t>
            </a:r>
            <a:r>
              <a:rPr sz="7702" err="1"/>
              <a:t>haben</a:t>
            </a:r>
            <a:r>
              <a:rPr sz="7702"/>
              <a:t> </a:t>
            </a:r>
            <a:r>
              <a:rPr sz="7702" err="1"/>
              <a:t>Sie</a:t>
            </a:r>
            <a:r>
              <a:rPr sz="7702"/>
              <a:t> </a:t>
            </a:r>
            <a:r>
              <a:rPr sz="7702" err="1"/>
              <a:t>damit</a:t>
            </a:r>
            <a:r>
              <a:rPr sz="7702"/>
              <a:t> </a:t>
            </a:r>
            <a:r>
              <a:rPr sz="7702" err="1"/>
              <a:t>gemacht</a:t>
            </a:r>
            <a:r>
              <a:rPr sz="7702"/>
              <a:t>?"</a:t>
            </a:r>
          </a:p>
        </p:txBody>
      </p:sp>
      <p:grpSp>
        <p:nvGrpSpPr>
          <p:cNvPr id="2" name="Gruppieren 1">
            <a:extLst>
              <a:ext uri="{FF2B5EF4-FFF2-40B4-BE49-F238E27FC236}">
                <a16:creationId xmlns:a16="http://schemas.microsoft.com/office/drawing/2014/main" id="{79C0AA98-D99E-ED55-9632-C9C5ED6E5787}"/>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9C89C6A8-848A-EBB1-6779-3D91A546E0C0}"/>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CD1543BF-A416-93C9-19AD-FF073587D544}"/>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0DBA94F8-3D5D-57F4-1044-8B33757B2080}"/>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6" name="SPKG - Methode">
            <a:extLst>
              <a:ext uri="{FF2B5EF4-FFF2-40B4-BE49-F238E27FC236}">
                <a16:creationId xmlns:a16="http://schemas.microsoft.com/office/drawing/2014/main" id="{1894FC6A-5134-0004-AB0D-FBD459BDB20C}"/>
              </a:ext>
            </a:extLst>
          </p:cNvPr>
          <p:cNvSpPr txBox="1"/>
          <p:nvPr/>
        </p:nvSpPr>
        <p:spPr>
          <a:xfrm>
            <a:off x="6575379" y="-227526"/>
            <a:ext cx="8292332" cy="1683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914400">
              <a:defRPr sz="10000">
                <a:solidFill>
                  <a:srgbClr val="5E5E5E"/>
                </a:solidFill>
                <a:latin typeface="Impact"/>
                <a:ea typeface="Impact"/>
                <a:cs typeface="Impact"/>
                <a:sym typeface="Impact"/>
              </a:defRPr>
            </a:lvl1pPr>
          </a:lstStyle>
          <a:p>
            <a:r>
              <a:rPr sz="10001">
                <a:solidFill>
                  <a:schemeClr val="bg1"/>
                </a:solidFill>
              </a:rPr>
              <a:t>SPKG - Methode</a:t>
            </a:r>
          </a:p>
        </p:txBody>
      </p:sp>
    </p:spTree>
    <p:extLst>
      <p:ext uri="{BB962C8B-B14F-4D97-AF65-F5344CB8AC3E}">
        <p14:creationId xmlns:p14="http://schemas.microsoft.com/office/powerpoint/2010/main" val="384368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B003F-FED8-7EC8-8210-6DD589A1C33F}"/>
            </a:ext>
          </a:extLst>
        </p:cNvPr>
        <p:cNvGrpSpPr/>
        <p:nvPr/>
      </p:nvGrpSpPr>
      <p:grpSpPr>
        <a:xfrm>
          <a:off x="0" y="0"/>
          <a:ext cx="0" cy="0"/>
          <a:chOff x="0" y="0"/>
          <a:chExt cx="0" cy="0"/>
        </a:xfrm>
      </p:grpSpPr>
      <p:pic>
        <p:nvPicPr>
          <p:cNvPr id="825" name="pasted-image.pdf" descr="pasted-image.pdf">
            <a:extLst>
              <a:ext uri="{FF2B5EF4-FFF2-40B4-BE49-F238E27FC236}">
                <a16:creationId xmlns:a16="http://schemas.microsoft.com/office/drawing/2014/main" id="{F8109C19-BEA6-5BBF-94A9-B1A2EC594B09}"/>
              </a:ext>
            </a:extLst>
          </p:cNvPr>
          <p:cNvPicPr>
            <a:picLocks noChangeAspect="1"/>
          </p:cNvPicPr>
          <p:nvPr/>
        </p:nvPicPr>
        <p:blipFill>
          <a:blip r:embed="rId2">
            <a:alphaModFix amt="37000"/>
          </a:blip>
          <a:stretch/>
        </p:blipFill>
        <p:spPr>
          <a:xfrm>
            <a:off x="-105587" y="1479860"/>
            <a:ext cx="24624081" cy="12534379"/>
          </a:xfrm>
          <a:prstGeom prst="rect">
            <a:avLst/>
          </a:prstGeom>
          <a:ln w="12700">
            <a:miter lim="400000"/>
          </a:ln>
        </p:spPr>
      </p:pic>
      <p:grpSp>
        <p:nvGrpSpPr>
          <p:cNvPr id="2" name="Gruppieren 1">
            <a:extLst>
              <a:ext uri="{FF2B5EF4-FFF2-40B4-BE49-F238E27FC236}">
                <a16:creationId xmlns:a16="http://schemas.microsoft.com/office/drawing/2014/main" id="{F65E15C4-DEF8-1328-4770-71A9464C6F41}"/>
              </a:ext>
            </a:extLst>
          </p:cNvPr>
          <p:cNvGrpSpPr/>
          <p:nvPr/>
        </p:nvGrpSpPr>
        <p:grpSpPr>
          <a:xfrm>
            <a:off x="14454" y="-368601"/>
            <a:ext cx="24384000" cy="2114037"/>
            <a:chOff x="0" y="-458511"/>
            <a:chExt cx="24384000" cy="2114038"/>
          </a:xfrm>
        </p:grpSpPr>
        <p:sp>
          <p:nvSpPr>
            <p:cNvPr id="3" name="Rechteck">
              <a:extLst>
                <a:ext uri="{FF2B5EF4-FFF2-40B4-BE49-F238E27FC236}">
                  <a16:creationId xmlns:a16="http://schemas.microsoft.com/office/drawing/2014/main" id="{84C6F42D-F281-9359-15DA-B3B3AC697FB0}"/>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5B64B060-1633-0C25-201F-284BA732F9A3}"/>
                </a:ext>
              </a:extLst>
            </p:cNvPr>
            <p:cNvGrpSpPr/>
            <p:nvPr/>
          </p:nvGrpSpPr>
          <p:grpSpPr>
            <a:xfrm>
              <a:off x="20202779" y="-458511"/>
              <a:ext cx="3777766" cy="2114038"/>
              <a:chOff x="16068387" y="1981852"/>
              <a:chExt cx="3777766" cy="2114038"/>
            </a:xfrm>
          </p:grpSpPr>
          <p:sp>
            <p:nvSpPr>
              <p:cNvPr id="5" name="Rechteck 4">
                <a:extLst>
                  <a:ext uri="{FF2B5EF4-FFF2-40B4-BE49-F238E27FC236}">
                    <a16:creationId xmlns:a16="http://schemas.microsoft.com/office/drawing/2014/main" id="{841355AF-8D8E-A58A-4356-0D4BDF0B39DA}"/>
                  </a:ext>
                </a:extLst>
              </p:cNvPr>
              <p:cNvSpPr/>
              <p:nvPr/>
            </p:nvSpPr>
            <p:spPr>
              <a:xfrm>
                <a:off x="16068387" y="1981852"/>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313DE04B-9D84-CCA1-E0C9-029D524111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44451" y="2617434"/>
                <a:ext cx="2645433" cy="1100784"/>
              </a:xfrm>
              <a:prstGeom prst="rect">
                <a:avLst/>
              </a:prstGeom>
            </p:spPr>
          </p:pic>
        </p:grpSp>
      </p:grpSp>
      <p:sp>
        <p:nvSpPr>
          <p:cNvPr id="7" name="Jeder beobachtet einen Kollegen/eine Kollegin…">
            <a:extLst>
              <a:ext uri="{FF2B5EF4-FFF2-40B4-BE49-F238E27FC236}">
                <a16:creationId xmlns:a16="http://schemas.microsoft.com/office/drawing/2014/main" id="{F8FD3D10-1FA1-7DAE-E906-5BEC35978F3D}"/>
              </a:ext>
            </a:extLst>
          </p:cNvPr>
          <p:cNvSpPr txBox="1"/>
          <p:nvPr/>
        </p:nvSpPr>
        <p:spPr>
          <a:xfrm>
            <a:off x="2587517" y="2321496"/>
            <a:ext cx="20851213" cy="9406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5723" tIns="85723" rIns="85723" bIns="85723">
            <a:spAutoFit/>
          </a:bodyPr>
          <a:lstStyle/>
          <a:p>
            <a:pPr marL="601578" indent="-601578" algn="l" defTabSz="457198">
              <a:buSzPct val="100000"/>
              <a:buChar char="•"/>
            </a:pPr>
            <a:r>
              <a:rPr sz="6000" dirty="0" err="1">
                <a:latin typeface="Verdana" panose="020B0604030504040204" pitchFamily="34" charset="0"/>
                <a:ea typeface="Verdana" panose="020B0604030504040204" pitchFamily="34" charset="0"/>
                <a:cs typeface="Verdana" panose="020B0604030504040204" pitchFamily="34" charset="0"/>
              </a:rPr>
              <a:t>Jeder</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beobachtet</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einen</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Kollegen</a:t>
            </a:r>
            <a:r>
              <a:rPr sz="6000" dirty="0">
                <a:latin typeface="Verdana" panose="020B0604030504040204" pitchFamily="34" charset="0"/>
                <a:ea typeface="Verdana" panose="020B0604030504040204" pitchFamily="34" charset="0"/>
                <a:cs typeface="Verdana" panose="020B0604030504040204" pitchFamily="34" charset="0"/>
              </a:rPr>
              <a:t>/</a:t>
            </a:r>
            <a:r>
              <a:rPr sz="6000" dirty="0" err="1">
                <a:latin typeface="Verdana" panose="020B0604030504040204" pitchFamily="34" charset="0"/>
                <a:ea typeface="Verdana" panose="020B0604030504040204" pitchFamily="34" charset="0"/>
                <a:cs typeface="Verdana" panose="020B0604030504040204" pitchFamily="34" charset="0"/>
              </a:rPr>
              <a:t>eine</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Kollegin</a:t>
            </a:r>
            <a:endParaRPr sz="6000" dirty="0">
              <a:latin typeface="Verdana" panose="020B0604030504040204" pitchFamily="34" charset="0"/>
              <a:ea typeface="Verdana" panose="020B0604030504040204" pitchFamily="34" charset="0"/>
              <a:cs typeface="Verdana" panose="020B0604030504040204" pitchFamily="34" charset="0"/>
            </a:endParaRPr>
          </a:p>
          <a:p>
            <a:pPr marL="601578" indent="-601578" algn="l" defTabSz="457198">
              <a:buSzPct val="100000"/>
              <a:buChar char="•"/>
            </a:pPr>
            <a:r>
              <a:rPr sz="6000" dirty="0">
                <a:latin typeface="Verdana" panose="020B0604030504040204" pitchFamily="34" charset="0"/>
                <a:ea typeface="Verdana" panose="020B0604030504040204" pitchFamily="34" charset="0"/>
                <a:cs typeface="Verdana" panose="020B0604030504040204" pitchFamily="34" charset="0"/>
              </a:rPr>
              <a:t>Aber das </a:t>
            </a:r>
            <a:r>
              <a:rPr sz="6000" dirty="0" err="1">
                <a:latin typeface="Verdana" panose="020B0604030504040204" pitchFamily="34" charset="0"/>
                <a:ea typeface="Verdana" panose="020B0604030504040204" pitchFamily="34" charset="0"/>
                <a:cs typeface="Verdana" panose="020B0604030504040204" pitchFamily="34" charset="0"/>
              </a:rPr>
              <a:t>bleibt</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ein</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Geheimnis</a:t>
            </a:r>
            <a:endParaRPr sz="6000" dirty="0">
              <a:latin typeface="Verdana" panose="020B0604030504040204" pitchFamily="34" charset="0"/>
              <a:ea typeface="Verdana" panose="020B0604030504040204" pitchFamily="34" charset="0"/>
              <a:cs typeface="Verdana" panose="020B0604030504040204" pitchFamily="34" charset="0"/>
            </a:endParaRPr>
          </a:p>
          <a:p>
            <a:pPr marL="601578" indent="-601578" algn="l" defTabSz="457198">
              <a:buSzPct val="100000"/>
              <a:buChar char="•"/>
            </a:pPr>
            <a:r>
              <a:rPr sz="6000" dirty="0">
                <a:latin typeface="Verdana" panose="020B0604030504040204" pitchFamily="34" charset="0"/>
                <a:ea typeface="Verdana" panose="020B0604030504040204" pitchFamily="34" charset="0"/>
                <a:cs typeface="Verdana" panose="020B0604030504040204" pitchFamily="34" charset="0"/>
              </a:rPr>
              <a:t>Niemand </a:t>
            </a:r>
            <a:r>
              <a:rPr sz="6000" dirty="0" err="1">
                <a:latin typeface="Verdana" panose="020B0604030504040204" pitchFamily="34" charset="0"/>
                <a:ea typeface="Verdana" panose="020B0604030504040204" pitchFamily="34" charset="0"/>
                <a:cs typeface="Verdana" panose="020B0604030504040204" pitchFamily="34" charset="0"/>
              </a:rPr>
              <a:t>weiß</a:t>
            </a:r>
            <a:r>
              <a:rPr sz="6000" dirty="0">
                <a:latin typeface="Verdana" panose="020B0604030504040204" pitchFamily="34" charset="0"/>
                <a:ea typeface="Verdana" panose="020B0604030504040204" pitchFamily="34" charset="0"/>
                <a:cs typeface="Verdana" panose="020B0604030504040204" pitchFamily="34" charset="0"/>
              </a:rPr>
              <a:t>, von </a:t>
            </a:r>
            <a:r>
              <a:rPr sz="6000" dirty="0" err="1">
                <a:latin typeface="Verdana" panose="020B0604030504040204" pitchFamily="34" charset="0"/>
                <a:ea typeface="Verdana" panose="020B0604030504040204" pitchFamily="34" charset="0"/>
                <a:cs typeface="Verdana" panose="020B0604030504040204" pitchFamily="34" charset="0"/>
              </a:rPr>
              <a:t>wem</a:t>
            </a:r>
            <a:r>
              <a:rPr sz="6000" dirty="0">
                <a:latin typeface="Verdana" panose="020B0604030504040204" pitchFamily="34" charset="0"/>
                <a:ea typeface="Verdana" panose="020B0604030504040204" pitchFamily="34" charset="0"/>
                <a:cs typeface="Verdana" panose="020B0604030504040204" pitchFamily="34" charset="0"/>
              </a:rPr>
              <a:t> er </a:t>
            </a:r>
            <a:r>
              <a:rPr sz="6000" dirty="0" err="1">
                <a:latin typeface="Verdana" panose="020B0604030504040204" pitchFamily="34" charset="0"/>
                <a:ea typeface="Verdana" panose="020B0604030504040204" pitchFamily="34" charset="0"/>
                <a:cs typeface="Verdana" panose="020B0604030504040204" pitchFamily="34" charset="0"/>
              </a:rPr>
              <a:t>beobachtet</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wird</a:t>
            </a:r>
            <a:endParaRPr sz="6000" dirty="0">
              <a:latin typeface="Verdana" panose="020B0604030504040204" pitchFamily="34" charset="0"/>
              <a:ea typeface="Verdana" panose="020B0604030504040204" pitchFamily="34" charset="0"/>
              <a:cs typeface="Verdana" panose="020B0604030504040204" pitchFamily="34" charset="0"/>
            </a:endParaRPr>
          </a:p>
          <a:p>
            <a:pPr algn="l" defTabSz="457198"/>
            <a:endParaRPr sz="6000" dirty="0">
              <a:latin typeface="Verdana" panose="020B0604030504040204" pitchFamily="34" charset="0"/>
              <a:ea typeface="Verdana" panose="020B0604030504040204" pitchFamily="34" charset="0"/>
              <a:cs typeface="Verdana" panose="020B0604030504040204" pitchFamily="34" charset="0"/>
            </a:endParaRPr>
          </a:p>
          <a:p>
            <a:pPr algn="l" defTabSz="457198"/>
            <a:r>
              <a:rPr sz="6000" dirty="0" err="1">
                <a:latin typeface="Verdana" panose="020B0604030504040204" pitchFamily="34" charset="0"/>
                <a:ea typeface="Verdana" panose="020B0604030504040204" pitchFamily="34" charset="0"/>
                <a:cs typeface="Verdana" panose="020B0604030504040204" pitchFamily="34" charset="0"/>
              </a:rPr>
              <a:t>Beobachtungskriterien</a:t>
            </a:r>
            <a:r>
              <a:rPr sz="6000" dirty="0">
                <a:latin typeface="Verdana" panose="020B0604030504040204" pitchFamily="34" charset="0"/>
                <a:ea typeface="Verdana" panose="020B0604030504040204" pitchFamily="34" charset="0"/>
                <a:cs typeface="Verdana" panose="020B0604030504040204" pitchFamily="34" charset="0"/>
              </a:rPr>
              <a:t>:</a:t>
            </a:r>
          </a:p>
          <a:p>
            <a:pPr algn="l" defTabSz="457198"/>
            <a:r>
              <a:rPr sz="6000" dirty="0">
                <a:latin typeface="Verdana" panose="020B0604030504040204" pitchFamily="34" charset="0"/>
                <a:ea typeface="Verdana" panose="020B0604030504040204" pitchFamily="34" charset="0"/>
                <a:cs typeface="Verdana" panose="020B0604030504040204" pitchFamily="34" charset="0"/>
              </a:rPr>
              <a:t>Was </a:t>
            </a:r>
            <a:r>
              <a:rPr sz="6000" dirty="0" err="1">
                <a:latin typeface="Verdana" panose="020B0604030504040204" pitchFamily="34" charset="0"/>
                <a:ea typeface="Verdana" panose="020B0604030504040204" pitchFamily="34" charset="0"/>
                <a:cs typeface="Verdana" panose="020B0604030504040204" pitchFamily="34" charset="0"/>
              </a:rPr>
              <a:t>gefällt</a:t>
            </a:r>
            <a:r>
              <a:rPr sz="6000" dirty="0">
                <a:latin typeface="Verdana" panose="020B0604030504040204" pitchFamily="34" charset="0"/>
                <a:ea typeface="Verdana" panose="020B0604030504040204" pitchFamily="34" charset="0"/>
                <a:cs typeface="Verdana" panose="020B0604030504040204" pitchFamily="34" charset="0"/>
              </a:rPr>
              <a:t> mir an </a:t>
            </a:r>
            <a:r>
              <a:rPr sz="6000" dirty="0" err="1">
                <a:latin typeface="Verdana" panose="020B0604030504040204" pitchFamily="34" charset="0"/>
                <a:ea typeface="Verdana" panose="020B0604030504040204" pitchFamily="34" charset="0"/>
                <a:cs typeface="Verdana" panose="020B0604030504040204" pitchFamily="34" charset="0"/>
              </a:rPr>
              <a:t>dieser</a:t>
            </a:r>
            <a:r>
              <a:rPr sz="6000" dirty="0">
                <a:latin typeface="Verdana" panose="020B0604030504040204" pitchFamily="34" charset="0"/>
                <a:ea typeface="Verdana" panose="020B0604030504040204" pitchFamily="34" charset="0"/>
                <a:cs typeface="Verdana" panose="020B0604030504040204" pitchFamily="34" charset="0"/>
              </a:rPr>
              <a:t> Person </a:t>
            </a:r>
            <a:r>
              <a:rPr sz="6000" dirty="0" err="1">
                <a:latin typeface="Verdana" panose="020B0604030504040204" pitchFamily="34" charset="0"/>
                <a:ea typeface="Verdana" panose="020B0604030504040204" pitchFamily="34" charset="0"/>
                <a:cs typeface="Verdana" panose="020B0604030504040204" pitchFamily="34" charset="0"/>
              </a:rPr>
              <a:t>besonders</a:t>
            </a:r>
            <a:r>
              <a:rPr sz="6000" dirty="0">
                <a:latin typeface="Verdana" panose="020B0604030504040204" pitchFamily="34" charset="0"/>
                <a:ea typeface="Verdana" panose="020B0604030504040204" pitchFamily="34" charset="0"/>
                <a:cs typeface="Verdana" panose="020B0604030504040204" pitchFamily="34" charset="0"/>
              </a:rPr>
              <a:t> gut!</a:t>
            </a:r>
          </a:p>
          <a:p>
            <a:pPr algn="l" defTabSz="457198"/>
            <a:endParaRPr sz="6000" dirty="0">
              <a:latin typeface="Verdana" panose="020B0604030504040204" pitchFamily="34" charset="0"/>
              <a:ea typeface="Verdana" panose="020B0604030504040204" pitchFamily="34" charset="0"/>
              <a:cs typeface="Verdana" panose="020B0604030504040204" pitchFamily="34" charset="0"/>
            </a:endParaRPr>
          </a:p>
          <a:p>
            <a:pPr algn="l" defTabSz="457198"/>
            <a:r>
              <a:rPr sz="6000" dirty="0" err="1">
                <a:latin typeface="Verdana" panose="020B0604030504040204" pitchFamily="34" charset="0"/>
                <a:ea typeface="Verdana" panose="020B0604030504040204" pitchFamily="34" charset="0"/>
                <a:cs typeface="Verdana" panose="020B0604030504040204" pitchFamily="34" charset="0"/>
              </a:rPr>
              <a:t>Auflösung</a:t>
            </a:r>
            <a:r>
              <a:rPr sz="6000" dirty="0">
                <a:latin typeface="Verdana" panose="020B0604030504040204" pitchFamily="34" charset="0"/>
                <a:ea typeface="Verdana" panose="020B0604030504040204" pitchFamily="34" charset="0"/>
                <a:cs typeface="Verdana" panose="020B0604030504040204" pitchFamily="34" charset="0"/>
              </a:rPr>
              <a:t> – am Ende des </a:t>
            </a:r>
            <a:r>
              <a:rPr lang="de-DE" sz="6000" dirty="0">
                <a:latin typeface="Verdana" panose="020B0604030504040204" pitchFamily="34" charset="0"/>
                <a:ea typeface="Verdana" panose="020B0604030504040204" pitchFamily="34" charset="0"/>
                <a:cs typeface="Verdana" panose="020B0604030504040204" pitchFamily="34" charset="0"/>
              </a:rPr>
              <a:t>heutigen </a:t>
            </a:r>
            <a:r>
              <a:rPr sz="6000" dirty="0">
                <a:latin typeface="Verdana" panose="020B0604030504040204" pitchFamily="34" charset="0"/>
                <a:ea typeface="Verdana" panose="020B0604030504040204" pitchFamily="34" charset="0"/>
                <a:cs typeface="Verdana" panose="020B0604030504040204" pitchFamily="34" charset="0"/>
              </a:rPr>
              <a:t>Workshops</a:t>
            </a:r>
            <a:r>
              <a:rPr lang="de-DE" sz="6000" dirty="0">
                <a:latin typeface="Verdana" panose="020B0604030504040204" pitchFamily="34" charset="0"/>
                <a:ea typeface="Verdana" panose="020B0604030504040204" pitchFamily="34" charset="0"/>
                <a:cs typeface="Verdana" panose="020B0604030504040204" pitchFamily="34" charset="0"/>
              </a:rPr>
              <a:t>.</a:t>
            </a:r>
            <a:endParaRPr sz="6000" dirty="0">
              <a:latin typeface="Verdana" panose="020B0604030504040204" pitchFamily="34" charset="0"/>
              <a:ea typeface="Verdana" panose="020B0604030504040204" pitchFamily="34" charset="0"/>
              <a:cs typeface="Verdana" panose="020B0604030504040204" pitchFamily="34" charset="0"/>
            </a:endParaRPr>
          </a:p>
          <a:p>
            <a:pPr algn="l" defTabSz="457198"/>
            <a:endParaRPr sz="6000" dirty="0">
              <a:latin typeface="Verdana" panose="020B0604030504040204" pitchFamily="34" charset="0"/>
              <a:ea typeface="Verdana" panose="020B0604030504040204" pitchFamily="34" charset="0"/>
              <a:cs typeface="Verdana" panose="020B0604030504040204" pitchFamily="34" charset="0"/>
            </a:endParaRPr>
          </a:p>
          <a:p>
            <a:pPr algn="l" defTabSz="457198"/>
            <a:r>
              <a:rPr sz="6000" dirty="0">
                <a:latin typeface="Verdana" panose="020B0604030504040204" pitchFamily="34" charset="0"/>
                <a:ea typeface="Verdana" panose="020B0604030504040204" pitchFamily="34" charset="0"/>
                <a:cs typeface="Verdana" panose="020B0604030504040204" pitchFamily="34" charset="0"/>
              </a:rPr>
              <a:t>WICHTIG -  </a:t>
            </a:r>
            <a:r>
              <a:rPr sz="6000" dirty="0" err="1">
                <a:latin typeface="Verdana" panose="020B0604030504040204" pitchFamily="34" charset="0"/>
                <a:ea typeface="Verdana" panose="020B0604030504040204" pitchFamily="34" charset="0"/>
                <a:cs typeface="Verdana" panose="020B0604030504040204" pitchFamily="34" charset="0"/>
              </a:rPr>
              <a:t>macht</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Euch</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zwischendurch</a:t>
            </a:r>
            <a:r>
              <a:rPr sz="6000" dirty="0">
                <a:latin typeface="Verdana" panose="020B0604030504040204" pitchFamily="34" charset="0"/>
                <a:ea typeface="Verdana" panose="020B0604030504040204" pitchFamily="34" charset="0"/>
                <a:cs typeface="Verdana" panose="020B0604030504040204" pitchFamily="34" charset="0"/>
              </a:rPr>
              <a:t> </a:t>
            </a:r>
            <a:r>
              <a:rPr sz="6000" dirty="0" err="1">
                <a:latin typeface="Verdana" panose="020B0604030504040204" pitchFamily="34" charset="0"/>
                <a:ea typeface="Verdana" panose="020B0604030504040204" pitchFamily="34" charset="0"/>
                <a:cs typeface="Verdana" panose="020B0604030504040204" pitchFamily="34" charset="0"/>
              </a:rPr>
              <a:t>Notizen</a:t>
            </a:r>
            <a:r>
              <a:rPr sz="6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075373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F64F-AD11-CFE6-A2EA-7D905969BB83}"/>
            </a:ext>
          </a:extLst>
        </p:cNvPr>
        <p:cNvGrpSpPr/>
        <p:nvPr/>
      </p:nvGrpSpPr>
      <p:grpSpPr>
        <a:xfrm>
          <a:off x="0" y="0"/>
          <a:ext cx="0" cy="0"/>
          <a:chOff x="0" y="0"/>
          <a:chExt cx="0" cy="0"/>
        </a:xfrm>
      </p:grpSpPr>
      <p:sp>
        <p:nvSpPr>
          <p:cNvPr id="1077" name="Konsequenzenanalyse…">
            <a:extLst>
              <a:ext uri="{FF2B5EF4-FFF2-40B4-BE49-F238E27FC236}">
                <a16:creationId xmlns:a16="http://schemas.microsoft.com/office/drawing/2014/main" id="{8407B79F-512E-97FA-5BEF-DA2353614B13}"/>
              </a:ext>
            </a:extLst>
          </p:cNvPr>
          <p:cNvSpPr txBox="1"/>
          <p:nvPr/>
        </p:nvSpPr>
        <p:spPr>
          <a:xfrm>
            <a:off x="2055417" y="2905291"/>
            <a:ext cx="20273167" cy="4885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marL="592729" indent="-592729" algn="l" defTabSz="457248">
              <a:buSzPct val="45000"/>
              <a:buBlip>
                <a:blip r:embed="rId3"/>
              </a:buBlip>
              <a:defRPr sz="7700" b="1">
                <a:solidFill>
                  <a:srgbClr val="2B669A"/>
                </a:solidFill>
                <a:latin typeface="Verdana"/>
                <a:ea typeface="Verdana"/>
                <a:cs typeface="Verdana"/>
                <a:sym typeface="Verdana"/>
              </a:defRPr>
            </a:pPr>
            <a:r>
              <a:rPr sz="7702" err="1"/>
              <a:t>Konsequenz</a:t>
            </a:r>
            <a:r>
              <a:rPr lang="de-DE" sz="7702">
                <a:solidFill>
                  <a:schemeClr val="accent5">
                    <a:lumMod val="60000"/>
                    <a:lumOff val="40000"/>
                  </a:schemeClr>
                </a:solidFill>
              </a:rPr>
              <a:t>fragen</a:t>
            </a:r>
            <a:endParaRPr sz="7702">
              <a:solidFill>
                <a:schemeClr val="accent5">
                  <a:lumMod val="60000"/>
                  <a:lumOff val="40000"/>
                </a:schemeClr>
              </a:solidFill>
            </a:endParaRPr>
          </a:p>
          <a:p>
            <a:pPr lvl="3" algn="l" defTabSz="457248">
              <a:defRPr sz="7700" b="1">
                <a:solidFill>
                  <a:srgbClr val="2B669A"/>
                </a:solidFill>
                <a:latin typeface="Verdana"/>
                <a:ea typeface="Verdana"/>
                <a:cs typeface="Verdana"/>
                <a:sym typeface="Verdana"/>
              </a:defRPr>
            </a:pPr>
            <a:endParaRPr sz="7702"/>
          </a:p>
          <a:p>
            <a:pPr lvl="3" algn="l" defTabSz="457248">
              <a:defRPr sz="7700" b="1">
                <a:solidFill>
                  <a:srgbClr val="2B669A"/>
                </a:solidFill>
                <a:latin typeface="Verdana"/>
                <a:ea typeface="Verdana"/>
                <a:cs typeface="Verdana"/>
                <a:sym typeface="Verdana"/>
              </a:defRPr>
            </a:pPr>
            <a:r>
              <a:rPr sz="7702"/>
              <a:t>„</a:t>
            </a:r>
            <a:r>
              <a:rPr sz="7702" err="1"/>
              <a:t>Welche</a:t>
            </a:r>
            <a:r>
              <a:rPr sz="7702"/>
              <a:t> </a:t>
            </a:r>
            <a:r>
              <a:rPr sz="7702" err="1"/>
              <a:t>Konsequenzen</a:t>
            </a:r>
            <a:r>
              <a:rPr sz="7702"/>
              <a:t> </a:t>
            </a:r>
            <a:r>
              <a:rPr sz="7702" err="1"/>
              <a:t>haben</a:t>
            </a:r>
            <a:r>
              <a:rPr sz="7702"/>
              <a:t> </a:t>
            </a:r>
            <a:r>
              <a:rPr sz="7702" err="1"/>
              <a:t>sich</a:t>
            </a:r>
            <a:r>
              <a:rPr sz="7702"/>
              <a:t> </a:t>
            </a:r>
            <a:r>
              <a:rPr sz="7702" err="1"/>
              <a:t>hieraus</a:t>
            </a:r>
            <a:r>
              <a:rPr sz="7702"/>
              <a:t> </a:t>
            </a:r>
            <a:r>
              <a:rPr sz="7702" err="1"/>
              <a:t>für</a:t>
            </a:r>
            <a:r>
              <a:rPr sz="7702"/>
              <a:t> </a:t>
            </a:r>
            <a:r>
              <a:rPr sz="7702" err="1"/>
              <a:t>Sie</a:t>
            </a:r>
            <a:r>
              <a:rPr sz="7702"/>
              <a:t> </a:t>
            </a:r>
            <a:r>
              <a:rPr sz="7702" err="1"/>
              <a:t>ergeben</a:t>
            </a:r>
            <a:r>
              <a:rPr sz="7702"/>
              <a:t>?“</a:t>
            </a:r>
          </a:p>
        </p:txBody>
      </p:sp>
      <p:grpSp>
        <p:nvGrpSpPr>
          <p:cNvPr id="2" name="Gruppieren 1">
            <a:extLst>
              <a:ext uri="{FF2B5EF4-FFF2-40B4-BE49-F238E27FC236}">
                <a16:creationId xmlns:a16="http://schemas.microsoft.com/office/drawing/2014/main" id="{2D88BB5D-125D-9E66-81D5-37CE1B86BE6B}"/>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210D2A4B-72C3-817E-D26B-E79917156E94}"/>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AE643226-7242-F3C6-F00E-AE55E709D842}"/>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CD8C126A-C67C-E898-1704-E3CBD8F1E488}"/>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6" name="SPKG - Methode">
            <a:extLst>
              <a:ext uri="{FF2B5EF4-FFF2-40B4-BE49-F238E27FC236}">
                <a16:creationId xmlns:a16="http://schemas.microsoft.com/office/drawing/2014/main" id="{62BB1FD1-DE47-3F7F-42EC-4D30AD7C0FEB}"/>
              </a:ext>
            </a:extLst>
          </p:cNvPr>
          <p:cNvSpPr txBox="1"/>
          <p:nvPr/>
        </p:nvSpPr>
        <p:spPr>
          <a:xfrm>
            <a:off x="6575379" y="-227526"/>
            <a:ext cx="8292332" cy="1683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914400">
              <a:defRPr sz="10000">
                <a:solidFill>
                  <a:srgbClr val="5E5E5E"/>
                </a:solidFill>
                <a:latin typeface="Impact"/>
                <a:ea typeface="Impact"/>
                <a:cs typeface="Impact"/>
                <a:sym typeface="Impact"/>
              </a:defRPr>
            </a:lvl1pPr>
          </a:lstStyle>
          <a:p>
            <a:r>
              <a:rPr sz="10001">
                <a:solidFill>
                  <a:schemeClr val="bg1"/>
                </a:solidFill>
              </a:rPr>
              <a:t>SPKG - Methode</a:t>
            </a:r>
          </a:p>
        </p:txBody>
      </p:sp>
    </p:spTree>
    <p:extLst>
      <p:ext uri="{BB962C8B-B14F-4D97-AF65-F5344CB8AC3E}">
        <p14:creationId xmlns:p14="http://schemas.microsoft.com/office/powerpoint/2010/main" val="424525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AD7A8-F179-CD93-888F-F7F8C01893C8}"/>
            </a:ext>
          </a:extLst>
        </p:cNvPr>
        <p:cNvGrpSpPr/>
        <p:nvPr/>
      </p:nvGrpSpPr>
      <p:grpSpPr>
        <a:xfrm>
          <a:off x="0" y="0"/>
          <a:ext cx="0" cy="0"/>
          <a:chOff x="0" y="0"/>
          <a:chExt cx="0" cy="0"/>
        </a:xfrm>
      </p:grpSpPr>
      <p:sp>
        <p:nvSpPr>
          <p:cNvPr id="1080" name="Gewinnanalyse…">
            <a:extLst>
              <a:ext uri="{FF2B5EF4-FFF2-40B4-BE49-F238E27FC236}">
                <a16:creationId xmlns:a16="http://schemas.microsoft.com/office/drawing/2014/main" id="{F5DEEC37-4091-4189-5D7A-1FC4C162FDD2}"/>
              </a:ext>
            </a:extLst>
          </p:cNvPr>
          <p:cNvSpPr txBox="1"/>
          <p:nvPr/>
        </p:nvSpPr>
        <p:spPr>
          <a:xfrm>
            <a:off x="2055417" y="2905295"/>
            <a:ext cx="20273167" cy="6070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marL="592729" indent="-592729" algn="l" defTabSz="457248">
              <a:buSzPct val="45000"/>
              <a:buBlip>
                <a:blip r:embed="rId3"/>
              </a:buBlip>
              <a:defRPr sz="7700" b="1">
                <a:solidFill>
                  <a:srgbClr val="2B669A"/>
                </a:solidFill>
                <a:latin typeface="Verdana"/>
                <a:ea typeface="Verdana"/>
                <a:cs typeface="Verdana"/>
                <a:sym typeface="Verdana"/>
              </a:defRPr>
            </a:pPr>
            <a:r>
              <a:rPr sz="7702" err="1"/>
              <a:t>Gewinn</a:t>
            </a:r>
            <a:r>
              <a:rPr lang="de-DE" sz="7702">
                <a:solidFill>
                  <a:schemeClr val="accent5">
                    <a:lumMod val="60000"/>
                    <a:lumOff val="40000"/>
                  </a:schemeClr>
                </a:solidFill>
              </a:rPr>
              <a:t>fragen</a:t>
            </a:r>
            <a:endParaRPr sz="7702">
              <a:solidFill>
                <a:schemeClr val="accent5">
                  <a:lumMod val="60000"/>
                  <a:lumOff val="40000"/>
                </a:schemeClr>
              </a:solidFill>
            </a:endParaRPr>
          </a:p>
          <a:p>
            <a:pPr lvl="3" algn="l" defTabSz="457248">
              <a:defRPr sz="7700" b="1">
                <a:solidFill>
                  <a:srgbClr val="2B669A"/>
                </a:solidFill>
                <a:latin typeface="Verdana"/>
                <a:ea typeface="Verdana"/>
                <a:cs typeface="Verdana"/>
                <a:sym typeface="Verdana"/>
              </a:defRPr>
            </a:pPr>
            <a:endParaRPr sz="7702"/>
          </a:p>
          <a:p>
            <a:pPr lvl="3" algn="l" defTabSz="457248">
              <a:defRPr sz="7700" b="1">
                <a:solidFill>
                  <a:srgbClr val="2B669A"/>
                </a:solidFill>
                <a:latin typeface="Verdana"/>
                <a:ea typeface="Verdana"/>
                <a:cs typeface="Verdana"/>
                <a:sym typeface="Verdana"/>
              </a:defRPr>
            </a:pPr>
            <a:r>
              <a:rPr sz="7702"/>
              <a:t>„</a:t>
            </a:r>
            <a:r>
              <a:rPr sz="7702" err="1"/>
              <a:t>Wie</a:t>
            </a:r>
            <a:r>
              <a:rPr sz="7702"/>
              <a:t> </a:t>
            </a:r>
            <a:r>
              <a:rPr sz="7702" err="1"/>
              <a:t>wäre</a:t>
            </a:r>
            <a:r>
              <a:rPr sz="7702"/>
              <a:t> </a:t>
            </a:r>
            <a:r>
              <a:rPr sz="7702" err="1"/>
              <a:t>es</a:t>
            </a:r>
            <a:r>
              <a:rPr sz="7702"/>
              <a:t> </a:t>
            </a:r>
            <a:r>
              <a:rPr sz="7702" err="1"/>
              <a:t>für</a:t>
            </a:r>
            <a:r>
              <a:rPr sz="7702"/>
              <a:t> </a:t>
            </a:r>
            <a:r>
              <a:rPr sz="7702" err="1"/>
              <a:t>Sie</a:t>
            </a:r>
            <a:r>
              <a:rPr sz="7702"/>
              <a:t>, </a:t>
            </a:r>
            <a:r>
              <a:rPr sz="7702" err="1"/>
              <a:t>wenn</a:t>
            </a:r>
            <a:r>
              <a:rPr sz="7702"/>
              <a:t> </a:t>
            </a:r>
            <a:r>
              <a:rPr sz="7702" err="1"/>
              <a:t>Sie</a:t>
            </a:r>
            <a:r>
              <a:rPr sz="7702"/>
              <a:t> </a:t>
            </a:r>
            <a:r>
              <a:rPr sz="7702" err="1"/>
              <a:t>derartige</a:t>
            </a:r>
            <a:r>
              <a:rPr sz="7702"/>
              <a:t> </a:t>
            </a:r>
            <a:r>
              <a:rPr sz="7702" err="1"/>
              <a:t>Situationen</a:t>
            </a:r>
            <a:r>
              <a:rPr sz="7702"/>
              <a:t> </a:t>
            </a:r>
            <a:r>
              <a:rPr sz="7702" err="1"/>
              <a:t>zukünftig</a:t>
            </a:r>
            <a:r>
              <a:rPr sz="7702"/>
              <a:t> </a:t>
            </a:r>
            <a:r>
              <a:rPr sz="7702" err="1"/>
              <a:t>nicht</a:t>
            </a:r>
            <a:r>
              <a:rPr sz="7702"/>
              <a:t> </a:t>
            </a:r>
            <a:r>
              <a:rPr sz="7702" err="1"/>
              <a:t>mehr</a:t>
            </a:r>
            <a:r>
              <a:rPr sz="7702"/>
              <a:t> </a:t>
            </a:r>
            <a:r>
              <a:rPr sz="7702" err="1"/>
              <a:t>erleben</a:t>
            </a:r>
            <a:r>
              <a:rPr sz="7702"/>
              <a:t> </a:t>
            </a:r>
            <a:r>
              <a:rPr sz="7702" err="1"/>
              <a:t>müssten</a:t>
            </a:r>
            <a:r>
              <a:rPr sz="7702"/>
              <a:t>?“</a:t>
            </a:r>
          </a:p>
        </p:txBody>
      </p:sp>
      <p:grpSp>
        <p:nvGrpSpPr>
          <p:cNvPr id="2" name="Gruppieren 1">
            <a:extLst>
              <a:ext uri="{FF2B5EF4-FFF2-40B4-BE49-F238E27FC236}">
                <a16:creationId xmlns:a16="http://schemas.microsoft.com/office/drawing/2014/main" id="{F00F9173-55DC-33D3-D591-9F6040A7723E}"/>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884BCD04-ADE8-5A57-D099-F1F775A7D451}"/>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3AB8BDEC-6B5C-891A-D462-D1362D936A72}"/>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22F22979-B773-F860-8F53-964D24AA61BA}"/>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6" name="SPKG - Methode">
            <a:extLst>
              <a:ext uri="{FF2B5EF4-FFF2-40B4-BE49-F238E27FC236}">
                <a16:creationId xmlns:a16="http://schemas.microsoft.com/office/drawing/2014/main" id="{E93E234B-AE03-0A83-EB54-BEDFAC1C9BEF}"/>
              </a:ext>
            </a:extLst>
          </p:cNvPr>
          <p:cNvSpPr txBox="1"/>
          <p:nvPr/>
        </p:nvSpPr>
        <p:spPr>
          <a:xfrm>
            <a:off x="6575379" y="-227526"/>
            <a:ext cx="8292332" cy="1683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914400">
              <a:defRPr sz="10000">
                <a:solidFill>
                  <a:srgbClr val="5E5E5E"/>
                </a:solidFill>
                <a:latin typeface="Impact"/>
                <a:ea typeface="Impact"/>
                <a:cs typeface="Impact"/>
                <a:sym typeface="Impact"/>
              </a:defRPr>
            </a:lvl1pPr>
          </a:lstStyle>
          <a:p>
            <a:r>
              <a:rPr sz="10001">
                <a:solidFill>
                  <a:schemeClr val="bg1"/>
                </a:solidFill>
              </a:rPr>
              <a:t>SPKG - Methode</a:t>
            </a:r>
          </a:p>
        </p:txBody>
      </p:sp>
    </p:spTree>
    <p:extLst>
      <p:ext uri="{BB962C8B-B14F-4D97-AF65-F5344CB8AC3E}">
        <p14:creationId xmlns:p14="http://schemas.microsoft.com/office/powerpoint/2010/main" val="243675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07A5-D7E5-DA05-75C4-FAA95B94DE87}"/>
            </a:ext>
          </a:extLst>
        </p:cNvPr>
        <p:cNvGrpSpPr/>
        <p:nvPr/>
      </p:nvGrpSpPr>
      <p:grpSpPr>
        <a:xfrm>
          <a:off x="0" y="0"/>
          <a:ext cx="0" cy="0"/>
          <a:chOff x="0" y="0"/>
          <a:chExt cx="0" cy="0"/>
        </a:xfrm>
      </p:grpSpPr>
      <p:sp>
        <p:nvSpPr>
          <p:cNvPr id="1083" name="Situationsanalyse…">
            <a:extLst>
              <a:ext uri="{FF2B5EF4-FFF2-40B4-BE49-F238E27FC236}">
                <a16:creationId xmlns:a16="http://schemas.microsoft.com/office/drawing/2014/main" id="{CDDF00C3-4600-F0D1-AF09-E547F3BBB5BC}"/>
              </a:ext>
            </a:extLst>
          </p:cNvPr>
          <p:cNvSpPr txBox="1"/>
          <p:nvPr/>
        </p:nvSpPr>
        <p:spPr>
          <a:xfrm>
            <a:off x="2055417" y="2905292"/>
            <a:ext cx="20273167" cy="8441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marL="592729" indent="-592729" algn="l" defTabSz="457248">
              <a:buSzPct val="45000"/>
              <a:buBlip>
                <a:blip r:embed="rId2"/>
              </a:buBlip>
              <a:defRPr sz="7700" b="1">
                <a:solidFill>
                  <a:srgbClr val="2B669A"/>
                </a:solidFill>
                <a:latin typeface="Verdana"/>
                <a:ea typeface="Verdana"/>
                <a:cs typeface="Verdana"/>
                <a:sym typeface="Verdana"/>
              </a:defRPr>
            </a:pPr>
            <a:r>
              <a:rPr sz="7702"/>
              <a:t>Situations</a:t>
            </a:r>
            <a:r>
              <a:rPr lang="de-DE" sz="7702">
                <a:solidFill>
                  <a:schemeClr val="accent5">
                    <a:lumMod val="60000"/>
                    <a:lumOff val="40000"/>
                  </a:schemeClr>
                </a:solidFill>
              </a:rPr>
              <a:t>fragen</a:t>
            </a:r>
            <a:endParaRPr sz="7702">
              <a:solidFill>
                <a:schemeClr val="accent5">
                  <a:lumMod val="60000"/>
                  <a:lumOff val="40000"/>
                </a:schemeClr>
              </a:solidFill>
            </a:endParaRPr>
          </a:p>
          <a:p>
            <a:pPr algn="l" defTabSz="457248">
              <a:defRPr sz="7700" b="1">
                <a:solidFill>
                  <a:srgbClr val="2B669A"/>
                </a:solidFill>
                <a:latin typeface="Verdana"/>
                <a:ea typeface="Verdana"/>
                <a:cs typeface="Verdana"/>
                <a:sym typeface="Verdana"/>
              </a:defRPr>
            </a:pPr>
            <a:endParaRPr sz="7702"/>
          </a:p>
          <a:p>
            <a:pPr marL="592729" indent="-592729" algn="l" defTabSz="457248">
              <a:buSzPct val="45000"/>
              <a:buBlip>
                <a:blip r:embed="rId2"/>
              </a:buBlip>
              <a:defRPr sz="7700" b="1">
                <a:solidFill>
                  <a:srgbClr val="2B669A"/>
                </a:solidFill>
                <a:latin typeface="Verdana"/>
                <a:ea typeface="Verdana"/>
                <a:cs typeface="Verdana"/>
                <a:sym typeface="Verdana"/>
              </a:defRPr>
            </a:pPr>
            <a:r>
              <a:rPr sz="7702"/>
              <a:t>Problem</a:t>
            </a:r>
            <a:r>
              <a:rPr lang="de-DE" sz="7702">
                <a:solidFill>
                  <a:schemeClr val="accent5">
                    <a:lumMod val="60000"/>
                    <a:lumOff val="40000"/>
                  </a:schemeClr>
                </a:solidFill>
              </a:rPr>
              <a:t>fragen</a:t>
            </a:r>
            <a:endParaRPr sz="7702">
              <a:solidFill>
                <a:schemeClr val="accent5">
                  <a:lumMod val="60000"/>
                  <a:lumOff val="40000"/>
                </a:schemeClr>
              </a:solidFill>
            </a:endParaRPr>
          </a:p>
          <a:p>
            <a:pPr algn="l" defTabSz="457248">
              <a:defRPr sz="7700" b="1">
                <a:solidFill>
                  <a:srgbClr val="2B669A"/>
                </a:solidFill>
                <a:latin typeface="Verdana"/>
                <a:ea typeface="Verdana"/>
                <a:cs typeface="Verdana"/>
                <a:sym typeface="Verdana"/>
              </a:defRPr>
            </a:pPr>
            <a:endParaRPr sz="7702"/>
          </a:p>
          <a:p>
            <a:pPr marL="592729" indent="-592729" algn="l" defTabSz="457248">
              <a:buSzPct val="45000"/>
              <a:buBlip>
                <a:blip r:embed="rId2"/>
              </a:buBlip>
              <a:defRPr sz="7700" b="1">
                <a:solidFill>
                  <a:srgbClr val="2B669A"/>
                </a:solidFill>
                <a:latin typeface="Verdana"/>
                <a:ea typeface="Verdana"/>
                <a:cs typeface="Verdana"/>
                <a:sym typeface="Verdana"/>
              </a:defRPr>
            </a:pPr>
            <a:r>
              <a:rPr sz="7702" err="1"/>
              <a:t>Konsequenz</a:t>
            </a:r>
            <a:r>
              <a:rPr lang="de-DE" sz="7702">
                <a:solidFill>
                  <a:schemeClr val="accent5">
                    <a:lumMod val="60000"/>
                    <a:lumOff val="40000"/>
                  </a:schemeClr>
                </a:solidFill>
              </a:rPr>
              <a:t>fragen</a:t>
            </a:r>
            <a:endParaRPr sz="7702">
              <a:solidFill>
                <a:schemeClr val="accent5">
                  <a:lumMod val="60000"/>
                  <a:lumOff val="40000"/>
                </a:schemeClr>
              </a:solidFill>
            </a:endParaRPr>
          </a:p>
          <a:p>
            <a:pPr marL="592729" indent="-592729" algn="l" defTabSz="457248">
              <a:buSzPct val="45000"/>
              <a:buBlip>
                <a:blip r:embed="rId2"/>
              </a:buBlip>
              <a:defRPr sz="7700" b="1">
                <a:solidFill>
                  <a:srgbClr val="2B669A"/>
                </a:solidFill>
                <a:latin typeface="Verdana"/>
                <a:ea typeface="Verdana"/>
                <a:cs typeface="Verdana"/>
                <a:sym typeface="Verdana"/>
              </a:defRPr>
            </a:pPr>
            <a:endParaRPr sz="7702"/>
          </a:p>
          <a:p>
            <a:pPr marL="592729" indent="-592729" algn="l" defTabSz="457248">
              <a:buSzPct val="45000"/>
              <a:buBlip>
                <a:blip r:embed="rId2"/>
              </a:buBlip>
              <a:defRPr sz="7700" b="1">
                <a:solidFill>
                  <a:srgbClr val="2B669A"/>
                </a:solidFill>
                <a:latin typeface="Verdana"/>
                <a:ea typeface="Verdana"/>
                <a:cs typeface="Verdana"/>
                <a:sym typeface="Verdana"/>
              </a:defRPr>
            </a:pPr>
            <a:r>
              <a:rPr sz="7702" err="1"/>
              <a:t>Gewinn</a:t>
            </a:r>
            <a:r>
              <a:rPr lang="de-DE" sz="7702">
                <a:solidFill>
                  <a:schemeClr val="accent5">
                    <a:lumMod val="60000"/>
                    <a:lumOff val="40000"/>
                  </a:schemeClr>
                </a:solidFill>
              </a:rPr>
              <a:t>fragen</a:t>
            </a:r>
            <a:endParaRPr sz="7702">
              <a:solidFill>
                <a:schemeClr val="accent5">
                  <a:lumMod val="60000"/>
                  <a:lumOff val="40000"/>
                </a:schemeClr>
              </a:solidFill>
            </a:endParaRPr>
          </a:p>
        </p:txBody>
      </p:sp>
      <p:sp>
        <p:nvSpPr>
          <p:cNvPr id="1085" name="„Was ist Ihnen wichtig, wenn Sie an …. denken?&quot;">
            <a:extLst>
              <a:ext uri="{FF2B5EF4-FFF2-40B4-BE49-F238E27FC236}">
                <a16:creationId xmlns:a16="http://schemas.microsoft.com/office/drawing/2014/main" id="{6770D0F2-A8B8-8E2B-84B4-4A508566A9D8}"/>
              </a:ext>
            </a:extLst>
          </p:cNvPr>
          <p:cNvSpPr txBox="1"/>
          <p:nvPr/>
        </p:nvSpPr>
        <p:spPr>
          <a:xfrm>
            <a:off x="1757817" y="4117776"/>
            <a:ext cx="14048715" cy="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lvl="3" algn="l" defTabSz="457248">
              <a:defRPr sz="3700" b="1">
                <a:solidFill>
                  <a:srgbClr val="E93F33"/>
                </a:solidFill>
                <a:latin typeface="Verdana"/>
                <a:ea typeface="Verdana"/>
                <a:cs typeface="Verdana"/>
                <a:sym typeface="Verdana"/>
              </a:defRPr>
            </a:pPr>
            <a:r>
              <a:rPr sz="3700" dirty="0">
                <a:solidFill>
                  <a:srgbClr val="FA694D"/>
                </a:solidFill>
              </a:rPr>
              <a:t>„Was </a:t>
            </a:r>
            <a:r>
              <a:rPr sz="3700" dirty="0" err="1">
                <a:solidFill>
                  <a:srgbClr val="FA694D"/>
                </a:solidFill>
              </a:rPr>
              <a:t>ist</a:t>
            </a:r>
            <a:r>
              <a:rPr sz="3700" dirty="0">
                <a:solidFill>
                  <a:srgbClr val="FA694D"/>
                </a:solidFill>
              </a:rPr>
              <a:t> Ihnen </a:t>
            </a:r>
            <a:r>
              <a:rPr sz="3700" dirty="0" err="1">
                <a:solidFill>
                  <a:srgbClr val="FA694D"/>
                </a:solidFill>
              </a:rPr>
              <a:t>wichtig</a:t>
            </a:r>
            <a:r>
              <a:rPr sz="3700" dirty="0">
                <a:solidFill>
                  <a:srgbClr val="FA694D"/>
                </a:solidFill>
              </a:rPr>
              <a:t>, </a:t>
            </a:r>
            <a:r>
              <a:rPr sz="3700" dirty="0" err="1">
                <a:solidFill>
                  <a:srgbClr val="FA694D"/>
                </a:solidFill>
              </a:rPr>
              <a:t>wenn</a:t>
            </a:r>
            <a:r>
              <a:rPr sz="3700" dirty="0">
                <a:solidFill>
                  <a:srgbClr val="FA694D"/>
                </a:solidFill>
              </a:rPr>
              <a:t> Sie an …. </a:t>
            </a:r>
            <a:r>
              <a:rPr sz="3700" dirty="0" err="1">
                <a:solidFill>
                  <a:srgbClr val="FA694D"/>
                </a:solidFill>
              </a:rPr>
              <a:t>denken</a:t>
            </a:r>
            <a:r>
              <a:rPr sz="3700" dirty="0">
                <a:solidFill>
                  <a:srgbClr val="FA694D"/>
                </a:solidFill>
              </a:rPr>
              <a:t>?"</a:t>
            </a:r>
          </a:p>
        </p:txBody>
      </p:sp>
      <p:sp>
        <p:nvSpPr>
          <p:cNvPr id="1086" name="„Welche konkreten Erfahrungen haben Sie damit gemacht?“">
            <a:extLst>
              <a:ext uri="{FF2B5EF4-FFF2-40B4-BE49-F238E27FC236}">
                <a16:creationId xmlns:a16="http://schemas.microsoft.com/office/drawing/2014/main" id="{03E09DB8-C334-1574-B88B-E539FFCF24D0}"/>
              </a:ext>
            </a:extLst>
          </p:cNvPr>
          <p:cNvSpPr txBox="1"/>
          <p:nvPr/>
        </p:nvSpPr>
        <p:spPr>
          <a:xfrm>
            <a:off x="1757816" y="6371502"/>
            <a:ext cx="16927708" cy="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lvl="3" algn="l" defTabSz="457248">
              <a:defRPr sz="3700" b="1">
                <a:solidFill>
                  <a:srgbClr val="E93F33"/>
                </a:solidFill>
                <a:latin typeface="Verdana"/>
                <a:ea typeface="Verdana"/>
                <a:cs typeface="Verdana"/>
                <a:sym typeface="Verdana"/>
              </a:defRPr>
            </a:pPr>
            <a:r>
              <a:rPr sz="3700">
                <a:solidFill>
                  <a:srgbClr val="FA694D"/>
                </a:solidFill>
              </a:rPr>
              <a:t>„Welche konkreten Erfahrungen haben Sie damit gemacht?“</a:t>
            </a:r>
          </a:p>
        </p:txBody>
      </p:sp>
      <p:sp>
        <p:nvSpPr>
          <p:cNvPr id="1087" name="„Welche Konsequenzen haben sich daraus für Sie ergeben?“">
            <a:extLst>
              <a:ext uri="{FF2B5EF4-FFF2-40B4-BE49-F238E27FC236}">
                <a16:creationId xmlns:a16="http://schemas.microsoft.com/office/drawing/2014/main" id="{D77D7375-52AF-1D9A-117B-F63C38961A8C}"/>
              </a:ext>
            </a:extLst>
          </p:cNvPr>
          <p:cNvSpPr txBox="1"/>
          <p:nvPr/>
        </p:nvSpPr>
        <p:spPr>
          <a:xfrm>
            <a:off x="1884816" y="8863566"/>
            <a:ext cx="16954959" cy="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lvl="3" algn="l" defTabSz="457248">
              <a:defRPr sz="3700" b="1">
                <a:solidFill>
                  <a:srgbClr val="E93F33"/>
                </a:solidFill>
                <a:latin typeface="Verdana"/>
                <a:ea typeface="Verdana"/>
                <a:cs typeface="Verdana"/>
                <a:sym typeface="Verdana"/>
              </a:defRPr>
            </a:pPr>
            <a:r>
              <a:rPr sz="3700">
                <a:solidFill>
                  <a:srgbClr val="FA694D"/>
                </a:solidFill>
              </a:rPr>
              <a:t>„Welche Konsequenzen haben sich daraus für Sie ergeben?“</a:t>
            </a:r>
          </a:p>
        </p:txBody>
      </p:sp>
      <p:sp>
        <p:nvSpPr>
          <p:cNvPr id="1088" name="„Wie wäre es wenn Ihnen dies zukünftig nicht mehr widerfahren würde?“">
            <a:extLst>
              <a:ext uri="{FF2B5EF4-FFF2-40B4-BE49-F238E27FC236}">
                <a16:creationId xmlns:a16="http://schemas.microsoft.com/office/drawing/2014/main" id="{400C6DFB-EFE7-A149-839A-77C045DDFC54}"/>
              </a:ext>
            </a:extLst>
          </p:cNvPr>
          <p:cNvSpPr txBox="1"/>
          <p:nvPr/>
        </p:nvSpPr>
        <p:spPr>
          <a:xfrm>
            <a:off x="1884815" y="11140838"/>
            <a:ext cx="19910897" cy="71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lvl="3" algn="l" defTabSz="457248">
              <a:defRPr sz="3700" b="1">
                <a:solidFill>
                  <a:srgbClr val="E93F33"/>
                </a:solidFill>
                <a:latin typeface="Verdana"/>
                <a:ea typeface="Verdana"/>
                <a:cs typeface="Verdana"/>
                <a:sym typeface="Verdana"/>
              </a:defRPr>
            </a:pPr>
            <a:r>
              <a:rPr sz="3700" dirty="0">
                <a:solidFill>
                  <a:srgbClr val="FA694D"/>
                </a:solidFill>
              </a:rPr>
              <a:t>„Wie </a:t>
            </a:r>
            <a:r>
              <a:rPr sz="3700" dirty="0" err="1">
                <a:solidFill>
                  <a:srgbClr val="FA694D"/>
                </a:solidFill>
              </a:rPr>
              <a:t>wäre</a:t>
            </a:r>
            <a:r>
              <a:rPr sz="3700" dirty="0">
                <a:solidFill>
                  <a:srgbClr val="FA694D"/>
                </a:solidFill>
              </a:rPr>
              <a:t> es </a:t>
            </a:r>
            <a:r>
              <a:rPr sz="3700" dirty="0" err="1">
                <a:solidFill>
                  <a:srgbClr val="FA694D"/>
                </a:solidFill>
              </a:rPr>
              <a:t>wenn</a:t>
            </a:r>
            <a:r>
              <a:rPr sz="3700" dirty="0">
                <a:solidFill>
                  <a:srgbClr val="FA694D"/>
                </a:solidFill>
              </a:rPr>
              <a:t> Ihnen dies </a:t>
            </a:r>
            <a:r>
              <a:rPr sz="3700" dirty="0" err="1">
                <a:solidFill>
                  <a:srgbClr val="FA694D"/>
                </a:solidFill>
              </a:rPr>
              <a:t>zukünftig</a:t>
            </a:r>
            <a:r>
              <a:rPr sz="3700" dirty="0">
                <a:solidFill>
                  <a:srgbClr val="FA694D"/>
                </a:solidFill>
              </a:rPr>
              <a:t> nicht </a:t>
            </a:r>
            <a:r>
              <a:rPr sz="3700" dirty="0" err="1">
                <a:solidFill>
                  <a:srgbClr val="FA694D"/>
                </a:solidFill>
              </a:rPr>
              <a:t>mehr</a:t>
            </a:r>
            <a:r>
              <a:rPr sz="3700" dirty="0">
                <a:solidFill>
                  <a:srgbClr val="FA694D"/>
                </a:solidFill>
              </a:rPr>
              <a:t> </a:t>
            </a:r>
            <a:r>
              <a:rPr lang="de-DE" sz="3700" dirty="0">
                <a:solidFill>
                  <a:srgbClr val="FA694D"/>
                </a:solidFill>
              </a:rPr>
              <a:t>passieren</a:t>
            </a:r>
            <a:r>
              <a:rPr sz="3700" dirty="0">
                <a:solidFill>
                  <a:srgbClr val="FA694D"/>
                </a:solidFill>
              </a:rPr>
              <a:t> </a:t>
            </a:r>
            <a:r>
              <a:rPr sz="3700" dirty="0" err="1">
                <a:solidFill>
                  <a:srgbClr val="FA694D"/>
                </a:solidFill>
              </a:rPr>
              <a:t>würde</a:t>
            </a:r>
            <a:r>
              <a:rPr sz="3700" dirty="0">
                <a:solidFill>
                  <a:srgbClr val="FA694D"/>
                </a:solidFill>
              </a:rPr>
              <a:t>?“</a:t>
            </a:r>
          </a:p>
        </p:txBody>
      </p:sp>
      <p:grpSp>
        <p:nvGrpSpPr>
          <p:cNvPr id="2" name="Gruppieren 1">
            <a:extLst>
              <a:ext uri="{FF2B5EF4-FFF2-40B4-BE49-F238E27FC236}">
                <a16:creationId xmlns:a16="http://schemas.microsoft.com/office/drawing/2014/main" id="{64FE9FA6-5A83-F925-C324-D46977AC5A96}"/>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0277FE9D-7400-F06A-D1E2-1E3BF87DD94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42D58C48-E94B-6BD1-BA72-3BD410A5B8BE}"/>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34E900EC-C1A1-2E69-BECB-2AE9B8437DB3}"/>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84" name="SPKG - Methode  Zusammenfassung">
            <a:extLst>
              <a:ext uri="{FF2B5EF4-FFF2-40B4-BE49-F238E27FC236}">
                <a16:creationId xmlns:a16="http://schemas.microsoft.com/office/drawing/2014/main" id="{5DB4E5EA-CCF8-FA1E-78A7-5636E8BEA56B}"/>
              </a:ext>
            </a:extLst>
          </p:cNvPr>
          <p:cNvSpPr txBox="1"/>
          <p:nvPr/>
        </p:nvSpPr>
        <p:spPr>
          <a:xfrm>
            <a:off x="3767064" y="-158369"/>
            <a:ext cx="14322829" cy="1683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l" defTabSz="914499">
              <a:defRPr sz="10000">
                <a:solidFill>
                  <a:srgbClr val="5E5E5E"/>
                </a:solidFill>
                <a:latin typeface="Impact"/>
                <a:ea typeface="Impact"/>
                <a:cs typeface="Impact"/>
                <a:sym typeface="Impact"/>
              </a:defRPr>
            </a:pPr>
            <a:r>
              <a:rPr sz="10001">
                <a:solidFill>
                  <a:schemeClr val="bg1"/>
                </a:solidFill>
              </a:rPr>
              <a:t>SPKG - Methode  </a:t>
            </a:r>
            <a:r>
              <a:rPr sz="5600" err="1">
                <a:solidFill>
                  <a:schemeClr val="bg1"/>
                </a:solidFill>
              </a:rPr>
              <a:t>Zusammenfassung</a:t>
            </a:r>
            <a:endParaRPr sz="5600">
              <a:solidFill>
                <a:schemeClr val="bg1"/>
              </a:solidFill>
            </a:endParaRPr>
          </a:p>
        </p:txBody>
      </p:sp>
    </p:spTree>
    <p:extLst>
      <p:ext uri="{BB962C8B-B14F-4D97-AF65-F5344CB8AC3E}">
        <p14:creationId xmlns:p14="http://schemas.microsoft.com/office/powerpoint/2010/main" val="3493507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1485A-DC59-3510-29A1-A2F058724AC2}"/>
            </a:ext>
          </a:extLst>
        </p:cNvPr>
        <p:cNvGrpSpPr/>
        <p:nvPr/>
      </p:nvGrpSpPr>
      <p:grpSpPr>
        <a:xfrm>
          <a:off x="0" y="0"/>
          <a:ext cx="0" cy="0"/>
          <a:chOff x="0" y="0"/>
          <a:chExt cx="0" cy="0"/>
        </a:xfrm>
      </p:grpSpPr>
      <p:sp>
        <p:nvSpPr>
          <p:cNvPr id="809" name="Rechteck">
            <a:extLst>
              <a:ext uri="{FF2B5EF4-FFF2-40B4-BE49-F238E27FC236}">
                <a16:creationId xmlns:a16="http://schemas.microsoft.com/office/drawing/2014/main" id="{A79565AD-0E50-3907-BD11-43B14BC7F28A}"/>
              </a:ext>
            </a:extLst>
          </p:cNvPr>
          <p:cNvSpPr/>
          <p:nvPr/>
        </p:nvSpPr>
        <p:spPr>
          <a:xfrm>
            <a:off x="1741" y="-8697"/>
            <a:ext cx="24380522" cy="224260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3200"/>
          </a:p>
        </p:txBody>
      </p:sp>
      <p:grpSp>
        <p:nvGrpSpPr>
          <p:cNvPr id="813" name="Gruppieren">
            <a:extLst>
              <a:ext uri="{FF2B5EF4-FFF2-40B4-BE49-F238E27FC236}">
                <a16:creationId xmlns:a16="http://schemas.microsoft.com/office/drawing/2014/main" id="{9C413359-4B21-C2CD-5AA1-AF4FE5F01F47}"/>
              </a:ext>
            </a:extLst>
          </p:cNvPr>
          <p:cNvGrpSpPr/>
          <p:nvPr/>
        </p:nvGrpSpPr>
        <p:grpSpPr>
          <a:xfrm>
            <a:off x="21134455" y="12755082"/>
            <a:ext cx="3196202" cy="961839"/>
            <a:chOff x="0" y="0"/>
            <a:chExt cx="3196199" cy="961838"/>
          </a:xfrm>
        </p:grpSpPr>
        <p:sp>
          <p:nvSpPr>
            <p:cNvPr id="810" name="betaConcept">
              <a:extLst>
                <a:ext uri="{FF2B5EF4-FFF2-40B4-BE49-F238E27FC236}">
                  <a16:creationId xmlns:a16="http://schemas.microsoft.com/office/drawing/2014/main" id="{81500F90-434F-4FF9-4166-387E04E34F4A}"/>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1" tIns="50801" rIns="50801" bIns="50801"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811" name="online-academy">
              <a:extLst>
                <a:ext uri="{FF2B5EF4-FFF2-40B4-BE49-F238E27FC236}">
                  <a16:creationId xmlns:a16="http://schemas.microsoft.com/office/drawing/2014/main" id="{4D1DB250-1299-6D9B-DDF2-FCAA32990711}"/>
                </a:ext>
              </a:extLst>
            </p:cNvPr>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1" tIns="50801" rIns="50801" bIns="50801"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812" name="pasted-image.png" descr="pasted-image.png">
              <a:extLst>
                <a:ext uri="{FF2B5EF4-FFF2-40B4-BE49-F238E27FC236}">
                  <a16:creationId xmlns:a16="http://schemas.microsoft.com/office/drawing/2014/main" id="{623793E6-5648-D084-5E17-0BB469D4AFBE}"/>
                </a:ext>
              </a:extLst>
            </p:cNvPr>
            <p:cNvPicPr>
              <a:picLocks noChangeAspect="1"/>
            </p:cNvPicPr>
            <p:nvPr/>
          </p:nvPicPr>
          <p:blipFill>
            <a:blip r:embed="rId4"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graphicFrame>
        <p:nvGraphicFramePr>
          <p:cNvPr id="814" name="Tabelle 1">
            <a:extLst>
              <a:ext uri="{FF2B5EF4-FFF2-40B4-BE49-F238E27FC236}">
                <a16:creationId xmlns:a16="http://schemas.microsoft.com/office/drawing/2014/main" id="{B87E00B0-6AB8-661D-36A3-BA81FA965F1A}"/>
              </a:ext>
            </a:extLst>
          </p:cNvPr>
          <p:cNvGraphicFramePr/>
          <p:nvPr/>
        </p:nvGraphicFramePr>
        <p:xfrm>
          <a:off x="-24643" y="2263860"/>
          <a:ext cx="24433285" cy="11601762"/>
        </p:xfrm>
        <a:graphic>
          <a:graphicData uri="http://schemas.openxmlformats.org/drawingml/2006/table">
            <a:tbl>
              <a:tblPr>
                <a:tableStyleId>{CF821DB8-F4EB-4A41-A1BA-3FCAFE7338EE}</a:tableStyleId>
              </a:tblPr>
              <a:tblGrid>
                <a:gridCol w="4570944">
                  <a:extLst>
                    <a:ext uri="{9D8B030D-6E8A-4147-A177-3AD203B41FA5}">
                      <a16:colId xmlns:a16="http://schemas.microsoft.com/office/drawing/2014/main" val="20000"/>
                    </a:ext>
                  </a:extLst>
                </a:gridCol>
                <a:gridCol w="19862341">
                  <a:extLst>
                    <a:ext uri="{9D8B030D-6E8A-4147-A177-3AD203B41FA5}">
                      <a16:colId xmlns:a16="http://schemas.microsoft.com/office/drawing/2014/main" val="20001"/>
                    </a:ext>
                  </a:extLst>
                </a:gridCol>
              </a:tblGrid>
              <a:tr h="2005425">
                <a:tc gridSpan="2">
                  <a:txBody>
                    <a:bodyPr/>
                    <a:lstStyle/>
                    <a:p>
                      <a:pPr algn="ctr" defTabSz="914400">
                        <a:defRPr sz="1800"/>
                      </a:pPr>
                      <a:r>
                        <a:rPr sz="4400" err="1">
                          <a:solidFill>
                            <a:srgbClr val="5E5E5E"/>
                          </a:solidFill>
                          <a:latin typeface="Comfortaa Bold"/>
                          <a:ea typeface="Comfortaa Bold"/>
                          <a:cs typeface="Comfortaa Bold"/>
                          <a:sym typeface="Comfortaa Bold"/>
                        </a:rPr>
                        <a:t>Kosten</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Neukunden-Gewinnung</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vs</a:t>
                      </a:r>
                      <a:r>
                        <a:rPr lang="de-DE" sz="4400">
                          <a:solidFill>
                            <a:srgbClr val="5E5E5E"/>
                          </a:solidFill>
                          <a:latin typeface="Comfortaa Bold"/>
                          <a:ea typeface="Comfortaa Bold"/>
                          <a:cs typeface="Comfortaa Bold"/>
                          <a:sym typeface="Comfortaa Bold"/>
                        </a:rPr>
                        <a:t>.</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Bestandskunden</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halten</a:t>
                      </a:r>
                      <a:endParaRPr sz="4400">
                        <a:solidFill>
                          <a:srgbClr val="5E5E5E"/>
                        </a:solidFill>
                        <a:latin typeface="Comfortaa Bold"/>
                        <a:ea typeface="Comfortaa Bold"/>
                        <a:cs typeface="Comfortaa Bold"/>
                        <a:sym typeface="Comfortaa Bold"/>
                      </a:endParaRPr>
                    </a:p>
                  </a:txBody>
                  <a:tcPr marL="50801" marR="50801" marT="50801" marB="50801" anchor="ctr" horzOverflow="overflow">
                    <a:solidFill>
                      <a:srgbClr val="D6D6D6"/>
                    </a:solidFill>
                  </a:tcPr>
                </a:tc>
                <a:tc hMerge="1">
                  <a:txBody>
                    <a:bodyPr/>
                    <a:lstStyle/>
                    <a:p>
                      <a:endParaRPr lang="de-DE"/>
                    </a:p>
                  </a:txBody>
                  <a:tcPr/>
                </a:tc>
                <a:extLst>
                  <a:ext uri="{0D108BD9-81ED-4DB2-BD59-A6C34878D82A}">
                    <a16:rowId xmlns:a16="http://schemas.microsoft.com/office/drawing/2014/main" val="10000"/>
                  </a:ext>
                </a:extLst>
              </a:tr>
              <a:tr h="2005425">
                <a:tc gridSpan="2">
                  <a:txBody>
                    <a:bodyPr/>
                    <a:lstStyle/>
                    <a:p>
                      <a:pPr algn="ctr" defTabSz="914400">
                        <a:defRPr sz="4500">
                          <a:latin typeface="Comfortaa Regular"/>
                          <a:ea typeface="Comfortaa Regular"/>
                          <a:cs typeface="Comfortaa Regular"/>
                          <a:sym typeface="Comfortaa Regular"/>
                        </a:defRPr>
                      </a:pPr>
                      <a:r>
                        <a:rPr sz="4400"/>
                        <a:t>Es </a:t>
                      </a:r>
                      <a:r>
                        <a:rPr sz="4400" err="1"/>
                        <a:t>ist</a:t>
                      </a:r>
                      <a:r>
                        <a:rPr sz="4400"/>
                        <a:t> </a:t>
                      </a:r>
                      <a:r>
                        <a:rPr sz="4400">
                          <a:solidFill>
                            <a:srgbClr val="5E5E5E"/>
                          </a:solidFill>
                          <a:latin typeface="Comfortaa Bold"/>
                          <a:ea typeface="Comfortaa Bold"/>
                          <a:cs typeface="Comfortaa Bold"/>
                          <a:sym typeface="Comfortaa Bold"/>
                        </a:rPr>
                        <a:t>7 x</a:t>
                      </a:r>
                      <a:r>
                        <a:rPr sz="4400"/>
                        <a:t>	 </a:t>
                      </a:r>
                      <a:r>
                        <a:rPr sz="4400" err="1">
                          <a:solidFill>
                            <a:srgbClr val="5E5E5E"/>
                          </a:solidFill>
                          <a:latin typeface="Comfortaa Bold"/>
                          <a:ea typeface="Comfortaa Bold"/>
                          <a:cs typeface="Comfortaa Bold"/>
                          <a:sym typeface="Comfortaa Bold"/>
                        </a:rPr>
                        <a:t>teurer</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neue</a:t>
                      </a:r>
                      <a:r>
                        <a:rPr sz="4400">
                          <a:solidFill>
                            <a:srgbClr val="5E5E5E"/>
                          </a:solidFill>
                          <a:latin typeface="Comfortaa Bold"/>
                          <a:ea typeface="Comfortaa Bold"/>
                          <a:cs typeface="Comfortaa Bold"/>
                          <a:sym typeface="Comfortaa Bold"/>
                        </a:rPr>
                        <a:t> Kunden </a:t>
                      </a:r>
                      <a:r>
                        <a:rPr sz="4400" err="1">
                          <a:solidFill>
                            <a:srgbClr val="5E5E5E"/>
                          </a:solidFill>
                          <a:latin typeface="Comfortaa Bold"/>
                          <a:ea typeface="Comfortaa Bold"/>
                          <a:cs typeface="Comfortaa Bold"/>
                          <a:sym typeface="Comfortaa Bold"/>
                        </a:rPr>
                        <a:t>zu</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gewinnen</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als</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vorhandene</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zu</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halten</a:t>
                      </a:r>
                      <a:endParaRPr sz="4400">
                        <a:solidFill>
                          <a:srgbClr val="5E5E5E"/>
                        </a:solidFill>
                        <a:latin typeface="Comfortaa Bold"/>
                        <a:ea typeface="Comfortaa Bold"/>
                        <a:cs typeface="Comfortaa Bold"/>
                        <a:sym typeface="Comfortaa Bold"/>
                      </a:endParaRPr>
                    </a:p>
                  </a:txBody>
                  <a:tcPr marL="50801" marR="50801" marT="50801" marB="50801" anchor="ctr" horzOverflow="overflow">
                    <a:solidFill>
                      <a:srgbClr val="FFFFFF"/>
                    </a:solidFill>
                  </a:tcPr>
                </a:tc>
                <a:tc hMerge="1">
                  <a:txBody>
                    <a:bodyPr/>
                    <a:lstStyle/>
                    <a:p>
                      <a:endParaRPr lang="de-DE"/>
                    </a:p>
                  </a:txBody>
                  <a:tcPr/>
                </a:tc>
                <a:extLst>
                  <a:ext uri="{0D108BD9-81ED-4DB2-BD59-A6C34878D82A}">
                    <a16:rowId xmlns:a16="http://schemas.microsoft.com/office/drawing/2014/main" val="10001"/>
                  </a:ext>
                </a:extLst>
              </a:tr>
              <a:tr h="1897728">
                <a:tc gridSpan="2">
                  <a:txBody>
                    <a:bodyPr/>
                    <a:lstStyle/>
                    <a:p>
                      <a:pPr algn="ctr" defTabSz="914400">
                        <a:defRPr sz="4500">
                          <a:solidFill>
                            <a:srgbClr val="5E5E5E"/>
                          </a:solidFill>
                          <a:latin typeface="Comfortaa Bold"/>
                          <a:ea typeface="Comfortaa Bold"/>
                          <a:cs typeface="Comfortaa Bold"/>
                          <a:sym typeface="Comfortaa Bold"/>
                        </a:defRPr>
                      </a:pPr>
                      <a:r>
                        <a:rPr sz="4400" err="1"/>
                        <a:t>Bestellhäufigkeit</a:t>
                      </a:r>
                      <a:r>
                        <a:rPr sz="4400"/>
                        <a:t> von </a:t>
                      </a:r>
                      <a:r>
                        <a:rPr sz="4400" u="sng" err="1"/>
                        <a:t>sehr</a:t>
                      </a:r>
                      <a:r>
                        <a:rPr sz="4400" u="sng"/>
                        <a:t> </a:t>
                      </a:r>
                      <a:r>
                        <a:rPr sz="4400" u="sng" err="1"/>
                        <a:t>zufrieden</a:t>
                      </a:r>
                      <a:r>
                        <a:rPr sz="4400"/>
                        <a:t> Kunden </a:t>
                      </a:r>
                      <a:r>
                        <a:rPr sz="4400" err="1"/>
                        <a:t>im</a:t>
                      </a:r>
                      <a:r>
                        <a:rPr sz="4400"/>
                        <a:t> </a:t>
                      </a:r>
                      <a:r>
                        <a:rPr sz="4400" err="1"/>
                        <a:t>Vergleich</a:t>
                      </a:r>
                      <a:r>
                        <a:rPr sz="4400"/>
                        <a:t> </a:t>
                      </a:r>
                      <a:r>
                        <a:rPr sz="4400" err="1"/>
                        <a:t>zu</a:t>
                      </a:r>
                      <a:r>
                        <a:rPr sz="4400"/>
                        <a:t> </a:t>
                      </a:r>
                    </a:p>
                    <a:p>
                      <a:pPr algn="ctr" defTabSz="914400">
                        <a:defRPr sz="4500">
                          <a:solidFill>
                            <a:srgbClr val="5E5E5E"/>
                          </a:solidFill>
                          <a:latin typeface="Comfortaa Bold"/>
                          <a:ea typeface="Comfortaa Bold"/>
                          <a:cs typeface="Comfortaa Bold"/>
                          <a:sym typeface="Comfortaa Bold"/>
                        </a:defRPr>
                      </a:pPr>
                      <a:r>
                        <a:rPr sz="4400"/>
                        <a:t>  </a:t>
                      </a:r>
                      <a:r>
                        <a:rPr sz="4400" err="1"/>
                        <a:t>nur</a:t>
                      </a:r>
                      <a:r>
                        <a:rPr sz="4400"/>
                        <a:t> </a:t>
                      </a:r>
                      <a:r>
                        <a:rPr sz="4400" u="sng" err="1"/>
                        <a:t>zufriedenen</a:t>
                      </a:r>
                      <a:r>
                        <a:rPr sz="4400"/>
                        <a:t> Kunden</a:t>
                      </a:r>
                    </a:p>
                  </a:txBody>
                  <a:tcPr marL="50801" marR="50801" marT="50801" marB="50801" anchor="ctr" horzOverflow="overflow">
                    <a:solidFill>
                      <a:srgbClr val="D6D6D6"/>
                    </a:solidFill>
                  </a:tcPr>
                </a:tc>
                <a:tc hMerge="1">
                  <a:txBody>
                    <a:bodyPr/>
                    <a:lstStyle/>
                    <a:p>
                      <a:endParaRPr lang="de-DE"/>
                    </a:p>
                  </a:txBody>
                  <a:tcPr/>
                </a:tc>
                <a:extLst>
                  <a:ext uri="{0D108BD9-81ED-4DB2-BD59-A6C34878D82A}">
                    <a16:rowId xmlns:a16="http://schemas.microsoft.com/office/drawing/2014/main" val="10002"/>
                  </a:ext>
                </a:extLst>
              </a:tr>
              <a:tr h="1897728">
                <a:tc gridSpan="2">
                  <a:txBody>
                    <a:bodyPr/>
                    <a:lstStyle/>
                    <a:p>
                      <a:pPr algn="ctr" defTabSz="914400">
                        <a:defRPr sz="4500">
                          <a:latin typeface="Comfortaa Regular"/>
                          <a:ea typeface="Comfortaa Regular"/>
                          <a:cs typeface="Comfortaa Regular"/>
                          <a:sym typeface="Comfortaa Regular"/>
                        </a:defRPr>
                      </a:pPr>
                      <a:r>
                        <a:rPr sz="4400"/>
                        <a:t>Bei </a:t>
                      </a:r>
                      <a:r>
                        <a:rPr sz="4400" u="sng" err="1">
                          <a:solidFill>
                            <a:srgbClr val="5E5E5E"/>
                          </a:solidFill>
                          <a:latin typeface="Comfortaa Bold"/>
                          <a:ea typeface="Comfortaa Bold"/>
                          <a:cs typeface="Comfortaa Bold"/>
                          <a:sym typeface="Comfortaa Bold"/>
                        </a:rPr>
                        <a:t>sehr</a:t>
                      </a:r>
                      <a:r>
                        <a:rPr sz="4400" u="sng">
                          <a:solidFill>
                            <a:srgbClr val="5E5E5E"/>
                          </a:solidFill>
                          <a:latin typeface="Comfortaa Bold"/>
                          <a:ea typeface="Comfortaa Bold"/>
                          <a:cs typeface="Comfortaa Bold"/>
                          <a:sym typeface="Comfortaa Bold"/>
                        </a:rPr>
                        <a:t> </a:t>
                      </a:r>
                      <a:r>
                        <a:rPr sz="4400" u="sng" err="1">
                          <a:solidFill>
                            <a:srgbClr val="5E5E5E"/>
                          </a:solidFill>
                          <a:latin typeface="Comfortaa Bold"/>
                          <a:ea typeface="Comfortaa Bold"/>
                          <a:cs typeface="Comfortaa Bold"/>
                          <a:sym typeface="Comfortaa Bold"/>
                        </a:rPr>
                        <a:t>zufrieden</a:t>
                      </a:r>
                      <a:r>
                        <a:rPr sz="4400">
                          <a:solidFill>
                            <a:srgbClr val="5E5E5E"/>
                          </a:solidFill>
                          <a:latin typeface="Comfortaa Bold"/>
                          <a:ea typeface="Comfortaa Bold"/>
                          <a:cs typeface="Comfortaa Bold"/>
                          <a:sym typeface="Comfortaa Bold"/>
                        </a:rPr>
                        <a:t> Kunden 3 x </a:t>
                      </a:r>
                      <a:r>
                        <a:rPr sz="4400"/>
                        <a:t>	</a:t>
                      </a:r>
                      <a:r>
                        <a:rPr sz="4400" err="1">
                          <a:solidFill>
                            <a:srgbClr val="5E5E5E"/>
                          </a:solidFill>
                          <a:latin typeface="Comfortaa Bold"/>
                          <a:ea typeface="Comfortaa Bold"/>
                          <a:cs typeface="Comfortaa Bold"/>
                          <a:sym typeface="Comfortaa Bold"/>
                        </a:rPr>
                        <a:t>höher</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als</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bei</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nur</a:t>
                      </a:r>
                      <a:r>
                        <a:rPr sz="4400">
                          <a:solidFill>
                            <a:srgbClr val="5E5E5E"/>
                          </a:solidFill>
                          <a:latin typeface="Comfortaa Bold"/>
                          <a:ea typeface="Comfortaa Bold"/>
                          <a:cs typeface="Comfortaa Bold"/>
                          <a:sym typeface="Comfortaa Bold"/>
                        </a:rPr>
                        <a:t> </a:t>
                      </a:r>
                      <a:r>
                        <a:rPr sz="4400" u="sng" err="1">
                          <a:solidFill>
                            <a:srgbClr val="5E5E5E"/>
                          </a:solidFill>
                          <a:latin typeface="Comfortaa Bold"/>
                          <a:ea typeface="Comfortaa Bold"/>
                          <a:cs typeface="Comfortaa Bold"/>
                          <a:sym typeface="Comfortaa Bold"/>
                        </a:rPr>
                        <a:t>zufriedenen</a:t>
                      </a:r>
                      <a:r>
                        <a:rPr sz="4400">
                          <a:solidFill>
                            <a:srgbClr val="5E5E5E"/>
                          </a:solidFill>
                          <a:latin typeface="Comfortaa Bold"/>
                          <a:ea typeface="Comfortaa Bold"/>
                          <a:cs typeface="Comfortaa Bold"/>
                          <a:sym typeface="Comfortaa Bold"/>
                        </a:rPr>
                        <a:t> Kunden</a:t>
                      </a:r>
                    </a:p>
                  </a:txBody>
                  <a:tcPr marL="50801" marR="50801" marT="50801" marB="50801" anchor="ctr" horzOverflow="overflow">
                    <a:solidFill>
                      <a:srgbClr val="FFFFFF"/>
                    </a:solidFill>
                  </a:tcPr>
                </a:tc>
                <a:tc hMerge="1">
                  <a:txBody>
                    <a:bodyPr/>
                    <a:lstStyle/>
                    <a:p>
                      <a:endParaRPr lang="de-DE"/>
                    </a:p>
                  </a:txBody>
                  <a:tcPr/>
                </a:tc>
                <a:extLst>
                  <a:ext uri="{0D108BD9-81ED-4DB2-BD59-A6C34878D82A}">
                    <a16:rowId xmlns:a16="http://schemas.microsoft.com/office/drawing/2014/main" val="10003"/>
                  </a:ext>
                </a:extLst>
              </a:tr>
              <a:tr h="1897728">
                <a:tc gridSpan="2">
                  <a:txBody>
                    <a:bodyPr/>
                    <a:lstStyle/>
                    <a:p>
                      <a:pPr algn="ctr" defTabSz="914400">
                        <a:defRPr sz="4500">
                          <a:solidFill>
                            <a:srgbClr val="5E5E5E"/>
                          </a:solidFill>
                          <a:latin typeface="Comfortaa Bold"/>
                          <a:ea typeface="Comfortaa Bold"/>
                          <a:cs typeface="Comfortaa Bold"/>
                          <a:sym typeface="Comfortaa Bold"/>
                        </a:defRPr>
                      </a:pPr>
                      <a:r>
                        <a:rPr sz="4400"/>
                        <a:t>Wie stark </a:t>
                      </a:r>
                      <a:r>
                        <a:rPr sz="4400" err="1"/>
                        <a:t>sind</a:t>
                      </a:r>
                      <a:r>
                        <a:rPr sz="4400"/>
                        <a:t> </a:t>
                      </a:r>
                      <a:r>
                        <a:rPr sz="4400" u="sng" err="1"/>
                        <a:t>sehr</a:t>
                      </a:r>
                      <a:r>
                        <a:rPr sz="4400" u="sng"/>
                        <a:t> </a:t>
                      </a:r>
                      <a:r>
                        <a:rPr sz="4400" u="sng" err="1"/>
                        <a:t>zufriedene</a:t>
                      </a:r>
                      <a:r>
                        <a:rPr sz="4400"/>
                        <a:t> Kunden </a:t>
                      </a:r>
                      <a:r>
                        <a:rPr sz="4400" err="1"/>
                        <a:t>Werbeträger</a:t>
                      </a:r>
                      <a:r>
                        <a:rPr sz="4400"/>
                        <a:t> </a:t>
                      </a:r>
                    </a:p>
                  </a:txBody>
                  <a:tcPr marL="50801" marR="50801" marT="50801" marB="50801" anchor="ctr" horzOverflow="overflow">
                    <a:solidFill>
                      <a:srgbClr val="D6D6D6"/>
                    </a:solidFill>
                  </a:tcPr>
                </a:tc>
                <a:tc hMerge="1">
                  <a:txBody>
                    <a:bodyPr/>
                    <a:lstStyle/>
                    <a:p>
                      <a:endParaRPr lang="de-DE"/>
                    </a:p>
                  </a:txBody>
                  <a:tcPr/>
                </a:tc>
                <a:extLst>
                  <a:ext uri="{0D108BD9-81ED-4DB2-BD59-A6C34878D82A}">
                    <a16:rowId xmlns:a16="http://schemas.microsoft.com/office/drawing/2014/main" val="10004"/>
                  </a:ext>
                </a:extLst>
              </a:tr>
              <a:tr h="1897728">
                <a:tc gridSpan="2">
                  <a:txBody>
                    <a:bodyPr/>
                    <a:lstStyle/>
                    <a:p>
                      <a:pPr algn="ctr" defTabSz="914400">
                        <a:defRPr sz="4500">
                          <a:latin typeface="Comfortaa Regular"/>
                          <a:ea typeface="Comfortaa Regular"/>
                          <a:cs typeface="Comfortaa Regular"/>
                          <a:sym typeface="Comfortaa Regular"/>
                        </a:defRPr>
                      </a:pPr>
                      <a:r>
                        <a:rPr sz="4400" u="sng" err="1"/>
                        <a:t>S</a:t>
                      </a:r>
                      <a:r>
                        <a:rPr sz="4400" u="sng" err="1">
                          <a:solidFill>
                            <a:srgbClr val="5E5E5E"/>
                          </a:solidFill>
                          <a:latin typeface="Comfortaa Bold"/>
                          <a:ea typeface="Comfortaa Bold"/>
                          <a:cs typeface="Comfortaa Bold"/>
                          <a:sym typeface="Comfortaa Bold"/>
                        </a:rPr>
                        <a:t>ehr</a:t>
                      </a:r>
                      <a:r>
                        <a:rPr sz="4400" u="sng">
                          <a:solidFill>
                            <a:srgbClr val="5E5E5E"/>
                          </a:solidFill>
                          <a:latin typeface="Comfortaa Bold"/>
                          <a:ea typeface="Comfortaa Bold"/>
                          <a:cs typeface="Comfortaa Bold"/>
                          <a:sym typeface="Comfortaa Bold"/>
                        </a:rPr>
                        <a:t> </a:t>
                      </a:r>
                      <a:r>
                        <a:rPr sz="4400" u="sng" err="1">
                          <a:solidFill>
                            <a:srgbClr val="5E5E5E"/>
                          </a:solidFill>
                          <a:latin typeface="Comfortaa Bold"/>
                          <a:ea typeface="Comfortaa Bold"/>
                          <a:cs typeface="Comfortaa Bold"/>
                          <a:sym typeface="Comfortaa Bold"/>
                        </a:rPr>
                        <a:t>zufriedene</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Kunden</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sind</a:t>
                      </a:r>
                      <a:r>
                        <a:rPr sz="4400">
                          <a:solidFill>
                            <a:srgbClr val="5E5E5E"/>
                          </a:solidFill>
                          <a:latin typeface="Comfortaa Bold"/>
                          <a:ea typeface="Comfortaa Bold"/>
                          <a:cs typeface="Comfortaa Bold"/>
                          <a:sym typeface="Comfortaa Bold"/>
                        </a:rPr>
                        <a:t> fast </a:t>
                      </a:r>
                      <a:r>
                        <a:rPr sz="4400" err="1">
                          <a:solidFill>
                            <a:srgbClr val="5E5E5E"/>
                          </a:solidFill>
                          <a:latin typeface="Comfortaa Bold"/>
                          <a:ea typeface="Comfortaa Bold"/>
                          <a:cs typeface="Comfortaa Bold"/>
                          <a:sym typeface="Comfortaa Bold"/>
                        </a:rPr>
                        <a:t>zu</a:t>
                      </a:r>
                      <a:r>
                        <a:rPr sz="4400">
                          <a:solidFill>
                            <a:srgbClr val="5E5E5E"/>
                          </a:solidFill>
                          <a:latin typeface="Comfortaa Bold"/>
                          <a:ea typeface="Comfortaa Bold"/>
                          <a:cs typeface="Comfortaa Bold"/>
                          <a:sym typeface="Comfortaa Bold"/>
                        </a:rPr>
                        <a:t> 100 % die </a:t>
                      </a:r>
                      <a:r>
                        <a:rPr sz="4400" err="1">
                          <a:solidFill>
                            <a:srgbClr val="5E5E5E"/>
                          </a:solidFill>
                          <a:latin typeface="Comfortaa Bold"/>
                          <a:ea typeface="Comfortaa Bold"/>
                          <a:cs typeface="Comfortaa Bold"/>
                          <a:sym typeface="Comfortaa Bold"/>
                        </a:rPr>
                        <a:t>besten</a:t>
                      </a:r>
                      <a:r>
                        <a:rPr sz="4400">
                          <a:solidFill>
                            <a:srgbClr val="5E5E5E"/>
                          </a:solidFill>
                          <a:latin typeface="Comfortaa Bold"/>
                          <a:ea typeface="Comfortaa Bold"/>
                          <a:cs typeface="Comfortaa Bold"/>
                          <a:sym typeface="Comfortaa Bold"/>
                        </a:rPr>
                        <a:t> </a:t>
                      </a:r>
                      <a:r>
                        <a:rPr sz="4400" err="1">
                          <a:solidFill>
                            <a:srgbClr val="5E5E5E"/>
                          </a:solidFill>
                          <a:latin typeface="Comfortaa Bold"/>
                          <a:ea typeface="Comfortaa Bold"/>
                          <a:cs typeface="Comfortaa Bold"/>
                          <a:sym typeface="Comfortaa Bold"/>
                        </a:rPr>
                        <a:t>Werbeträger</a:t>
                      </a:r>
                      <a:endParaRPr sz="4400">
                        <a:solidFill>
                          <a:srgbClr val="5E5E5E"/>
                        </a:solidFill>
                        <a:latin typeface="Comfortaa Bold"/>
                        <a:ea typeface="Comfortaa Bold"/>
                        <a:cs typeface="Comfortaa Bold"/>
                        <a:sym typeface="Comfortaa Bold"/>
                      </a:endParaRPr>
                    </a:p>
                  </a:txBody>
                  <a:tcPr marL="50801" marR="50801" marT="50801" marB="50801" anchor="ctr" horzOverflow="overflow">
                    <a:solidFill>
                      <a:srgbClr val="FFFFFF"/>
                    </a:solidFill>
                  </a:tcPr>
                </a:tc>
                <a:tc hMerge="1">
                  <a:txBody>
                    <a:bodyPr/>
                    <a:lstStyle/>
                    <a:p>
                      <a:endParaRPr lang="de-DE"/>
                    </a:p>
                  </a:txBody>
                  <a:tcPr/>
                </a:tc>
                <a:extLst>
                  <a:ext uri="{0D108BD9-81ED-4DB2-BD59-A6C34878D82A}">
                    <a16:rowId xmlns:a16="http://schemas.microsoft.com/office/drawing/2014/main" val="10005"/>
                  </a:ext>
                </a:extLst>
              </a:tr>
            </a:tbl>
          </a:graphicData>
        </a:graphic>
      </p:graphicFrame>
      <p:sp>
        <p:nvSpPr>
          <p:cNvPr id="815" name="KUNDENLOYALITÄT - Fakten">
            <a:extLst>
              <a:ext uri="{FF2B5EF4-FFF2-40B4-BE49-F238E27FC236}">
                <a16:creationId xmlns:a16="http://schemas.microsoft.com/office/drawing/2014/main" id="{EEE1DFCC-5DEF-D2D0-A541-CE72664A6290}"/>
              </a:ext>
            </a:extLst>
          </p:cNvPr>
          <p:cNvSpPr txBox="1"/>
          <p:nvPr/>
        </p:nvSpPr>
        <p:spPr>
          <a:xfrm>
            <a:off x="2937571" y="305359"/>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KUNDENLOYALITÄT - Fakten</a:t>
            </a:r>
          </a:p>
        </p:txBody>
      </p:sp>
      <p:sp>
        <p:nvSpPr>
          <p:cNvPr id="2" name="Rechteck 1">
            <a:extLst>
              <a:ext uri="{FF2B5EF4-FFF2-40B4-BE49-F238E27FC236}">
                <a16:creationId xmlns:a16="http://schemas.microsoft.com/office/drawing/2014/main" id="{5D55B630-9B17-E940-02EE-7F69F157CD1D}"/>
              </a:ext>
            </a:extLst>
          </p:cNvPr>
          <p:cNvSpPr/>
          <p:nvPr/>
        </p:nvSpPr>
        <p:spPr>
          <a:xfrm>
            <a:off x="-77985" y="6209351"/>
            <a:ext cx="24408642" cy="8455389"/>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6001" dirty="0">
              <a:solidFill>
                <a:srgbClr val="FFFFFF"/>
              </a:solidFill>
            </a:endParaRPr>
          </a:p>
          <a:p>
            <a:pPr defTabSz="821619"/>
            <a:endParaRPr lang="de-DE" sz="6001" dirty="0">
              <a:solidFill>
                <a:srgbClr val="FFFFFF"/>
              </a:solidFill>
            </a:endParaRPr>
          </a:p>
          <a:p>
            <a:pPr defTabSz="821619"/>
            <a:r>
              <a:rPr lang="de-DE" sz="6001" dirty="0">
                <a:solidFill>
                  <a:srgbClr val="FFFFFF"/>
                </a:solidFill>
              </a:rPr>
              <a:t>TERMINQUOTE IST BEI BESTANDSKUNDEN HÖHER </a:t>
            </a:r>
          </a:p>
          <a:p>
            <a:pPr defTabSz="821619"/>
            <a:r>
              <a:rPr lang="de-DE" sz="6001" dirty="0">
                <a:solidFill>
                  <a:srgbClr val="FFFFFF"/>
                </a:solidFill>
              </a:rPr>
              <a:t>ALS BEI NEUKUNDEN</a:t>
            </a:r>
          </a:p>
          <a:p>
            <a:pPr defTabSz="821619"/>
            <a:endParaRPr lang="de-DE" sz="6001" dirty="0">
              <a:solidFill>
                <a:srgbClr val="FFFFFF"/>
              </a:solidFill>
            </a:endParaRPr>
          </a:p>
          <a:p>
            <a:pPr defTabSz="821619"/>
            <a:r>
              <a:rPr lang="de-DE" sz="6001" dirty="0">
                <a:solidFill>
                  <a:srgbClr val="FFFFFF"/>
                </a:solidFill>
              </a:rPr>
              <a:t>DIE VORGEHENSWEISE </a:t>
            </a:r>
          </a:p>
          <a:p>
            <a:pPr defTabSz="821619"/>
            <a:r>
              <a:rPr lang="de-DE" sz="6001" dirty="0">
                <a:solidFill>
                  <a:srgbClr val="FFFFFF"/>
                </a:solidFill>
              </a:rPr>
              <a:t>ZEIGT NUR KLEINE UNTERSCHIEDE</a:t>
            </a:r>
          </a:p>
          <a:p>
            <a:pPr defTabSz="821619"/>
            <a:endParaRPr lang="de-DE" sz="6001" dirty="0">
              <a:solidFill>
                <a:srgbClr val="FFFFFF"/>
              </a:solidFill>
            </a:endParaRPr>
          </a:p>
          <a:p>
            <a:pPr defTabSz="821619"/>
            <a:endParaRPr lang="de-DE" sz="6001" dirty="0">
              <a:solidFill>
                <a:srgbClr val="FFFFFF"/>
              </a:solidFill>
            </a:endParaRPr>
          </a:p>
        </p:txBody>
      </p:sp>
      <p:sp>
        <p:nvSpPr>
          <p:cNvPr id="3" name="BEISPIELE">
            <a:extLst>
              <a:ext uri="{FF2B5EF4-FFF2-40B4-BE49-F238E27FC236}">
                <a16:creationId xmlns:a16="http://schemas.microsoft.com/office/drawing/2014/main" id="{E7FCA948-4B1D-B568-2261-40E4162A8ADC}"/>
              </a:ext>
            </a:extLst>
          </p:cNvPr>
          <p:cNvSpPr/>
          <p:nvPr/>
        </p:nvSpPr>
        <p:spPr>
          <a:xfrm rot="20363172">
            <a:off x="132294" y="358241"/>
            <a:ext cx="4460862" cy="1562747"/>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3200">
                <a:latin typeface="Verdana" panose="020B0604030504040204" pitchFamily="34" charset="0"/>
                <a:ea typeface="Verdana" panose="020B0604030504040204" pitchFamily="34" charset="0"/>
                <a:cs typeface="Verdana" panose="020B0604030504040204" pitchFamily="34" charset="0"/>
              </a:rPr>
              <a:t>Infos zu den Mitarbeiter- Workshops</a:t>
            </a:r>
            <a:endParaRPr sz="3200">
              <a:latin typeface="Verdana" panose="020B0604030504040204" pitchFamily="34" charset="0"/>
              <a:ea typeface="Verdana" panose="020B0604030504040204" pitchFamily="34" charset="0"/>
              <a:cs typeface="Verdana" panose="020B0604030504040204" pitchFamily="34" charset="0"/>
            </a:endParaRPr>
          </a:p>
        </p:txBody>
      </p:sp>
      <p:sp>
        <p:nvSpPr>
          <p:cNvPr id="4" name="betaConcept">
            <a:extLst>
              <a:ext uri="{FF2B5EF4-FFF2-40B4-BE49-F238E27FC236}">
                <a16:creationId xmlns:a16="http://schemas.microsoft.com/office/drawing/2014/main" id="{1BEC10CF-59EE-ED57-003D-186E16C389F7}"/>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5" name="academy">
            <a:extLst>
              <a:ext uri="{FF2B5EF4-FFF2-40B4-BE49-F238E27FC236}">
                <a16:creationId xmlns:a16="http://schemas.microsoft.com/office/drawing/2014/main" id="{90145F7B-DD28-962D-0928-501F9831FD3D}"/>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6" name="pasted-image.png" descr="pasted-image.png">
            <a:extLst>
              <a:ext uri="{FF2B5EF4-FFF2-40B4-BE49-F238E27FC236}">
                <a16:creationId xmlns:a16="http://schemas.microsoft.com/office/drawing/2014/main" id="{173259A9-132F-DAE5-57BC-704A65AAA89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7" name="powered by">
            <a:extLst>
              <a:ext uri="{FF2B5EF4-FFF2-40B4-BE49-F238E27FC236}">
                <a16:creationId xmlns:a16="http://schemas.microsoft.com/office/drawing/2014/main" id="{BBE9C167-E876-0BDA-4E61-F959A8ABC473}"/>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8" name="© Ralph Schmauder 2025 all rights reserved">
            <a:extLst>
              <a:ext uri="{FF2B5EF4-FFF2-40B4-BE49-F238E27FC236}">
                <a16:creationId xmlns:a16="http://schemas.microsoft.com/office/drawing/2014/main" id="{CD8C257D-63CC-AE27-93A3-CB5E9E7FD677}"/>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183061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29946-ADC5-B52A-0F9D-566A1BB90E86}"/>
            </a:ext>
          </a:extLst>
        </p:cNvPr>
        <p:cNvGrpSpPr/>
        <p:nvPr/>
      </p:nvGrpSpPr>
      <p:grpSpPr>
        <a:xfrm>
          <a:off x="0" y="0"/>
          <a:ext cx="0" cy="0"/>
          <a:chOff x="0" y="0"/>
          <a:chExt cx="0" cy="0"/>
        </a:xfrm>
      </p:grpSpPr>
      <p:sp>
        <p:nvSpPr>
          <p:cNvPr id="6" name="Rechteck">
            <a:extLst>
              <a:ext uri="{FF2B5EF4-FFF2-40B4-BE49-F238E27FC236}">
                <a16:creationId xmlns:a16="http://schemas.microsoft.com/office/drawing/2014/main" id="{53E951F2-93D8-9A91-0639-A6C5FF8FB78D}"/>
              </a:ext>
            </a:extLst>
          </p:cNvPr>
          <p:cNvSpPr/>
          <p:nvPr/>
        </p:nvSpPr>
        <p:spPr>
          <a:xfrm>
            <a:off x="0" y="-134478"/>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pic>
        <p:nvPicPr>
          <p:cNvPr id="3" name="Grafik 2">
            <a:extLst>
              <a:ext uri="{FF2B5EF4-FFF2-40B4-BE49-F238E27FC236}">
                <a16:creationId xmlns:a16="http://schemas.microsoft.com/office/drawing/2014/main" id="{39C089FC-D1FB-509C-2498-2EA722688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6" y="1390759"/>
            <a:ext cx="24384000" cy="11155874"/>
          </a:xfrm>
          <a:prstGeom prst="rect">
            <a:avLst/>
          </a:prstGeom>
        </p:spPr>
      </p:pic>
      <p:sp>
        <p:nvSpPr>
          <p:cNvPr id="4" name="Rechteck 3">
            <a:extLst>
              <a:ext uri="{FF2B5EF4-FFF2-40B4-BE49-F238E27FC236}">
                <a16:creationId xmlns:a16="http://schemas.microsoft.com/office/drawing/2014/main" id="{8E061CBF-529D-A2FC-4516-CDDA46DAA9DD}"/>
              </a:ext>
            </a:extLst>
          </p:cNvPr>
          <p:cNvSpPr/>
          <p:nvPr/>
        </p:nvSpPr>
        <p:spPr>
          <a:xfrm>
            <a:off x="20214825" y="-360695"/>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187D6ABE-3F1D-66DA-1277-7C5F61A4CED6}"/>
              </a:ext>
            </a:extLst>
          </p:cNvPr>
          <p:cNvPicPr>
            <a:picLocks noChangeAspect="1"/>
          </p:cNvPicPr>
          <p:nvPr/>
        </p:nvPicPr>
        <p:blipFill>
          <a:blip r:embed="rId4" cstate="print"/>
          <a:stretch>
            <a:fillRect/>
          </a:stretch>
        </p:blipFill>
        <p:spPr>
          <a:xfrm>
            <a:off x="20790891" y="274886"/>
            <a:ext cx="2645433" cy="1100785"/>
          </a:xfrm>
          <a:prstGeom prst="rect">
            <a:avLst/>
          </a:prstGeom>
        </p:spPr>
      </p:pic>
      <p:sp>
        <p:nvSpPr>
          <p:cNvPr id="900" name="Unterschied zu…">
            <a:extLst>
              <a:ext uri="{FF2B5EF4-FFF2-40B4-BE49-F238E27FC236}">
                <a16:creationId xmlns:a16="http://schemas.microsoft.com/office/drawing/2014/main" id="{14B09CC7-F27D-01D0-4E34-FD765ED02ED2}"/>
              </a:ext>
            </a:extLst>
          </p:cNvPr>
          <p:cNvSpPr txBox="1"/>
          <p:nvPr/>
        </p:nvSpPr>
        <p:spPr>
          <a:xfrm>
            <a:off x="5639274" y="11385502"/>
            <a:ext cx="12313366" cy="2385523"/>
          </a:xfrm>
          <a:prstGeom prst="rect">
            <a:avLst/>
          </a:prstGeom>
          <a:solidFill>
            <a:srgbClr val="FF9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a:spAutoFit/>
          </a:bodyPr>
          <a:lstStyle/>
          <a:p>
            <a:pPr defTabSz="2286246">
              <a:lnSpc>
                <a:spcPct val="70000"/>
              </a:lnSpc>
              <a:defRPr sz="10700">
                <a:solidFill>
                  <a:srgbClr val="FFFFFF"/>
                </a:solidFill>
                <a:latin typeface="Impact"/>
                <a:ea typeface="Impact"/>
                <a:cs typeface="Impact"/>
                <a:sym typeface="Impact"/>
              </a:defRPr>
            </a:pPr>
            <a:endParaRPr lang="de-DE" sz="2001"/>
          </a:p>
          <a:p>
            <a:pPr defTabSz="2286246">
              <a:lnSpc>
                <a:spcPct val="70000"/>
              </a:lnSpc>
              <a:defRPr sz="10700">
                <a:solidFill>
                  <a:srgbClr val="FFFFFF"/>
                </a:solidFill>
                <a:latin typeface="Impact"/>
                <a:ea typeface="Impact"/>
                <a:cs typeface="Impact"/>
                <a:sym typeface="Impact"/>
              </a:defRPr>
            </a:pPr>
            <a:r>
              <a:rPr sz="6001" err="1"/>
              <a:t>Unterschied</a:t>
            </a:r>
            <a:r>
              <a:rPr sz="6001"/>
              <a:t> </a:t>
            </a:r>
            <a:r>
              <a:rPr sz="6001" err="1"/>
              <a:t>zu</a:t>
            </a:r>
            <a:endParaRPr sz="6001"/>
          </a:p>
          <a:p>
            <a:pPr defTabSz="2286246">
              <a:lnSpc>
                <a:spcPct val="70000"/>
              </a:lnSpc>
              <a:defRPr sz="10700">
                <a:solidFill>
                  <a:srgbClr val="FFFFFF"/>
                </a:solidFill>
                <a:latin typeface="Impact"/>
                <a:ea typeface="Impact"/>
                <a:cs typeface="Impact"/>
                <a:sym typeface="Impact"/>
              </a:defRPr>
            </a:pPr>
            <a:endParaRPr lang="de-DE" sz="6001"/>
          </a:p>
          <a:p>
            <a:pPr defTabSz="2286246">
              <a:lnSpc>
                <a:spcPct val="70000"/>
              </a:lnSpc>
              <a:defRPr sz="10700">
                <a:solidFill>
                  <a:srgbClr val="FFFFFF"/>
                </a:solidFill>
                <a:latin typeface="Impact"/>
                <a:ea typeface="Impact"/>
                <a:cs typeface="Impact"/>
                <a:sym typeface="Impact"/>
              </a:defRPr>
            </a:pPr>
            <a:r>
              <a:rPr sz="6001"/>
              <a:t>NEU KUNDEN?</a:t>
            </a:r>
            <a:endParaRPr lang="de-DE" sz="6001"/>
          </a:p>
        </p:txBody>
      </p:sp>
      <p:sp>
        <p:nvSpPr>
          <p:cNvPr id="7" name="Oval 6">
            <a:extLst>
              <a:ext uri="{FF2B5EF4-FFF2-40B4-BE49-F238E27FC236}">
                <a16:creationId xmlns:a16="http://schemas.microsoft.com/office/drawing/2014/main" id="{38AE0C29-73B2-B659-62ED-A02267D939FC}"/>
              </a:ext>
            </a:extLst>
          </p:cNvPr>
          <p:cNvSpPr/>
          <p:nvPr/>
        </p:nvSpPr>
        <p:spPr>
          <a:xfrm>
            <a:off x="11255898" y="3066871"/>
            <a:ext cx="3384377" cy="141504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r>
              <a:rPr lang="de-DE" sz="2801">
                <a:solidFill>
                  <a:srgbClr val="FFFFFF"/>
                </a:solidFill>
              </a:rPr>
              <a:t>Ich bin wieder da!</a:t>
            </a:r>
          </a:p>
        </p:txBody>
      </p:sp>
      <p:pic>
        <p:nvPicPr>
          <p:cNvPr id="8" name="Grafik 7">
            <a:extLst>
              <a:ext uri="{FF2B5EF4-FFF2-40B4-BE49-F238E27FC236}">
                <a16:creationId xmlns:a16="http://schemas.microsoft.com/office/drawing/2014/main" id="{7739391E-C1A1-0875-AB78-B9EE7A818C0B}"/>
              </a:ext>
            </a:extLst>
          </p:cNvPr>
          <p:cNvPicPr>
            <a:picLocks noChangeAspect="1"/>
          </p:cNvPicPr>
          <p:nvPr/>
        </p:nvPicPr>
        <p:blipFill>
          <a:blip r:embed="rId4" cstate="print"/>
          <a:stretch>
            <a:fillRect/>
          </a:stretch>
        </p:blipFill>
        <p:spPr>
          <a:xfrm rot="333218">
            <a:off x="5702662" y="5265554"/>
            <a:ext cx="4094437" cy="1508559"/>
          </a:xfrm>
          <a:prstGeom prst="rect">
            <a:avLst/>
          </a:prstGeom>
        </p:spPr>
      </p:pic>
      <p:sp>
        <p:nvSpPr>
          <p:cNvPr id="2" name="TELEFON">
            <a:extLst>
              <a:ext uri="{FF2B5EF4-FFF2-40B4-BE49-F238E27FC236}">
                <a16:creationId xmlns:a16="http://schemas.microsoft.com/office/drawing/2014/main" id="{03B84289-C114-C27B-1A1B-5832D50583C2}"/>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NEUKUNDE</a:t>
            </a:r>
            <a:endParaRPr/>
          </a:p>
        </p:txBody>
      </p:sp>
    </p:spTree>
    <p:extLst>
      <p:ext uri="{BB962C8B-B14F-4D97-AF65-F5344CB8AC3E}">
        <p14:creationId xmlns:p14="http://schemas.microsoft.com/office/powerpoint/2010/main" val="329662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0"/>
                                        </p:tgtEl>
                                        <p:attrNameLst>
                                          <p:attrName>style.visibility</p:attrName>
                                        </p:attrNameLst>
                                      </p:cBhvr>
                                      <p:to>
                                        <p:strVal val="visible"/>
                                      </p:to>
                                    </p:set>
                                    <p:animEffect transition="in" filter="wipe(left)">
                                      <p:cBhvr>
                                        <p:cTn id="7" dur="8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
          <p:cNvSpPr txBox="1"/>
          <p:nvPr/>
        </p:nvSpPr>
        <p:spPr>
          <a:xfrm>
            <a:off x="2070172" y="3070977"/>
            <a:ext cx="22313829" cy="660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a:spAutoFit/>
          </a:bodyPr>
          <a:lstStyle/>
          <a:p>
            <a:pPr algn="l" defTabSz="457248">
              <a:defRPr sz="5200" b="1" i="1">
                <a:solidFill>
                  <a:srgbClr val="2B669A"/>
                </a:solidFill>
                <a:latin typeface="Verdana"/>
                <a:ea typeface="Verdana"/>
                <a:cs typeface="Verdana"/>
                <a:sym typeface="Verdana"/>
              </a:defRPr>
            </a:pPr>
            <a:r>
              <a:rPr lang="de-DE" sz="5201" dirty="0"/>
              <a:t>LOSTKUNDE:</a:t>
            </a:r>
          </a:p>
          <a:p>
            <a:pPr algn="l" defTabSz="457248">
              <a:defRPr sz="5200" b="1">
                <a:solidFill>
                  <a:srgbClr val="2B669A"/>
                </a:solidFill>
                <a:latin typeface="Verdana"/>
                <a:ea typeface="Verdana"/>
                <a:cs typeface="Verdana"/>
                <a:sym typeface="Verdana"/>
              </a:defRPr>
            </a:pPr>
            <a:r>
              <a:rPr lang="de-DE" sz="5401" dirty="0"/>
              <a:t>Ich möchte Sie gerne als Kunden </a:t>
            </a:r>
            <a:r>
              <a:rPr lang="de-DE" sz="5401" dirty="0">
                <a:solidFill>
                  <a:srgbClr val="FA694D"/>
                </a:solidFill>
              </a:rPr>
              <a:t>zurückgewinnen...</a:t>
            </a:r>
          </a:p>
          <a:p>
            <a:pPr algn="l" defTabSz="457248">
              <a:defRPr sz="5200" b="1">
                <a:solidFill>
                  <a:srgbClr val="2B669A"/>
                </a:solidFill>
                <a:latin typeface="Verdana"/>
                <a:ea typeface="Verdana"/>
                <a:cs typeface="Verdana"/>
                <a:sym typeface="Verdana"/>
              </a:defRPr>
            </a:pPr>
            <a:endParaRPr lang="de-DE" sz="5201" dirty="0"/>
          </a:p>
          <a:p>
            <a:pPr algn="l" defTabSz="457248">
              <a:defRPr sz="5200" b="1">
                <a:solidFill>
                  <a:srgbClr val="2B669A"/>
                </a:solidFill>
                <a:latin typeface="Verdana"/>
                <a:ea typeface="Verdana"/>
                <a:cs typeface="Verdana"/>
                <a:sym typeface="Verdana"/>
              </a:defRPr>
            </a:pPr>
            <a:endParaRPr lang="de-DE" sz="5201" dirty="0"/>
          </a:p>
          <a:p>
            <a:pPr algn="l" defTabSz="457248">
              <a:defRPr sz="5200" b="1">
                <a:solidFill>
                  <a:srgbClr val="2B669A"/>
                </a:solidFill>
                <a:latin typeface="Verdana"/>
                <a:ea typeface="Verdana"/>
                <a:cs typeface="Verdana"/>
                <a:sym typeface="Verdana"/>
              </a:defRPr>
            </a:pPr>
            <a:r>
              <a:rPr lang="de-DE" sz="5201" i="1" dirty="0"/>
              <a:t>NEUKUNDE:</a:t>
            </a:r>
          </a:p>
          <a:p>
            <a:pPr algn="l" defTabSz="457248">
              <a:defRPr sz="5200" b="1">
                <a:solidFill>
                  <a:srgbClr val="2B669A"/>
                </a:solidFill>
                <a:latin typeface="Verdana"/>
                <a:ea typeface="Verdana"/>
                <a:cs typeface="Verdana"/>
                <a:sym typeface="Verdana"/>
              </a:defRPr>
            </a:pPr>
            <a:r>
              <a:rPr sz="5401" dirty="0"/>
              <a:t>Ich </a:t>
            </a:r>
            <a:r>
              <a:rPr sz="5401" dirty="0" err="1"/>
              <a:t>möchte</a:t>
            </a:r>
            <a:r>
              <a:rPr sz="5401" dirty="0"/>
              <a:t> Sie gerne </a:t>
            </a:r>
            <a:r>
              <a:rPr sz="5401" dirty="0" err="1"/>
              <a:t>als</a:t>
            </a:r>
            <a:r>
              <a:rPr sz="5401" dirty="0"/>
              <a:t> Kunden </a:t>
            </a:r>
            <a:r>
              <a:rPr sz="5401" dirty="0" err="1">
                <a:solidFill>
                  <a:srgbClr val="FA694D"/>
                </a:solidFill>
              </a:rPr>
              <a:t>gewinnen</a:t>
            </a:r>
            <a:r>
              <a:rPr lang="de-DE" sz="5401" dirty="0">
                <a:solidFill>
                  <a:srgbClr val="FA694D"/>
                </a:solidFill>
              </a:rPr>
              <a:t>...</a:t>
            </a:r>
          </a:p>
          <a:p>
            <a:pPr algn="l" defTabSz="457248">
              <a:defRPr sz="5200" b="1">
                <a:solidFill>
                  <a:srgbClr val="2B669A"/>
                </a:solidFill>
                <a:latin typeface="Verdana"/>
                <a:ea typeface="Verdana"/>
                <a:cs typeface="Verdana"/>
                <a:sym typeface="Verdana"/>
              </a:defRPr>
            </a:pPr>
            <a:endParaRPr lang="de-DE" sz="5201" i="1" dirty="0"/>
          </a:p>
          <a:p>
            <a:pPr algn="l" defTabSz="457248">
              <a:defRPr sz="5200" b="1">
                <a:solidFill>
                  <a:srgbClr val="2B669A"/>
                </a:solidFill>
                <a:latin typeface="Verdana"/>
                <a:ea typeface="Verdana"/>
                <a:cs typeface="Verdana"/>
                <a:sym typeface="Verdana"/>
              </a:defRPr>
            </a:pPr>
            <a:endParaRPr lang="de-DE" sz="5201" i="1" dirty="0"/>
          </a:p>
        </p:txBody>
      </p:sp>
      <p:grpSp>
        <p:nvGrpSpPr>
          <p:cNvPr id="2" name="Gruppieren 1">
            <a:extLst>
              <a:ext uri="{FF2B5EF4-FFF2-40B4-BE49-F238E27FC236}">
                <a16:creationId xmlns:a16="http://schemas.microsoft.com/office/drawing/2014/main" id="{4B695307-3D3E-AB12-4D2D-EDAE55E7AFEB}"/>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7479FAB8-FD13-30FB-97CF-0F38DC141B76}"/>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933C64DD-6CEB-8009-FBBA-224B47B770C7}"/>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30D8CE6E-0FFD-A973-8556-8BA641DC67DA}"/>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FE3F5323-ABB8-C35F-3B22-53C6C3569953}"/>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
        <p:nvSpPr>
          <p:cNvPr id="8" name="WAS MACHT EINEN OPTIMALEN KUNDEN AUS?">
            <a:extLst>
              <a:ext uri="{FF2B5EF4-FFF2-40B4-BE49-F238E27FC236}">
                <a16:creationId xmlns:a16="http://schemas.microsoft.com/office/drawing/2014/main" id="{F6A4C47E-ADBD-5048-D3A5-EC1CA285232D}"/>
              </a:ext>
            </a:extLst>
          </p:cNvPr>
          <p:cNvSpPr txBox="1"/>
          <p:nvPr/>
        </p:nvSpPr>
        <p:spPr>
          <a:xfrm>
            <a:off x="4571521" y="10315506"/>
            <a:ext cx="15240958" cy="2144687"/>
          </a:xfrm>
          <a:prstGeom prst="rect">
            <a:avLst/>
          </a:prstGeom>
          <a:ln w="127000">
            <a:solidFill>
              <a:srgbClr val="FA69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endParaRPr lang="de-DE" sz="999" b="1" dirty="0">
              <a:latin typeface="Verdana" panose="020B0604030504040204" pitchFamily="34" charset="0"/>
              <a:ea typeface="Verdana" panose="020B0604030504040204" pitchFamily="34" charset="0"/>
              <a:cs typeface="Verdana" panose="020B0604030504040204" pitchFamily="34" charset="0"/>
            </a:endParaRPr>
          </a:p>
          <a:p>
            <a:r>
              <a:rPr lang="de-DE" sz="7001" b="1" dirty="0">
                <a:latin typeface="Verdana" panose="020B0604030504040204" pitchFamily="34" charset="0"/>
                <a:ea typeface="Verdana" panose="020B0604030504040204" pitchFamily="34" charset="0"/>
                <a:cs typeface="Verdana" panose="020B0604030504040204" pitchFamily="34" charset="0"/>
              </a:rPr>
              <a:t>Standards setzen</a:t>
            </a:r>
          </a:p>
          <a:p>
            <a:endParaRPr sz="999" b="1" dirty="0">
              <a:latin typeface="Verdana" panose="020B0604030504040204" pitchFamily="34" charset="0"/>
              <a:ea typeface="Verdana" panose="020B0604030504040204" pitchFamily="34" charset="0"/>
              <a:cs typeface="Verdana" panose="020B0604030504040204" pitchFamily="34" charset="0"/>
            </a:endParaRPr>
          </a:p>
        </p:txBody>
      </p:sp>
      <p:sp>
        <p:nvSpPr>
          <p:cNvPr id="7" name="BEISPIELE">
            <a:extLst>
              <a:ext uri="{FF2B5EF4-FFF2-40B4-BE49-F238E27FC236}">
                <a16:creationId xmlns:a16="http://schemas.microsoft.com/office/drawing/2014/main" id="{62946994-4ECF-17F1-AD8F-2B228152E11C}"/>
              </a:ext>
            </a:extLst>
          </p:cNvPr>
          <p:cNvSpPr/>
          <p:nvPr/>
        </p:nvSpPr>
        <p:spPr>
          <a:xfrm rot="20363172">
            <a:off x="132294" y="358241"/>
            <a:ext cx="4460862" cy="1562747"/>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3200">
                <a:latin typeface="Verdana" panose="020B0604030504040204" pitchFamily="34" charset="0"/>
                <a:ea typeface="Verdana" panose="020B0604030504040204" pitchFamily="34" charset="0"/>
                <a:cs typeface="Verdana" panose="020B0604030504040204" pitchFamily="34" charset="0"/>
              </a:rPr>
              <a:t>Infos zu den Mitarbeiter- Workshops</a:t>
            </a:r>
            <a:endParaRPr sz="32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6012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Gruppenarbeit"/>
          <p:cNvSpPr txBox="1"/>
          <p:nvPr/>
        </p:nvSpPr>
        <p:spPr>
          <a:xfrm>
            <a:off x="382688" y="1945481"/>
            <a:ext cx="23463015" cy="301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spAutoFit/>
          </a:bodyPr>
          <a:lstStyle/>
          <a:p>
            <a:pPr lvl="1" indent="457248" defTabSz="2286246">
              <a:spcBef>
                <a:spcPts val="601"/>
              </a:spcBef>
              <a:defRPr sz="15000">
                <a:solidFill>
                  <a:srgbClr val="2B669A"/>
                </a:solidFill>
                <a:latin typeface="Impact"/>
                <a:ea typeface="Impact"/>
                <a:cs typeface="Impact"/>
                <a:sym typeface="Impact"/>
              </a:defRPr>
            </a:pPr>
            <a:r>
              <a:rPr lang="de-DE" sz="8800"/>
              <a:t>Positiver Flow</a:t>
            </a:r>
          </a:p>
          <a:p>
            <a:pPr lvl="1" indent="457248" defTabSz="2286246">
              <a:spcBef>
                <a:spcPts val="601"/>
              </a:spcBef>
              <a:defRPr sz="15000">
                <a:solidFill>
                  <a:srgbClr val="2B669A"/>
                </a:solidFill>
                <a:latin typeface="Impact"/>
                <a:ea typeface="Impact"/>
                <a:cs typeface="Impact"/>
                <a:sym typeface="Impact"/>
              </a:defRPr>
            </a:pPr>
            <a:r>
              <a:rPr lang="de-DE" sz="8800"/>
              <a:t>Positive Argumente wurden gesammelt</a:t>
            </a:r>
          </a:p>
        </p:txBody>
      </p:sp>
      <p:sp>
        <p:nvSpPr>
          <p:cNvPr id="843" name="Text"/>
          <p:cNvSpPr txBox="1"/>
          <p:nvPr/>
        </p:nvSpPr>
        <p:spPr>
          <a:xfrm>
            <a:off x="9596192" y="6945674"/>
            <a:ext cx="187549" cy="370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sp>
        <p:nvSpPr>
          <p:cNvPr id="844" name="WAS MACHT EINEN OPTIMALEN KUNDEN AUS?"/>
          <p:cNvSpPr txBox="1"/>
          <p:nvPr/>
        </p:nvSpPr>
        <p:spPr>
          <a:xfrm>
            <a:off x="4973867" y="6162139"/>
            <a:ext cx="15240958" cy="5684502"/>
          </a:xfrm>
          <a:prstGeom prst="rect">
            <a:avLst/>
          </a:prstGeom>
          <a:ln w="127000">
            <a:solidFill>
              <a:srgbClr val="FA69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6" tIns="71436" rIns="71436" bIns="71436"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endParaRPr lang="de-DE" sz="999"/>
          </a:p>
          <a:p>
            <a:r>
              <a:rPr lang="de-DE" sz="7001"/>
              <a:t>WAS KÖNNEN WIR IN UNSEREM BUSINESS BESONDERS GUT?</a:t>
            </a:r>
          </a:p>
          <a:p>
            <a:r>
              <a:rPr lang="de-DE" sz="7001"/>
              <a:t>(Service / Produkte)</a:t>
            </a:r>
          </a:p>
          <a:p>
            <a:endParaRPr sz="999"/>
          </a:p>
        </p:txBody>
      </p:sp>
      <p:grpSp>
        <p:nvGrpSpPr>
          <p:cNvPr id="2" name="Gruppieren 1">
            <a:extLst>
              <a:ext uri="{FF2B5EF4-FFF2-40B4-BE49-F238E27FC236}">
                <a16:creationId xmlns:a16="http://schemas.microsoft.com/office/drawing/2014/main" id="{CE2C7A57-A77D-101D-6CA6-EFE11C53B692}"/>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788647B6-10BF-A3CE-012D-5825B6BC7373}"/>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9609C8EB-8E3D-B21E-9097-9660FF3E458E}"/>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C37A6F8D-2BEA-331F-51C6-A014E336CFD8}"/>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39709F3C-4287-B1C3-A8AE-921C1D605C7F}"/>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5" name="BEISPIELE">
            <a:extLst>
              <a:ext uri="{FF2B5EF4-FFF2-40B4-BE49-F238E27FC236}">
                <a16:creationId xmlns:a16="http://schemas.microsoft.com/office/drawing/2014/main" id="{B608B5DB-49E7-0027-2F2D-23F04FDDF063}"/>
              </a:ext>
            </a:extLst>
          </p:cNvPr>
          <p:cNvSpPr/>
          <p:nvPr/>
        </p:nvSpPr>
        <p:spPr>
          <a:xfrm rot="20363172">
            <a:off x="181660" y="859000"/>
            <a:ext cx="4919062" cy="1926516"/>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4000" dirty="0">
                <a:latin typeface="Verdana" panose="020B0604030504040204" pitchFamily="34" charset="0"/>
                <a:ea typeface="Verdana" panose="020B0604030504040204" pitchFamily="34" charset="0"/>
                <a:cs typeface="Verdana" panose="020B0604030504040204" pitchFamily="34" charset="0"/>
              </a:rPr>
              <a:t>Infos zu den Mitarbeiter- Workshops</a:t>
            </a:r>
            <a:endParaRPr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9781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CF92F-EC87-5800-26C7-9E0B96176E66}"/>
            </a:ext>
          </a:extLst>
        </p:cNvPr>
        <p:cNvGrpSpPr/>
        <p:nvPr/>
      </p:nvGrpSpPr>
      <p:grpSpPr>
        <a:xfrm>
          <a:off x="0" y="0"/>
          <a:ext cx="0" cy="0"/>
          <a:chOff x="0" y="0"/>
          <a:chExt cx="0" cy="0"/>
        </a:xfrm>
      </p:grpSpPr>
      <p:sp>
        <p:nvSpPr>
          <p:cNvPr id="905" name="……">
            <a:extLst>
              <a:ext uri="{FF2B5EF4-FFF2-40B4-BE49-F238E27FC236}">
                <a16:creationId xmlns:a16="http://schemas.microsoft.com/office/drawing/2014/main" id="{56285C25-8D37-B747-3F93-68E021C57EE9}"/>
              </a:ext>
            </a:extLst>
          </p:cNvPr>
          <p:cNvSpPr txBox="1"/>
          <p:nvPr/>
        </p:nvSpPr>
        <p:spPr>
          <a:xfrm>
            <a:off x="2055417" y="3380905"/>
            <a:ext cx="20273167" cy="6547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algn="l" defTabSz="457248">
              <a:defRPr sz="7400" b="1" i="1">
                <a:solidFill>
                  <a:srgbClr val="2B669A"/>
                </a:solidFill>
                <a:latin typeface="Verdana"/>
                <a:ea typeface="Verdana"/>
                <a:cs typeface="Verdana"/>
                <a:sym typeface="Verdana"/>
              </a:defRPr>
            </a:pPr>
            <a:r>
              <a:rPr sz="5201"/>
              <a:t>…</a:t>
            </a:r>
          </a:p>
          <a:p>
            <a:pPr algn="l" defTabSz="457248">
              <a:defRPr sz="7400" b="1">
                <a:solidFill>
                  <a:srgbClr val="2B669A"/>
                </a:solidFill>
                <a:latin typeface="Verdana"/>
                <a:ea typeface="Verdana"/>
                <a:cs typeface="Verdana"/>
                <a:sym typeface="Verdana"/>
              </a:defRPr>
            </a:pPr>
            <a:r>
              <a:rPr sz="5201"/>
              <a:t>„Herr…, </a:t>
            </a:r>
            <a:r>
              <a:rPr sz="5201" err="1"/>
              <a:t>ich</a:t>
            </a:r>
            <a:r>
              <a:rPr sz="5201"/>
              <a:t> </a:t>
            </a:r>
            <a:r>
              <a:rPr sz="5201" err="1"/>
              <a:t>habe</a:t>
            </a:r>
            <a:r>
              <a:rPr sz="5201"/>
              <a:t> </a:t>
            </a:r>
            <a:r>
              <a:rPr sz="5201" err="1"/>
              <a:t>gesehen</a:t>
            </a:r>
            <a:r>
              <a:rPr sz="5201"/>
              <a:t>, </a:t>
            </a:r>
            <a:r>
              <a:rPr sz="5201" err="1"/>
              <a:t>dass</a:t>
            </a:r>
            <a:r>
              <a:rPr sz="5201"/>
              <a:t> </a:t>
            </a:r>
            <a:r>
              <a:rPr sz="5201" err="1"/>
              <a:t>Sie</a:t>
            </a:r>
            <a:r>
              <a:rPr sz="5201"/>
              <a:t> </a:t>
            </a:r>
            <a:r>
              <a:rPr sz="5201" err="1"/>
              <a:t>im</a:t>
            </a:r>
            <a:r>
              <a:rPr sz="5201"/>
              <a:t> </a:t>
            </a:r>
            <a:r>
              <a:rPr sz="5201" err="1"/>
              <a:t>Bereich</a:t>
            </a:r>
            <a:r>
              <a:rPr sz="5201"/>
              <a:t> ….. </a:t>
            </a:r>
            <a:r>
              <a:rPr sz="5201" err="1"/>
              <a:t>aktiv</a:t>
            </a:r>
            <a:r>
              <a:rPr sz="5201"/>
              <a:t> </a:t>
            </a:r>
            <a:r>
              <a:rPr sz="5201" err="1"/>
              <a:t>sind</a:t>
            </a:r>
            <a:r>
              <a:rPr sz="5201"/>
              <a:t> und </a:t>
            </a:r>
            <a:r>
              <a:rPr sz="5201" err="1"/>
              <a:t>dass</a:t>
            </a:r>
            <a:r>
              <a:rPr sz="5201"/>
              <a:t> </a:t>
            </a:r>
            <a:r>
              <a:rPr sz="5201" err="1"/>
              <a:t>wir</a:t>
            </a:r>
            <a:r>
              <a:rPr sz="5201"/>
              <a:t> </a:t>
            </a:r>
            <a:r>
              <a:rPr lang="de-DE" sz="5201" u="sng"/>
              <a:t>bisher </a:t>
            </a:r>
            <a:r>
              <a:rPr sz="5201" u="sng" err="1"/>
              <a:t>noch</a:t>
            </a:r>
            <a:r>
              <a:rPr sz="5201" u="sng"/>
              <a:t> </a:t>
            </a:r>
            <a:r>
              <a:rPr sz="5201" u="sng" err="1"/>
              <a:t>nie</a:t>
            </a:r>
            <a:r>
              <a:rPr sz="5201" u="sng"/>
              <a:t> </a:t>
            </a:r>
            <a:r>
              <a:rPr sz="5201" err="1"/>
              <a:t>zusammengearbeitet</a:t>
            </a:r>
            <a:r>
              <a:rPr lang="de-DE" sz="5201"/>
              <a:t> haben... </a:t>
            </a:r>
          </a:p>
          <a:p>
            <a:pPr algn="l" defTabSz="457248">
              <a:defRPr sz="7400" b="1">
                <a:solidFill>
                  <a:srgbClr val="2B669A"/>
                </a:solidFill>
                <a:latin typeface="Verdana"/>
                <a:ea typeface="Verdana"/>
                <a:cs typeface="Verdana"/>
                <a:sym typeface="Verdana"/>
              </a:defRPr>
            </a:pPr>
            <a:endParaRPr lang="de-DE" sz="5201"/>
          </a:p>
          <a:p>
            <a:pPr algn="l" defTabSz="457248">
              <a:defRPr sz="7400" b="1">
                <a:solidFill>
                  <a:srgbClr val="2B669A"/>
                </a:solidFill>
                <a:latin typeface="Verdana"/>
                <a:ea typeface="Verdana"/>
                <a:cs typeface="Verdana"/>
                <a:sym typeface="Verdana"/>
              </a:defRPr>
            </a:pPr>
            <a:r>
              <a:rPr lang="de-DE" sz="5201"/>
              <a:t>... für Ihr Unternehmen habe ich ein Angebot erarbeitet (Teaser setzen). Wann wollen wir uns dazu zusammensetzen……(Termin-Alternativen anbieten)</a:t>
            </a:r>
            <a:endParaRPr sz="5201"/>
          </a:p>
        </p:txBody>
      </p:sp>
      <p:grpSp>
        <p:nvGrpSpPr>
          <p:cNvPr id="2" name="Gruppieren 1">
            <a:extLst>
              <a:ext uri="{FF2B5EF4-FFF2-40B4-BE49-F238E27FC236}">
                <a16:creationId xmlns:a16="http://schemas.microsoft.com/office/drawing/2014/main" id="{024230AC-3138-FCA9-385B-F4B3C0833131}"/>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0C9F9273-013F-2362-9BF7-DB9A1DE4C8B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FC4F4ED9-F654-C521-C25B-080663DA058E}"/>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B73B46D5-B7DE-95ED-73E0-47BD7AFCDCFC}"/>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E73B8EEB-8474-3285-129D-5C0731BB1833}"/>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a:t>
            </a:r>
          </a:p>
        </p:txBody>
      </p:sp>
      <p:grpSp>
        <p:nvGrpSpPr>
          <p:cNvPr id="7" name="Gruppieren 6">
            <a:extLst>
              <a:ext uri="{FF2B5EF4-FFF2-40B4-BE49-F238E27FC236}">
                <a16:creationId xmlns:a16="http://schemas.microsoft.com/office/drawing/2014/main" id="{83960AFE-569C-6E1E-7310-9506F31973F9}"/>
              </a:ext>
            </a:extLst>
          </p:cNvPr>
          <p:cNvGrpSpPr/>
          <p:nvPr/>
        </p:nvGrpSpPr>
        <p:grpSpPr>
          <a:xfrm>
            <a:off x="0" y="-360695"/>
            <a:ext cx="24384000" cy="2114037"/>
            <a:chOff x="0" y="-360697"/>
            <a:chExt cx="24384000" cy="2114037"/>
          </a:xfrm>
        </p:grpSpPr>
        <p:sp>
          <p:nvSpPr>
            <p:cNvPr id="8" name="Rechteck">
              <a:extLst>
                <a:ext uri="{FF2B5EF4-FFF2-40B4-BE49-F238E27FC236}">
                  <a16:creationId xmlns:a16="http://schemas.microsoft.com/office/drawing/2014/main" id="{CE856E5D-15BE-4A72-175B-23C8D06D8F64}"/>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9" name="Rechteck 8">
              <a:extLst>
                <a:ext uri="{FF2B5EF4-FFF2-40B4-BE49-F238E27FC236}">
                  <a16:creationId xmlns:a16="http://schemas.microsoft.com/office/drawing/2014/main" id="{8088D565-0919-09C5-FA4C-8D782B4A00B6}"/>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BE40F8CD-C652-9061-1CDA-7A4422EC2607}"/>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1" name="BEISPIELE">
            <a:extLst>
              <a:ext uri="{FF2B5EF4-FFF2-40B4-BE49-F238E27FC236}">
                <a16:creationId xmlns:a16="http://schemas.microsoft.com/office/drawing/2014/main" id="{3904CDC4-927D-A8C2-D2CE-B85CAC985AF5}"/>
              </a:ext>
            </a:extLst>
          </p:cNvPr>
          <p:cNvSpPr/>
          <p:nvPr/>
        </p:nvSpPr>
        <p:spPr>
          <a:xfrm rot="20363172">
            <a:off x="181660" y="859000"/>
            <a:ext cx="4919062" cy="1926516"/>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4000" dirty="0">
                <a:latin typeface="Verdana" panose="020B0604030504040204" pitchFamily="34" charset="0"/>
                <a:ea typeface="Verdana" panose="020B0604030504040204" pitchFamily="34" charset="0"/>
                <a:cs typeface="Verdana" panose="020B0604030504040204" pitchFamily="34" charset="0"/>
              </a:rPr>
              <a:t>Infos zu den Mitarbeiter- Workshops</a:t>
            </a:r>
            <a:endParaRPr sz="40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LEFON">
            <a:extLst>
              <a:ext uri="{FF2B5EF4-FFF2-40B4-BE49-F238E27FC236}">
                <a16:creationId xmlns:a16="http://schemas.microsoft.com/office/drawing/2014/main" id="{ED6C5C27-5B23-B946-F78C-E4680E8AC0B9}"/>
              </a:ext>
            </a:extLst>
          </p:cNvPr>
          <p:cNvSpPr txBox="1"/>
          <p:nvPr/>
        </p:nvSpPr>
        <p:spPr>
          <a:xfrm>
            <a:off x="1302096" y="-95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Tree>
    <p:extLst>
      <p:ext uri="{BB962C8B-B14F-4D97-AF65-F5344CB8AC3E}">
        <p14:creationId xmlns:p14="http://schemas.microsoft.com/office/powerpoint/2010/main" val="914897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
          <p:cNvSpPr txBox="1"/>
          <p:nvPr/>
        </p:nvSpPr>
        <p:spPr>
          <a:xfrm>
            <a:off x="1280869" y="3027221"/>
            <a:ext cx="21729610" cy="4146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spAutoFit/>
          </a:bodyPr>
          <a:lstStyle/>
          <a:p>
            <a:pPr algn="l" defTabSz="457248">
              <a:defRPr sz="5200" b="1" i="1">
                <a:solidFill>
                  <a:srgbClr val="2B669A"/>
                </a:solidFill>
                <a:latin typeface="Verdana"/>
                <a:ea typeface="Verdana"/>
                <a:cs typeface="Verdana"/>
                <a:sym typeface="Verdana"/>
              </a:defRPr>
            </a:pPr>
            <a:r>
              <a:rPr sz="5201"/>
              <a:t>…</a:t>
            </a:r>
          </a:p>
          <a:p>
            <a:pPr algn="l" defTabSz="457248">
              <a:defRPr sz="5200" b="1">
                <a:solidFill>
                  <a:srgbClr val="2B669A"/>
                </a:solidFill>
                <a:latin typeface="Verdana"/>
                <a:ea typeface="Verdana"/>
                <a:cs typeface="Verdana"/>
                <a:sym typeface="Verdana"/>
              </a:defRPr>
            </a:pPr>
            <a:r>
              <a:rPr sz="5201"/>
              <a:t>„Herr…, </a:t>
            </a:r>
            <a:r>
              <a:rPr sz="5201" err="1"/>
              <a:t>lassen</a:t>
            </a:r>
            <a:r>
              <a:rPr sz="5201"/>
              <a:t> </a:t>
            </a:r>
            <a:r>
              <a:rPr sz="5201" err="1"/>
              <a:t>Sie</a:t>
            </a:r>
            <a:r>
              <a:rPr sz="5201"/>
              <a:t> </a:t>
            </a:r>
            <a:r>
              <a:rPr sz="5201" err="1"/>
              <a:t>mich</a:t>
            </a:r>
            <a:r>
              <a:rPr sz="5201"/>
              <a:t> </a:t>
            </a:r>
            <a:r>
              <a:rPr sz="5201" err="1"/>
              <a:t>direkt</a:t>
            </a:r>
            <a:r>
              <a:rPr sz="5201"/>
              <a:t> </a:t>
            </a:r>
            <a:r>
              <a:rPr sz="5201" err="1"/>
              <a:t>zum</a:t>
            </a:r>
            <a:r>
              <a:rPr sz="5201"/>
              <a:t> </a:t>
            </a:r>
            <a:r>
              <a:rPr sz="5201" err="1"/>
              <a:t>Punkt</a:t>
            </a:r>
            <a:r>
              <a:rPr sz="5201"/>
              <a:t> </a:t>
            </a:r>
            <a:r>
              <a:rPr sz="5201" err="1"/>
              <a:t>kommen</a:t>
            </a:r>
            <a:r>
              <a:rPr sz="5201"/>
              <a:t>. </a:t>
            </a:r>
            <a:r>
              <a:rPr sz="5201" err="1"/>
              <a:t>Ich</a:t>
            </a:r>
            <a:r>
              <a:rPr sz="5201"/>
              <a:t> </a:t>
            </a:r>
            <a:r>
              <a:rPr sz="5201" err="1"/>
              <a:t>möchte</a:t>
            </a:r>
            <a:r>
              <a:rPr sz="5201"/>
              <a:t> </a:t>
            </a:r>
            <a:r>
              <a:rPr sz="5201" err="1"/>
              <a:t>Sie</a:t>
            </a:r>
            <a:r>
              <a:rPr sz="5201"/>
              <a:t> </a:t>
            </a:r>
            <a:r>
              <a:rPr sz="5201" err="1"/>
              <a:t>gerne</a:t>
            </a:r>
            <a:r>
              <a:rPr sz="5201"/>
              <a:t> </a:t>
            </a:r>
            <a:r>
              <a:rPr sz="5201" err="1"/>
              <a:t>als</a:t>
            </a:r>
            <a:r>
              <a:rPr sz="5201"/>
              <a:t> </a:t>
            </a:r>
            <a:r>
              <a:rPr sz="5201" err="1"/>
              <a:t>Kunden</a:t>
            </a:r>
            <a:r>
              <a:rPr sz="5201"/>
              <a:t> </a:t>
            </a:r>
            <a:r>
              <a:rPr sz="5201" err="1"/>
              <a:t>gewinnen</a:t>
            </a:r>
            <a:r>
              <a:rPr sz="5201"/>
              <a:t>, </a:t>
            </a:r>
            <a:r>
              <a:rPr sz="5201" i="1"/>
              <a:t>(</a:t>
            </a:r>
            <a:r>
              <a:rPr sz="5201" i="1" err="1"/>
              <a:t>ohne</a:t>
            </a:r>
            <a:r>
              <a:rPr sz="5201" i="1"/>
              <a:t> Pause) </a:t>
            </a:r>
            <a:r>
              <a:rPr lang="de-DE" sz="5201"/>
              <a:t>und viele unserer Geschäftspartner schätzen besonders unsere Preis-Leistungs-Kompetenz sehr hoch ein..</a:t>
            </a:r>
            <a:endParaRPr sz="5201"/>
          </a:p>
        </p:txBody>
      </p:sp>
      <p:sp>
        <p:nvSpPr>
          <p:cNvPr id="914" name="… damit wir beide ins Geschäft kommen?…"/>
          <p:cNvSpPr txBox="1"/>
          <p:nvPr/>
        </p:nvSpPr>
        <p:spPr>
          <a:xfrm>
            <a:off x="1318736" y="7795697"/>
            <a:ext cx="22313829" cy="3345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lgn="l" defTabSz="457248">
              <a:defRPr sz="5200" b="1">
                <a:solidFill>
                  <a:srgbClr val="2B669A"/>
                </a:solidFill>
                <a:latin typeface="Verdana"/>
                <a:ea typeface="Verdana"/>
                <a:cs typeface="Verdana"/>
                <a:sym typeface="Verdana"/>
              </a:defRPr>
            </a:pPr>
            <a:r>
              <a:rPr sz="5201"/>
              <a:t>… </a:t>
            </a:r>
            <a:r>
              <a:rPr lang="de-DE" sz="5201"/>
              <a:t>konkret im Bereich (Kerngeschäft des Kunden)   ………bieten wir ein Sortiment, das an Zuverlässigkeit/Langlebigkeit/……Wann, wollen wir uns…..?</a:t>
            </a:r>
            <a:endParaRPr sz="5201"/>
          </a:p>
        </p:txBody>
      </p:sp>
      <p:grpSp>
        <p:nvGrpSpPr>
          <p:cNvPr id="2" name="Gruppieren 1">
            <a:extLst>
              <a:ext uri="{FF2B5EF4-FFF2-40B4-BE49-F238E27FC236}">
                <a16:creationId xmlns:a16="http://schemas.microsoft.com/office/drawing/2014/main" id="{0012FA76-8E3A-A5BD-F983-FD9D33AA681F}"/>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FD5B7426-0CC3-035A-CCA4-7D4764A8EE8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325D8959-0107-85EB-9021-0C9826D588BE}"/>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7B90648E-3808-9494-15D0-FFF1D7E128B2}"/>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E16B61C9-3444-845B-25C4-51EED636FA7F}"/>
              </a:ext>
            </a:extLst>
          </p:cNvPr>
          <p:cNvSpPr txBox="1"/>
          <p:nvPr/>
        </p:nvSpPr>
        <p:spPr>
          <a:xfrm>
            <a:off x="1149696" y="-161946"/>
            <a:ext cx="18508859"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
        <p:nvSpPr>
          <p:cNvPr id="913" name="BEISPIELE"/>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6602"/>
              <a:t>BEISPIEL</a:t>
            </a:r>
          </a:p>
        </p:txBody>
      </p:sp>
    </p:spTree>
    <p:extLst>
      <p:ext uri="{BB962C8B-B14F-4D97-AF65-F5344CB8AC3E}">
        <p14:creationId xmlns:p14="http://schemas.microsoft.com/office/powerpoint/2010/main" val="2496792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E7729-2D15-3713-AF80-9758358B7977}"/>
            </a:ext>
          </a:extLst>
        </p:cNvPr>
        <p:cNvGrpSpPr/>
        <p:nvPr/>
      </p:nvGrpSpPr>
      <p:grpSpPr>
        <a:xfrm>
          <a:off x="0" y="0"/>
          <a:ext cx="0" cy="0"/>
          <a:chOff x="0" y="0"/>
          <a:chExt cx="0" cy="0"/>
        </a:xfrm>
      </p:grpSpPr>
      <p:sp>
        <p:nvSpPr>
          <p:cNvPr id="843" name="Text">
            <a:extLst>
              <a:ext uri="{FF2B5EF4-FFF2-40B4-BE49-F238E27FC236}">
                <a16:creationId xmlns:a16="http://schemas.microsoft.com/office/drawing/2014/main" id="{7D07A0FE-9F8F-6D88-2E49-D41B8FA4181E}"/>
              </a:ext>
            </a:extLst>
          </p:cNvPr>
          <p:cNvSpPr txBox="1"/>
          <p:nvPr/>
        </p:nvSpPr>
        <p:spPr>
          <a:xfrm>
            <a:off x="9596192" y="6945674"/>
            <a:ext cx="187549" cy="370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grpSp>
        <p:nvGrpSpPr>
          <p:cNvPr id="2" name="Gruppieren 1">
            <a:extLst>
              <a:ext uri="{FF2B5EF4-FFF2-40B4-BE49-F238E27FC236}">
                <a16:creationId xmlns:a16="http://schemas.microsoft.com/office/drawing/2014/main" id="{24DCDF62-6C1D-83D9-31DA-844B833BE444}"/>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F36F1316-666A-4989-9257-A6D96ED6049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05F96AF2-A77D-CAA1-079D-0FD7373301A5}"/>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185E56E3-3B34-818F-F620-D14486BB18C1}"/>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7EBF40A8-5C9E-F54F-C4F9-467E0201658B}"/>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15" name="powered by">
            <a:extLst>
              <a:ext uri="{FF2B5EF4-FFF2-40B4-BE49-F238E27FC236}">
                <a16:creationId xmlns:a16="http://schemas.microsoft.com/office/drawing/2014/main" id="{94EF0AFE-77A3-0ECC-5318-D3284458D520}"/>
              </a:ext>
            </a:extLst>
          </p:cNvPr>
          <p:cNvSpPr txBox="1"/>
          <p:nvPr/>
        </p:nvSpPr>
        <p:spPr>
          <a:xfrm>
            <a:off x="22741095" y="12464034"/>
            <a:ext cx="1609412"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16" name="© Ralph Schmauder 2025 all rights reserved">
            <a:extLst>
              <a:ext uri="{FF2B5EF4-FFF2-40B4-BE49-F238E27FC236}">
                <a16:creationId xmlns:a16="http://schemas.microsoft.com/office/drawing/2014/main" id="{C188C856-5DF4-DBD0-4E1C-7625E6486A3F}"/>
              </a:ext>
            </a:extLst>
          </p:cNvPr>
          <p:cNvSpPr txBox="1"/>
          <p:nvPr/>
        </p:nvSpPr>
        <p:spPr>
          <a:xfrm>
            <a:off x="106777" y="13233884"/>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lang="de-DE" sz="1401"/>
              <a:t>© betaConcept 2026 all </a:t>
            </a:r>
            <a:r>
              <a:rPr lang="de-DE" sz="1401" err="1"/>
              <a:t>rights</a:t>
            </a:r>
            <a:r>
              <a:rPr lang="de-DE" sz="1401"/>
              <a:t> </a:t>
            </a:r>
            <a:r>
              <a:rPr lang="de-DE" sz="1401" err="1"/>
              <a:t>reserved</a:t>
            </a:r>
            <a:endParaRPr lang="de-DE" sz="1401"/>
          </a:p>
        </p:txBody>
      </p:sp>
      <p:grpSp>
        <p:nvGrpSpPr>
          <p:cNvPr id="3" name="Gruppieren 2">
            <a:extLst>
              <a:ext uri="{FF2B5EF4-FFF2-40B4-BE49-F238E27FC236}">
                <a16:creationId xmlns:a16="http://schemas.microsoft.com/office/drawing/2014/main" id="{A740BFF5-15B2-A4D7-24E7-BE36F8E9A4E1}"/>
              </a:ext>
            </a:extLst>
          </p:cNvPr>
          <p:cNvGrpSpPr/>
          <p:nvPr/>
        </p:nvGrpSpPr>
        <p:grpSpPr>
          <a:xfrm>
            <a:off x="20367226" y="-208294"/>
            <a:ext cx="3777765" cy="2114037"/>
            <a:chOff x="20214824" y="-360693"/>
            <a:chExt cx="3777766" cy="2114036"/>
          </a:xfrm>
        </p:grpSpPr>
        <p:sp>
          <p:nvSpPr>
            <p:cNvPr id="5" name="Rechteck 4">
              <a:extLst>
                <a:ext uri="{FF2B5EF4-FFF2-40B4-BE49-F238E27FC236}">
                  <a16:creationId xmlns:a16="http://schemas.microsoft.com/office/drawing/2014/main" id="{0887646D-28E7-975C-67BA-B5F796D395C6}"/>
                </a:ext>
              </a:extLst>
            </p:cNvPr>
            <p:cNvSpPr/>
            <p:nvPr/>
          </p:nvSpPr>
          <p:spPr>
            <a:xfrm>
              <a:off x="20214824" y="-360693"/>
              <a:ext cx="3777766" cy="2114036"/>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4B21864F-BBB1-9CAC-449E-D11E1C4A8AEA}"/>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8" name="TELEFON">
            <a:extLst>
              <a:ext uri="{FF2B5EF4-FFF2-40B4-BE49-F238E27FC236}">
                <a16:creationId xmlns:a16="http://schemas.microsoft.com/office/drawing/2014/main" id="{1C4DD4DC-96EE-21AC-70BA-BE478C29D128}"/>
              </a:ext>
            </a:extLst>
          </p:cNvPr>
          <p:cNvSpPr txBox="1"/>
          <p:nvPr/>
        </p:nvSpPr>
        <p:spPr>
          <a:xfrm>
            <a:off x="1149696" y="-161946"/>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Elevator Pitch</a:t>
            </a:r>
            <a:endParaRPr dirty="0"/>
          </a:p>
        </p:txBody>
      </p:sp>
      <p:pic>
        <p:nvPicPr>
          <p:cNvPr id="4" name="Grafik 3">
            <a:extLst>
              <a:ext uri="{FF2B5EF4-FFF2-40B4-BE49-F238E27FC236}">
                <a16:creationId xmlns:a16="http://schemas.microsoft.com/office/drawing/2014/main" id="{60D6A362-FFB7-8643-18C1-CF7E78085E52}"/>
              </a:ext>
            </a:extLst>
          </p:cNvPr>
          <p:cNvPicPr>
            <a:picLocks noChangeAspect="1"/>
          </p:cNvPicPr>
          <p:nvPr/>
        </p:nvPicPr>
        <p:blipFill>
          <a:blip r:embed="rId5"/>
          <a:stretch>
            <a:fillRect/>
          </a:stretch>
        </p:blipFill>
        <p:spPr>
          <a:xfrm>
            <a:off x="-2169119" y="1436522"/>
            <a:ext cx="12272887" cy="12272887"/>
          </a:xfrm>
          <a:prstGeom prst="rect">
            <a:avLst/>
          </a:prstGeom>
        </p:spPr>
      </p:pic>
      <p:sp>
        <p:nvSpPr>
          <p:cNvPr id="17" name="Gruppenarbeit">
            <a:extLst>
              <a:ext uri="{FF2B5EF4-FFF2-40B4-BE49-F238E27FC236}">
                <a16:creationId xmlns:a16="http://schemas.microsoft.com/office/drawing/2014/main" id="{19D92EA6-B7AD-7A5A-89AB-34B089FC2E0A}"/>
              </a:ext>
            </a:extLst>
          </p:cNvPr>
          <p:cNvSpPr txBox="1"/>
          <p:nvPr/>
        </p:nvSpPr>
        <p:spPr>
          <a:xfrm>
            <a:off x="11769307" y="3175395"/>
            <a:ext cx="10357558" cy="146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a:spAutoFit/>
          </a:bodyPr>
          <a:lstStyle/>
          <a:p>
            <a:pPr lvl="1" indent="457248" defTabSz="2286246">
              <a:spcBef>
                <a:spcPts val="601"/>
              </a:spcBef>
              <a:defRPr sz="15000">
                <a:solidFill>
                  <a:srgbClr val="2B669A"/>
                </a:solidFill>
                <a:latin typeface="Impact"/>
                <a:ea typeface="Impact"/>
                <a:cs typeface="Impact"/>
                <a:sym typeface="Impact"/>
              </a:defRPr>
            </a:pPr>
            <a:r>
              <a:rPr lang="de-DE" sz="8000" dirty="0"/>
              <a:t>Schnelle Nummer</a:t>
            </a:r>
          </a:p>
        </p:txBody>
      </p:sp>
      <p:sp>
        <p:nvSpPr>
          <p:cNvPr id="20" name="Textfeld 19">
            <a:extLst>
              <a:ext uri="{FF2B5EF4-FFF2-40B4-BE49-F238E27FC236}">
                <a16:creationId xmlns:a16="http://schemas.microsoft.com/office/drawing/2014/main" id="{6EB31AF9-0605-365C-3A4A-E713ACF1B4F2}"/>
              </a:ext>
            </a:extLst>
          </p:cNvPr>
          <p:cNvSpPr txBox="1"/>
          <p:nvPr/>
        </p:nvSpPr>
        <p:spPr>
          <a:xfrm>
            <a:off x="12241164" y="6427139"/>
            <a:ext cx="11350553"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sym typeface="Lucida Grande"/>
              </a:rPr>
              <a:t>Schmerzpunkte ansprechen:</a:t>
            </a:r>
          </a:p>
          <a:p>
            <a:pPr algn="l"/>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sym typeface="Lucida Grande"/>
            </a:endParaRPr>
          </a:p>
          <a:p>
            <a:pPr marL="685875" indent="-685875" algn="l">
              <a:buFont typeface="Arial" panose="020B0604020202020204" pitchFamily="34" charset="0"/>
              <a:buChar char="•"/>
            </a:pPr>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sym typeface="Lucida Grande"/>
              </a:rPr>
              <a:t>Verfügbarkeit und Lieferfähigkeit</a:t>
            </a:r>
          </a:p>
          <a:p>
            <a:pPr marL="685875" indent="-685875" algn="l">
              <a:buFont typeface="Arial" panose="020B0604020202020204" pitchFamily="34" charset="0"/>
              <a:buChar char="•"/>
            </a:pPr>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sym typeface="Lucida Grande"/>
              </a:rPr>
              <a:t>Logistik-Lösungen</a:t>
            </a:r>
          </a:p>
          <a:p>
            <a:pPr marL="685875" indent="-685875" algn="l">
              <a:buFont typeface="Arial" panose="020B0604020202020204" pitchFamily="34" charset="0"/>
              <a:buChar char="•"/>
            </a:pPr>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sym typeface="Lucida Grande"/>
              </a:rPr>
              <a:t>Preisstabilität und Kalkulationssicherheit</a:t>
            </a:r>
          </a:p>
          <a:p>
            <a:pPr marL="685875" indent="-685875" algn="l">
              <a:buFont typeface="Arial" panose="020B0604020202020204" pitchFamily="34" charset="0"/>
              <a:buChar char="•"/>
            </a:pPr>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sym typeface="Lucida Grande"/>
              </a:rPr>
              <a:t>Technische Beratung und Service</a:t>
            </a:r>
          </a:p>
          <a:p>
            <a:pPr marL="685875" indent="-685875" algn="l">
              <a:buFont typeface="Arial" panose="020B0604020202020204" pitchFamily="34" charset="0"/>
              <a:buChar char="•"/>
            </a:pPr>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sym typeface="Lucida Grande"/>
              </a:rPr>
              <a:t>...</a:t>
            </a:r>
          </a:p>
        </p:txBody>
      </p:sp>
      <p:sp>
        <p:nvSpPr>
          <p:cNvPr id="21" name="academy">
            <a:extLst>
              <a:ext uri="{FF2B5EF4-FFF2-40B4-BE49-F238E27FC236}">
                <a16:creationId xmlns:a16="http://schemas.microsoft.com/office/drawing/2014/main" id="{2F4381A5-F053-4327-9B87-246AA1B36093}"/>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sp>
        <p:nvSpPr>
          <p:cNvPr id="24" name="© Ralph Schmauder 2025 all rights reserved">
            <a:extLst>
              <a:ext uri="{FF2B5EF4-FFF2-40B4-BE49-F238E27FC236}">
                <a16:creationId xmlns:a16="http://schemas.microsoft.com/office/drawing/2014/main" id="{45315B69-0160-5FB5-2B01-C689A910D276}"/>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60503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B1C19-0BB2-B81B-C5CA-46F3D5A2B5E7}"/>
            </a:ext>
          </a:extLst>
        </p:cNvPr>
        <p:cNvGrpSpPr/>
        <p:nvPr/>
      </p:nvGrpSpPr>
      <p:grpSpPr>
        <a:xfrm>
          <a:off x="0" y="0"/>
          <a:ext cx="0" cy="0"/>
          <a:chOff x="0" y="0"/>
          <a:chExt cx="0" cy="0"/>
        </a:xfrm>
      </p:grpSpPr>
      <p:pic>
        <p:nvPicPr>
          <p:cNvPr id="7" name="pexels-photo-64777.jpeg" descr="pexels-photo-64777.jpeg">
            <a:extLst>
              <a:ext uri="{FF2B5EF4-FFF2-40B4-BE49-F238E27FC236}">
                <a16:creationId xmlns:a16="http://schemas.microsoft.com/office/drawing/2014/main" id="{7E0F0D23-52D9-987F-9ADD-B8E91F9CA144}"/>
              </a:ext>
            </a:extLst>
          </p:cNvPr>
          <p:cNvPicPr>
            <a:picLocks noChangeAspect="1"/>
          </p:cNvPicPr>
          <p:nvPr/>
        </p:nvPicPr>
        <p:blipFill>
          <a:blip r:embed="rId3"/>
          <a:stretch>
            <a:fillRect/>
          </a:stretch>
        </p:blipFill>
        <p:spPr>
          <a:xfrm>
            <a:off x="0" y="1465578"/>
            <a:ext cx="24793398" cy="13362154"/>
          </a:xfrm>
          <a:prstGeom prst="rect">
            <a:avLst/>
          </a:prstGeom>
          <a:ln w="12700">
            <a:miter lim="400000"/>
          </a:ln>
        </p:spPr>
      </p:pic>
      <p:grpSp>
        <p:nvGrpSpPr>
          <p:cNvPr id="2" name="Gruppieren 1">
            <a:extLst>
              <a:ext uri="{FF2B5EF4-FFF2-40B4-BE49-F238E27FC236}">
                <a16:creationId xmlns:a16="http://schemas.microsoft.com/office/drawing/2014/main" id="{6A0ADCF1-C52D-374A-48AF-C8BE605CF342}"/>
              </a:ext>
            </a:extLst>
          </p:cNvPr>
          <p:cNvGrpSpPr/>
          <p:nvPr/>
        </p:nvGrpSpPr>
        <p:grpSpPr>
          <a:xfrm>
            <a:off x="14454" y="-368601"/>
            <a:ext cx="24384000" cy="2114037"/>
            <a:chOff x="0" y="-458511"/>
            <a:chExt cx="24384000" cy="2114038"/>
          </a:xfrm>
        </p:grpSpPr>
        <p:sp>
          <p:nvSpPr>
            <p:cNvPr id="3" name="Rechteck">
              <a:extLst>
                <a:ext uri="{FF2B5EF4-FFF2-40B4-BE49-F238E27FC236}">
                  <a16:creationId xmlns:a16="http://schemas.microsoft.com/office/drawing/2014/main" id="{BC7E1D04-64CC-E78E-49BC-FBE807A7FB88}"/>
                </a:ext>
              </a:extLst>
            </p:cNvPr>
            <p:cNvSpPr/>
            <p:nvPr/>
          </p:nvSpPr>
          <p:spPr>
            <a:xfrm>
              <a:off x="0" y="-134479"/>
              <a:ext cx="24384000" cy="1497182"/>
            </a:xfrm>
            <a:prstGeom prst="rect">
              <a:avLst/>
            </a:prstGeom>
            <a:blipFill>
              <a:blip r:embed="rId4"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E8083535-6042-0810-DBF3-53E41150954E}"/>
                </a:ext>
              </a:extLst>
            </p:cNvPr>
            <p:cNvGrpSpPr/>
            <p:nvPr/>
          </p:nvGrpSpPr>
          <p:grpSpPr>
            <a:xfrm>
              <a:off x="20202779" y="-458511"/>
              <a:ext cx="3777766" cy="2114038"/>
              <a:chOff x="16068387" y="1981852"/>
              <a:chExt cx="3777766" cy="2114038"/>
            </a:xfrm>
          </p:grpSpPr>
          <p:sp>
            <p:nvSpPr>
              <p:cNvPr id="5" name="Rechteck 4">
                <a:extLst>
                  <a:ext uri="{FF2B5EF4-FFF2-40B4-BE49-F238E27FC236}">
                    <a16:creationId xmlns:a16="http://schemas.microsoft.com/office/drawing/2014/main" id="{9C228DFA-39F8-91F1-83BE-6A2364C6050F}"/>
                  </a:ext>
                </a:extLst>
              </p:cNvPr>
              <p:cNvSpPr/>
              <p:nvPr/>
            </p:nvSpPr>
            <p:spPr>
              <a:xfrm>
                <a:off x="16068387" y="1981852"/>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0B5BDA61-0EAF-B120-7950-6AA3164AD0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44451" y="2617434"/>
                <a:ext cx="2645433" cy="1100784"/>
              </a:xfrm>
              <a:prstGeom prst="rect">
                <a:avLst/>
              </a:prstGeom>
            </p:spPr>
          </p:pic>
        </p:grpSp>
      </p:grpSp>
      <p:sp>
        <p:nvSpPr>
          <p:cNvPr id="8" name="These">
            <a:extLst>
              <a:ext uri="{FF2B5EF4-FFF2-40B4-BE49-F238E27FC236}">
                <a16:creationId xmlns:a16="http://schemas.microsoft.com/office/drawing/2014/main" id="{22B972B6-DD75-76D1-4A32-67DC59BDCE21}"/>
              </a:ext>
            </a:extLst>
          </p:cNvPr>
          <p:cNvSpPr txBox="1"/>
          <p:nvPr/>
        </p:nvSpPr>
        <p:spPr>
          <a:xfrm>
            <a:off x="7101719" y="4077376"/>
            <a:ext cx="9122878" cy="2169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lvl1pPr algn="ctr">
              <a:defRPr sz="5400">
                <a:solidFill>
                  <a:srgbClr val="2B669A"/>
                </a:solidFill>
                <a:latin typeface="Impact"/>
                <a:ea typeface="Impact"/>
                <a:cs typeface="Impact"/>
                <a:sym typeface="Impact"/>
              </a:defRPr>
            </a:lvl1pPr>
          </a:lstStyle>
          <a:p>
            <a:r>
              <a:rPr sz="13501">
                <a:solidFill>
                  <a:schemeClr val="bg1"/>
                </a:solidFill>
              </a:rPr>
              <a:t>These</a:t>
            </a:r>
          </a:p>
        </p:txBody>
      </p:sp>
      <p:sp>
        <p:nvSpPr>
          <p:cNvPr id="9" name="erfolgreiche Führung">
            <a:extLst>
              <a:ext uri="{FF2B5EF4-FFF2-40B4-BE49-F238E27FC236}">
                <a16:creationId xmlns:a16="http://schemas.microsoft.com/office/drawing/2014/main" id="{0126CCFA-B381-A02D-72A8-4CB623D05E69}"/>
              </a:ext>
            </a:extLst>
          </p:cNvPr>
          <p:cNvSpPr txBox="1"/>
          <p:nvPr/>
        </p:nvSpPr>
        <p:spPr>
          <a:xfrm>
            <a:off x="3889331" y="6538021"/>
            <a:ext cx="16353164" cy="2169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lvl1pPr algn="ctr">
              <a:defRPr sz="5400">
                <a:solidFill>
                  <a:srgbClr val="FFBF00"/>
                </a:solidFill>
                <a:latin typeface="Impact"/>
                <a:ea typeface="Impact"/>
                <a:cs typeface="Impact"/>
                <a:sym typeface="Impact"/>
              </a:defRPr>
            </a:lvl1pPr>
          </a:lstStyle>
          <a:p>
            <a:r>
              <a:rPr sz="13501" err="1">
                <a:solidFill>
                  <a:schemeClr val="bg1"/>
                </a:solidFill>
              </a:rPr>
              <a:t>erfolgreiche</a:t>
            </a:r>
            <a:r>
              <a:rPr sz="13501">
                <a:solidFill>
                  <a:schemeClr val="bg1"/>
                </a:solidFill>
              </a:rPr>
              <a:t> </a:t>
            </a:r>
            <a:r>
              <a:rPr sz="13501" err="1">
                <a:solidFill>
                  <a:schemeClr val="bg1"/>
                </a:solidFill>
              </a:rPr>
              <a:t>Führung</a:t>
            </a:r>
            <a:endParaRPr sz="13501">
              <a:solidFill>
                <a:schemeClr val="bg1"/>
              </a:solidFill>
            </a:endParaRPr>
          </a:p>
        </p:txBody>
      </p:sp>
      <p:sp>
        <p:nvSpPr>
          <p:cNvPr id="10" name="=">
            <a:extLst>
              <a:ext uri="{FF2B5EF4-FFF2-40B4-BE49-F238E27FC236}">
                <a16:creationId xmlns:a16="http://schemas.microsoft.com/office/drawing/2014/main" id="{B090E997-05E4-DF15-621C-939B81B74897}"/>
              </a:ext>
            </a:extLst>
          </p:cNvPr>
          <p:cNvSpPr txBox="1"/>
          <p:nvPr/>
        </p:nvSpPr>
        <p:spPr>
          <a:xfrm>
            <a:off x="3889331" y="7714228"/>
            <a:ext cx="16353164"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lvl1pPr algn="ctr">
              <a:defRPr sz="5400">
                <a:solidFill>
                  <a:schemeClr val="accent3">
                    <a:lumOff val="44000"/>
                  </a:schemeClr>
                </a:solidFill>
                <a:latin typeface="Impact"/>
                <a:ea typeface="Impact"/>
                <a:cs typeface="Impact"/>
                <a:sym typeface="Impact"/>
              </a:defRPr>
            </a:lvl1pPr>
          </a:lstStyle>
          <a:p>
            <a:r>
              <a:rPr sz="30000"/>
              <a:t>=</a:t>
            </a:r>
          </a:p>
        </p:txBody>
      </p:sp>
      <p:sp>
        <p:nvSpPr>
          <p:cNvPr id="11" name="erfolgreiche Mitarbeiter">
            <a:extLst>
              <a:ext uri="{FF2B5EF4-FFF2-40B4-BE49-F238E27FC236}">
                <a16:creationId xmlns:a16="http://schemas.microsoft.com/office/drawing/2014/main" id="{233078B5-E954-51BF-FD81-4FE0FEB64120}"/>
              </a:ext>
            </a:extLst>
          </p:cNvPr>
          <p:cNvSpPr txBox="1"/>
          <p:nvPr/>
        </p:nvSpPr>
        <p:spPr>
          <a:xfrm>
            <a:off x="416351" y="11459311"/>
            <a:ext cx="23299119" cy="2169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lvl1pPr algn="ctr">
              <a:defRPr sz="5400">
                <a:solidFill>
                  <a:srgbClr val="4E4E4F"/>
                </a:solidFill>
                <a:latin typeface="Impact"/>
                <a:ea typeface="Impact"/>
                <a:cs typeface="Impact"/>
                <a:sym typeface="Impact"/>
              </a:defRPr>
            </a:lvl1pPr>
          </a:lstStyle>
          <a:p>
            <a:r>
              <a:rPr sz="13501" err="1">
                <a:solidFill>
                  <a:schemeClr val="bg1"/>
                </a:solidFill>
              </a:rPr>
              <a:t>erfolgreiche</a:t>
            </a:r>
            <a:r>
              <a:rPr sz="13501">
                <a:solidFill>
                  <a:schemeClr val="bg1"/>
                </a:solidFill>
              </a:rPr>
              <a:t> Mitarbeiter</a:t>
            </a:r>
          </a:p>
        </p:txBody>
      </p:sp>
      <p:sp>
        <p:nvSpPr>
          <p:cNvPr id="12" name="These">
            <a:extLst>
              <a:ext uri="{FF2B5EF4-FFF2-40B4-BE49-F238E27FC236}">
                <a16:creationId xmlns:a16="http://schemas.microsoft.com/office/drawing/2014/main" id="{2512549E-E851-8B10-D4CB-010087F3A41F}"/>
              </a:ext>
            </a:extLst>
          </p:cNvPr>
          <p:cNvSpPr txBox="1"/>
          <p:nvPr/>
        </p:nvSpPr>
        <p:spPr>
          <a:xfrm rot="1405615">
            <a:off x="15438929" y="1597334"/>
            <a:ext cx="7761664" cy="2208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rIns="114299">
            <a:spAutoFit/>
          </a:bodyPr>
          <a:lstStyle>
            <a:lvl1pPr algn="r">
              <a:defRPr sz="5500">
                <a:solidFill>
                  <a:srgbClr val="2B669A"/>
                </a:solidFill>
                <a:latin typeface="Impact"/>
                <a:ea typeface="Impact"/>
                <a:cs typeface="Impact"/>
                <a:sym typeface="Impact"/>
              </a:defRPr>
            </a:lvl1pPr>
          </a:lstStyle>
          <a:p>
            <a:r>
              <a:rPr sz="13752"/>
              <a:t>These</a:t>
            </a:r>
          </a:p>
        </p:txBody>
      </p:sp>
      <p:sp>
        <p:nvSpPr>
          <p:cNvPr id="13" name="?">
            <a:extLst>
              <a:ext uri="{FF2B5EF4-FFF2-40B4-BE49-F238E27FC236}">
                <a16:creationId xmlns:a16="http://schemas.microsoft.com/office/drawing/2014/main" id="{DA4FA865-40E1-8A39-2C37-466E451FFD33}"/>
              </a:ext>
            </a:extLst>
          </p:cNvPr>
          <p:cNvSpPr txBox="1"/>
          <p:nvPr/>
        </p:nvSpPr>
        <p:spPr>
          <a:xfrm>
            <a:off x="20813143" y="6737586"/>
            <a:ext cx="3208811" cy="7748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ctr" defTabSz="328612">
              <a:defRPr sz="32000" b="1">
                <a:solidFill>
                  <a:srgbClr val="E57031"/>
                </a:solidFill>
                <a:latin typeface="+mj-lt"/>
                <a:ea typeface="+mj-ea"/>
                <a:cs typeface="+mj-cs"/>
                <a:sym typeface="Helvetica"/>
              </a:defRPr>
            </a:lvl1pPr>
          </a:lstStyle>
          <a:p>
            <a:r>
              <a:rPr sz="50000">
                <a:solidFill>
                  <a:schemeClr val="bg1"/>
                </a:solidFill>
              </a:rPr>
              <a:t>?</a:t>
            </a:r>
          </a:p>
        </p:txBody>
      </p:sp>
      <p:sp>
        <p:nvSpPr>
          <p:cNvPr id="19" name="betaConcept">
            <a:extLst>
              <a:ext uri="{FF2B5EF4-FFF2-40B4-BE49-F238E27FC236}">
                <a16:creationId xmlns:a16="http://schemas.microsoft.com/office/drawing/2014/main" id="{26265EC8-D963-D165-770C-279665E7E606}"/>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20" name="academy">
            <a:extLst>
              <a:ext uri="{FF2B5EF4-FFF2-40B4-BE49-F238E27FC236}">
                <a16:creationId xmlns:a16="http://schemas.microsoft.com/office/drawing/2014/main" id="{DCE19674-C382-EBA8-3595-A5A7DE90D19E}"/>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21" name="pasted-image.png" descr="pasted-image.png">
            <a:extLst>
              <a:ext uri="{FF2B5EF4-FFF2-40B4-BE49-F238E27FC236}">
                <a16:creationId xmlns:a16="http://schemas.microsoft.com/office/drawing/2014/main" id="{79004567-619D-18A7-E356-A2CE12E1B16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22" name="powered by">
            <a:extLst>
              <a:ext uri="{FF2B5EF4-FFF2-40B4-BE49-F238E27FC236}">
                <a16:creationId xmlns:a16="http://schemas.microsoft.com/office/drawing/2014/main" id="{1BEC20CF-E1D8-56E9-0D12-F784673C0757}"/>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23" name="© Ralph Schmauder 2025 all rights reserved">
            <a:extLst>
              <a:ext uri="{FF2B5EF4-FFF2-40B4-BE49-F238E27FC236}">
                <a16:creationId xmlns:a16="http://schemas.microsoft.com/office/drawing/2014/main" id="{5BDEBC3A-06CD-2E88-53F1-DE9B93FD8028}"/>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285893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7222-235C-567C-D170-CDBF7E012DBE}"/>
            </a:ext>
          </a:extLst>
        </p:cNvPr>
        <p:cNvGrpSpPr/>
        <p:nvPr/>
      </p:nvGrpSpPr>
      <p:grpSpPr>
        <a:xfrm>
          <a:off x="0" y="0"/>
          <a:ext cx="0" cy="0"/>
          <a:chOff x="0" y="0"/>
          <a:chExt cx="0" cy="0"/>
        </a:xfrm>
      </p:grpSpPr>
      <p:sp>
        <p:nvSpPr>
          <p:cNvPr id="842" name="Gruppenarbeit">
            <a:extLst>
              <a:ext uri="{FF2B5EF4-FFF2-40B4-BE49-F238E27FC236}">
                <a16:creationId xmlns:a16="http://schemas.microsoft.com/office/drawing/2014/main" id="{AF147415-C048-397B-B7FD-13A23D2F3F9D}"/>
              </a:ext>
            </a:extLst>
          </p:cNvPr>
          <p:cNvSpPr txBox="1"/>
          <p:nvPr/>
        </p:nvSpPr>
        <p:spPr>
          <a:xfrm>
            <a:off x="2110880" y="2180441"/>
            <a:ext cx="20665762" cy="2539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a:spAutoFit/>
          </a:bodyPr>
          <a:lstStyle/>
          <a:p>
            <a:pPr lvl="1" indent="457248" defTabSz="2286246">
              <a:spcBef>
                <a:spcPts val="601"/>
              </a:spcBef>
              <a:defRPr sz="15000">
                <a:solidFill>
                  <a:srgbClr val="2B669A"/>
                </a:solidFill>
                <a:latin typeface="Impact"/>
                <a:ea typeface="Impact"/>
                <a:cs typeface="Impact"/>
                <a:sym typeface="Impact"/>
              </a:defRPr>
            </a:pPr>
            <a:r>
              <a:rPr lang="de-DE" sz="15003"/>
              <a:t>EINZEL-ARBEIT</a:t>
            </a:r>
          </a:p>
        </p:txBody>
      </p:sp>
      <p:sp>
        <p:nvSpPr>
          <p:cNvPr id="843" name="Text">
            <a:extLst>
              <a:ext uri="{FF2B5EF4-FFF2-40B4-BE49-F238E27FC236}">
                <a16:creationId xmlns:a16="http://schemas.microsoft.com/office/drawing/2014/main" id="{F87A3768-AD73-E57F-77D0-273BAFE97A1C}"/>
              </a:ext>
            </a:extLst>
          </p:cNvPr>
          <p:cNvSpPr txBox="1"/>
          <p:nvPr/>
        </p:nvSpPr>
        <p:spPr>
          <a:xfrm>
            <a:off x="9596192" y="6945674"/>
            <a:ext cx="187549" cy="370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sp>
        <p:nvSpPr>
          <p:cNvPr id="846" name="danach Präsentation durch einen Gruppenteilnehmer">
            <a:extLst>
              <a:ext uri="{FF2B5EF4-FFF2-40B4-BE49-F238E27FC236}">
                <a16:creationId xmlns:a16="http://schemas.microsoft.com/office/drawing/2014/main" id="{D1ABB381-51C6-72BC-F8A2-6068E40E2D53}"/>
              </a:ext>
            </a:extLst>
          </p:cNvPr>
          <p:cNvSpPr txBox="1"/>
          <p:nvPr/>
        </p:nvSpPr>
        <p:spPr>
          <a:xfrm>
            <a:off x="2689106" y="6505546"/>
            <a:ext cx="19005792" cy="4761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lang="de-DE" sz="10001"/>
              <a:t>Jeder MA hat einen Elevator Pitch entwickelt für den Anruf bei einem Neukunden mit dem Ziel </a:t>
            </a:r>
            <a:r>
              <a:rPr lang="de-DE" sz="10001" u="sng"/>
              <a:t>Termin</a:t>
            </a:r>
            <a:r>
              <a:rPr lang="de-DE" sz="10001"/>
              <a:t>.</a:t>
            </a:r>
            <a:endParaRPr sz="10001"/>
          </a:p>
        </p:txBody>
      </p:sp>
      <p:grpSp>
        <p:nvGrpSpPr>
          <p:cNvPr id="2" name="Gruppieren 1">
            <a:extLst>
              <a:ext uri="{FF2B5EF4-FFF2-40B4-BE49-F238E27FC236}">
                <a16:creationId xmlns:a16="http://schemas.microsoft.com/office/drawing/2014/main" id="{F8BD6800-4F90-B187-628C-02C2BB15205C}"/>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587C7541-F98E-CF13-B23F-1631710B2913}"/>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CDC4711A-2180-803A-5D9B-BE46260796F3}"/>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9298F07E-76BD-4D1D-4F8D-64AAE9488B79}"/>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388EF193-426E-2B6A-6341-B99EC74F20EA}"/>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18" name="TELEFON">
            <a:extLst>
              <a:ext uri="{FF2B5EF4-FFF2-40B4-BE49-F238E27FC236}">
                <a16:creationId xmlns:a16="http://schemas.microsoft.com/office/drawing/2014/main" id="{B348AF89-0C06-5C38-1830-3890376BD310}"/>
              </a:ext>
            </a:extLst>
          </p:cNvPr>
          <p:cNvSpPr txBox="1"/>
          <p:nvPr/>
        </p:nvSpPr>
        <p:spPr>
          <a:xfrm>
            <a:off x="4991201" y="-161945"/>
            <a:ext cx="14667355"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Elevator Pitch</a:t>
            </a:r>
            <a:endParaRPr/>
          </a:p>
        </p:txBody>
      </p:sp>
      <p:sp>
        <p:nvSpPr>
          <p:cNvPr id="3" name="BEISPIELE">
            <a:extLst>
              <a:ext uri="{FF2B5EF4-FFF2-40B4-BE49-F238E27FC236}">
                <a16:creationId xmlns:a16="http://schemas.microsoft.com/office/drawing/2014/main" id="{16711679-AD83-1A6D-2C07-CE6F4B4E370C}"/>
              </a:ext>
            </a:extLst>
          </p:cNvPr>
          <p:cNvSpPr/>
          <p:nvPr/>
        </p:nvSpPr>
        <p:spPr>
          <a:xfrm rot="20363172">
            <a:off x="181660" y="859000"/>
            <a:ext cx="4919062" cy="1926516"/>
          </a:xfrm>
          <a:prstGeom prst="roundRect">
            <a:avLst>
              <a:gd name="adj" fmla="val 15000"/>
            </a:avLst>
          </a:prstGeom>
          <a:solidFill>
            <a:srgbClr val="00B0F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lang="de-DE" sz="4000">
                <a:latin typeface="Verdana" panose="020B0604030504040204" pitchFamily="34" charset="0"/>
                <a:ea typeface="Verdana" panose="020B0604030504040204" pitchFamily="34" charset="0"/>
                <a:cs typeface="Verdana" panose="020B0604030504040204" pitchFamily="34" charset="0"/>
              </a:rPr>
              <a:t>Infos zu den Mitarbeiter- Workshops</a:t>
            </a:r>
            <a:endParaRPr sz="40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6710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F154F-6CE7-AB8F-6D6F-4022AE8CB4BF}"/>
            </a:ext>
          </a:extLst>
        </p:cNvPr>
        <p:cNvGrpSpPr/>
        <p:nvPr/>
      </p:nvGrpSpPr>
      <p:grpSpPr>
        <a:xfrm>
          <a:off x="0" y="0"/>
          <a:ext cx="0" cy="0"/>
          <a:chOff x="0" y="0"/>
          <a:chExt cx="0" cy="0"/>
        </a:xfrm>
      </p:grpSpPr>
      <p:sp>
        <p:nvSpPr>
          <p:cNvPr id="842" name="Gruppenarbeit">
            <a:extLst>
              <a:ext uri="{FF2B5EF4-FFF2-40B4-BE49-F238E27FC236}">
                <a16:creationId xmlns:a16="http://schemas.microsoft.com/office/drawing/2014/main" id="{B6219E24-69B9-76D2-CE99-6718B3B819A5}"/>
              </a:ext>
            </a:extLst>
          </p:cNvPr>
          <p:cNvSpPr txBox="1"/>
          <p:nvPr/>
        </p:nvSpPr>
        <p:spPr>
          <a:xfrm>
            <a:off x="2110880" y="2180441"/>
            <a:ext cx="20665762" cy="2539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a:spAutoFit/>
          </a:bodyPr>
          <a:lstStyle/>
          <a:p>
            <a:pPr lvl="1" indent="457248" defTabSz="2286246">
              <a:spcBef>
                <a:spcPts val="601"/>
              </a:spcBef>
              <a:defRPr sz="15000">
                <a:solidFill>
                  <a:srgbClr val="2B669A"/>
                </a:solidFill>
                <a:latin typeface="Impact"/>
                <a:ea typeface="Impact"/>
                <a:cs typeface="Impact"/>
                <a:sym typeface="Impact"/>
              </a:defRPr>
            </a:pPr>
            <a:r>
              <a:rPr lang="de-DE" sz="15003"/>
              <a:t>EINZEL-ARBEIT</a:t>
            </a:r>
          </a:p>
        </p:txBody>
      </p:sp>
      <p:sp>
        <p:nvSpPr>
          <p:cNvPr id="843" name="Text">
            <a:extLst>
              <a:ext uri="{FF2B5EF4-FFF2-40B4-BE49-F238E27FC236}">
                <a16:creationId xmlns:a16="http://schemas.microsoft.com/office/drawing/2014/main" id="{FBE6028F-55B7-17AA-98EF-8345D9C782B3}"/>
              </a:ext>
            </a:extLst>
          </p:cNvPr>
          <p:cNvSpPr txBox="1"/>
          <p:nvPr/>
        </p:nvSpPr>
        <p:spPr>
          <a:xfrm>
            <a:off x="9596192" y="6945674"/>
            <a:ext cx="187549" cy="370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sp>
        <p:nvSpPr>
          <p:cNvPr id="846" name="danach Präsentation durch einen Gruppenteilnehmer">
            <a:extLst>
              <a:ext uri="{FF2B5EF4-FFF2-40B4-BE49-F238E27FC236}">
                <a16:creationId xmlns:a16="http://schemas.microsoft.com/office/drawing/2014/main" id="{A849BA88-9374-7F55-5855-7B072D108F36}"/>
              </a:ext>
            </a:extLst>
          </p:cNvPr>
          <p:cNvSpPr txBox="1"/>
          <p:nvPr/>
        </p:nvSpPr>
        <p:spPr>
          <a:xfrm>
            <a:off x="2183967" y="6858000"/>
            <a:ext cx="20016066" cy="3222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lang="de-DE" sz="10001" dirty="0"/>
              <a:t>Was haben meine Mitarbeiter davon, </a:t>
            </a:r>
          </a:p>
          <a:p>
            <a:pPr>
              <a:defRPr>
                <a:solidFill>
                  <a:srgbClr val="2B669A"/>
                </a:solidFill>
              </a:defRPr>
            </a:pPr>
            <a:r>
              <a:rPr lang="de-DE" sz="10001" dirty="0"/>
              <a:t>dass ich Ihre Führungskraft bin?</a:t>
            </a:r>
            <a:endParaRPr sz="10001" dirty="0"/>
          </a:p>
        </p:txBody>
      </p:sp>
      <p:grpSp>
        <p:nvGrpSpPr>
          <p:cNvPr id="2" name="Gruppieren 1">
            <a:extLst>
              <a:ext uri="{FF2B5EF4-FFF2-40B4-BE49-F238E27FC236}">
                <a16:creationId xmlns:a16="http://schemas.microsoft.com/office/drawing/2014/main" id="{A81D90C8-661D-9E8B-97E3-5187A89CD675}"/>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7D38BEF7-8983-7632-5EDF-3D6F5BC84AC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7433C7E8-3BB5-9D12-DAA5-91EF492D6AB8}"/>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4B8CC263-4539-8403-C3CC-C270EDFD887C}"/>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A74ADEEA-1625-92C2-87AF-794E6B8E1A79}"/>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18" name="TELEFON">
            <a:extLst>
              <a:ext uri="{FF2B5EF4-FFF2-40B4-BE49-F238E27FC236}">
                <a16:creationId xmlns:a16="http://schemas.microsoft.com/office/drawing/2014/main" id="{1C845872-78F8-CC18-A280-5660B636B3E9}"/>
              </a:ext>
            </a:extLst>
          </p:cNvPr>
          <p:cNvSpPr txBox="1"/>
          <p:nvPr/>
        </p:nvSpPr>
        <p:spPr>
          <a:xfrm>
            <a:off x="4991201" y="-161945"/>
            <a:ext cx="14667355"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Elevator Pitch</a:t>
            </a:r>
            <a:endParaRPr/>
          </a:p>
        </p:txBody>
      </p:sp>
    </p:spTree>
    <p:extLst>
      <p:ext uri="{BB962C8B-B14F-4D97-AF65-F5344CB8AC3E}">
        <p14:creationId xmlns:p14="http://schemas.microsoft.com/office/powerpoint/2010/main" val="98288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71743-E7A1-E2F5-2740-7CFA9F0CF86D}"/>
            </a:ext>
          </a:extLst>
        </p:cNvPr>
        <p:cNvGrpSpPr/>
        <p:nvPr/>
      </p:nvGrpSpPr>
      <p:grpSpPr>
        <a:xfrm>
          <a:off x="0" y="0"/>
          <a:ext cx="0" cy="0"/>
          <a:chOff x="0" y="0"/>
          <a:chExt cx="0" cy="0"/>
        </a:xfrm>
      </p:grpSpPr>
      <p:sp>
        <p:nvSpPr>
          <p:cNvPr id="842" name="Gruppenarbeit">
            <a:extLst>
              <a:ext uri="{FF2B5EF4-FFF2-40B4-BE49-F238E27FC236}">
                <a16:creationId xmlns:a16="http://schemas.microsoft.com/office/drawing/2014/main" id="{1340E965-4EC4-5D56-C291-75581B3265B5}"/>
              </a:ext>
            </a:extLst>
          </p:cNvPr>
          <p:cNvSpPr txBox="1"/>
          <p:nvPr/>
        </p:nvSpPr>
        <p:spPr>
          <a:xfrm>
            <a:off x="2110880" y="2180441"/>
            <a:ext cx="20665762" cy="2539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99" tIns="114299" rIns="114299" bIns="114299">
            <a:spAutoFit/>
          </a:bodyPr>
          <a:lstStyle/>
          <a:p>
            <a:pPr lvl="1" indent="457248" defTabSz="2286246">
              <a:spcBef>
                <a:spcPts val="601"/>
              </a:spcBef>
              <a:defRPr sz="15000">
                <a:solidFill>
                  <a:srgbClr val="2B669A"/>
                </a:solidFill>
                <a:latin typeface="Impact"/>
                <a:ea typeface="Impact"/>
                <a:cs typeface="Impact"/>
                <a:sym typeface="Impact"/>
              </a:defRPr>
            </a:pPr>
            <a:r>
              <a:rPr lang="de-DE" sz="15003" dirty="0"/>
              <a:t>ÜBUNG</a:t>
            </a:r>
          </a:p>
        </p:txBody>
      </p:sp>
      <p:sp>
        <p:nvSpPr>
          <p:cNvPr id="843" name="Text">
            <a:extLst>
              <a:ext uri="{FF2B5EF4-FFF2-40B4-BE49-F238E27FC236}">
                <a16:creationId xmlns:a16="http://schemas.microsoft.com/office/drawing/2014/main" id="{8DC4B8A8-0CB0-7011-E103-A3CF5400CE1B}"/>
              </a:ext>
            </a:extLst>
          </p:cNvPr>
          <p:cNvSpPr txBox="1"/>
          <p:nvPr/>
        </p:nvSpPr>
        <p:spPr>
          <a:xfrm>
            <a:off x="9596192" y="6945674"/>
            <a:ext cx="187549" cy="370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sp>
        <p:nvSpPr>
          <p:cNvPr id="846" name="danach Präsentation durch einen Gruppenteilnehmer">
            <a:extLst>
              <a:ext uri="{FF2B5EF4-FFF2-40B4-BE49-F238E27FC236}">
                <a16:creationId xmlns:a16="http://schemas.microsoft.com/office/drawing/2014/main" id="{9BA7D564-C4A2-48A2-4BC4-032EAF48FA50}"/>
              </a:ext>
            </a:extLst>
          </p:cNvPr>
          <p:cNvSpPr txBox="1"/>
          <p:nvPr/>
        </p:nvSpPr>
        <p:spPr>
          <a:xfrm>
            <a:off x="2689104" y="4565024"/>
            <a:ext cx="19005792" cy="4761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lang="de-DE" sz="10001" dirty="0"/>
              <a:t>Speed-Dating</a:t>
            </a:r>
          </a:p>
          <a:p>
            <a:pPr>
              <a:defRPr>
                <a:solidFill>
                  <a:srgbClr val="2B669A"/>
                </a:solidFill>
              </a:defRPr>
            </a:pPr>
            <a:r>
              <a:rPr lang="de-DE" sz="10001" dirty="0"/>
              <a:t>Pitcht Euch gegenseitig und gebt Euch Feedback</a:t>
            </a:r>
            <a:endParaRPr sz="10001" dirty="0"/>
          </a:p>
        </p:txBody>
      </p:sp>
      <p:grpSp>
        <p:nvGrpSpPr>
          <p:cNvPr id="2" name="Gruppieren 1">
            <a:extLst>
              <a:ext uri="{FF2B5EF4-FFF2-40B4-BE49-F238E27FC236}">
                <a16:creationId xmlns:a16="http://schemas.microsoft.com/office/drawing/2014/main" id="{79697E33-19B8-95D1-95E9-F7782BA0010C}"/>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664FB750-2BC8-2546-A4C4-CAFED2A8ABAE}"/>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37C277C6-F115-1E8F-F020-05CA4226B769}"/>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8665FD66-8697-E912-DC13-308CCDEB2788}"/>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744DF605-B46D-0516-AD5B-0C077B96592F}"/>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18" name="TELEFON">
            <a:extLst>
              <a:ext uri="{FF2B5EF4-FFF2-40B4-BE49-F238E27FC236}">
                <a16:creationId xmlns:a16="http://schemas.microsoft.com/office/drawing/2014/main" id="{6FF20BD7-0302-495B-D171-CC1E19DFC6D0}"/>
              </a:ext>
            </a:extLst>
          </p:cNvPr>
          <p:cNvSpPr txBox="1"/>
          <p:nvPr/>
        </p:nvSpPr>
        <p:spPr>
          <a:xfrm>
            <a:off x="4991201" y="-161945"/>
            <a:ext cx="14667355"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Elevator Pitch</a:t>
            </a:r>
            <a:endParaRPr/>
          </a:p>
        </p:txBody>
      </p:sp>
      <p:pic>
        <p:nvPicPr>
          <p:cNvPr id="3" name="uhr00020" descr="uhr00020">
            <a:extLst>
              <a:ext uri="{FF2B5EF4-FFF2-40B4-BE49-F238E27FC236}">
                <a16:creationId xmlns:a16="http://schemas.microsoft.com/office/drawing/2014/main" id="{4BC17562-5202-D049-7F70-78DD9BCC65CF}"/>
              </a:ext>
            </a:extLst>
          </p:cNvPr>
          <p:cNvPicPr>
            <a:picLocks/>
          </p:cNvPicPr>
          <p:nvPr/>
        </p:nvPicPr>
        <p:blipFill>
          <a:blip r:embed="rId5"/>
          <a:stretch>
            <a:fillRect/>
          </a:stretch>
        </p:blipFill>
        <p:spPr>
          <a:xfrm>
            <a:off x="6575376" y="10984788"/>
            <a:ext cx="1644328" cy="1452236"/>
          </a:xfrm>
          <a:prstGeom prst="rect">
            <a:avLst/>
          </a:prstGeom>
          <a:ln w="12700">
            <a:miter lim="400000"/>
          </a:ln>
        </p:spPr>
      </p:pic>
      <p:sp>
        <p:nvSpPr>
          <p:cNvPr id="4" name="Textfeld 3">
            <a:extLst>
              <a:ext uri="{FF2B5EF4-FFF2-40B4-BE49-F238E27FC236}">
                <a16:creationId xmlns:a16="http://schemas.microsoft.com/office/drawing/2014/main" id="{50BF5F73-8D36-9267-13A9-9F49270B4369}"/>
              </a:ext>
            </a:extLst>
          </p:cNvPr>
          <p:cNvSpPr txBox="1"/>
          <p:nvPr/>
        </p:nvSpPr>
        <p:spPr>
          <a:xfrm>
            <a:off x="8555634" y="11254051"/>
            <a:ext cx="8418970"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396A97"/>
                </a:solidFill>
                <a:effectLst/>
                <a:uFillTx/>
                <a:latin typeface="Verdana" panose="020B0604030504040204" pitchFamily="34" charset="0"/>
                <a:ea typeface="Verdana" panose="020B0604030504040204" pitchFamily="34" charset="0"/>
                <a:cs typeface="Verdana" panose="020B0604030504040204" pitchFamily="34" charset="0"/>
                <a:sym typeface="Helvetica Light"/>
              </a:rPr>
              <a:t>Moderator ist </a:t>
            </a:r>
            <a:r>
              <a:rPr kumimoji="0" lang="de-DE" sz="5000" b="0" i="0" u="none" strike="noStrike" cap="none" spc="0" normalizeH="0" baseline="0" dirty="0" err="1">
                <a:ln>
                  <a:noFill/>
                </a:ln>
                <a:solidFill>
                  <a:srgbClr val="396A97"/>
                </a:solidFill>
                <a:effectLst/>
                <a:uFillTx/>
                <a:latin typeface="Verdana" panose="020B0604030504040204" pitchFamily="34" charset="0"/>
                <a:ea typeface="Verdana" panose="020B0604030504040204" pitchFamily="34" charset="0"/>
                <a:cs typeface="Verdana" panose="020B0604030504040204" pitchFamily="34" charset="0"/>
                <a:sym typeface="Helvetica Light"/>
              </a:rPr>
              <a:t>Timekeeper</a:t>
            </a:r>
            <a:endParaRPr kumimoji="0" lang="de-DE" sz="5000" b="0" i="0" u="none" strike="noStrike" cap="none" spc="0" normalizeH="0" baseline="0" dirty="0">
              <a:ln>
                <a:noFill/>
              </a:ln>
              <a:solidFill>
                <a:srgbClr val="396A97"/>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p:txBody>
      </p:sp>
    </p:spTree>
    <p:extLst>
      <p:ext uri="{BB962C8B-B14F-4D97-AF65-F5344CB8AC3E}">
        <p14:creationId xmlns:p14="http://schemas.microsoft.com/office/powerpoint/2010/main" val="3104350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1FAB9-7A6F-845F-766D-1552BBF848C1}"/>
            </a:ext>
          </a:extLst>
        </p:cNvPr>
        <p:cNvGrpSpPr/>
        <p:nvPr/>
      </p:nvGrpSpPr>
      <p:grpSpPr>
        <a:xfrm>
          <a:off x="0" y="0"/>
          <a:ext cx="0" cy="0"/>
          <a:chOff x="0" y="0"/>
          <a:chExt cx="0" cy="0"/>
        </a:xfrm>
      </p:grpSpPr>
      <p:sp>
        <p:nvSpPr>
          <p:cNvPr id="843" name="Text">
            <a:extLst>
              <a:ext uri="{FF2B5EF4-FFF2-40B4-BE49-F238E27FC236}">
                <a16:creationId xmlns:a16="http://schemas.microsoft.com/office/drawing/2014/main" id="{B2D0CD19-E257-7BCC-23C5-43BE0209AC08}"/>
              </a:ext>
            </a:extLst>
          </p:cNvPr>
          <p:cNvSpPr txBox="1"/>
          <p:nvPr/>
        </p:nvSpPr>
        <p:spPr>
          <a:xfrm>
            <a:off x="9596192" y="6945674"/>
            <a:ext cx="187549" cy="370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sp>
        <p:nvSpPr>
          <p:cNvPr id="846" name="danach Präsentation durch einen Gruppenteilnehmer">
            <a:extLst>
              <a:ext uri="{FF2B5EF4-FFF2-40B4-BE49-F238E27FC236}">
                <a16:creationId xmlns:a16="http://schemas.microsoft.com/office/drawing/2014/main" id="{BF270F80-1014-A1A2-DD22-029AEE2F7FB1}"/>
              </a:ext>
            </a:extLst>
          </p:cNvPr>
          <p:cNvSpPr txBox="1"/>
          <p:nvPr/>
        </p:nvSpPr>
        <p:spPr>
          <a:xfrm>
            <a:off x="3097915" y="6016361"/>
            <a:ext cx="19005792" cy="1683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lang="de-DE" sz="10001" dirty="0"/>
              <a:t>Erkenntnisse aus der Übung </a:t>
            </a:r>
            <a:endParaRPr sz="10001" dirty="0"/>
          </a:p>
        </p:txBody>
      </p:sp>
      <p:grpSp>
        <p:nvGrpSpPr>
          <p:cNvPr id="2" name="Gruppieren 1">
            <a:extLst>
              <a:ext uri="{FF2B5EF4-FFF2-40B4-BE49-F238E27FC236}">
                <a16:creationId xmlns:a16="http://schemas.microsoft.com/office/drawing/2014/main" id="{5922DE8E-8BCE-203B-7907-735E74B961A6}"/>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A3A31A20-97E1-E9D8-517C-69B985A40CCC}"/>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0AC634D7-2675-16AD-F788-8B5B9B2C5567}"/>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0DFAA75A-76EF-A835-2DBC-789A187D4DD9}"/>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DB4571D6-CCF1-F890-07FA-43915F1AAA3B}"/>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18" name="TELEFON">
            <a:extLst>
              <a:ext uri="{FF2B5EF4-FFF2-40B4-BE49-F238E27FC236}">
                <a16:creationId xmlns:a16="http://schemas.microsoft.com/office/drawing/2014/main" id="{C25175D4-522D-52C0-ECB5-B73F441CE00D}"/>
              </a:ext>
            </a:extLst>
          </p:cNvPr>
          <p:cNvSpPr txBox="1"/>
          <p:nvPr/>
        </p:nvSpPr>
        <p:spPr>
          <a:xfrm>
            <a:off x="4991201" y="-161945"/>
            <a:ext cx="14667355"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Elevator Pitch</a:t>
            </a:r>
            <a:endParaRPr dirty="0"/>
          </a:p>
        </p:txBody>
      </p:sp>
      <p:grpSp>
        <p:nvGrpSpPr>
          <p:cNvPr id="3" name="Gruppieren 2">
            <a:extLst>
              <a:ext uri="{FF2B5EF4-FFF2-40B4-BE49-F238E27FC236}">
                <a16:creationId xmlns:a16="http://schemas.microsoft.com/office/drawing/2014/main" id="{3F2AF2B6-D09E-14EF-FC87-294C3AC70459}"/>
              </a:ext>
            </a:extLst>
          </p:cNvPr>
          <p:cNvGrpSpPr/>
          <p:nvPr/>
        </p:nvGrpSpPr>
        <p:grpSpPr>
          <a:xfrm>
            <a:off x="716245" y="4121696"/>
            <a:ext cx="3904352" cy="7748050"/>
            <a:chOff x="201571" y="3691111"/>
            <a:chExt cx="5012443" cy="10024889"/>
          </a:xfrm>
        </p:grpSpPr>
        <p:pic>
          <p:nvPicPr>
            <p:cNvPr id="4" name="Grafik 3" descr="Ein Bild, das Text, Screenshot, Grafikdesign, Grafiken enthält.&#10;&#10;KI-generierte Inhalte können fehlerhaft sein.">
              <a:extLst>
                <a:ext uri="{FF2B5EF4-FFF2-40B4-BE49-F238E27FC236}">
                  <a16:creationId xmlns:a16="http://schemas.microsoft.com/office/drawing/2014/main" id="{F1BFA0D0-A428-F3FF-946B-29E564957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571" y="3691111"/>
              <a:ext cx="5012443" cy="10024889"/>
            </a:xfrm>
            <a:prstGeom prst="rect">
              <a:avLst/>
            </a:prstGeom>
          </p:spPr>
        </p:pic>
        <p:sp>
          <p:nvSpPr>
            <p:cNvPr id="5" name="Rechteck 4">
              <a:extLst>
                <a:ext uri="{FF2B5EF4-FFF2-40B4-BE49-F238E27FC236}">
                  <a16:creationId xmlns:a16="http://schemas.microsoft.com/office/drawing/2014/main" id="{31093454-65C9-E0B1-BD2B-C1AA9FDBA5C9}"/>
                </a:ext>
              </a:extLst>
            </p:cNvPr>
            <p:cNvSpPr/>
            <p:nvPr/>
          </p:nvSpPr>
          <p:spPr>
            <a:xfrm>
              <a:off x="815067" y="4718779"/>
              <a:ext cx="3785449" cy="486329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p:txBody>
        </p:sp>
      </p:grpSp>
    </p:spTree>
    <p:extLst>
      <p:ext uri="{BB962C8B-B14F-4D97-AF65-F5344CB8AC3E}">
        <p14:creationId xmlns:p14="http://schemas.microsoft.com/office/powerpoint/2010/main" val="350023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3CEF-89B4-168B-AEA4-C64DE33E309A}"/>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A2E5844D-BBD7-B3BC-ED7C-6CF71167F7D7}"/>
              </a:ext>
            </a:extLst>
          </p:cNvPr>
          <p:cNvSpPr txBox="1"/>
          <p:nvPr/>
        </p:nvSpPr>
        <p:spPr>
          <a:xfrm>
            <a:off x="2469008" y="1884794"/>
            <a:ext cx="20930326" cy="11301714"/>
          </a:xfrm>
          <a:prstGeom prst="rect">
            <a:avLst/>
          </a:prstGeom>
          <a:noFill/>
        </p:spPr>
        <p:txBody>
          <a:bodyPr wrap="square" lIns="217708" tIns="108854" rIns="217708" bIns="108854" rtlCol="0">
            <a:spAutoFit/>
          </a:bodyPr>
          <a:lstStyle/>
          <a:p>
            <a:pPr algn="l"/>
            <a:r>
              <a:rPr lang="de-DE" sz="4401" b="1" dirty="0">
                <a:solidFill>
                  <a:srgbClr val="3E5387"/>
                </a:solidFill>
                <a:latin typeface="Verdana" panose="020B0604030504040204" pitchFamily="34" charset="0"/>
                <a:ea typeface="Verdana" panose="020B0604030504040204" pitchFamily="34" charset="0"/>
                <a:cs typeface="Verdana" panose="020B0604030504040204" pitchFamily="34" charset="0"/>
              </a:rPr>
              <a:t>Profi-Pitch</a:t>
            </a:r>
          </a:p>
          <a:p>
            <a:pPr algn="l"/>
            <a:endParaRPr lang="de-DE" sz="1799"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endParaRPr lang="de-DE" sz="1799"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415" indent="-680415" algn="l">
              <a:buFont typeface="Arial"/>
              <a:buChar char="•"/>
            </a:pP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Tageszeit / Name des Gesprächspartners / mein Unternehmen  / mein Name</a:t>
            </a:r>
          </a:p>
          <a:p>
            <a:pPr marL="680415" indent="-680415" algn="l">
              <a:buFont typeface="Arial"/>
              <a:buChar char="•"/>
            </a:pPr>
            <a:endPar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415" indent="-680415" algn="l">
              <a:buFont typeface="Arial"/>
              <a:buChar char="•"/>
            </a:pPr>
            <a:r>
              <a:rPr lang="de-DE" sz="3601" b="1" u="sng" dirty="0">
                <a:solidFill>
                  <a:srgbClr val="3E5387"/>
                </a:solidFill>
                <a:latin typeface="Verdana" panose="020B0604030504040204" pitchFamily="34" charset="0"/>
                <a:ea typeface="Verdana" panose="020B0604030504040204" pitchFamily="34" charset="0"/>
                <a:cs typeface="Verdana" panose="020B0604030504040204" pitchFamily="34" charset="0"/>
              </a:rPr>
              <a:t>Sie</a:t>
            </a: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sind mir (</a:t>
            </a:r>
            <a:r>
              <a:rPr lang="de-DE" sz="3601" b="1" u="sng" dirty="0">
                <a:solidFill>
                  <a:srgbClr val="3E5387"/>
                </a:solidFill>
                <a:latin typeface="Verdana" panose="020B0604030504040204" pitchFamily="34" charset="0"/>
                <a:ea typeface="Verdana" panose="020B0604030504040204" pitchFamily="34" charset="0"/>
                <a:cs typeface="Verdana" panose="020B0604030504040204" pitchFamily="34" charset="0"/>
              </a:rPr>
              <a:t>Ihr Unternehmen</a:t>
            </a: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ist mir) aufgefallen, weil ....... </a:t>
            </a:r>
          </a:p>
          <a:p>
            <a:pPr marL="680415" indent="-680415" algn="l">
              <a:buFont typeface="Arial"/>
              <a:buChar char="•"/>
            </a:pPr>
            <a:endPar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415" indent="-680415" algn="l">
              <a:buFont typeface="Arial"/>
              <a:buChar char="•"/>
            </a:pPr>
            <a:r>
              <a:rPr lang="de-DE" sz="3601" b="1" u="sng" dirty="0">
                <a:solidFill>
                  <a:srgbClr val="3E5387"/>
                </a:solidFill>
                <a:latin typeface="Verdana" panose="020B0604030504040204" pitchFamily="34" charset="0"/>
                <a:ea typeface="Verdana" panose="020B0604030504040204" pitchFamily="34" charset="0"/>
                <a:cs typeface="Verdana" panose="020B0604030504040204" pitchFamily="34" charset="0"/>
              </a:rPr>
              <a:t>Für Sie</a:t>
            </a: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können wir ......  tun. </a:t>
            </a:r>
          </a:p>
          <a:p>
            <a:pPr marL="680415" indent="-680415" algn="l">
              <a:buFont typeface="Arial"/>
              <a:buChar char="•"/>
            </a:pPr>
            <a:endPar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415" indent="-680415" algn="l">
              <a:buFont typeface="Arial"/>
              <a:buChar char="•"/>
            </a:pP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Das </a:t>
            </a:r>
            <a:r>
              <a:rPr lang="de-DE" sz="3601" b="1" u="sng" dirty="0">
                <a:solidFill>
                  <a:srgbClr val="3E5387"/>
                </a:solidFill>
                <a:latin typeface="Verdana" panose="020B0604030504040204" pitchFamily="34" charset="0"/>
                <a:ea typeface="Verdana" panose="020B0604030504040204" pitchFamily="34" charset="0"/>
                <a:cs typeface="Verdana" panose="020B0604030504040204" pitchFamily="34" charset="0"/>
              </a:rPr>
              <a:t>bedeutet für Sie</a:t>
            </a: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(Konkreter Nutzen, evtl. Erfahrung mit anderen aus der Branche oder „Spannender aktueller Einstieg“: Fachkräftemangel, schleppender </a:t>
            </a:r>
            <a:r>
              <a:rPr lang="de-DE" sz="3601" b="1" dirty="0" err="1">
                <a:solidFill>
                  <a:srgbClr val="3E5387"/>
                </a:solidFill>
                <a:latin typeface="Verdana" panose="020B0604030504040204" pitchFamily="34" charset="0"/>
                <a:ea typeface="Verdana" panose="020B0604030504040204" pitchFamily="34" charset="0"/>
                <a:cs typeface="Verdana" panose="020B0604030504040204" pitchFamily="34" charset="0"/>
              </a:rPr>
              <a:t>Bauturbo</a:t>
            </a: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aktuelle Zinssituation, </a:t>
            </a:r>
            <a:r>
              <a:rPr lang="de-DE" sz="3601" b="1" dirty="0" err="1">
                <a:solidFill>
                  <a:srgbClr val="3E5387"/>
                </a:solidFill>
                <a:latin typeface="Verdana" panose="020B0604030504040204" pitchFamily="34" charset="0"/>
                <a:ea typeface="Verdana" panose="020B0604030504040204" pitchFamily="34" charset="0"/>
                <a:cs typeface="Verdana" panose="020B0604030504040204" pitchFamily="34" charset="0"/>
              </a:rPr>
              <a:t>u.ä</a:t>
            </a: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 </a:t>
            </a:r>
          </a:p>
          <a:p>
            <a:pPr algn="l"/>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AI... für aktuelle Ansprachen)</a:t>
            </a:r>
          </a:p>
          <a:p>
            <a:pPr algn="l"/>
            <a:endPar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415" indent="-680415" algn="l">
              <a:buFont typeface="Arial"/>
              <a:buChar char="•"/>
            </a:pPr>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“Wann geht es in der nächsten Woche nicht?“ </a:t>
            </a:r>
          </a:p>
          <a:p>
            <a:pPr algn="l"/>
            <a:r>
              <a:rPr lang="de-DE" sz="3601" b="1" dirty="0">
                <a:solidFill>
                  <a:srgbClr val="3E5387"/>
                </a:solidFill>
                <a:latin typeface="Verdana" panose="020B0604030504040204" pitchFamily="34" charset="0"/>
                <a:ea typeface="Verdana" panose="020B0604030504040204" pitchFamily="34" charset="0"/>
                <a:cs typeface="Verdana" panose="020B0604030504040204" pitchFamily="34" charset="0"/>
              </a:rPr>
              <a:t>      (Musterbrecher / aktivierende Frage)</a:t>
            </a:r>
          </a:p>
          <a:p>
            <a:pPr algn="l"/>
            <a:endParaRPr lang="de-DE" sz="2801"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endParaRPr lang="de-DE" sz="2801"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r>
              <a:rPr lang="de-DE" sz="4000" b="1" dirty="0">
                <a:solidFill>
                  <a:srgbClr val="3E5387"/>
                </a:solidFill>
                <a:latin typeface="Verdana" panose="020B0604030504040204" pitchFamily="34" charset="0"/>
                <a:ea typeface="Verdana" panose="020B0604030504040204" pitchFamily="34" charset="0"/>
                <a:cs typeface="Verdana" panose="020B0604030504040204" pitchFamily="34" charset="0"/>
              </a:rPr>
              <a:t>Wir setzen den Fokus auf unseren Kunden, </a:t>
            </a:r>
          </a:p>
          <a:p>
            <a:r>
              <a:rPr lang="de-DE" sz="4000" b="1" u="sng" dirty="0">
                <a:solidFill>
                  <a:srgbClr val="3E5387"/>
                </a:solidFill>
                <a:latin typeface="Verdana" panose="020B0604030504040204" pitchFamily="34" charset="0"/>
                <a:ea typeface="Verdana" panose="020B0604030504040204" pitchFamily="34" charset="0"/>
                <a:cs typeface="Verdana" panose="020B0604030504040204" pitchFamily="34" charset="0"/>
              </a:rPr>
              <a:t>auf Themen die ihn betreffen und interessieren</a:t>
            </a:r>
            <a:r>
              <a:rPr lang="de-DE" sz="4000" b="1" dirty="0">
                <a:solidFill>
                  <a:srgbClr val="3E5387"/>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3" name="Gruppieren 2">
            <a:extLst>
              <a:ext uri="{FF2B5EF4-FFF2-40B4-BE49-F238E27FC236}">
                <a16:creationId xmlns:a16="http://schemas.microsoft.com/office/drawing/2014/main" id="{5F67E119-8909-94BF-FB69-8BEA58CEF6F7}"/>
              </a:ext>
            </a:extLst>
          </p:cNvPr>
          <p:cNvGrpSpPr/>
          <p:nvPr/>
        </p:nvGrpSpPr>
        <p:grpSpPr>
          <a:xfrm>
            <a:off x="0" y="-360695"/>
            <a:ext cx="24384000" cy="2114037"/>
            <a:chOff x="0" y="-360697"/>
            <a:chExt cx="24384000" cy="2114037"/>
          </a:xfrm>
        </p:grpSpPr>
        <p:sp>
          <p:nvSpPr>
            <p:cNvPr id="4" name="Rechteck">
              <a:extLst>
                <a:ext uri="{FF2B5EF4-FFF2-40B4-BE49-F238E27FC236}">
                  <a16:creationId xmlns:a16="http://schemas.microsoft.com/office/drawing/2014/main" id="{D32607FB-CBB7-64BF-7331-631467BAD919}"/>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BE90712A-4525-510B-2BF7-5D1CF4AF685A}"/>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6FBC284C-ED38-D195-C2A5-297DFF3A8368}"/>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7" name="TELEFON">
            <a:extLst>
              <a:ext uri="{FF2B5EF4-FFF2-40B4-BE49-F238E27FC236}">
                <a16:creationId xmlns:a16="http://schemas.microsoft.com/office/drawing/2014/main" id="{C3CA723B-F02B-9647-046E-E8E37F43EDF6}"/>
              </a:ext>
            </a:extLst>
          </p:cNvPr>
          <p:cNvSpPr txBox="1"/>
          <p:nvPr/>
        </p:nvSpPr>
        <p:spPr>
          <a:xfrm>
            <a:off x="3335015" y="-161945"/>
            <a:ext cx="1632354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Elevator Pitch</a:t>
            </a:r>
            <a:endParaRPr dirty="0"/>
          </a:p>
        </p:txBody>
      </p:sp>
      <p:sp>
        <p:nvSpPr>
          <p:cNvPr id="12" name="powered by">
            <a:extLst>
              <a:ext uri="{FF2B5EF4-FFF2-40B4-BE49-F238E27FC236}">
                <a16:creationId xmlns:a16="http://schemas.microsoft.com/office/drawing/2014/main" id="{1AE2E060-03EC-84C9-6F92-5A7F3909605F}"/>
              </a:ext>
            </a:extLst>
          </p:cNvPr>
          <p:cNvSpPr txBox="1"/>
          <p:nvPr/>
        </p:nvSpPr>
        <p:spPr>
          <a:xfrm>
            <a:off x="22740294" y="12464034"/>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13" name="BEISPIELE">
            <a:extLst>
              <a:ext uri="{FF2B5EF4-FFF2-40B4-BE49-F238E27FC236}">
                <a16:creationId xmlns:a16="http://schemas.microsoft.com/office/drawing/2014/main" id="{F537E106-8D74-8F73-B943-30C53C096201}"/>
              </a:ext>
            </a:extLst>
          </p:cNvPr>
          <p:cNvSpPr/>
          <p:nvPr/>
        </p:nvSpPr>
        <p:spPr>
          <a:xfrm rot="20363172">
            <a:off x="-238924" y="800993"/>
            <a:ext cx="6157020" cy="1270001"/>
          </a:xfrm>
          <a:prstGeom prst="roundRect">
            <a:avLst>
              <a:gd name="adj" fmla="val 15000"/>
            </a:avLst>
          </a:prstGeom>
          <a:blipFill>
            <a:blip r:embed="rId4"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6602"/>
              <a:t>BEISPIEL</a:t>
            </a:r>
          </a:p>
        </p:txBody>
      </p:sp>
    </p:spTree>
    <p:extLst>
      <p:ext uri="{BB962C8B-B14F-4D97-AF65-F5344CB8AC3E}">
        <p14:creationId xmlns:p14="http://schemas.microsoft.com/office/powerpoint/2010/main" val="2478326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41513" y="2399330"/>
            <a:ext cx="21294811" cy="8869894"/>
          </a:xfrm>
          <a:prstGeom prst="rect">
            <a:avLst/>
          </a:prstGeom>
          <a:noFill/>
        </p:spPr>
        <p:txBody>
          <a:bodyPr wrap="square" lIns="217708" tIns="108854" rIns="217708" bIns="108854" rtlCol="0">
            <a:spAutoFit/>
          </a:bodyPr>
          <a:lstStyle/>
          <a:p>
            <a:pPr algn="l"/>
            <a:r>
              <a:rPr lang="de-DE" sz="4401" b="1" dirty="0">
                <a:solidFill>
                  <a:srgbClr val="2A669A"/>
                </a:solidFill>
                <a:latin typeface="Verdana" panose="020B0604030504040204" pitchFamily="34" charset="0"/>
                <a:ea typeface="Verdana" panose="020B0604030504040204" pitchFamily="34" charset="0"/>
                <a:cs typeface="Verdana" panose="020B0604030504040204" pitchFamily="34" charset="0"/>
              </a:rPr>
              <a:t>Profi-Pitch</a:t>
            </a:r>
          </a:p>
          <a:p>
            <a:pPr algn="l"/>
            <a:endParaRPr lang="de-DE" sz="4401"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r>
              <a:rPr lang="de-DE" sz="3601" dirty="0">
                <a:solidFill>
                  <a:srgbClr val="2A669A"/>
                </a:solidFill>
                <a:latin typeface="Verdana" panose="020B0604030504040204" pitchFamily="34" charset="0"/>
                <a:ea typeface="Verdana" panose="020B0604030504040204" pitchFamily="34" charset="0"/>
                <a:cs typeface="Verdana" panose="020B0604030504040204" pitchFamily="34" charset="0"/>
              </a:rPr>
              <a:t>Ein Elevator-Pitch kann auch als Einwandbehandlung beim Einwand „Ich habe keine/wenig Zeit“ eingesetzt werden.</a:t>
            </a:r>
          </a:p>
          <a:p>
            <a:pPr algn="l"/>
            <a:endParaRPr lang="de-DE" sz="360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540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r>
              <a:rPr lang="de-DE" sz="5401" b="1" dirty="0">
                <a:solidFill>
                  <a:srgbClr val="2A669A"/>
                </a:solidFill>
                <a:latin typeface="Verdana" panose="020B0604030504040204" pitchFamily="34" charset="0"/>
                <a:ea typeface="Verdana" panose="020B0604030504040204" pitchFamily="34" charset="0"/>
                <a:cs typeface="Verdana" panose="020B0604030504040204" pitchFamily="34" charset="0"/>
              </a:rPr>
              <a:t>„Geben Sie mir 2 Minuten, dann können wir gemeinsam schauen, ob aktuell eine Zusammenarbeit für uns beide im Moment von Vorteil ist!“</a:t>
            </a:r>
          </a:p>
          <a:p>
            <a:pPr algn="l"/>
            <a:endParaRPr lang="de-DE" sz="5401"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r>
              <a:rPr lang="de-DE" sz="3601" dirty="0">
                <a:solidFill>
                  <a:srgbClr val="2A669A"/>
                </a:solidFill>
                <a:latin typeface="Verdana" panose="020B0604030504040204" pitchFamily="34" charset="0"/>
                <a:ea typeface="Verdana" panose="020B0604030504040204" pitchFamily="34" charset="0"/>
                <a:cs typeface="Verdana" panose="020B0604030504040204" pitchFamily="34" charset="0"/>
              </a:rPr>
              <a:t>(trotz der Frageform wird der Satz stimmlich wie eine Aussage betont)</a:t>
            </a:r>
          </a:p>
          <a:p>
            <a:pPr algn="l"/>
            <a:endParaRPr lang="de-DE" sz="280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32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uppieren 2">
            <a:extLst>
              <a:ext uri="{FF2B5EF4-FFF2-40B4-BE49-F238E27FC236}">
                <a16:creationId xmlns:a16="http://schemas.microsoft.com/office/drawing/2014/main" id="{A61DAE9A-D3EA-B631-9C43-8E94D25A3119}"/>
              </a:ext>
            </a:extLst>
          </p:cNvPr>
          <p:cNvGrpSpPr/>
          <p:nvPr/>
        </p:nvGrpSpPr>
        <p:grpSpPr>
          <a:xfrm>
            <a:off x="0" y="-360695"/>
            <a:ext cx="24384000" cy="2114037"/>
            <a:chOff x="0" y="-360697"/>
            <a:chExt cx="24384000" cy="2114037"/>
          </a:xfrm>
        </p:grpSpPr>
        <p:sp>
          <p:nvSpPr>
            <p:cNvPr id="4" name="Rechteck">
              <a:extLst>
                <a:ext uri="{FF2B5EF4-FFF2-40B4-BE49-F238E27FC236}">
                  <a16:creationId xmlns:a16="http://schemas.microsoft.com/office/drawing/2014/main" id="{53920F79-84EE-4B11-1CB4-C36385F92E42}"/>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A7400928-4792-74C1-3BAF-2F676AA427BD}"/>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7F8B5A96-E3B6-7BA1-E801-BED87756EB28}"/>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12" name="powered by">
            <a:extLst>
              <a:ext uri="{FF2B5EF4-FFF2-40B4-BE49-F238E27FC236}">
                <a16:creationId xmlns:a16="http://schemas.microsoft.com/office/drawing/2014/main" id="{1F747A24-530F-A190-9CB4-CF40E1B5D1AB}"/>
              </a:ext>
            </a:extLst>
          </p:cNvPr>
          <p:cNvSpPr txBox="1"/>
          <p:nvPr/>
        </p:nvSpPr>
        <p:spPr>
          <a:xfrm>
            <a:off x="22740294" y="12464034"/>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
        <p:nvSpPr>
          <p:cNvPr id="13" name="BEISPIELE">
            <a:extLst>
              <a:ext uri="{FF2B5EF4-FFF2-40B4-BE49-F238E27FC236}">
                <a16:creationId xmlns:a16="http://schemas.microsoft.com/office/drawing/2014/main" id="{0214D0F8-7CCD-7427-6933-1D233D262276}"/>
              </a:ext>
            </a:extLst>
          </p:cNvPr>
          <p:cNvSpPr/>
          <p:nvPr/>
        </p:nvSpPr>
        <p:spPr>
          <a:xfrm rot="20363172">
            <a:off x="-600107" y="295458"/>
            <a:ext cx="7086488" cy="1841592"/>
          </a:xfrm>
          <a:prstGeom prst="roundRect">
            <a:avLst>
              <a:gd name="adj" fmla="val 15000"/>
            </a:avLst>
          </a:prstGeom>
          <a:blipFill>
            <a:blip r:embed="rId4"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6600" spc="924">
                <a:solidFill>
                  <a:srgbClr val="FFFFFF"/>
                </a:solidFill>
                <a:latin typeface="Impact"/>
                <a:ea typeface="Impact"/>
                <a:cs typeface="Impact"/>
                <a:sym typeface="Impact"/>
              </a:defRPr>
            </a:lvl1pPr>
          </a:lstStyle>
          <a:p>
            <a:r>
              <a:rPr sz="4000"/>
              <a:t>BEISPIEL</a:t>
            </a:r>
            <a:endParaRPr lang="de-DE" sz="4000"/>
          </a:p>
          <a:p>
            <a:r>
              <a:rPr lang="de-DE" sz="4000"/>
              <a:t>schnelle Einwandbehandlung</a:t>
            </a:r>
            <a:endParaRPr sz="4000"/>
          </a:p>
        </p:txBody>
      </p:sp>
      <p:sp>
        <p:nvSpPr>
          <p:cNvPr id="14" name="TELEFON">
            <a:extLst>
              <a:ext uri="{FF2B5EF4-FFF2-40B4-BE49-F238E27FC236}">
                <a16:creationId xmlns:a16="http://schemas.microsoft.com/office/drawing/2014/main" id="{E40D5677-4115-908C-1C64-05FD68D6E383}"/>
              </a:ext>
            </a:extLst>
          </p:cNvPr>
          <p:cNvSpPr txBox="1"/>
          <p:nvPr/>
        </p:nvSpPr>
        <p:spPr>
          <a:xfrm>
            <a:off x="3335015" y="-161945"/>
            <a:ext cx="1632354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Elevator Pitch</a:t>
            </a:r>
            <a:endParaRPr dirty="0"/>
          </a:p>
        </p:txBody>
      </p:sp>
    </p:spTree>
    <p:extLst>
      <p:ext uri="{BB962C8B-B14F-4D97-AF65-F5344CB8AC3E}">
        <p14:creationId xmlns:p14="http://schemas.microsoft.com/office/powerpoint/2010/main" val="138546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 name="AUFBAU DER FRAGEN"/>
          <p:cNvSpPr txBox="1"/>
          <p:nvPr/>
        </p:nvSpPr>
        <p:spPr>
          <a:xfrm>
            <a:off x="2062347" y="2451276"/>
            <a:ext cx="21184196" cy="106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457200">
              <a:defRPr sz="6000" b="1">
                <a:solidFill>
                  <a:srgbClr val="FFFFFF"/>
                </a:solidFill>
                <a:latin typeface="Verdana"/>
                <a:ea typeface="Verdana"/>
                <a:cs typeface="Verdana"/>
                <a:sym typeface="Verdana"/>
              </a:defRPr>
            </a:lvl1pPr>
          </a:lstStyle>
          <a:p>
            <a:r>
              <a:t>AUFBAU DER FRAGEN</a:t>
            </a:r>
          </a:p>
        </p:txBody>
      </p:sp>
      <p:grpSp>
        <p:nvGrpSpPr>
          <p:cNvPr id="2" name="Gruppieren 1">
            <a:extLst>
              <a:ext uri="{FF2B5EF4-FFF2-40B4-BE49-F238E27FC236}">
                <a16:creationId xmlns:a16="http://schemas.microsoft.com/office/drawing/2014/main" id="{10CAF6B1-390D-8C06-A768-B3D0D2A4441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2FBE526F-7583-F5C7-0438-E69CBC2B990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197987DD-65D3-4D90-E572-25DCBA23BFF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C80815C-56CA-2C1E-529B-A25F0D14E87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8C9B893-5362-245F-707D-072AAC450486}"/>
              </a:ext>
            </a:extLst>
          </p:cNvPr>
          <p:cNvSpPr txBox="1"/>
          <p:nvPr/>
        </p:nvSpPr>
        <p:spPr>
          <a:xfrm>
            <a:off x="1314554" y="-86353"/>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CHECKLISTE TELEFONIE</a:t>
            </a:r>
            <a:endParaRPr/>
          </a:p>
        </p:txBody>
      </p:sp>
      <p:sp>
        <p:nvSpPr>
          <p:cNvPr id="11" name="powered by">
            <a:extLst>
              <a:ext uri="{FF2B5EF4-FFF2-40B4-BE49-F238E27FC236}">
                <a16:creationId xmlns:a16="http://schemas.microsoft.com/office/drawing/2014/main" id="{45059AA2-81D0-7350-28B8-1A349A36B049}"/>
              </a:ext>
            </a:extLst>
          </p:cNvPr>
          <p:cNvSpPr txBox="1"/>
          <p:nvPr/>
        </p:nvSpPr>
        <p:spPr>
          <a:xfrm>
            <a:off x="22805618" y="12500705"/>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a:t>
            </a:r>
            <a:r>
              <a:rPr lang="de-DE"/>
              <a:t> </a:t>
            </a:r>
            <a:r>
              <a:t>by </a:t>
            </a:r>
          </a:p>
        </p:txBody>
      </p:sp>
      <p:graphicFrame>
        <p:nvGraphicFramePr>
          <p:cNvPr id="12" name="Tabelle 11">
            <a:extLst>
              <a:ext uri="{FF2B5EF4-FFF2-40B4-BE49-F238E27FC236}">
                <a16:creationId xmlns:a16="http://schemas.microsoft.com/office/drawing/2014/main" id="{C48FAC77-6BF9-6290-8EBB-BF3D93485141}"/>
              </a:ext>
            </a:extLst>
          </p:cNvPr>
          <p:cNvGraphicFramePr>
            <a:graphicFrameLocks noGrp="1"/>
          </p:cNvGraphicFramePr>
          <p:nvPr>
            <p:extLst>
              <p:ext uri="{D42A27DB-BD31-4B8C-83A1-F6EECF244321}">
                <p14:modId xmlns:p14="http://schemas.microsoft.com/office/powerpoint/2010/main" val="3469556409"/>
              </p:ext>
            </p:extLst>
          </p:nvPr>
        </p:nvGraphicFramePr>
        <p:xfrm>
          <a:off x="1363167" y="2393504"/>
          <a:ext cx="21842821" cy="10049429"/>
        </p:xfrm>
        <a:graphic>
          <a:graphicData uri="http://schemas.openxmlformats.org/drawingml/2006/table">
            <a:tbl>
              <a:tblPr firstRow="1" bandRow="1">
                <a:tableStyleId>{5940675A-B579-460E-94D1-54222C63F5DA}</a:tableStyleId>
              </a:tblPr>
              <a:tblGrid>
                <a:gridCol w="1240015">
                  <a:extLst>
                    <a:ext uri="{9D8B030D-6E8A-4147-A177-3AD203B41FA5}">
                      <a16:colId xmlns:a16="http://schemas.microsoft.com/office/drawing/2014/main" val="715336247"/>
                    </a:ext>
                  </a:extLst>
                </a:gridCol>
                <a:gridCol w="20602806">
                  <a:extLst>
                    <a:ext uri="{9D8B030D-6E8A-4147-A177-3AD203B41FA5}">
                      <a16:colId xmlns:a16="http://schemas.microsoft.com/office/drawing/2014/main" val="2017331463"/>
                    </a:ext>
                  </a:extLst>
                </a:gridCol>
              </a:tblGrid>
              <a:tr h="0">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a:solidFill>
                          <a:schemeClr val="accent2"/>
                        </a:solidFill>
                        <a:effectLst/>
                        <a:latin typeface="Zapf Dingbats"/>
                      </a:endParaRPr>
                    </a:p>
                  </a:txBody>
                  <a:tcPr marT="36000" anchor="ctr"/>
                </a:tc>
                <a:tc>
                  <a:txBody>
                    <a:bodyPr/>
                    <a:lstStyle/>
                    <a:p>
                      <a:pPr marL="0" indent="0" algn="l" defTabSz="457248">
                        <a:buSzPct val="45000"/>
                        <a:buFontTx/>
                        <a:buNone/>
                        <a:defRPr sz="5600" b="1">
                          <a:solidFill>
                            <a:srgbClr val="2B669A"/>
                          </a:solidFill>
                          <a:latin typeface="Verdana"/>
                          <a:ea typeface="Verdana"/>
                          <a:cs typeface="Verdana"/>
                          <a:sym typeface="Verdana"/>
                        </a:defRPr>
                      </a:pPr>
                      <a:r>
                        <a:rPr lang="de-DE" sz="4000"/>
                        <a:t>Kunden selektieren (</a:t>
                      </a:r>
                      <a:r>
                        <a:rPr lang="de-DE" sz="4000" err="1"/>
                        <a:t>low</a:t>
                      </a:r>
                      <a:r>
                        <a:rPr lang="de-DE" sz="4000"/>
                        <a:t> </a:t>
                      </a:r>
                      <a:r>
                        <a:rPr lang="de-DE" sz="4000" err="1"/>
                        <a:t>hanging</a:t>
                      </a:r>
                      <a:r>
                        <a:rPr lang="de-DE" sz="4000"/>
                        <a:t> </a:t>
                      </a:r>
                      <a:r>
                        <a:rPr lang="de-DE" sz="4000" err="1"/>
                        <a:t>fruits</a:t>
                      </a:r>
                      <a:r>
                        <a:rPr lang="de-DE" sz="4000"/>
                        <a:t>)</a:t>
                      </a:r>
                    </a:p>
                  </a:txBody>
                  <a:tcPr anchor="ctr"/>
                </a:tc>
                <a:extLst>
                  <a:ext uri="{0D108BD9-81ED-4DB2-BD59-A6C34878D82A}">
                    <a16:rowId xmlns:a16="http://schemas.microsoft.com/office/drawing/2014/main" val="1851326791"/>
                  </a:ext>
                </a:extLst>
              </a:tr>
              <a:tr h="0">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a:solidFill>
                          <a:schemeClr val="accent2"/>
                        </a:solidFill>
                        <a:effectLst/>
                        <a:latin typeface="Zapf Dingbats"/>
                      </a:endParaRPr>
                    </a:p>
                  </a:txBody>
                  <a:tcPr marT="36000"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u="none" strike="noStrike" cap="none" spc="0" baseline="0" err="1">
                          <a:ln>
                            <a:noFill/>
                          </a:ln>
                          <a:solidFill>
                            <a:srgbClr val="2B669A"/>
                          </a:solidFill>
                          <a:effectLst/>
                          <a:uFillTx/>
                          <a:latin typeface="Verdana" panose="020B0604030504040204" pitchFamily="34" charset="0"/>
                          <a:ea typeface="Verdana" panose="020B0604030504040204" pitchFamily="34" charset="0"/>
                          <a:cs typeface="Verdana" panose="020B0604030504040204" pitchFamily="34" charset="0"/>
                          <a:sym typeface="Arial"/>
                        </a:rPr>
                        <a:t>Kundeninfo´s</a:t>
                      </a:r>
                      <a:r>
                        <a:rPr lang="de-DE" sz="4000" b="1" i="0" u="none" strike="noStrike" cap="none" spc="0" baseline="0">
                          <a:ln>
                            <a:noFill/>
                          </a:ln>
                          <a:solidFill>
                            <a:srgbClr val="2B669A"/>
                          </a:solidFill>
                          <a:effectLst/>
                          <a:uFillTx/>
                          <a:latin typeface="Verdana" panose="020B0604030504040204" pitchFamily="34" charset="0"/>
                          <a:ea typeface="Verdana" panose="020B0604030504040204" pitchFamily="34" charset="0"/>
                          <a:cs typeface="Verdana" panose="020B0604030504040204" pitchFamily="34" charset="0"/>
                          <a:sym typeface="Arial"/>
                        </a:rPr>
                        <a:t> parat haben</a:t>
                      </a:r>
                    </a:p>
                  </a:txBody>
                  <a:tcPr anchor="ctr"/>
                </a:tc>
                <a:extLst>
                  <a:ext uri="{0D108BD9-81ED-4DB2-BD59-A6C34878D82A}">
                    <a16:rowId xmlns:a16="http://schemas.microsoft.com/office/drawing/2014/main" val="328111459"/>
                  </a:ext>
                </a:extLst>
              </a:tr>
              <a:tr h="0">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a:solidFill>
                          <a:schemeClr val="accent2"/>
                        </a:solidFill>
                        <a:effectLst/>
                        <a:latin typeface="Zapf Dingbats"/>
                      </a:endParaRPr>
                    </a:p>
                  </a:txBody>
                  <a:tcPr marT="36000"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u="none" strike="noStrike" cap="none" spc="0" baseline="0">
                          <a:ln>
                            <a:noFill/>
                          </a:ln>
                          <a:solidFill>
                            <a:srgbClr val="2B669A"/>
                          </a:solidFill>
                          <a:effectLst/>
                          <a:uFillTx/>
                          <a:latin typeface="Verdana" panose="020B0604030504040204" pitchFamily="34" charset="0"/>
                          <a:ea typeface="Verdana" panose="020B0604030504040204" pitchFamily="34" charset="0"/>
                          <a:cs typeface="Verdana" panose="020B0604030504040204" pitchFamily="34" charset="0"/>
                          <a:sym typeface="Arial"/>
                        </a:rPr>
                        <a:t>Konkretes Ziel und </a:t>
                      </a:r>
                      <a:r>
                        <a:rPr lang="de-DE" sz="4000" b="1" i="0" u="none" strike="noStrike" cap="none" spc="0" baseline="0" err="1">
                          <a:ln>
                            <a:noFill/>
                          </a:ln>
                          <a:solidFill>
                            <a:srgbClr val="2B669A"/>
                          </a:solidFill>
                          <a:effectLst/>
                          <a:uFillTx/>
                          <a:latin typeface="Verdana" panose="020B0604030504040204" pitchFamily="34" charset="0"/>
                          <a:ea typeface="Verdana" panose="020B0604030504040204" pitchFamily="34" charset="0"/>
                          <a:cs typeface="Verdana" panose="020B0604030504040204" pitchFamily="34" charset="0"/>
                          <a:sym typeface="Arial"/>
                        </a:rPr>
                        <a:t>Lundennutzen</a:t>
                      </a:r>
                      <a:r>
                        <a:rPr lang="de-DE" sz="4000" b="1" i="0" u="none" strike="noStrike" cap="none" spc="0" baseline="0">
                          <a:ln>
                            <a:noFill/>
                          </a:ln>
                          <a:solidFill>
                            <a:srgbClr val="2B669A"/>
                          </a:solidFill>
                          <a:effectLst/>
                          <a:uFillTx/>
                          <a:latin typeface="Verdana" panose="020B0604030504040204" pitchFamily="34" charset="0"/>
                          <a:ea typeface="Verdana" panose="020B0604030504040204" pitchFamily="34" charset="0"/>
                          <a:cs typeface="Verdana" panose="020B0604030504040204" pitchFamily="34" charset="0"/>
                          <a:sym typeface="Arial"/>
                        </a:rPr>
                        <a:t> definieren</a:t>
                      </a:r>
                    </a:p>
                  </a:txBody>
                  <a:tcPr anchor="ctr"/>
                </a:tc>
                <a:extLst>
                  <a:ext uri="{0D108BD9-81ED-4DB2-BD59-A6C34878D82A}">
                    <a16:rowId xmlns:a16="http://schemas.microsoft.com/office/drawing/2014/main" val="3997080134"/>
                  </a:ext>
                </a:extLst>
              </a:tr>
              <a:tr h="0">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a:solidFill>
                          <a:schemeClr val="accent2"/>
                        </a:solidFill>
                        <a:effectLst/>
                        <a:latin typeface="Zapf Dingbats"/>
                      </a:endParaRPr>
                    </a:p>
                  </a:txBody>
                  <a:tcPr marT="36000"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Zeiten zum telefonieren blocken - mindestens 1/2 Std. am Stück</a:t>
                      </a:r>
                      <a:endParaRPr lang="de-DE" sz="4000">
                        <a:effectLst/>
                      </a:endParaRPr>
                    </a:p>
                  </a:txBody>
                  <a:tcPr anchor="ctr"/>
                </a:tc>
                <a:extLst>
                  <a:ext uri="{0D108BD9-81ED-4DB2-BD59-A6C34878D82A}">
                    <a16:rowId xmlns:a16="http://schemas.microsoft.com/office/drawing/2014/main" val="1261800443"/>
                  </a:ext>
                </a:extLst>
              </a:tr>
              <a:tr h="1035241">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sz="6000">
                        <a:effectLst/>
                        <a:latin typeface="Apple Color Emoji" pitchFamily="2" charset="0"/>
                      </a:endParaRPr>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hierzu ggfls. Kollegen um Unterstützung bitten - (eine Hand …)</a:t>
                      </a:r>
                      <a:endParaRPr lang="de-DE" sz="4000">
                        <a:effectLst/>
                      </a:endParaRPr>
                    </a:p>
                  </a:txBody>
                  <a:tcPr anchor="ctr"/>
                </a:tc>
                <a:extLst>
                  <a:ext uri="{0D108BD9-81ED-4DB2-BD59-A6C34878D82A}">
                    <a16:rowId xmlns:a16="http://schemas.microsoft.com/office/drawing/2014/main" val="3315471229"/>
                  </a:ext>
                </a:extLst>
              </a:tr>
              <a:tr h="775333">
                <a:tc>
                  <a:txBody>
                    <a:bodyPr/>
                    <a:lstStyle/>
                    <a:p>
                      <a:pPr algn="ctr"/>
                      <a:endParaRPr lang="de-DE" sz="600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Listen abtelefonieren - statt Einzeltelefonate</a:t>
                      </a:r>
                      <a:endParaRPr lang="de-DE" sz="4000">
                        <a:effectLst/>
                      </a:endParaRPr>
                    </a:p>
                  </a:txBody>
                  <a:tcPr anchor="ctr"/>
                </a:tc>
                <a:extLst>
                  <a:ext uri="{0D108BD9-81ED-4DB2-BD59-A6C34878D82A}">
                    <a16:rowId xmlns:a16="http://schemas.microsoft.com/office/drawing/2014/main" val="3262813168"/>
                  </a:ext>
                </a:extLst>
              </a:tr>
              <a:tr h="775333">
                <a:tc>
                  <a:txBody>
                    <a:bodyPr/>
                    <a:lstStyle/>
                    <a:p>
                      <a:pPr algn="ctr"/>
                      <a:endParaRPr lang="de-DE" sz="600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nach persönlichem Leitfaden arbeiten - strukturiert bleiben</a:t>
                      </a:r>
                      <a:endParaRPr lang="de-DE" sz="4000">
                        <a:effectLst/>
                      </a:endParaRPr>
                    </a:p>
                  </a:txBody>
                  <a:tcPr anchor="ctr"/>
                </a:tc>
                <a:extLst>
                  <a:ext uri="{0D108BD9-81ED-4DB2-BD59-A6C34878D82A}">
                    <a16:rowId xmlns:a16="http://schemas.microsoft.com/office/drawing/2014/main" val="3711868985"/>
                  </a:ext>
                </a:extLst>
              </a:tr>
              <a:tr h="775333">
                <a:tc>
                  <a:txBody>
                    <a:bodyPr/>
                    <a:lstStyle/>
                    <a:p>
                      <a:pPr algn="ctr"/>
                      <a:endParaRPr lang="de-DE" sz="600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Einwandbehandlungen</a:t>
                      </a: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 parat haben - Sicherheit mitnehmen</a:t>
                      </a:r>
                      <a:endParaRPr lang="de-DE" sz="4000">
                        <a:effectLst/>
                      </a:endParaRPr>
                    </a:p>
                  </a:txBody>
                  <a:tcPr anchor="ctr"/>
                </a:tc>
                <a:extLst>
                  <a:ext uri="{0D108BD9-81ED-4DB2-BD59-A6C34878D82A}">
                    <a16:rowId xmlns:a16="http://schemas.microsoft.com/office/drawing/2014/main" val="495855876"/>
                  </a:ext>
                </a:extLst>
              </a:tr>
              <a:tr h="775333">
                <a:tc>
                  <a:txBody>
                    <a:bodyPr/>
                    <a:lstStyle/>
                    <a:p>
                      <a:pPr algn="ctr"/>
                      <a:endParaRPr lang="de-DE" sz="600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Sales </a:t>
                      </a:r>
                      <a:r>
                        <a:rPr lang="de-DE" sz="4000" b="1" i="0" spc="0" baseline="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Success</a:t>
                      </a: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 Tabelle nutzen - Erfolg planbar machen</a:t>
                      </a:r>
                      <a:endParaRPr lang="de-DE" sz="4000">
                        <a:effectLst/>
                      </a:endParaRPr>
                    </a:p>
                  </a:txBody>
                  <a:tcPr anchor="ctr"/>
                </a:tc>
                <a:extLst>
                  <a:ext uri="{0D108BD9-81ED-4DB2-BD59-A6C34878D82A}">
                    <a16:rowId xmlns:a16="http://schemas.microsoft.com/office/drawing/2014/main" val="4035909761"/>
                  </a:ext>
                </a:extLst>
              </a:tr>
              <a:tr h="761691">
                <a:tc>
                  <a:txBody>
                    <a:bodyPr/>
                    <a:lstStyle/>
                    <a:p>
                      <a:pPr algn="ctr"/>
                      <a:endParaRPr lang="de-DE" sz="600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Daten pflegen – Info Plus</a:t>
                      </a:r>
                      <a:endParaRPr lang="de-DE" sz="4000">
                        <a:effectLst/>
                      </a:endParaRPr>
                    </a:p>
                  </a:txBody>
                  <a:tcPr anchor="ctr"/>
                </a:tc>
                <a:extLst>
                  <a:ext uri="{0D108BD9-81ED-4DB2-BD59-A6C34878D82A}">
                    <a16:rowId xmlns:a16="http://schemas.microsoft.com/office/drawing/2014/main" val="1284101326"/>
                  </a:ext>
                </a:extLst>
              </a:tr>
            </a:tbl>
          </a:graphicData>
        </a:graphic>
      </p:graphicFrame>
      <p:sp>
        <p:nvSpPr>
          <p:cNvPr id="13" name="Textfeld 12">
            <a:extLst>
              <a:ext uri="{FF2B5EF4-FFF2-40B4-BE49-F238E27FC236}">
                <a16:creationId xmlns:a16="http://schemas.microsoft.com/office/drawing/2014/main" id="{BE4C4EA9-C764-A52B-409B-5F399239295C}"/>
              </a:ext>
            </a:extLst>
          </p:cNvPr>
          <p:cNvSpPr txBox="1"/>
          <p:nvPr/>
        </p:nvSpPr>
        <p:spPr>
          <a:xfrm>
            <a:off x="1486740" y="2498014"/>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4" name="Textfeld 13">
            <a:extLst>
              <a:ext uri="{FF2B5EF4-FFF2-40B4-BE49-F238E27FC236}">
                <a16:creationId xmlns:a16="http://schemas.microsoft.com/office/drawing/2014/main" id="{0972EABE-0A5C-90C1-D31F-3843A679BE22}"/>
              </a:ext>
            </a:extLst>
          </p:cNvPr>
          <p:cNvSpPr txBox="1"/>
          <p:nvPr/>
        </p:nvSpPr>
        <p:spPr>
          <a:xfrm>
            <a:off x="1466463" y="3521252"/>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15" name="Textfeld 14">
            <a:extLst>
              <a:ext uri="{FF2B5EF4-FFF2-40B4-BE49-F238E27FC236}">
                <a16:creationId xmlns:a16="http://schemas.microsoft.com/office/drawing/2014/main" id="{8410D52D-BBF5-AB73-619E-2DDABB815E25}"/>
              </a:ext>
            </a:extLst>
          </p:cNvPr>
          <p:cNvSpPr txBox="1"/>
          <p:nvPr/>
        </p:nvSpPr>
        <p:spPr>
          <a:xfrm>
            <a:off x="1532087" y="4539264"/>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16" name="Textfeld 15">
            <a:extLst>
              <a:ext uri="{FF2B5EF4-FFF2-40B4-BE49-F238E27FC236}">
                <a16:creationId xmlns:a16="http://schemas.microsoft.com/office/drawing/2014/main" id="{0949F32E-19B4-7DB9-38ED-7A69B5A127E0}"/>
              </a:ext>
            </a:extLst>
          </p:cNvPr>
          <p:cNvSpPr txBox="1"/>
          <p:nvPr/>
        </p:nvSpPr>
        <p:spPr>
          <a:xfrm>
            <a:off x="1511810" y="5562502"/>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17" name="Textfeld 16">
            <a:extLst>
              <a:ext uri="{FF2B5EF4-FFF2-40B4-BE49-F238E27FC236}">
                <a16:creationId xmlns:a16="http://schemas.microsoft.com/office/drawing/2014/main" id="{AF18C779-8C36-FFE7-9522-68C65FFCFFD3}"/>
              </a:ext>
            </a:extLst>
          </p:cNvPr>
          <p:cNvSpPr txBox="1"/>
          <p:nvPr/>
        </p:nvSpPr>
        <p:spPr>
          <a:xfrm>
            <a:off x="1507017" y="6552331"/>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18" name="Textfeld 17">
            <a:extLst>
              <a:ext uri="{FF2B5EF4-FFF2-40B4-BE49-F238E27FC236}">
                <a16:creationId xmlns:a16="http://schemas.microsoft.com/office/drawing/2014/main" id="{E07AAE29-BECE-0B09-0402-05FC86DB9A12}"/>
              </a:ext>
            </a:extLst>
          </p:cNvPr>
          <p:cNvSpPr txBox="1"/>
          <p:nvPr/>
        </p:nvSpPr>
        <p:spPr>
          <a:xfrm>
            <a:off x="1486740" y="7575569"/>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19" name="Textfeld 18">
            <a:extLst>
              <a:ext uri="{FF2B5EF4-FFF2-40B4-BE49-F238E27FC236}">
                <a16:creationId xmlns:a16="http://schemas.microsoft.com/office/drawing/2014/main" id="{4B6C3CA9-BE29-14C6-A820-DFCD7D14F40D}"/>
              </a:ext>
            </a:extLst>
          </p:cNvPr>
          <p:cNvSpPr txBox="1"/>
          <p:nvPr/>
        </p:nvSpPr>
        <p:spPr>
          <a:xfrm>
            <a:off x="1627123" y="11584201"/>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20" name="Textfeld 19">
            <a:extLst>
              <a:ext uri="{FF2B5EF4-FFF2-40B4-BE49-F238E27FC236}">
                <a16:creationId xmlns:a16="http://schemas.microsoft.com/office/drawing/2014/main" id="{1AABD353-AA3A-7933-5020-AE48AC4435D3}"/>
              </a:ext>
            </a:extLst>
          </p:cNvPr>
          <p:cNvSpPr txBox="1"/>
          <p:nvPr/>
        </p:nvSpPr>
        <p:spPr>
          <a:xfrm>
            <a:off x="1514532" y="9550373"/>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21" name="Textfeld 20">
            <a:extLst>
              <a:ext uri="{FF2B5EF4-FFF2-40B4-BE49-F238E27FC236}">
                <a16:creationId xmlns:a16="http://schemas.microsoft.com/office/drawing/2014/main" id="{3BF67F73-1AD0-61BE-B488-2821188B6C07}"/>
              </a:ext>
            </a:extLst>
          </p:cNvPr>
          <p:cNvSpPr txBox="1"/>
          <p:nvPr/>
        </p:nvSpPr>
        <p:spPr>
          <a:xfrm>
            <a:off x="1570070" y="10591498"/>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
        <p:nvSpPr>
          <p:cNvPr id="22" name="Textfeld 21">
            <a:extLst>
              <a:ext uri="{FF2B5EF4-FFF2-40B4-BE49-F238E27FC236}">
                <a16:creationId xmlns:a16="http://schemas.microsoft.com/office/drawing/2014/main" id="{90E6CB29-A4C2-1A74-8874-F9980A8152B0}"/>
              </a:ext>
            </a:extLst>
          </p:cNvPr>
          <p:cNvSpPr txBox="1"/>
          <p:nvPr/>
        </p:nvSpPr>
        <p:spPr>
          <a:xfrm>
            <a:off x="1572028" y="8568272"/>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a:ln>
                  <a:noFill/>
                </a:ln>
                <a:solidFill>
                  <a:srgbClr val="000000"/>
                </a:solidFill>
                <a:effectLst/>
                <a:uFillTx/>
                <a:latin typeface="+mn-lt"/>
                <a:ea typeface="+mn-ea"/>
                <a:cs typeface="+mn-cs"/>
                <a:sym typeface="Helvetica Light"/>
              </a:rPr>
              <a:t>👍</a:t>
            </a:r>
          </a:p>
        </p:txBody>
      </p:sp>
    </p:spTree>
    <p:extLst>
      <p:ext uri="{BB962C8B-B14F-4D97-AF65-F5344CB8AC3E}">
        <p14:creationId xmlns:p14="http://schemas.microsoft.com/office/powerpoint/2010/main" val="281446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7" name="pasted-image.pdf" descr="pasted-image.pdf"/>
          <p:cNvPicPr>
            <a:picLocks noChangeAspect="1"/>
          </p:cNvPicPr>
          <p:nvPr/>
        </p:nvPicPr>
        <p:blipFill>
          <a:blip r:embed="rId3"/>
          <a:stretch>
            <a:fillRect/>
          </a:stretch>
        </p:blipFill>
        <p:spPr>
          <a:xfrm>
            <a:off x="-187270" y="-13008"/>
            <a:ext cx="26998195" cy="13742015"/>
          </a:xfrm>
          <a:prstGeom prst="rect">
            <a:avLst/>
          </a:prstGeom>
          <a:ln w="12700">
            <a:miter lim="400000"/>
          </a:ln>
        </p:spPr>
      </p:pic>
      <p:pic>
        <p:nvPicPr>
          <p:cNvPr id="1838" name="pasted-image.pdf" descr="pasted-image.pdf"/>
          <p:cNvPicPr>
            <a:picLocks noChangeAspect="1"/>
          </p:cNvPicPr>
          <p:nvPr/>
        </p:nvPicPr>
        <p:blipFill>
          <a:blip r:embed="rId4"/>
          <a:srcRect l="85016"/>
          <a:stretch>
            <a:fillRect/>
          </a:stretch>
        </p:blipFill>
        <p:spPr>
          <a:xfrm>
            <a:off x="20472685" y="2160484"/>
            <a:ext cx="3123980" cy="4370353"/>
          </a:xfrm>
          <a:prstGeom prst="rect">
            <a:avLst/>
          </a:prstGeom>
          <a:ln w="12700">
            <a:miter lim="400000"/>
          </a:ln>
        </p:spPr>
      </p:pic>
      <p:grpSp>
        <p:nvGrpSpPr>
          <p:cNvPr id="1843" name="Gruppieren"/>
          <p:cNvGrpSpPr/>
          <p:nvPr/>
        </p:nvGrpSpPr>
        <p:grpSpPr>
          <a:xfrm>
            <a:off x="856208" y="12386513"/>
            <a:ext cx="22697017" cy="901727"/>
            <a:chOff x="-7887737" y="0"/>
            <a:chExt cx="9078805" cy="360690"/>
          </a:xfrm>
        </p:grpSpPr>
        <p:sp>
          <p:nvSpPr>
            <p:cNvPr id="1839" name="betaConcept"/>
            <p:cNvSpPr txBox="1"/>
            <p:nvPr/>
          </p:nvSpPr>
          <p:spPr>
            <a:xfrm>
              <a:off x="271549" y="0"/>
              <a:ext cx="919519" cy="2877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7625" tIns="47625" rIns="47625" bIns="47625" numCol="1" anchor="ctr">
              <a:noAutofit/>
            </a:bodyPr>
            <a:lstStyle>
              <a:lvl1pPr algn="ctr" defTabSz="233679">
                <a:defRPr sz="1200" spc="-132">
                  <a:solidFill>
                    <a:srgbClr val="E57031"/>
                  </a:solidFill>
                  <a:latin typeface="Comfortaa Bold"/>
                  <a:ea typeface="Comfortaa Bold"/>
                  <a:cs typeface="Comfortaa Bold"/>
                  <a:sym typeface="Comfortaa Bold"/>
                </a:defRPr>
              </a:lvl1pPr>
            </a:lstStyle>
            <a:p>
              <a:r>
                <a:rPr sz="3000" dirty="0" err="1"/>
                <a:t>betConcept</a:t>
              </a:r>
              <a:endParaRPr sz="3000" dirty="0"/>
            </a:p>
          </p:txBody>
        </p:sp>
        <p:sp>
          <p:nvSpPr>
            <p:cNvPr id="1840" name="academy"/>
            <p:cNvSpPr txBox="1"/>
            <p:nvPr/>
          </p:nvSpPr>
          <p:spPr>
            <a:xfrm>
              <a:off x="483118" y="170556"/>
              <a:ext cx="705932" cy="1901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7625" tIns="47625" rIns="47625" bIns="47625" numCol="1" anchor="ctr">
              <a:noAutofit/>
            </a:bodyPr>
            <a:lstStyle>
              <a:lvl1pPr algn="r" defTabSz="233679">
                <a:defRPr sz="600">
                  <a:solidFill>
                    <a:srgbClr val="E57031"/>
                  </a:solidFill>
                  <a:latin typeface="Comfortaa Bold"/>
                  <a:ea typeface="Comfortaa Bold"/>
                  <a:cs typeface="Comfortaa Bold"/>
                  <a:sym typeface="Comfortaa Bold"/>
                </a:defRPr>
              </a:lvl1pPr>
            </a:lstStyle>
            <a:p>
              <a:r>
                <a:rPr sz="1500"/>
                <a:t>academy</a:t>
              </a:r>
            </a:p>
          </p:txBody>
        </p:sp>
        <p:pic>
          <p:nvPicPr>
            <p:cNvPr id="1841" name="pasted-image.png" descr="pasted-image.png"/>
            <p:cNvPicPr>
              <a:picLocks noChangeAspect="1"/>
            </p:cNvPicPr>
            <p:nvPr/>
          </p:nvPicPr>
          <p:blipFill>
            <a:blip r:embed="rId5"/>
            <a:srcRect l="1915" t="5882" r="73614" b="11716"/>
            <a:stretch>
              <a:fillRect/>
            </a:stretch>
          </p:blipFill>
          <p:spPr>
            <a:xfrm>
              <a:off x="0" y="4060"/>
              <a:ext cx="281385" cy="279798"/>
            </a:xfrm>
            <a:custGeom>
              <a:avLst/>
              <a:gdLst/>
              <a:ahLst/>
              <a:cxnLst>
                <a:cxn ang="0">
                  <a:pos x="wd2" y="hd2"/>
                </a:cxn>
                <a:cxn ang="5400000">
                  <a:pos x="wd2" y="hd2"/>
                </a:cxn>
                <a:cxn ang="10800000">
                  <a:pos x="wd2" y="hd2"/>
                </a:cxn>
                <a:cxn ang="16200000">
                  <a:pos x="wd2" y="hd2"/>
                </a:cxn>
              </a:cxnLst>
              <a:rect l="0" t="0" r="r" b="b"/>
              <a:pathLst>
                <a:path w="21600" h="21600" extrusionOk="0">
                  <a:moveTo>
                    <a:pt x="9932" y="0"/>
                  </a:moveTo>
                  <a:cubicBezTo>
                    <a:pt x="9541" y="0"/>
                    <a:pt x="8888" y="656"/>
                    <a:pt x="8256" y="1563"/>
                  </a:cubicBezTo>
                  <a:cubicBezTo>
                    <a:pt x="7625" y="2469"/>
                    <a:pt x="6999" y="3621"/>
                    <a:pt x="6733" y="4565"/>
                  </a:cubicBezTo>
                  <a:cubicBezTo>
                    <a:pt x="6664" y="4807"/>
                    <a:pt x="6646" y="4931"/>
                    <a:pt x="6855" y="4994"/>
                  </a:cubicBezTo>
                  <a:cubicBezTo>
                    <a:pt x="7063" y="5057"/>
                    <a:pt x="7514" y="5055"/>
                    <a:pt x="8378" y="5055"/>
                  </a:cubicBezTo>
                  <a:lnTo>
                    <a:pt x="10145" y="5055"/>
                  </a:lnTo>
                  <a:lnTo>
                    <a:pt x="10145" y="2543"/>
                  </a:lnTo>
                  <a:cubicBezTo>
                    <a:pt x="10145" y="1062"/>
                    <a:pt x="10055" y="0"/>
                    <a:pt x="9932" y="0"/>
                  </a:cubicBezTo>
                  <a:close/>
                  <a:moveTo>
                    <a:pt x="11668" y="0"/>
                  </a:moveTo>
                  <a:cubicBezTo>
                    <a:pt x="11606" y="0"/>
                    <a:pt x="11554" y="257"/>
                    <a:pt x="11516" y="705"/>
                  </a:cubicBezTo>
                  <a:cubicBezTo>
                    <a:pt x="11479" y="1153"/>
                    <a:pt x="11455" y="1802"/>
                    <a:pt x="11455" y="2543"/>
                  </a:cubicBezTo>
                  <a:lnTo>
                    <a:pt x="11455" y="5055"/>
                  </a:lnTo>
                  <a:lnTo>
                    <a:pt x="13222" y="5055"/>
                  </a:lnTo>
                  <a:cubicBezTo>
                    <a:pt x="15264" y="5055"/>
                    <a:pt x="15210" y="5175"/>
                    <a:pt x="14045" y="2727"/>
                  </a:cubicBezTo>
                  <a:cubicBezTo>
                    <a:pt x="13748" y="2103"/>
                    <a:pt x="13287" y="1412"/>
                    <a:pt x="12826" y="889"/>
                  </a:cubicBezTo>
                  <a:cubicBezTo>
                    <a:pt x="12595" y="627"/>
                    <a:pt x="12358" y="403"/>
                    <a:pt x="12156" y="245"/>
                  </a:cubicBezTo>
                  <a:cubicBezTo>
                    <a:pt x="11954" y="88"/>
                    <a:pt x="11795" y="0"/>
                    <a:pt x="11668" y="0"/>
                  </a:cubicBezTo>
                  <a:close/>
                  <a:moveTo>
                    <a:pt x="7951" y="245"/>
                  </a:moveTo>
                  <a:lnTo>
                    <a:pt x="7312" y="429"/>
                  </a:lnTo>
                  <a:cubicBezTo>
                    <a:pt x="6603" y="633"/>
                    <a:pt x="5742" y="1040"/>
                    <a:pt x="4935" y="1563"/>
                  </a:cubicBezTo>
                  <a:cubicBezTo>
                    <a:pt x="4128" y="2084"/>
                    <a:pt x="3378" y="2714"/>
                    <a:pt x="2803" y="3340"/>
                  </a:cubicBezTo>
                  <a:cubicBezTo>
                    <a:pt x="2145" y="4054"/>
                    <a:pt x="1584" y="4757"/>
                    <a:pt x="1584" y="4871"/>
                  </a:cubicBezTo>
                  <a:cubicBezTo>
                    <a:pt x="1584" y="4986"/>
                    <a:pt x="2464" y="5055"/>
                    <a:pt x="3534" y="5055"/>
                  </a:cubicBezTo>
                  <a:lnTo>
                    <a:pt x="5484" y="5055"/>
                  </a:lnTo>
                  <a:lnTo>
                    <a:pt x="6063" y="3462"/>
                  </a:lnTo>
                  <a:cubicBezTo>
                    <a:pt x="6384" y="2576"/>
                    <a:pt x="6952" y="1481"/>
                    <a:pt x="7312" y="1042"/>
                  </a:cubicBezTo>
                  <a:lnTo>
                    <a:pt x="7951" y="245"/>
                  </a:lnTo>
                  <a:close/>
                  <a:moveTo>
                    <a:pt x="13649" y="245"/>
                  </a:moveTo>
                  <a:lnTo>
                    <a:pt x="14288" y="1042"/>
                  </a:lnTo>
                  <a:cubicBezTo>
                    <a:pt x="14648" y="1481"/>
                    <a:pt x="15216" y="2576"/>
                    <a:pt x="15537" y="3462"/>
                  </a:cubicBezTo>
                  <a:lnTo>
                    <a:pt x="16116" y="5055"/>
                  </a:lnTo>
                  <a:lnTo>
                    <a:pt x="18036" y="5055"/>
                  </a:lnTo>
                  <a:cubicBezTo>
                    <a:pt x="18571" y="5055"/>
                    <a:pt x="19085" y="5032"/>
                    <a:pt x="19437" y="4994"/>
                  </a:cubicBezTo>
                  <a:cubicBezTo>
                    <a:pt x="19789" y="4957"/>
                    <a:pt x="19985" y="4929"/>
                    <a:pt x="19985" y="4871"/>
                  </a:cubicBezTo>
                  <a:cubicBezTo>
                    <a:pt x="19985" y="4757"/>
                    <a:pt x="19455" y="4054"/>
                    <a:pt x="18797" y="3340"/>
                  </a:cubicBezTo>
                  <a:cubicBezTo>
                    <a:pt x="18222" y="2714"/>
                    <a:pt x="17442" y="2084"/>
                    <a:pt x="16634" y="1563"/>
                  </a:cubicBezTo>
                  <a:cubicBezTo>
                    <a:pt x="15827" y="1040"/>
                    <a:pt x="14997" y="633"/>
                    <a:pt x="14288" y="429"/>
                  </a:cubicBezTo>
                  <a:lnTo>
                    <a:pt x="13649" y="245"/>
                  </a:lnTo>
                  <a:close/>
                  <a:moveTo>
                    <a:pt x="914" y="6158"/>
                  </a:moveTo>
                  <a:lnTo>
                    <a:pt x="579" y="6986"/>
                  </a:lnTo>
                  <a:cubicBezTo>
                    <a:pt x="393" y="7432"/>
                    <a:pt x="188" y="8333"/>
                    <a:pt x="122" y="8977"/>
                  </a:cubicBezTo>
                  <a:lnTo>
                    <a:pt x="0" y="10141"/>
                  </a:lnTo>
                  <a:lnTo>
                    <a:pt x="2437" y="10141"/>
                  </a:lnTo>
                  <a:lnTo>
                    <a:pt x="4874" y="10141"/>
                  </a:lnTo>
                  <a:lnTo>
                    <a:pt x="4874" y="9100"/>
                  </a:lnTo>
                  <a:cubicBezTo>
                    <a:pt x="4880" y="8524"/>
                    <a:pt x="4989" y="7623"/>
                    <a:pt x="5088" y="7108"/>
                  </a:cubicBezTo>
                  <a:lnTo>
                    <a:pt x="5271" y="6158"/>
                  </a:lnTo>
                  <a:lnTo>
                    <a:pt x="3077" y="6158"/>
                  </a:lnTo>
                  <a:lnTo>
                    <a:pt x="914" y="6158"/>
                  </a:lnTo>
                  <a:close/>
                  <a:moveTo>
                    <a:pt x="8287" y="6158"/>
                  </a:moveTo>
                  <a:cubicBezTo>
                    <a:pt x="7270" y="6158"/>
                    <a:pt x="6400" y="6240"/>
                    <a:pt x="6337" y="6342"/>
                  </a:cubicBezTo>
                  <a:cubicBezTo>
                    <a:pt x="6274" y="6445"/>
                    <a:pt x="6145" y="7346"/>
                    <a:pt x="6063" y="8334"/>
                  </a:cubicBezTo>
                  <a:lnTo>
                    <a:pt x="5910" y="10141"/>
                  </a:lnTo>
                  <a:lnTo>
                    <a:pt x="8012" y="10141"/>
                  </a:lnTo>
                  <a:lnTo>
                    <a:pt x="10145" y="10141"/>
                  </a:lnTo>
                  <a:lnTo>
                    <a:pt x="10145" y="8150"/>
                  </a:lnTo>
                  <a:lnTo>
                    <a:pt x="10145" y="6158"/>
                  </a:lnTo>
                  <a:lnTo>
                    <a:pt x="8287" y="6158"/>
                  </a:lnTo>
                  <a:close/>
                  <a:moveTo>
                    <a:pt x="11455" y="6158"/>
                  </a:moveTo>
                  <a:lnTo>
                    <a:pt x="11455" y="8150"/>
                  </a:lnTo>
                  <a:lnTo>
                    <a:pt x="11455" y="10141"/>
                  </a:lnTo>
                  <a:lnTo>
                    <a:pt x="13557" y="10141"/>
                  </a:lnTo>
                  <a:lnTo>
                    <a:pt x="15659" y="10141"/>
                  </a:lnTo>
                  <a:lnTo>
                    <a:pt x="15537" y="8334"/>
                  </a:lnTo>
                  <a:cubicBezTo>
                    <a:pt x="15455" y="7346"/>
                    <a:pt x="15326" y="6445"/>
                    <a:pt x="15263" y="6342"/>
                  </a:cubicBezTo>
                  <a:cubicBezTo>
                    <a:pt x="15200" y="6240"/>
                    <a:pt x="14330" y="6158"/>
                    <a:pt x="13313" y="6158"/>
                  </a:cubicBezTo>
                  <a:lnTo>
                    <a:pt x="11455" y="6158"/>
                  </a:lnTo>
                  <a:close/>
                  <a:moveTo>
                    <a:pt x="16329" y="6158"/>
                  </a:moveTo>
                  <a:lnTo>
                    <a:pt x="16512" y="7108"/>
                  </a:lnTo>
                  <a:cubicBezTo>
                    <a:pt x="16611" y="7623"/>
                    <a:pt x="16690" y="8524"/>
                    <a:pt x="16695" y="9100"/>
                  </a:cubicBezTo>
                  <a:lnTo>
                    <a:pt x="16695" y="10141"/>
                  </a:lnTo>
                  <a:lnTo>
                    <a:pt x="19132" y="10141"/>
                  </a:lnTo>
                  <a:lnTo>
                    <a:pt x="21600" y="10141"/>
                  </a:lnTo>
                  <a:lnTo>
                    <a:pt x="21478" y="8977"/>
                  </a:lnTo>
                  <a:cubicBezTo>
                    <a:pt x="21412" y="8333"/>
                    <a:pt x="21207" y="7432"/>
                    <a:pt x="21021" y="6986"/>
                  </a:cubicBezTo>
                  <a:lnTo>
                    <a:pt x="20686" y="6158"/>
                  </a:lnTo>
                  <a:lnTo>
                    <a:pt x="18493" y="6158"/>
                  </a:lnTo>
                  <a:lnTo>
                    <a:pt x="16329" y="6158"/>
                  </a:lnTo>
                  <a:close/>
                  <a:moveTo>
                    <a:pt x="0" y="11459"/>
                  </a:moveTo>
                  <a:lnTo>
                    <a:pt x="122" y="12623"/>
                  </a:lnTo>
                  <a:cubicBezTo>
                    <a:pt x="188" y="13267"/>
                    <a:pt x="393" y="14168"/>
                    <a:pt x="579" y="14614"/>
                  </a:cubicBezTo>
                  <a:lnTo>
                    <a:pt x="914" y="15411"/>
                  </a:lnTo>
                  <a:lnTo>
                    <a:pt x="3077" y="15411"/>
                  </a:lnTo>
                  <a:lnTo>
                    <a:pt x="5271" y="15411"/>
                  </a:lnTo>
                  <a:lnTo>
                    <a:pt x="5088" y="14492"/>
                  </a:lnTo>
                  <a:cubicBezTo>
                    <a:pt x="4989" y="13977"/>
                    <a:pt x="4880" y="13076"/>
                    <a:pt x="4874" y="12500"/>
                  </a:cubicBezTo>
                  <a:lnTo>
                    <a:pt x="4874" y="11459"/>
                  </a:lnTo>
                  <a:lnTo>
                    <a:pt x="2437" y="11459"/>
                  </a:lnTo>
                  <a:lnTo>
                    <a:pt x="0" y="11459"/>
                  </a:lnTo>
                  <a:close/>
                  <a:moveTo>
                    <a:pt x="5910" y="11459"/>
                  </a:moveTo>
                  <a:lnTo>
                    <a:pt x="6063" y="13266"/>
                  </a:lnTo>
                  <a:cubicBezTo>
                    <a:pt x="6145" y="14254"/>
                    <a:pt x="6274" y="15125"/>
                    <a:pt x="6337" y="15227"/>
                  </a:cubicBezTo>
                  <a:cubicBezTo>
                    <a:pt x="6368" y="15278"/>
                    <a:pt x="6590" y="15316"/>
                    <a:pt x="6946" y="15350"/>
                  </a:cubicBezTo>
                  <a:cubicBezTo>
                    <a:pt x="7302" y="15384"/>
                    <a:pt x="7778" y="15411"/>
                    <a:pt x="8287" y="15411"/>
                  </a:cubicBezTo>
                  <a:lnTo>
                    <a:pt x="10145" y="15411"/>
                  </a:lnTo>
                  <a:lnTo>
                    <a:pt x="10145" y="13450"/>
                  </a:lnTo>
                  <a:lnTo>
                    <a:pt x="10145" y="11459"/>
                  </a:lnTo>
                  <a:lnTo>
                    <a:pt x="8012" y="11459"/>
                  </a:lnTo>
                  <a:lnTo>
                    <a:pt x="5910" y="11459"/>
                  </a:lnTo>
                  <a:close/>
                  <a:moveTo>
                    <a:pt x="11455" y="11459"/>
                  </a:moveTo>
                  <a:lnTo>
                    <a:pt x="11455" y="13450"/>
                  </a:lnTo>
                  <a:lnTo>
                    <a:pt x="11455" y="15411"/>
                  </a:lnTo>
                  <a:lnTo>
                    <a:pt x="13313" y="15411"/>
                  </a:lnTo>
                  <a:cubicBezTo>
                    <a:pt x="14330" y="15411"/>
                    <a:pt x="15200" y="15330"/>
                    <a:pt x="15263" y="15227"/>
                  </a:cubicBezTo>
                  <a:cubicBezTo>
                    <a:pt x="15326" y="15125"/>
                    <a:pt x="15455" y="14254"/>
                    <a:pt x="15537" y="13266"/>
                  </a:cubicBezTo>
                  <a:lnTo>
                    <a:pt x="15659" y="11459"/>
                  </a:lnTo>
                  <a:lnTo>
                    <a:pt x="13557" y="11459"/>
                  </a:lnTo>
                  <a:lnTo>
                    <a:pt x="11455" y="11459"/>
                  </a:lnTo>
                  <a:close/>
                  <a:moveTo>
                    <a:pt x="16695" y="11459"/>
                  </a:moveTo>
                  <a:lnTo>
                    <a:pt x="16695" y="12500"/>
                  </a:lnTo>
                  <a:cubicBezTo>
                    <a:pt x="16690" y="13076"/>
                    <a:pt x="16611" y="13977"/>
                    <a:pt x="16512" y="14492"/>
                  </a:cubicBezTo>
                  <a:lnTo>
                    <a:pt x="16329" y="15411"/>
                  </a:lnTo>
                  <a:lnTo>
                    <a:pt x="18493" y="15411"/>
                  </a:lnTo>
                  <a:lnTo>
                    <a:pt x="20686" y="15411"/>
                  </a:lnTo>
                  <a:lnTo>
                    <a:pt x="21021" y="14614"/>
                  </a:lnTo>
                  <a:cubicBezTo>
                    <a:pt x="21207" y="14168"/>
                    <a:pt x="21412" y="13267"/>
                    <a:pt x="21478" y="12623"/>
                  </a:cubicBezTo>
                  <a:lnTo>
                    <a:pt x="21600" y="11459"/>
                  </a:lnTo>
                  <a:lnTo>
                    <a:pt x="19132" y="11459"/>
                  </a:lnTo>
                  <a:lnTo>
                    <a:pt x="16695" y="11459"/>
                  </a:lnTo>
                  <a:close/>
                  <a:moveTo>
                    <a:pt x="3534" y="16514"/>
                  </a:moveTo>
                  <a:cubicBezTo>
                    <a:pt x="2464" y="16514"/>
                    <a:pt x="1584" y="16614"/>
                    <a:pt x="1584" y="16729"/>
                  </a:cubicBezTo>
                  <a:cubicBezTo>
                    <a:pt x="1584" y="16843"/>
                    <a:pt x="2145" y="17516"/>
                    <a:pt x="2803" y="18230"/>
                  </a:cubicBezTo>
                  <a:cubicBezTo>
                    <a:pt x="3644" y="19143"/>
                    <a:pt x="4936" y="20086"/>
                    <a:pt x="6124" y="20681"/>
                  </a:cubicBezTo>
                  <a:cubicBezTo>
                    <a:pt x="6524" y="20878"/>
                    <a:pt x="6905" y="21035"/>
                    <a:pt x="7251" y="21140"/>
                  </a:cubicBezTo>
                  <a:cubicBezTo>
                    <a:pt x="7569" y="21237"/>
                    <a:pt x="7852" y="21344"/>
                    <a:pt x="7891" y="21355"/>
                  </a:cubicBezTo>
                  <a:cubicBezTo>
                    <a:pt x="7929" y="21365"/>
                    <a:pt x="7678" y="21005"/>
                    <a:pt x="7312" y="20558"/>
                  </a:cubicBezTo>
                  <a:cubicBezTo>
                    <a:pt x="6945" y="20111"/>
                    <a:pt x="6384" y="19024"/>
                    <a:pt x="6063" y="18138"/>
                  </a:cubicBezTo>
                  <a:lnTo>
                    <a:pt x="5484" y="16514"/>
                  </a:lnTo>
                  <a:lnTo>
                    <a:pt x="3534" y="16514"/>
                  </a:lnTo>
                  <a:close/>
                  <a:moveTo>
                    <a:pt x="8378" y="16514"/>
                  </a:moveTo>
                  <a:cubicBezTo>
                    <a:pt x="6650" y="16514"/>
                    <a:pt x="6596" y="16520"/>
                    <a:pt x="6733" y="17004"/>
                  </a:cubicBezTo>
                  <a:cubicBezTo>
                    <a:pt x="6907" y="17622"/>
                    <a:pt x="7288" y="18439"/>
                    <a:pt x="7708" y="19180"/>
                  </a:cubicBezTo>
                  <a:cubicBezTo>
                    <a:pt x="8128" y="19920"/>
                    <a:pt x="8606" y="20586"/>
                    <a:pt x="8957" y="20895"/>
                  </a:cubicBezTo>
                  <a:cubicBezTo>
                    <a:pt x="9380" y="21269"/>
                    <a:pt x="9815" y="21600"/>
                    <a:pt x="9932" y="21600"/>
                  </a:cubicBezTo>
                  <a:cubicBezTo>
                    <a:pt x="10055" y="21600"/>
                    <a:pt x="10145" y="20538"/>
                    <a:pt x="10145" y="19057"/>
                  </a:cubicBezTo>
                  <a:lnTo>
                    <a:pt x="10145" y="16514"/>
                  </a:lnTo>
                  <a:lnTo>
                    <a:pt x="8378" y="16514"/>
                  </a:lnTo>
                  <a:close/>
                  <a:moveTo>
                    <a:pt x="11455" y="16514"/>
                  </a:moveTo>
                  <a:lnTo>
                    <a:pt x="11455" y="19057"/>
                  </a:lnTo>
                  <a:cubicBezTo>
                    <a:pt x="11455" y="20538"/>
                    <a:pt x="11545" y="21600"/>
                    <a:pt x="11668" y="21600"/>
                  </a:cubicBezTo>
                  <a:cubicBezTo>
                    <a:pt x="11795" y="21600"/>
                    <a:pt x="11954" y="21482"/>
                    <a:pt x="12156" y="21324"/>
                  </a:cubicBezTo>
                  <a:cubicBezTo>
                    <a:pt x="12358" y="21167"/>
                    <a:pt x="12595" y="20943"/>
                    <a:pt x="12826" y="20681"/>
                  </a:cubicBezTo>
                  <a:cubicBezTo>
                    <a:pt x="13287" y="20157"/>
                    <a:pt x="13748" y="19497"/>
                    <a:pt x="14045" y="18873"/>
                  </a:cubicBezTo>
                  <a:cubicBezTo>
                    <a:pt x="15210" y="16424"/>
                    <a:pt x="15264" y="16514"/>
                    <a:pt x="13222" y="16514"/>
                  </a:cubicBezTo>
                  <a:lnTo>
                    <a:pt x="11455" y="16514"/>
                  </a:lnTo>
                  <a:close/>
                  <a:moveTo>
                    <a:pt x="16116" y="16514"/>
                  </a:moveTo>
                  <a:lnTo>
                    <a:pt x="15537" y="18138"/>
                  </a:lnTo>
                  <a:cubicBezTo>
                    <a:pt x="15216" y="19024"/>
                    <a:pt x="14648" y="20089"/>
                    <a:pt x="14288" y="20528"/>
                  </a:cubicBezTo>
                  <a:lnTo>
                    <a:pt x="13649" y="21324"/>
                  </a:lnTo>
                  <a:lnTo>
                    <a:pt x="14288" y="21140"/>
                  </a:lnTo>
                  <a:cubicBezTo>
                    <a:pt x="14997" y="20936"/>
                    <a:pt x="15827" y="20529"/>
                    <a:pt x="16634" y="20007"/>
                  </a:cubicBezTo>
                  <a:cubicBezTo>
                    <a:pt x="17442" y="19485"/>
                    <a:pt x="18222" y="18855"/>
                    <a:pt x="18797" y="18230"/>
                  </a:cubicBezTo>
                  <a:cubicBezTo>
                    <a:pt x="19455" y="17516"/>
                    <a:pt x="19985" y="16843"/>
                    <a:pt x="19985" y="16729"/>
                  </a:cubicBezTo>
                  <a:cubicBezTo>
                    <a:pt x="19985" y="16614"/>
                    <a:pt x="19106" y="16514"/>
                    <a:pt x="18036" y="16514"/>
                  </a:cubicBezTo>
                  <a:lnTo>
                    <a:pt x="16116" y="16514"/>
                  </a:lnTo>
                  <a:close/>
                </a:path>
              </a:pathLst>
            </a:custGeom>
            <a:ln w="12700" cap="flat">
              <a:noFill/>
              <a:miter lim="400000"/>
            </a:ln>
            <a:effectLst/>
          </p:spPr>
        </p:pic>
        <p:sp>
          <p:nvSpPr>
            <p:cNvPr id="1842" name="© Ralph Schmauder 2023 all rights reserved"/>
            <p:cNvSpPr txBox="1"/>
            <p:nvPr/>
          </p:nvSpPr>
          <p:spPr>
            <a:xfrm>
              <a:off x="-7887737" y="181498"/>
              <a:ext cx="1334580" cy="131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3" tIns="66973" rIns="66973" bIns="66973" numCol="1" anchor="ctr">
              <a:spAutoFit/>
            </a:bodyPr>
            <a:lstStyle>
              <a:lvl1pPr defTabSz="328612">
                <a:buClr>
                  <a:srgbClr val="000000"/>
                </a:buClr>
                <a:defRPr sz="500">
                  <a:latin typeface="Helvetica Light"/>
                  <a:ea typeface="Helvetica Light"/>
                  <a:cs typeface="Helvetica Light"/>
                  <a:sym typeface="Helvetica Light"/>
                </a:defRPr>
              </a:lvl1pPr>
            </a:lstStyle>
            <a:p>
              <a:r>
                <a:rPr sz="1250"/>
                <a:t>© Ralph Schmauder 2023 all rights reserved</a:t>
              </a:r>
            </a:p>
          </p:txBody>
        </p:sp>
      </p:grpSp>
      <p:sp>
        <p:nvSpPr>
          <p:cNvPr id="1844" name="powered by"/>
          <p:cNvSpPr txBox="1"/>
          <p:nvPr/>
        </p:nvSpPr>
        <p:spPr>
          <a:xfrm>
            <a:off x="22054426" y="12108783"/>
            <a:ext cx="1563529" cy="404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3" tIns="66973" rIns="66973" bIns="66973" anchor="ctr">
            <a:spAutoFit/>
          </a:bodyPr>
          <a:lstStyle>
            <a:lvl1pPr algn="ctr" defTabSz="328612">
              <a:defRPr sz="700">
                <a:latin typeface="Comfortaa Regular"/>
                <a:ea typeface="Comfortaa Regular"/>
                <a:cs typeface="Comfortaa Regular"/>
                <a:sym typeface="Comfortaa Regular"/>
              </a:defRPr>
            </a:lvl1pPr>
          </a:lstStyle>
          <a:p>
            <a:r>
              <a:rPr sz="1750"/>
              <a:t>powered by </a:t>
            </a:r>
          </a:p>
        </p:txBody>
      </p:sp>
      <p:sp>
        <p:nvSpPr>
          <p:cNvPr id="1845" name="Ich habe Dich beobachtet"/>
          <p:cNvSpPr txBox="1"/>
          <p:nvPr/>
        </p:nvSpPr>
        <p:spPr>
          <a:xfrm>
            <a:off x="3194425" y="3001213"/>
            <a:ext cx="16975797" cy="2015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298" rIns="114298">
            <a:spAutoFit/>
          </a:bodyPr>
          <a:lstStyle>
            <a:lvl1pPr algn="ctr">
              <a:defRPr sz="5000">
                <a:solidFill>
                  <a:schemeClr val="accent3">
                    <a:lumOff val="44000"/>
                  </a:schemeClr>
                </a:solidFill>
                <a:latin typeface="Impact"/>
                <a:ea typeface="Impact"/>
                <a:cs typeface="Impact"/>
                <a:sym typeface="Impact"/>
              </a:defRPr>
            </a:lvl1pPr>
          </a:lstStyle>
          <a:p>
            <a:r>
              <a:rPr sz="12500" dirty="0"/>
              <a:t>Ich </a:t>
            </a:r>
            <a:r>
              <a:rPr sz="12500" dirty="0" err="1"/>
              <a:t>habe</a:t>
            </a:r>
            <a:r>
              <a:rPr sz="12500" dirty="0"/>
              <a:t> Dich </a:t>
            </a:r>
            <a:r>
              <a:rPr sz="12500" dirty="0" err="1"/>
              <a:t>beobachtet</a:t>
            </a:r>
            <a:endParaRPr sz="12500" dirty="0"/>
          </a:p>
        </p:txBody>
      </p:sp>
      <p:sp>
        <p:nvSpPr>
          <p:cNvPr id="1846" name="Was gefällt mir an Dir besonders gut."/>
          <p:cNvSpPr txBox="1"/>
          <p:nvPr/>
        </p:nvSpPr>
        <p:spPr>
          <a:xfrm>
            <a:off x="965853" y="9105038"/>
            <a:ext cx="22452295" cy="3020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5723" tIns="85723" rIns="85723" bIns="85723">
            <a:spAutoFit/>
          </a:bodyPr>
          <a:lstStyle/>
          <a:p>
            <a:pPr defTabSz="457198">
              <a:defRPr sz="3700" b="1">
                <a:solidFill>
                  <a:schemeClr val="accent3">
                    <a:lumOff val="44000"/>
                  </a:schemeClr>
                </a:solidFill>
              </a:defRPr>
            </a:pPr>
            <a:endParaRPr sz="9250"/>
          </a:p>
          <a:p>
            <a:pPr defTabSz="457198">
              <a:defRPr sz="3700" b="1">
                <a:solidFill>
                  <a:schemeClr val="accent3">
                    <a:lumOff val="44000"/>
                  </a:schemeClr>
                </a:solidFill>
              </a:defRPr>
            </a:pPr>
            <a:r>
              <a:rPr sz="9250"/>
              <a:t>Was gefällt mir an Dir besonders gut.</a:t>
            </a:r>
          </a:p>
        </p:txBody>
      </p:sp>
      <p:grpSp>
        <p:nvGrpSpPr>
          <p:cNvPr id="2" name="Gruppieren 1">
            <a:extLst>
              <a:ext uri="{FF2B5EF4-FFF2-40B4-BE49-F238E27FC236}">
                <a16:creationId xmlns:a16="http://schemas.microsoft.com/office/drawing/2014/main" id="{9C83F95E-8D0D-58C6-F259-866C6816710C}"/>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ABCA37A7-9F72-01C5-F731-6680CEF49F88}"/>
                </a:ext>
              </a:extLst>
            </p:cNvPr>
            <p:cNvSpPr/>
            <p:nvPr/>
          </p:nvSpPr>
          <p:spPr>
            <a:xfrm>
              <a:off x="0" y="-134479"/>
              <a:ext cx="24384000" cy="1497182"/>
            </a:xfrm>
            <a:prstGeom prst="rect">
              <a:avLst/>
            </a:prstGeom>
            <a:blipFill>
              <a:blip r:embed="rId6"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696B767C-A093-EEDD-4506-8096BC23FFE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15C62CF6-7894-FAEE-74D0-6EE5240181C3}"/>
                </a:ext>
              </a:extLst>
            </p:cNvPr>
            <p:cNvPicPr>
              <a:picLocks noChangeAspect="1"/>
            </p:cNvPicPr>
            <p:nvPr/>
          </p:nvPicPr>
          <p:blipFill>
            <a:blip r:embed="rId7"/>
            <a:stretch>
              <a:fillRect/>
            </a:stretch>
          </p:blipFill>
          <p:spPr>
            <a:xfrm>
              <a:off x="20790888" y="274886"/>
              <a:ext cx="2645433" cy="11007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CCF6-9BA7-E245-8CFF-7A9E8AC5E031}"/>
            </a:ext>
          </a:extLst>
        </p:cNvPr>
        <p:cNvGrpSpPr/>
        <p:nvPr/>
      </p:nvGrpSpPr>
      <p:grpSpPr>
        <a:xfrm>
          <a:off x="0" y="0"/>
          <a:ext cx="0" cy="0"/>
          <a:chOff x="0" y="0"/>
          <a:chExt cx="0" cy="0"/>
        </a:xfrm>
      </p:grpSpPr>
      <p:sp>
        <p:nvSpPr>
          <p:cNvPr id="2145" name="powered by">
            <a:extLst>
              <a:ext uri="{FF2B5EF4-FFF2-40B4-BE49-F238E27FC236}">
                <a16:creationId xmlns:a16="http://schemas.microsoft.com/office/drawing/2014/main" id="{620FC9F6-4768-B63C-78AB-0F903119198C}"/>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3" name="Mein persönlicher Aktivitätenplan:…">
            <a:extLst>
              <a:ext uri="{FF2B5EF4-FFF2-40B4-BE49-F238E27FC236}">
                <a16:creationId xmlns:a16="http://schemas.microsoft.com/office/drawing/2014/main" id="{F3C71D49-79CF-6D86-8EA7-2C8324FBC668}"/>
              </a:ext>
            </a:extLst>
          </p:cNvPr>
          <p:cNvSpPr txBox="1"/>
          <p:nvPr/>
        </p:nvSpPr>
        <p:spPr>
          <a:xfrm>
            <a:off x="3709587" y="1803232"/>
            <a:ext cx="14575575" cy="6815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6973" tIns="66973" rIns="66973" bIns="66973">
            <a:spAutoFit/>
          </a:bodyPr>
          <a:lstStyle/>
          <a:p>
            <a:pPr defTabSz="457198">
              <a:lnSpc>
                <a:spcPct val="120000"/>
              </a:lnSpc>
              <a:spcBef>
                <a:spcPts val="3250"/>
              </a:spcBef>
              <a:defRPr b="1" u="sng">
                <a:solidFill>
                  <a:srgbClr val="2B669A"/>
                </a:solidFill>
                <a:latin typeface="Verdana"/>
                <a:ea typeface="Verdana"/>
                <a:cs typeface="Verdana"/>
                <a:sym typeface="Verdana"/>
              </a:defRPr>
            </a:pPr>
            <a:r>
              <a:rPr sz="12500"/>
              <a:t>Mein </a:t>
            </a:r>
            <a:r>
              <a:rPr sz="12500" err="1"/>
              <a:t>persönlicher</a:t>
            </a:r>
            <a:r>
              <a:rPr sz="12500"/>
              <a:t> </a:t>
            </a:r>
            <a:r>
              <a:rPr sz="12500" err="1"/>
              <a:t>Aktivitätenplan</a:t>
            </a:r>
            <a:r>
              <a:rPr sz="12500"/>
              <a:t>:</a:t>
            </a:r>
          </a:p>
        </p:txBody>
      </p:sp>
      <p:sp>
        <p:nvSpPr>
          <p:cNvPr id="6" name="Textfeld 5">
            <a:extLst>
              <a:ext uri="{FF2B5EF4-FFF2-40B4-BE49-F238E27FC236}">
                <a16:creationId xmlns:a16="http://schemas.microsoft.com/office/drawing/2014/main" id="{AADE07D4-427E-2F49-8FD9-F3D791B30952}"/>
              </a:ext>
            </a:extLst>
          </p:cNvPr>
          <p:cNvSpPr txBox="1"/>
          <p:nvPr/>
        </p:nvSpPr>
        <p:spPr>
          <a:xfrm>
            <a:off x="-75497" y="9797561"/>
            <a:ext cx="24432688" cy="261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Was nehme ich aus diesem Workshop für mich mit?</a:t>
            </a:r>
          </a:p>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Wie werde ich es konkret umsetzen?</a:t>
            </a:r>
          </a:p>
        </p:txBody>
      </p:sp>
      <p:sp>
        <p:nvSpPr>
          <p:cNvPr id="8" name="Nachhaltigkeit">
            <a:extLst>
              <a:ext uri="{FF2B5EF4-FFF2-40B4-BE49-F238E27FC236}">
                <a16:creationId xmlns:a16="http://schemas.microsoft.com/office/drawing/2014/main" id="{DDCCA395-606B-4220-077A-E0C3EB189CB8}"/>
              </a:ext>
            </a:extLst>
          </p:cNvPr>
          <p:cNvSpPr txBox="1"/>
          <p:nvPr/>
        </p:nvSpPr>
        <p:spPr>
          <a:xfrm>
            <a:off x="0" y="1391639"/>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a:p>
          <a:p>
            <a:r>
              <a:rPr sz="6000" err="1"/>
              <a:t>Nachhaltigkeit</a:t>
            </a:r>
            <a:endParaRPr lang="de-DE" sz="6000"/>
          </a:p>
          <a:p>
            <a:endParaRPr sz="2000"/>
          </a:p>
        </p:txBody>
      </p:sp>
      <p:grpSp>
        <p:nvGrpSpPr>
          <p:cNvPr id="2" name="Gruppieren 1">
            <a:extLst>
              <a:ext uri="{FF2B5EF4-FFF2-40B4-BE49-F238E27FC236}">
                <a16:creationId xmlns:a16="http://schemas.microsoft.com/office/drawing/2014/main" id="{6281C2EC-E543-0021-3919-9357604159E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4B784490-FA76-E2CA-5E3C-633D7BF2A7CB}"/>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C6EFC9A5-1869-833C-FD18-1F755DCBB20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4D2B87E1-A6E5-2CD1-3A82-3E0B5078792A}"/>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10" name="VERTRIEBS-PROZESS">
            <a:extLst>
              <a:ext uri="{FF2B5EF4-FFF2-40B4-BE49-F238E27FC236}">
                <a16:creationId xmlns:a16="http://schemas.microsoft.com/office/drawing/2014/main" id="{CE2C1DED-78B5-D8B8-B411-CC706CF1C9A4}"/>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NACHBEREITUNG</a:t>
            </a:r>
            <a:endParaRPr/>
          </a:p>
        </p:txBody>
      </p:sp>
      <p:sp>
        <p:nvSpPr>
          <p:cNvPr id="11" name="5 Minuten">
            <a:extLst>
              <a:ext uri="{FF2B5EF4-FFF2-40B4-BE49-F238E27FC236}">
                <a16:creationId xmlns:a16="http://schemas.microsoft.com/office/drawing/2014/main" id="{58083A95-CEBE-215B-F31F-D5D214792A24}"/>
              </a:ext>
            </a:extLst>
          </p:cNvPr>
          <p:cNvSpPr txBox="1"/>
          <p:nvPr/>
        </p:nvSpPr>
        <p:spPr>
          <a:xfrm>
            <a:off x="20896112" y="4337720"/>
            <a:ext cx="2757767" cy="90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3" tIns="66973" rIns="66973" bIns="66973" anchor="ctr">
            <a:spAutoFit/>
          </a:bodyPr>
          <a:lstStyle>
            <a:lvl1pPr algn="ctr" defTabSz="328612">
              <a:defRPr sz="2000">
                <a:latin typeface="Impact"/>
                <a:ea typeface="Impact"/>
                <a:cs typeface="Impact"/>
                <a:sym typeface="Impact"/>
              </a:defRPr>
            </a:lvl1pPr>
          </a:lstStyle>
          <a:p>
            <a:r>
              <a:rPr sz="5000"/>
              <a:t>5 Minuten</a:t>
            </a:r>
          </a:p>
        </p:txBody>
      </p:sp>
      <p:pic>
        <p:nvPicPr>
          <p:cNvPr id="13" name="uhr00020" descr="uhr00020">
            <a:extLst>
              <a:ext uri="{FF2B5EF4-FFF2-40B4-BE49-F238E27FC236}">
                <a16:creationId xmlns:a16="http://schemas.microsoft.com/office/drawing/2014/main" id="{76986BB8-24FF-9149-7801-51FECA5E1D84}"/>
              </a:ext>
            </a:extLst>
          </p:cNvPr>
          <p:cNvPicPr>
            <a:picLocks/>
          </p:cNvPicPr>
          <p:nvPr/>
        </p:nvPicPr>
        <p:blipFill>
          <a:blip r:embed="rId5"/>
          <a:stretch>
            <a:fillRect/>
          </a:stretch>
        </p:blipFill>
        <p:spPr>
          <a:xfrm>
            <a:off x="21087053" y="1946856"/>
            <a:ext cx="2495058" cy="2495058"/>
          </a:xfrm>
          <a:prstGeom prst="rect">
            <a:avLst/>
          </a:prstGeom>
          <a:ln w="12700">
            <a:miter lim="400000"/>
          </a:ln>
        </p:spPr>
      </p:pic>
    </p:spTree>
    <p:extLst>
      <p:ext uri="{BB962C8B-B14F-4D97-AF65-F5344CB8AC3E}">
        <p14:creationId xmlns:p14="http://schemas.microsoft.com/office/powerpoint/2010/main" val="1454554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196F-3E69-A492-17D6-8CBC023A3B41}"/>
            </a:ext>
          </a:extLst>
        </p:cNvPr>
        <p:cNvGrpSpPr/>
        <p:nvPr/>
      </p:nvGrpSpPr>
      <p:grpSpPr>
        <a:xfrm>
          <a:off x="0" y="0"/>
          <a:ext cx="0" cy="0"/>
          <a:chOff x="0" y="0"/>
          <a:chExt cx="0" cy="0"/>
        </a:xfrm>
      </p:grpSpPr>
      <p:grpSp>
        <p:nvGrpSpPr>
          <p:cNvPr id="2261" name="Gruppieren">
            <a:extLst>
              <a:ext uri="{FF2B5EF4-FFF2-40B4-BE49-F238E27FC236}">
                <a16:creationId xmlns:a16="http://schemas.microsoft.com/office/drawing/2014/main" id="{B4002CD9-8613-6692-AD86-4D89B2C30B08}"/>
              </a:ext>
            </a:extLst>
          </p:cNvPr>
          <p:cNvGrpSpPr/>
          <p:nvPr/>
        </p:nvGrpSpPr>
        <p:grpSpPr>
          <a:xfrm>
            <a:off x="21134457" y="12464036"/>
            <a:ext cx="3216051" cy="1252887"/>
            <a:chOff x="0" y="13271"/>
            <a:chExt cx="3216050" cy="1252887"/>
          </a:xfrm>
        </p:grpSpPr>
        <p:grpSp>
          <p:nvGrpSpPr>
            <p:cNvPr id="2259" name="Gruppieren">
              <a:extLst>
                <a:ext uri="{FF2B5EF4-FFF2-40B4-BE49-F238E27FC236}">
                  <a16:creationId xmlns:a16="http://schemas.microsoft.com/office/drawing/2014/main" id="{947B5A05-4D78-4636-7791-62FBD1C91A77}"/>
                </a:ext>
              </a:extLst>
            </p:cNvPr>
            <p:cNvGrpSpPr/>
            <p:nvPr/>
          </p:nvGrpSpPr>
          <p:grpSpPr>
            <a:xfrm>
              <a:off x="0" y="304318"/>
              <a:ext cx="3176181" cy="961840"/>
              <a:chOff x="0" y="0"/>
              <a:chExt cx="3176180" cy="961838"/>
            </a:xfrm>
          </p:grpSpPr>
          <p:sp>
            <p:nvSpPr>
              <p:cNvPr id="2256" name="betaConcept">
                <a:extLst>
                  <a:ext uri="{FF2B5EF4-FFF2-40B4-BE49-F238E27FC236}">
                    <a16:creationId xmlns:a16="http://schemas.microsoft.com/office/drawing/2014/main" id="{558BB044-BEEA-2503-E735-397ED1A35FE5}"/>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57" name="academy">
                <a:extLst>
                  <a:ext uri="{FF2B5EF4-FFF2-40B4-BE49-F238E27FC236}">
                    <a16:creationId xmlns:a16="http://schemas.microsoft.com/office/drawing/2014/main" id="{6D4F86B0-E75A-2E72-2D50-DDE99AC9BD86}"/>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1" tIns="50801" rIns="50801" bIns="50801"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258" name="pasted-image.png" descr="pasted-image.png">
                <a:extLst>
                  <a:ext uri="{FF2B5EF4-FFF2-40B4-BE49-F238E27FC236}">
                    <a16:creationId xmlns:a16="http://schemas.microsoft.com/office/drawing/2014/main" id="{2828E79A-D10B-59C4-1512-B69CF65C124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260" name="powered by">
              <a:extLst>
                <a:ext uri="{FF2B5EF4-FFF2-40B4-BE49-F238E27FC236}">
                  <a16:creationId xmlns:a16="http://schemas.microsoft.com/office/drawing/2014/main" id="{1B6E98EA-B633-D874-8BA3-2CACFB1F1E4F}"/>
                </a:ext>
              </a:extLst>
            </p:cNvPr>
            <p:cNvSpPr txBox="1"/>
            <p:nvPr/>
          </p:nvSpPr>
          <p:spPr>
            <a:xfrm>
              <a:off x="1606639" y="13271"/>
              <a:ext cx="1609411" cy="4211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a:defRPr sz="1800">
                  <a:latin typeface="Comfortaa Regular"/>
                  <a:ea typeface="Comfortaa Regular"/>
                  <a:cs typeface="Comfortaa Regular"/>
                  <a:sym typeface="Comfortaa Regular"/>
                </a:defRPr>
              </a:lvl1pPr>
            </a:lstStyle>
            <a:p>
              <a:r>
                <a:rPr sz="1799"/>
                <a:t>powered by </a:t>
              </a:r>
            </a:p>
          </p:txBody>
        </p:sp>
      </p:grpSp>
      <p:sp>
        <p:nvSpPr>
          <p:cNvPr id="2266" name="powered by">
            <a:extLst>
              <a:ext uri="{FF2B5EF4-FFF2-40B4-BE49-F238E27FC236}">
                <a16:creationId xmlns:a16="http://schemas.microsoft.com/office/drawing/2014/main" id="{669F141B-92DB-2962-1CCD-72299376F303}"/>
              </a:ext>
            </a:extLst>
          </p:cNvPr>
          <p:cNvSpPr txBox="1"/>
          <p:nvPr/>
        </p:nvSpPr>
        <p:spPr>
          <a:xfrm>
            <a:off x="22740294" y="12464034"/>
            <a:ext cx="1611015" cy="421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pic>
        <p:nvPicPr>
          <p:cNvPr id="2267" name="pasted-image.png" descr="pasted-image.png">
            <a:extLst>
              <a:ext uri="{FF2B5EF4-FFF2-40B4-BE49-F238E27FC236}">
                <a16:creationId xmlns:a16="http://schemas.microsoft.com/office/drawing/2014/main" id="{127BB654-697A-B83F-C1D9-3DAABE2F115C}"/>
              </a:ext>
            </a:extLst>
          </p:cNvPr>
          <p:cNvPicPr>
            <a:picLocks noChangeAspect="1"/>
          </p:cNvPicPr>
          <p:nvPr/>
        </p:nvPicPr>
        <p:blipFill>
          <a:blip r:embed="rId4" cstate="print"/>
          <a:stretch>
            <a:fillRect/>
          </a:stretch>
        </p:blipFill>
        <p:spPr>
          <a:xfrm>
            <a:off x="21097731" y="326981"/>
            <a:ext cx="2692401" cy="927102"/>
          </a:xfrm>
          <a:prstGeom prst="rect">
            <a:avLst/>
          </a:prstGeom>
          <a:ln w="12700">
            <a:miter lim="400000"/>
          </a:ln>
        </p:spPr>
      </p:pic>
      <p:pic>
        <p:nvPicPr>
          <p:cNvPr id="8" name="Grafik 7">
            <a:extLst>
              <a:ext uri="{FF2B5EF4-FFF2-40B4-BE49-F238E27FC236}">
                <a16:creationId xmlns:a16="http://schemas.microsoft.com/office/drawing/2014/main" id="{514B88DE-9C2C-7450-03CD-3B51B449A1D7}"/>
              </a:ext>
            </a:extLst>
          </p:cNvPr>
          <p:cNvPicPr>
            <a:picLocks noChangeAspect="1"/>
          </p:cNvPicPr>
          <p:nvPr/>
        </p:nvPicPr>
        <p:blipFill>
          <a:blip r:embed="rId5"/>
          <a:stretch>
            <a:fillRect/>
          </a:stretch>
        </p:blipFill>
        <p:spPr>
          <a:xfrm>
            <a:off x="5041769" y="2848765"/>
            <a:ext cx="15743742" cy="7651492"/>
          </a:xfrm>
          <a:prstGeom prst="rect">
            <a:avLst/>
          </a:prstGeom>
        </p:spPr>
      </p:pic>
      <p:grpSp>
        <p:nvGrpSpPr>
          <p:cNvPr id="2" name="Gruppieren 1">
            <a:extLst>
              <a:ext uri="{FF2B5EF4-FFF2-40B4-BE49-F238E27FC236}">
                <a16:creationId xmlns:a16="http://schemas.microsoft.com/office/drawing/2014/main" id="{12A386A2-8DC0-355E-460F-0B039A0B86C7}"/>
              </a:ext>
            </a:extLst>
          </p:cNvPr>
          <p:cNvGrpSpPr/>
          <p:nvPr/>
        </p:nvGrpSpPr>
        <p:grpSpPr>
          <a:xfrm>
            <a:off x="0" y="-360695"/>
            <a:ext cx="24384000" cy="2114037"/>
            <a:chOff x="0" y="-360697"/>
            <a:chExt cx="24384000" cy="2114037"/>
          </a:xfrm>
        </p:grpSpPr>
        <p:sp>
          <p:nvSpPr>
            <p:cNvPr id="3" name="Rechteck">
              <a:extLst>
                <a:ext uri="{FF2B5EF4-FFF2-40B4-BE49-F238E27FC236}">
                  <a16:creationId xmlns:a16="http://schemas.microsoft.com/office/drawing/2014/main" id="{016F8BAA-E650-BF41-66BE-13298F90BA84}"/>
                </a:ext>
              </a:extLst>
            </p:cNvPr>
            <p:cNvSpPr/>
            <p:nvPr/>
          </p:nvSpPr>
          <p:spPr>
            <a:xfrm>
              <a:off x="0" y="-134479"/>
              <a:ext cx="24384000" cy="1497182"/>
            </a:xfrm>
            <a:prstGeom prst="rect">
              <a:avLst/>
            </a:prstGeom>
            <a:blipFill>
              <a:blip r:embed="rId6"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4" name="Rechteck 3">
              <a:extLst>
                <a:ext uri="{FF2B5EF4-FFF2-40B4-BE49-F238E27FC236}">
                  <a16:creationId xmlns:a16="http://schemas.microsoft.com/office/drawing/2014/main" id="{B58CCCE4-AE01-6933-ACE8-CDAED3C9AAF2}"/>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5" name="Grafik 4">
              <a:extLst>
                <a:ext uri="{FF2B5EF4-FFF2-40B4-BE49-F238E27FC236}">
                  <a16:creationId xmlns:a16="http://schemas.microsoft.com/office/drawing/2014/main" id="{22674880-F7D2-AFFE-80F0-93513E6CCC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90888" y="274886"/>
              <a:ext cx="2645433" cy="1100784"/>
            </a:xfrm>
            <a:prstGeom prst="rect">
              <a:avLst/>
            </a:prstGeom>
          </p:spPr>
        </p:pic>
      </p:grpSp>
      <p:sp>
        <p:nvSpPr>
          <p:cNvPr id="2254" name="GESCHAFFT!">
            <a:extLst>
              <a:ext uri="{FF2B5EF4-FFF2-40B4-BE49-F238E27FC236}">
                <a16:creationId xmlns:a16="http://schemas.microsoft.com/office/drawing/2014/main" id="{D8DFA972-321A-AA71-FC4E-C4751B7BDBC1}"/>
              </a:ext>
            </a:extLst>
          </p:cNvPr>
          <p:cNvSpPr/>
          <p:nvPr/>
        </p:nvSpPr>
        <p:spPr>
          <a:xfrm>
            <a:off x="7109519" y="11238337"/>
            <a:ext cx="10492342" cy="2451394"/>
          </a:xfrm>
          <a:prstGeom prst="rect">
            <a:avLst/>
          </a:prstGeom>
          <a:blipFill>
            <a:blip r:embed="rId8" cstate="email">
              <a:extLst>
                <a:ext uri="{28A0092B-C50C-407E-A947-70E740481C1C}">
                  <a14:useLocalDpi xmlns:a14="http://schemas.microsoft.com/office/drawing/2010/main"/>
                </a:ext>
              </a:extLst>
            </a:blip>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a:defRPr sz="12000">
                <a:solidFill>
                  <a:srgbClr val="FFFFFF"/>
                </a:solidFill>
                <a:latin typeface="Comfortaa Bold"/>
                <a:ea typeface="Comfortaa Bold"/>
                <a:cs typeface="Comfortaa Bold"/>
                <a:sym typeface="Comfortaa Bold"/>
              </a:defRPr>
            </a:lvl1pPr>
          </a:lstStyle>
          <a:p>
            <a:r>
              <a:rPr sz="12002"/>
              <a:t>GESCHAFFT!</a:t>
            </a:r>
          </a:p>
        </p:txBody>
      </p:sp>
      <p:pic>
        <p:nvPicPr>
          <p:cNvPr id="2255" name="smiley-163510_640.jpg" descr="smiley-163510_640.jpg">
            <a:extLst>
              <a:ext uri="{FF2B5EF4-FFF2-40B4-BE49-F238E27FC236}">
                <a16:creationId xmlns:a16="http://schemas.microsoft.com/office/drawing/2014/main" id="{4BCD48B3-47DB-6D0A-D412-48ACE06EBFB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42424" y="613903"/>
            <a:ext cx="3724283" cy="3701231"/>
          </a:xfrm>
          <a:custGeom>
            <a:avLst/>
            <a:gdLst/>
            <a:ahLst/>
            <a:cxnLst>
              <a:cxn ang="0">
                <a:pos x="wd2" y="hd2"/>
              </a:cxn>
              <a:cxn ang="5400000">
                <a:pos x="wd2" y="hd2"/>
              </a:cxn>
              <a:cxn ang="10800000">
                <a:pos x="wd2" y="hd2"/>
              </a:cxn>
              <a:cxn ang="16200000">
                <a:pos x="wd2" y="hd2"/>
              </a:cxn>
            </a:cxnLst>
            <a:rect l="0" t="0" r="r" b="b"/>
            <a:pathLst>
              <a:path w="21596" h="21510" extrusionOk="0">
                <a:moveTo>
                  <a:pt x="10835" y="0"/>
                </a:moveTo>
                <a:cubicBezTo>
                  <a:pt x="7748" y="0"/>
                  <a:pt x="5397" y="960"/>
                  <a:pt x="3247" y="3095"/>
                </a:cubicBezTo>
                <a:cubicBezTo>
                  <a:pt x="1115" y="5214"/>
                  <a:pt x="7" y="7895"/>
                  <a:pt x="0" y="10677"/>
                </a:cubicBezTo>
                <a:cubicBezTo>
                  <a:pt x="-4" y="12346"/>
                  <a:pt x="388" y="14052"/>
                  <a:pt x="1192" y="15694"/>
                </a:cubicBezTo>
                <a:cubicBezTo>
                  <a:pt x="2473" y="18307"/>
                  <a:pt x="5288" y="20556"/>
                  <a:pt x="8149" y="21250"/>
                </a:cubicBezTo>
                <a:cubicBezTo>
                  <a:pt x="9429" y="21560"/>
                  <a:pt x="11855" y="21600"/>
                  <a:pt x="13152" y="21333"/>
                </a:cubicBezTo>
                <a:cubicBezTo>
                  <a:pt x="14629" y="21029"/>
                  <a:pt x="16965" y="19829"/>
                  <a:pt x="18100" y="18791"/>
                </a:cubicBezTo>
                <a:cubicBezTo>
                  <a:pt x="19373" y="17627"/>
                  <a:pt x="20454" y="15929"/>
                  <a:pt x="21080" y="14102"/>
                </a:cubicBezTo>
                <a:cubicBezTo>
                  <a:pt x="21425" y="13098"/>
                  <a:pt x="21596" y="11945"/>
                  <a:pt x="21596" y="10781"/>
                </a:cubicBezTo>
                <a:cubicBezTo>
                  <a:pt x="21596" y="9616"/>
                  <a:pt x="21425" y="8441"/>
                  <a:pt x="21080" y="7390"/>
                </a:cubicBezTo>
                <a:cubicBezTo>
                  <a:pt x="19607" y="2893"/>
                  <a:pt x="15596" y="0"/>
                  <a:pt x="10835" y="0"/>
                </a:cubicBezTo>
                <a:close/>
              </a:path>
            </a:pathLst>
          </a:custGeom>
          <a:ln w="12700">
            <a:miter lim="400000"/>
          </a:ln>
          <a:effectLst>
            <a:outerShdw blurRad="190500" dist="279400" dir="5400000" rotWithShape="0">
              <a:srgbClr val="000000"/>
            </a:outerShdw>
          </a:effectLst>
        </p:spPr>
      </p:pic>
    </p:spTree>
    <p:extLst>
      <p:ext uri="{BB962C8B-B14F-4D97-AF65-F5344CB8AC3E}">
        <p14:creationId xmlns:p14="http://schemas.microsoft.com/office/powerpoint/2010/main" val="20506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Gruppenarbeit"/>
          <p:cNvSpPr txBox="1"/>
          <p:nvPr/>
        </p:nvSpPr>
        <p:spPr>
          <a:xfrm>
            <a:off x="402075" y="1932317"/>
            <a:ext cx="23463015" cy="2539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299" tIns="114299" rIns="114299" bIns="114299">
            <a:spAutoFit/>
          </a:bodyPr>
          <a:lstStyle/>
          <a:p>
            <a:pPr lvl="1" indent="457248" defTabSz="2286246">
              <a:spcBef>
                <a:spcPts val="2400"/>
              </a:spcBef>
              <a:defRPr sz="15000">
                <a:solidFill>
                  <a:srgbClr val="2B669A"/>
                </a:solidFill>
                <a:latin typeface="Impact"/>
                <a:ea typeface="Impact"/>
                <a:cs typeface="Impact"/>
                <a:sym typeface="Impact"/>
              </a:defRPr>
            </a:pPr>
            <a:r>
              <a:rPr sz="15003" err="1"/>
              <a:t>Gruppenarbeit</a:t>
            </a:r>
            <a:endParaRPr sz="15003"/>
          </a:p>
        </p:txBody>
      </p:sp>
      <p:sp>
        <p:nvSpPr>
          <p:cNvPr id="838" name="Text"/>
          <p:cNvSpPr txBox="1"/>
          <p:nvPr/>
        </p:nvSpPr>
        <p:spPr>
          <a:xfrm>
            <a:off x="9442452" y="6740214"/>
            <a:ext cx="187549" cy="370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sp>
        <p:nvSpPr>
          <p:cNvPr id="839" name="zunächst einmal ein Blick auf uns als Vertriebs-Mitarbeiter und auf unsere Kunden"/>
          <p:cNvSpPr txBox="1"/>
          <p:nvPr/>
        </p:nvSpPr>
        <p:spPr>
          <a:xfrm>
            <a:off x="2009307" y="5107555"/>
            <a:ext cx="20248551" cy="5685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lvl="1" indent="457248" defTabSz="2286246">
              <a:spcBef>
                <a:spcPts val="2400"/>
              </a:spcBef>
              <a:defRPr sz="12000">
                <a:solidFill>
                  <a:srgbClr val="FF9300"/>
                </a:solidFill>
                <a:latin typeface="Impact"/>
                <a:ea typeface="Impact"/>
                <a:cs typeface="Impact"/>
                <a:sym typeface="Impact"/>
              </a:defRPr>
            </a:pPr>
            <a:r>
              <a:rPr sz="12002" err="1"/>
              <a:t>zunächst</a:t>
            </a:r>
            <a:r>
              <a:rPr sz="12002"/>
              <a:t> </a:t>
            </a:r>
            <a:r>
              <a:rPr sz="12002" err="1"/>
              <a:t>einmal</a:t>
            </a:r>
            <a:r>
              <a:rPr sz="12002"/>
              <a:t> </a:t>
            </a:r>
            <a:r>
              <a:rPr sz="12002" err="1"/>
              <a:t>ein</a:t>
            </a:r>
            <a:r>
              <a:rPr sz="12002"/>
              <a:t> Blick auf </a:t>
            </a:r>
            <a:r>
              <a:rPr sz="12002" err="1"/>
              <a:t>uns</a:t>
            </a:r>
            <a:r>
              <a:rPr sz="12002"/>
              <a:t> </a:t>
            </a:r>
            <a:r>
              <a:rPr sz="12002" err="1"/>
              <a:t>als</a:t>
            </a:r>
            <a:r>
              <a:rPr sz="12002"/>
              <a:t> </a:t>
            </a:r>
            <a:r>
              <a:rPr lang="de-DE" sz="12002"/>
              <a:t>Führungskräfte </a:t>
            </a:r>
            <a:r>
              <a:rPr sz="12002"/>
              <a:t>und auf </a:t>
            </a:r>
            <a:r>
              <a:rPr sz="12002" err="1"/>
              <a:t>unsere</a:t>
            </a:r>
            <a:r>
              <a:rPr sz="12002"/>
              <a:t> </a:t>
            </a:r>
            <a:r>
              <a:rPr lang="de-DE" sz="12002"/>
              <a:t>Vertriebs-Mitarbeiter</a:t>
            </a:r>
            <a:endParaRPr sz="12002"/>
          </a:p>
        </p:txBody>
      </p:sp>
      <p:grpSp>
        <p:nvGrpSpPr>
          <p:cNvPr id="2" name="Gruppieren 1">
            <a:extLst>
              <a:ext uri="{FF2B5EF4-FFF2-40B4-BE49-F238E27FC236}">
                <a16:creationId xmlns:a16="http://schemas.microsoft.com/office/drawing/2014/main" id="{B31AE663-ACC4-58E9-B35C-AD57DB92AC91}"/>
              </a:ext>
            </a:extLst>
          </p:cNvPr>
          <p:cNvGrpSpPr/>
          <p:nvPr/>
        </p:nvGrpSpPr>
        <p:grpSpPr>
          <a:xfrm>
            <a:off x="0" y="-360692"/>
            <a:ext cx="24384000" cy="2114037"/>
            <a:chOff x="0" y="-360696"/>
            <a:chExt cx="24384000" cy="2114038"/>
          </a:xfrm>
        </p:grpSpPr>
        <p:sp>
          <p:nvSpPr>
            <p:cNvPr id="3" name="Rechteck">
              <a:extLst>
                <a:ext uri="{FF2B5EF4-FFF2-40B4-BE49-F238E27FC236}">
                  <a16:creationId xmlns:a16="http://schemas.microsoft.com/office/drawing/2014/main" id="{580B0D40-C4E1-CBEB-277B-48E206666F69}"/>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4" name="Gruppieren 3">
              <a:extLst>
                <a:ext uri="{FF2B5EF4-FFF2-40B4-BE49-F238E27FC236}">
                  <a16:creationId xmlns:a16="http://schemas.microsoft.com/office/drawing/2014/main" id="{CC84B149-3DE8-9D31-E161-534AF5FAA7F0}"/>
                </a:ext>
              </a:extLst>
            </p:cNvPr>
            <p:cNvGrpSpPr/>
            <p:nvPr/>
          </p:nvGrpSpPr>
          <p:grpSpPr>
            <a:xfrm>
              <a:off x="20214824" y="-360696"/>
              <a:ext cx="3777766" cy="2114038"/>
              <a:chOff x="16080432" y="2079667"/>
              <a:chExt cx="3777766" cy="2114038"/>
            </a:xfrm>
          </p:grpSpPr>
          <p:sp>
            <p:nvSpPr>
              <p:cNvPr id="5" name="Rechteck 4">
                <a:extLst>
                  <a:ext uri="{FF2B5EF4-FFF2-40B4-BE49-F238E27FC236}">
                    <a16:creationId xmlns:a16="http://schemas.microsoft.com/office/drawing/2014/main" id="{D5095C9B-D17E-F09E-1F6B-DB217B0B784C}"/>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CBC78153-D575-D8B3-DAA4-B474988564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6496" y="2715249"/>
                <a:ext cx="2645433" cy="1100784"/>
              </a:xfrm>
              <a:prstGeom prst="rect">
                <a:avLst/>
              </a:prstGeom>
            </p:spPr>
          </p:pic>
        </p:grpSp>
      </p:grpSp>
      <p:sp>
        <p:nvSpPr>
          <p:cNvPr id="11" name="powered by">
            <a:extLst>
              <a:ext uri="{FF2B5EF4-FFF2-40B4-BE49-F238E27FC236}">
                <a16:creationId xmlns:a16="http://schemas.microsoft.com/office/drawing/2014/main" id="{D5186F85-B4FF-A1DB-C312-9926F3321E52}"/>
              </a:ext>
            </a:extLst>
          </p:cNvPr>
          <p:cNvSpPr txBox="1"/>
          <p:nvPr/>
        </p:nvSpPr>
        <p:spPr>
          <a:xfrm>
            <a:off x="22740294" y="12464034"/>
            <a:ext cx="1611015" cy="421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9724-853F-B15F-6D95-B98B1EBB1B87}"/>
            </a:ext>
          </a:extLst>
        </p:cNvPr>
        <p:cNvGrpSpPr/>
        <p:nvPr/>
      </p:nvGrpSpPr>
      <p:grpSpPr>
        <a:xfrm>
          <a:off x="0" y="0"/>
          <a:ext cx="0" cy="0"/>
          <a:chOff x="0" y="0"/>
          <a:chExt cx="0" cy="0"/>
        </a:xfrm>
      </p:grpSpPr>
      <p:sp>
        <p:nvSpPr>
          <p:cNvPr id="1508" name="Rechteck">
            <a:extLst>
              <a:ext uri="{FF2B5EF4-FFF2-40B4-BE49-F238E27FC236}">
                <a16:creationId xmlns:a16="http://schemas.microsoft.com/office/drawing/2014/main" id="{08B3B0B5-8015-876A-B5F0-4B0E31B3DFA4}"/>
              </a:ext>
            </a:extLst>
          </p:cNvPr>
          <p:cNvSpPr/>
          <p:nvPr/>
        </p:nvSpPr>
        <p:spPr>
          <a:xfrm>
            <a:off x="-267548" y="-169253"/>
            <a:ext cx="25280155" cy="14509792"/>
          </a:xfrm>
          <a:prstGeom prst="rect">
            <a:avLst/>
          </a:prstGeom>
          <a:solidFill>
            <a:srgbClr val="FFBF00"/>
          </a:solidFill>
          <a:ln w="12700">
            <a:miter lim="400000"/>
          </a:ln>
        </p:spPr>
        <p:txBody>
          <a:bodyPr lIns="114299" tIns="114299" rIns="114299" bIns="114299"/>
          <a:lstStyle/>
          <a:p>
            <a:pPr algn="l" defTabSz="2286246">
              <a:defRPr sz="6000">
                <a:latin typeface="Arial"/>
                <a:ea typeface="Arial"/>
                <a:cs typeface="Arial"/>
                <a:sym typeface="Arial"/>
              </a:defRPr>
            </a:pPr>
            <a:endParaRPr sz="6001" dirty="0"/>
          </a:p>
        </p:txBody>
      </p:sp>
      <p:sp>
        <p:nvSpPr>
          <p:cNvPr id="1509" name="DER WORKSHOP HAT SICH FÜR MICH GELOHNT, WEIL…">
            <a:extLst>
              <a:ext uri="{FF2B5EF4-FFF2-40B4-BE49-F238E27FC236}">
                <a16:creationId xmlns:a16="http://schemas.microsoft.com/office/drawing/2014/main" id="{BCC9DC0C-AC29-3F08-D8F5-9E6A53B92718}"/>
              </a:ext>
            </a:extLst>
          </p:cNvPr>
          <p:cNvSpPr txBox="1">
            <a:spLocks noGrp="1"/>
          </p:cNvSpPr>
          <p:nvPr>
            <p:ph type="title" idx="4294967295"/>
          </p:nvPr>
        </p:nvSpPr>
        <p:spPr>
          <a:xfrm>
            <a:off x="3218551" y="3257600"/>
            <a:ext cx="18054937" cy="10658476"/>
          </a:xfrm>
          <a:prstGeom prst="rect">
            <a:avLst/>
          </a:prstGeom>
          <a:effectLst>
            <a:outerShdw blurRad="50800" dist="25400" dir="5400000" rotWithShape="0">
              <a:srgbClr val="000000">
                <a:alpha val="50000"/>
              </a:srgbClr>
            </a:outerShdw>
          </a:effectLst>
        </p:spPr>
        <p:txBody>
          <a:bodyPr lIns="91439" tIns="91439" rIns="91439" bIns="91439">
            <a:normAutofit fontScale="90000"/>
          </a:bodyPr>
          <a:lstStyle>
            <a:lvl1pPr algn="ctr" defTabSz="1700783">
              <a:lnSpc>
                <a:spcPct val="100000"/>
              </a:lnSpc>
              <a:defRPr sz="18600">
                <a:solidFill>
                  <a:srgbClr val="FFFFFF"/>
                </a:solidFill>
                <a:latin typeface="Impact"/>
                <a:ea typeface="Impact"/>
                <a:cs typeface="Impact"/>
                <a:sym typeface="Impact"/>
              </a:defRPr>
            </a:lvl1pPr>
          </a:lstStyle>
          <a:p>
            <a:r>
              <a:rPr lang="de-DE" dirty="0"/>
              <a:t>DER HEUTIGE W</a:t>
            </a:r>
            <a:r>
              <a:rPr dirty="0"/>
              <a:t>O</a:t>
            </a:r>
            <a:r>
              <a:rPr lang="de-DE" dirty="0"/>
              <a:t>RSHOP-TAG</a:t>
            </a:r>
            <a:r>
              <a:rPr dirty="0"/>
              <a:t> </a:t>
            </a:r>
            <a:r>
              <a:rPr lang="de-DE" dirty="0"/>
              <a:t>HAT SICH GELOHNT</a:t>
            </a:r>
            <a:r>
              <a:rPr dirty="0"/>
              <a:t>, WEIL…</a:t>
            </a:r>
            <a:br>
              <a:rPr lang="de-DE" dirty="0"/>
            </a:br>
            <a:br>
              <a:rPr lang="de-DE" sz="4400" dirty="0"/>
            </a:br>
            <a:r>
              <a:rPr lang="de-DE" sz="4400" dirty="0"/>
              <a:t>Hier gleich noch der QR-Code für Euer Feedback zu diesem Modul</a:t>
            </a:r>
          </a:p>
        </p:txBody>
      </p:sp>
      <p:grpSp>
        <p:nvGrpSpPr>
          <p:cNvPr id="3" name="Gruppieren 2">
            <a:extLst>
              <a:ext uri="{FF2B5EF4-FFF2-40B4-BE49-F238E27FC236}">
                <a16:creationId xmlns:a16="http://schemas.microsoft.com/office/drawing/2014/main" id="{48DF8BF5-7B56-950E-5C8B-ECC36553D879}"/>
              </a:ext>
            </a:extLst>
          </p:cNvPr>
          <p:cNvGrpSpPr/>
          <p:nvPr/>
        </p:nvGrpSpPr>
        <p:grpSpPr>
          <a:xfrm>
            <a:off x="0" y="-360695"/>
            <a:ext cx="24384000" cy="2114037"/>
            <a:chOff x="0" y="-360697"/>
            <a:chExt cx="24384000" cy="2114037"/>
          </a:xfrm>
        </p:grpSpPr>
        <p:sp>
          <p:nvSpPr>
            <p:cNvPr id="4" name="Rechteck">
              <a:extLst>
                <a:ext uri="{FF2B5EF4-FFF2-40B4-BE49-F238E27FC236}">
                  <a16:creationId xmlns:a16="http://schemas.microsoft.com/office/drawing/2014/main" id="{C9C2517F-17C4-C601-DAD9-9F6DA85B601B}"/>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F3197572-B3D1-24B6-9AFE-BCA932674848}"/>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E28F4D65-C9C3-C835-FA33-FCE480E6E9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053959D3-2549-3E9F-EA4E-687D01FE38DA}"/>
              </a:ext>
            </a:extLst>
          </p:cNvPr>
          <p:cNvSpPr txBox="1"/>
          <p:nvPr/>
        </p:nvSpPr>
        <p:spPr>
          <a:xfrm>
            <a:off x="2307924" y="-134480"/>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FEEDBACK</a:t>
            </a:r>
            <a:endParaRPr/>
          </a:p>
        </p:txBody>
      </p:sp>
      <p:sp>
        <p:nvSpPr>
          <p:cNvPr id="9" name="betaConcept">
            <a:extLst>
              <a:ext uri="{FF2B5EF4-FFF2-40B4-BE49-F238E27FC236}">
                <a16:creationId xmlns:a16="http://schemas.microsoft.com/office/drawing/2014/main" id="{9202BDE4-C0AD-D739-E0AF-A34BF42EF7B9}"/>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0" name="academy">
            <a:extLst>
              <a:ext uri="{FF2B5EF4-FFF2-40B4-BE49-F238E27FC236}">
                <a16:creationId xmlns:a16="http://schemas.microsoft.com/office/drawing/2014/main" id="{FDD46EC5-4DD9-172E-C775-678D81FF7AD4}"/>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1" name="pasted-image.png" descr="pasted-image.png">
            <a:extLst>
              <a:ext uri="{FF2B5EF4-FFF2-40B4-BE49-F238E27FC236}">
                <a16:creationId xmlns:a16="http://schemas.microsoft.com/office/drawing/2014/main" id="{9738F8A6-5E44-1AF9-36F7-F5CC8691D90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2" name="powered by">
            <a:extLst>
              <a:ext uri="{FF2B5EF4-FFF2-40B4-BE49-F238E27FC236}">
                <a16:creationId xmlns:a16="http://schemas.microsoft.com/office/drawing/2014/main" id="{FDA89258-A52A-32A3-BB11-681AF549143A}"/>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3" name="© Ralph Schmauder 2025 all rights reserved">
            <a:extLst>
              <a:ext uri="{FF2B5EF4-FFF2-40B4-BE49-F238E27FC236}">
                <a16:creationId xmlns:a16="http://schemas.microsoft.com/office/drawing/2014/main" id="{77AF6905-FBB8-33F1-5932-C04028BF6140}"/>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spTree>
    <p:extLst>
      <p:ext uri="{BB962C8B-B14F-4D97-AF65-F5344CB8AC3E}">
        <p14:creationId xmlns:p14="http://schemas.microsoft.com/office/powerpoint/2010/main" val="298454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6DB46-2819-4D81-6C2A-D7F38503E933}"/>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F8B4C4D5-F1EE-3FA7-91EC-67728754F286}"/>
              </a:ext>
            </a:extLst>
          </p:cNvPr>
          <p:cNvGrpSpPr/>
          <p:nvPr/>
        </p:nvGrpSpPr>
        <p:grpSpPr>
          <a:xfrm>
            <a:off x="0" y="-360695"/>
            <a:ext cx="24384000" cy="2114037"/>
            <a:chOff x="0" y="-360697"/>
            <a:chExt cx="24384000" cy="2114037"/>
          </a:xfrm>
        </p:grpSpPr>
        <p:sp>
          <p:nvSpPr>
            <p:cNvPr id="4" name="Rechteck">
              <a:extLst>
                <a:ext uri="{FF2B5EF4-FFF2-40B4-BE49-F238E27FC236}">
                  <a16:creationId xmlns:a16="http://schemas.microsoft.com/office/drawing/2014/main" id="{A47ED42C-29EB-F3A5-A92A-E2BA6988D6F2}"/>
                </a:ext>
              </a:extLst>
            </p:cNvPr>
            <p:cNvSpPr/>
            <p:nvPr/>
          </p:nvSpPr>
          <p:spPr>
            <a:xfrm>
              <a:off x="0" y="-134479"/>
              <a:ext cx="24384000" cy="1497182"/>
            </a:xfrm>
            <a:prstGeom prst="rect">
              <a:avLst/>
            </a:prstGeom>
            <a:blipFill>
              <a:blip r:embed="rId3"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40A6E6F7-6B23-23C2-D227-C18CA9EC03CE}"/>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1F860492-2252-6435-EC85-67B2C7F335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85BE8711-E021-43D2-CAAC-9502CD7B187C}"/>
              </a:ext>
            </a:extLst>
          </p:cNvPr>
          <p:cNvSpPr txBox="1"/>
          <p:nvPr/>
        </p:nvSpPr>
        <p:spPr>
          <a:xfrm>
            <a:off x="2307924" y="-134480"/>
            <a:ext cx="1850885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FEEDBACK</a:t>
            </a:r>
            <a:endParaRPr/>
          </a:p>
        </p:txBody>
      </p:sp>
      <p:sp>
        <p:nvSpPr>
          <p:cNvPr id="9" name="betaConcept">
            <a:extLst>
              <a:ext uri="{FF2B5EF4-FFF2-40B4-BE49-F238E27FC236}">
                <a16:creationId xmlns:a16="http://schemas.microsoft.com/office/drawing/2014/main" id="{A1F19D64-24AB-FBD5-1D7A-8BB092695F02}"/>
              </a:ext>
            </a:extLst>
          </p:cNvPr>
          <p:cNvSpPr txBox="1"/>
          <p:nvPr/>
        </p:nvSpPr>
        <p:spPr>
          <a:xfrm>
            <a:off x="21858586" y="12755082"/>
            <a:ext cx="2452051" cy="7673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sz="3200" dirty="0"/>
              <a:t>betaConcept</a:t>
            </a:r>
          </a:p>
        </p:txBody>
      </p:sp>
      <p:sp>
        <p:nvSpPr>
          <p:cNvPr id="10" name="academy">
            <a:extLst>
              <a:ext uri="{FF2B5EF4-FFF2-40B4-BE49-F238E27FC236}">
                <a16:creationId xmlns:a16="http://schemas.microsoft.com/office/drawing/2014/main" id="{142CDDC0-D84E-35E9-BAA9-A712DF0DFE22}"/>
              </a:ext>
            </a:extLst>
          </p:cNvPr>
          <p:cNvSpPr txBox="1"/>
          <p:nvPr/>
        </p:nvSpPr>
        <p:spPr>
          <a:xfrm>
            <a:off x="22422769" y="13209900"/>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sz="1600" dirty="0"/>
              <a:t>academy</a:t>
            </a:r>
          </a:p>
        </p:txBody>
      </p:sp>
      <p:pic>
        <p:nvPicPr>
          <p:cNvPr id="11" name="pasted-image.png" descr="pasted-image.png">
            <a:extLst>
              <a:ext uri="{FF2B5EF4-FFF2-40B4-BE49-F238E27FC236}">
                <a16:creationId xmlns:a16="http://schemas.microsoft.com/office/drawing/2014/main" id="{2BC590AE-947C-CEC3-AD63-3ECB5F5E567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34454" y="12765909"/>
            <a:ext cx="750094" cy="745731"/>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12" name="powered by">
            <a:extLst>
              <a:ext uri="{FF2B5EF4-FFF2-40B4-BE49-F238E27FC236}">
                <a16:creationId xmlns:a16="http://schemas.microsoft.com/office/drawing/2014/main" id="{4E4FE101-1739-F63C-55DB-F0E18BDED10D}"/>
              </a:ext>
            </a:extLst>
          </p:cNvPr>
          <p:cNvSpPr txBox="1"/>
          <p:nvPr/>
        </p:nvSpPr>
        <p:spPr>
          <a:xfrm>
            <a:off x="22740294" y="12464033"/>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dirty="0"/>
              <a:t>powered by </a:t>
            </a:r>
          </a:p>
        </p:txBody>
      </p:sp>
      <p:sp>
        <p:nvSpPr>
          <p:cNvPr id="13" name="© Ralph Schmauder 2025 all rights reserved">
            <a:extLst>
              <a:ext uri="{FF2B5EF4-FFF2-40B4-BE49-F238E27FC236}">
                <a16:creationId xmlns:a16="http://schemas.microsoft.com/office/drawing/2014/main" id="{64AC033B-28A7-C41C-B323-365B46580806}"/>
              </a:ext>
            </a:extLst>
          </p:cNvPr>
          <p:cNvSpPr txBox="1"/>
          <p:nvPr/>
        </p:nvSpPr>
        <p:spPr>
          <a:xfrm>
            <a:off x="106777" y="13233882"/>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sz="1401"/>
              <a:t>© </a:t>
            </a:r>
            <a:r>
              <a:rPr lang="de-DE" sz="1401"/>
              <a:t>betaConcept</a:t>
            </a:r>
            <a:r>
              <a:rPr sz="1401"/>
              <a:t> 202</a:t>
            </a:r>
            <a:r>
              <a:rPr lang="de-DE" sz="1401"/>
              <a:t>6</a:t>
            </a:r>
            <a:r>
              <a:rPr sz="1401"/>
              <a:t> all rights reserved</a:t>
            </a:r>
          </a:p>
        </p:txBody>
      </p:sp>
      <p:pic>
        <p:nvPicPr>
          <p:cNvPr id="2" name="Grafik 1">
            <a:extLst>
              <a:ext uri="{FF2B5EF4-FFF2-40B4-BE49-F238E27FC236}">
                <a16:creationId xmlns:a16="http://schemas.microsoft.com/office/drawing/2014/main" id="{8A2447F7-17C0-29A1-C0FF-454D07D9EA81}"/>
              </a:ext>
            </a:extLst>
          </p:cNvPr>
          <p:cNvPicPr>
            <a:picLocks noChangeAspect="1"/>
          </p:cNvPicPr>
          <p:nvPr/>
        </p:nvPicPr>
        <p:blipFill>
          <a:blip r:embed="rId6"/>
          <a:stretch>
            <a:fillRect/>
          </a:stretch>
        </p:blipFill>
        <p:spPr>
          <a:xfrm>
            <a:off x="5671500" y="1541857"/>
            <a:ext cx="11898684" cy="11898684"/>
          </a:xfrm>
          <a:prstGeom prst="rect">
            <a:avLst/>
          </a:prstGeom>
        </p:spPr>
      </p:pic>
    </p:spTree>
    <p:extLst>
      <p:ext uri="{BB962C8B-B14F-4D97-AF65-F5344CB8AC3E}">
        <p14:creationId xmlns:p14="http://schemas.microsoft.com/office/powerpoint/2010/main" val="253990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24C9-4C5B-6B37-12CC-AA89FDCED481}"/>
            </a:ext>
          </a:extLst>
        </p:cNvPr>
        <p:cNvGrpSpPr/>
        <p:nvPr/>
      </p:nvGrpSpPr>
      <p:grpSpPr>
        <a:xfrm>
          <a:off x="0" y="0"/>
          <a:ext cx="0" cy="0"/>
          <a:chOff x="0" y="0"/>
          <a:chExt cx="0" cy="0"/>
        </a:xfrm>
      </p:grpSpPr>
      <p:sp>
        <p:nvSpPr>
          <p:cNvPr id="701" name="AGENDA">
            <a:extLst>
              <a:ext uri="{FF2B5EF4-FFF2-40B4-BE49-F238E27FC236}">
                <a16:creationId xmlns:a16="http://schemas.microsoft.com/office/drawing/2014/main" id="{85331E31-8A65-25FD-56E3-6C770A0D4A3A}"/>
              </a:ext>
            </a:extLst>
          </p:cNvPr>
          <p:cNvSpPr txBox="1"/>
          <p:nvPr/>
        </p:nvSpPr>
        <p:spPr>
          <a:xfrm>
            <a:off x="2937570" y="2514949"/>
            <a:ext cx="1850886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a:solidFill>
                  <a:srgbClr val="2A669A"/>
                </a:solidFill>
              </a:rPr>
              <a:t>Kleiner AUSBLICK </a:t>
            </a:r>
            <a:r>
              <a:rPr lang="de-DE" sz="4000">
                <a:solidFill>
                  <a:srgbClr val="2A669A"/>
                </a:solidFill>
              </a:rPr>
              <a:t>für nächsten Termin</a:t>
            </a:r>
            <a:endParaRPr sz="4000">
              <a:solidFill>
                <a:srgbClr val="2A669A"/>
              </a:solidFill>
            </a:endParaRPr>
          </a:p>
        </p:txBody>
      </p:sp>
      <p:sp>
        <p:nvSpPr>
          <p:cNvPr id="2" name="Textfeld 1">
            <a:extLst>
              <a:ext uri="{FF2B5EF4-FFF2-40B4-BE49-F238E27FC236}">
                <a16:creationId xmlns:a16="http://schemas.microsoft.com/office/drawing/2014/main" id="{ACC7D678-8C31-58D9-F234-48D1F0F62C0B}"/>
              </a:ext>
            </a:extLst>
          </p:cNvPr>
          <p:cNvSpPr txBox="1"/>
          <p:nvPr/>
        </p:nvSpPr>
        <p:spPr>
          <a:xfrm>
            <a:off x="5495256" y="4298954"/>
            <a:ext cx="12601400" cy="7223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8" algn="l" fontAlgn="ctr"/>
            <a:r>
              <a:rPr lang="de-DE" sz="6000">
                <a:solidFill>
                  <a:srgbClr val="2A669A"/>
                </a:solidFill>
                <a:latin typeface="Verdana" panose="020B0604030504040204" pitchFamily="34" charset="0"/>
                <a:ea typeface="Verdana" panose="020B0604030504040204" pitchFamily="34" charset="0"/>
                <a:cs typeface="Verdana" panose="020B0604030504040204" pitchFamily="34" charset="0"/>
              </a:rPr>
              <a:t>Review zu Workshop 1</a:t>
            </a:r>
          </a:p>
          <a:p>
            <a:pPr marL="0" marR="0" indent="0" algn="ctr" defTabSz="821531" rtl="0" fontAlgn="auto" latinLnBrk="0" hangingPunct="0">
              <a:lnSpc>
                <a:spcPct val="100000"/>
              </a:lnSpc>
              <a:spcBef>
                <a:spcPts val="0"/>
              </a:spcBef>
              <a:spcAft>
                <a:spcPts val="0"/>
              </a:spcAft>
              <a:buClrTx/>
              <a:buSzTx/>
              <a:buFontTx/>
              <a:buNone/>
              <a:tabLst/>
            </a:pPr>
            <a:endParaRPr kumimoji="0" lang="de-DE" sz="5000" b="0" i="0" u="none" strike="noStrike" cap="none" spc="0" normalizeH="0" baseline="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lang="de-DE">
                <a:solidFill>
                  <a:srgbClr val="2A669A"/>
                </a:solidFill>
                <a:latin typeface="Verdana" panose="020B0604030504040204" pitchFamily="34" charset="0"/>
                <a:ea typeface="Verdana" panose="020B0604030504040204" pitchFamily="34" charset="0"/>
                <a:cs typeface="Verdana" panose="020B0604030504040204" pitchFamily="34" charset="0"/>
              </a:rPr>
              <a:t>POS</a:t>
            </a:r>
          </a:p>
          <a:p>
            <a:pPr marL="0" marR="0" indent="0" algn="ctr" defTabSz="821531" rtl="0" fontAlgn="auto" latinLnBrk="0" hangingPunct="0">
              <a:lnSpc>
                <a:spcPct val="100000"/>
              </a:lnSpc>
              <a:spcBef>
                <a:spcPts val="0"/>
              </a:spcBef>
              <a:spcAft>
                <a:spcPts val="0"/>
              </a:spcAft>
              <a:buClrTx/>
              <a:buSzTx/>
              <a:buFontTx/>
              <a:buNone/>
              <a:tabLst/>
            </a:pPr>
            <a:endParaRPr lang="de-DE">
              <a:solidFill>
                <a:srgbClr val="2A669A"/>
              </a:solidFill>
              <a:latin typeface="Verdana" panose="020B0604030504040204" pitchFamily="34" charset="0"/>
              <a:ea typeface="Verdana" panose="020B0604030504040204" pitchFamily="34" charset="0"/>
              <a:cs typeface="Verdana" panose="020B0604030504040204" pitchFamily="34" charset="0"/>
            </a:endParaRPr>
          </a:p>
          <a:p>
            <a:pPr marL="0" marR="0" indent="0" algn="ctr" defTabSz="821531" rtl="0" fontAlgn="auto" latinLnBrk="0" hangingPunct="0">
              <a:lnSpc>
                <a:spcPct val="100000"/>
              </a:lnSpc>
              <a:spcBef>
                <a:spcPts val="0"/>
              </a:spcBef>
              <a:spcAft>
                <a:spcPts val="0"/>
              </a:spcAft>
              <a:buClrTx/>
              <a:buSzTx/>
              <a:buFontTx/>
              <a:buNone/>
              <a:tabLst/>
            </a:pPr>
            <a:r>
              <a:rPr lang="de-DE">
                <a:solidFill>
                  <a:srgbClr val="2A669A"/>
                </a:solidFill>
                <a:latin typeface="Verdana" panose="020B0604030504040204" pitchFamily="34" charset="0"/>
                <a:ea typeface="Verdana" panose="020B0604030504040204" pitchFamily="34" charset="0"/>
                <a:cs typeface="Verdana" panose="020B0604030504040204" pitchFamily="34" charset="0"/>
              </a:rPr>
              <a:t>Bedarfsanalyse</a:t>
            </a:r>
          </a:p>
          <a:p>
            <a:pPr marL="0" marR="0" indent="0" algn="ctr" defTabSz="821531" rtl="0" fontAlgn="auto" latinLnBrk="0" hangingPunct="0">
              <a:lnSpc>
                <a:spcPct val="100000"/>
              </a:lnSpc>
              <a:spcBef>
                <a:spcPts val="0"/>
              </a:spcBef>
              <a:spcAft>
                <a:spcPts val="0"/>
              </a:spcAft>
              <a:buClrTx/>
              <a:buSzTx/>
              <a:buFontTx/>
              <a:buNone/>
              <a:tabLst/>
            </a:pPr>
            <a:endParaRPr lang="de-DE">
              <a:solidFill>
                <a:srgbClr val="2A669A"/>
              </a:solidFill>
              <a:latin typeface="Verdana" panose="020B0604030504040204" pitchFamily="34" charset="0"/>
              <a:ea typeface="Verdana" panose="020B0604030504040204" pitchFamily="34" charset="0"/>
              <a:cs typeface="Verdana" panose="020B0604030504040204" pitchFamily="34" charset="0"/>
            </a:endParaRPr>
          </a:p>
          <a:p>
            <a:pPr marL="0" marR="0" indent="0" algn="ctr" defTabSz="821531" rtl="0" fontAlgn="auto" latinLnBrk="0" hangingPunct="0">
              <a:lnSpc>
                <a:spcPct val="100000"/>
              </a:lnSpc>
              <a:spcBef>
                <a:spcPts val="0"/>
              </a:spcBef>
              <a:spcAft>
                <a:spcPts val="0"/>
              </a:spcAft>
              <a:buClrTx/>
              <a:buSzTx/>
              <a:buFontTx/>
              <a:buNone/>
              <a:tabLst/>
            </a:pPr>
            <a:r>
              <a:rPr lang="de-DE">
                <a:solidFill>
                  <a:srgbClr val="2A669A"/>
                </a:solidFill>
                <a:latin typeface="Verdana" panose="020B0604030504040204" pitchFamily="34" charset="0"/>
                <a:ea typeface="Verdana" panose="020B0604030504040204" pitchFamily="34" charset="0"/>
                <a:cs typeface="Verdana" panose="020B0604030504040204" pitchFamily="34" charset="0"/>
              </a:rPr>
              <a:t>Nutzenpräsentation</a:t>
            </a:r>
          </a:p>
          <a:p>
            <a:pPr marL="0" marR="0" indent="0" algn="ctr" defTabSz="821531" rtl="0" fontAlgn="auto" latinLnBrk="0" hangingPunct="0">
              <a:lnSpc>
                <a:spcPct val="100000"/>
              </a:lnSpc>
              <a:spcBef>
                <a:spcPts val="0"/>
              </a:spcBef>
              <a:spcAft>
                <a:spcPts val="0"/>
              </a:spcAft>
              <a:buClrTx/>
              <a:buSzTx/>
              <a:buFontTx/>
              <a:buNone/>
              <a:tabLst/>
            </a:pPr>
            <a:endParaRPr lang="de-DE">
              <a:solidFill>
                <a:srgbClr val="2A669A"/>
              </a:solidFill>
              <a:latin typeface="Verdana" panose="020B0604030504040204" pitchFamily="34" charset="0"/>
              <a:ea typeface="Verdana" panose="020B0604030504040204" pitchFamily="34" charset="0"/>
              <a:cs typeface="Verdana" panose="020B0604030504040204" pitchFamily="34" charset="0"/>
            </a:endParaRPr>
          </a:p>
          <a:p>
            <a:pPr marL="0" marR="0" indent="0" algn="ctr"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rPr>
              <a:t>Mitarbeiter-Einzelgespräch</a:t>
            </a:r>
          </a:p>
        </p:txBody>
      </p:sp>
      <p:grpSp>
        <p:nvGrpSpPr>
          <p:cNvPr id="3" name="Gruppieren 2">
            <a:extLst>
              <a:ext uri="{FF2B5EF4-FFF2-40B4-BE49-F238E27FC236}">
                <a16:creationId xmlns:a16="http://schemas.microsoft.com/office/drawing/2014/main" id="{3F9F8F84-F1D4-0C7B-6DE4-B2C05A66D30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2BEDC41-968C-82F9-AFD5-3458628E9FF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811CDFE7-C118-B3B2-9348-AF9E42AFA76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801063F4-77D2-B5C3-E053-F573F7B21C4C}"/>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0DA3CF53-C58F-837A-A37B-64B20B8601A6}"/>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a:t>AUSBLICK</a:t>
            </a:r>
            <a:endParaRPr/>
          </a:p>
        </p:txBody>
      </p:sp>
    </p:spTree>
    <p:extLst>
      <p:ext uri="{BB962C8B-B14F-4D97-AF65-F5344CB8AC3E}">
        <p14:creationId xmlns:p14="http://schemas.microsoft.com/office/powerpoint/2010/main" val="73965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 name="Rechteck"/>
          <p:cNvSpPr/>
          <p:nvPr/>
        </p:nvSpPr>
        <p:spPr>
          <a:xfrm>
            <a:off x="-35469" y="98391"/>
            <a:ext cx="24419470" cy="14509792"/>
          </a:xfrm>
          <a:prstGeom prst="rect">
            <a:avLst/>
          </a:prstGeom>
          <a:solidFill>
            <a:srgbClr val="FFBF00"/>
          </a:solidFill>
          <a:ln w="12700">
            <a:miter lim="400000"/>
          </a:ln>
        </p:spPr>
        <p:txBody>
          <a:bodyPr lIns="114299" tIns="114299" rIns="114299" bIns="114299"/>
          <a:lstStyle/>
          <a:p>
            <a:pPr algn="l" defTabSz="2286246">
              <a:defRPr sz="6000">
                <a:latin typeface="Arial"/>
                <a:ea typeface="Arial"/>
                <a:cs typeface="Arial"/>
                <a:sym typeface="Arial"/>
              </a:defRPr>
            </a:pPr>
            <a:endParaRPr sz="6001"/>
          </a:p>
        </p:txBody>
      </p:sp>
      <p:sp>
        <p:nvSpPr>
          <p:cNvPr id="2285" name="Herzlichen Glückwunsch und viel Erfolg bei der Umsetzung!…"/>
          <p:cNvSpPr txBox="1">
            <a:spLocks noGrp="1"/>
          </p:cNvSpPr>
          <p:nvPr>
            <p:ph type="title" idx="4294967295"/>
          </p:nvPr>
        </p:nvSpPr>
        <p:spPr>
          <a:xfrm>
            <a:off x="4006558" y="1753342"/>
            <a:ext cx="15486065" cy="13262181"/>
          </a:xfrm>
          <a:prstGeom prst="rect">
            <a:avLst/>
          </a:prstGeom>
        </p:spPr>
        <p:txBody>
          <a:bodyPr lIns="91439" tIns="91439" rIns="91439" bIns="91439">
            <a:normAutofit/>
          </a:bodyPr>
          <a:lstStyle/>
          <a:p>
            <a:pPr algn="ctr" defTabSz="1298586">
              <a:lnSpc>
                <a:spcPct val="100000"/>
              </a:lnSpc>
              <a:defRPr sz="10011" b="1">
                <a:solidFill>
                  <a:srgbClr val="2B669A"/>
                </a:solidFill>
              </a:defRPr>
            </a:pPr>
            <a:r>
              <a:rPr lang="de-DE" sz="8000" dirty="0">
                <a:solidFill>
                  <a:srgbClr val="2E7CAC"/>
                </a:solidFill>
                <a:latin typeface="Verdana" panose="020B0604030504040204" pitchFamily="34" charset="0"/>
                <a:ea typeface="Verdana" panose="020B0604030504040204" pitchFamily="34" charset="0"/>
                <a:cs typeface="Verdana" panose="020B0604030504040204" pitchFamily="34" charset="0"/>
              </a:rPr>
              <a:t>Viel Spaß und </a:t>
            </a:r>
            <a:r>
              <a:rPr sz="8000" dirty="0" err="1">
                <a:solidFill>
                  <a:srgbClr val="2E7CAC"/>
                </a:solidFill>
                <a:latin typeface="Verdana" panose="020B0604030504040204" pitchFamily="34" charset="0"/>
                <a:ea typeface="Verdana" panose="020B0604030504040204" pitchFamily="34" charset="0"/>
                <a:cs typeface="Verdana" panose="020B0604030504040204" pitchFamily="34" charset="0"/>
              </a:rPr>
              <a:t>Erfolg</a:t>
            </a:r>
            <a:r>
              <a:rPr sz="8000" dirty="0">
                <a:solidFill>
                  <a:srgbClr val="2E7CAC"/>
                </a:solidFill>
                <a:latin typeface="Verdana" panose="020B0604030504040204" pitchFamily="34" charset="0"/>
                <a:ea typeface="Verdana" panose="020B0604030504040204" pitchFamily="34" charset="0"/>
                <a:cs typeface="Verdana" panose="020B0604030504040204" pitchFamily="34" charset="0"/>
              </a:rPr>
              <a:t> </a:t>
            </a:r>
            <a:r>
              <a:rPr sz="8000" dirty="0" err="1">
                <a:solidFill>
                  <a:srgbClr val="2E7CAC"/>
                </a:solidFill>
                <a:latin typeface="Verdana" panose="020B0604030504040204" pitchFamily="34" charset="0"/>
                <a:ea typeface="Verdana" panose="020B0604030504040204" pitchFamily="34" charset="0"/>
                <a:cs typeface="Verdana" panose="020B0604030504040204" pitchFamily="34" charset="0"/>
              </a:rPr>
              <a:t>bei</a:t>
            </a:r>
            <a:r>
              <a:rPr sz="8000" dirty="0">
                <a:solidFill>
                  <a:srgbClr val="2E7CAC"/>
                </a:solidFill>
                <a:latin typeface="Verdana" panose="020B0604030504040204" pitchFamily="34" charset="0"/>
                <a:ea typeface="Verdana" panose="020B0604030504040204" pitchFamily="34" charset="0"/>
                <a:cs typeface="Verdana" panose="020B0604030504040204" pitchFamily="34" charset="0"/>
              </a:rPr>
              <a:t> der </a:t>
            </a:r>
            <a:r>
              <a:rPr sz="8000" dirty="0" err="1">
                <a:solidFill>
                  <a:srgbClr val="2E7CAC"/>
                </a:solidFill>
                <a:latin typeface="Verdana" panose="020B0604030504040204" pitchFamily="34" charset="0"/>
                <a:ea typeface="Verdana" panose="020B0604030504040204" pitchFamily="34" charset="0"/>
                <a:cs typeface="Verdana" panose="020B0604030504040204" pitchFamily="34" charset="0"/>
              </a:rPr>
              <a:t>Umsetzung</a:t>
            </a:r>
            <a:r>
              <a:rPr sz="8000" dirty="0">
                <a:solidFill>
                  <a:srgbClr val="2E7CAC"/>
                </a:solidFill>
                <a:latin typeface="Verdana" panose="020B0604030504040204" pitchFamily="34" charset="0"/>
                <a:ea typeface="Verdana" panose="020B0604030504040204" pitchFamily="34" charset="0"/>
                <a:cs typeface="Verdana" panose="020B0604030504040204" pitchFamily="34" charset="0"/>
              </a:rPr>
              <a:t>!</a:t>
            </a:r>
            <a:br>
              <a:rPr lang="de-DE" sz="8000" dirty="0">
                <a:solidFill>
                  <a:srgbClr val="2E7CAC"/>
                </a:solidFill>
                <a:latin typeface="Verdana" panose="020B0604030504040204" pitchFamily="34" charset="0"/>
                <a:ea typeface="Verdana" panose="020B0604030504040204" pitchFamily="34" charset="0"/>
                <a:cs typeface="Verdana" panose="020B0604030504040204" pitchFamily="34" charset="0"/>
              </a:rPr>
            </a:br>
            <a:endParaRPr sz="2000" dirty="0">
              <a:solidFill>
                <a:srgbClr val="2E7CAC"/>
              </a:solidFill>
              <a:latin typeface="Verdana" panose="020B0604030504040204" pitchFamily="34" charset="0"/>
              <a:ea typeface="Verdana" panose="020B0604030504040204" pitchFamily="34" charset="0"/>
              <a:cs typeface="Verdana" panose="020B0604030504040204" pitchFamily="34" charset="0"/>
            </a:endParaRPr>
          </a:p>
          <a:p>
            <a:pPr algn="ctr" defTabSz="1298586">
              <a:lnSpc>
                <a:spcPct val="100000"/>
              </a:lnSpc>
              <a:defRPr sz="14200">
                <a:solidFill>
                  <a:srgbClr val="2B669A"/>
                </a:solidFill>
                <a:latin typeface="Bradley Hand ITC TT-Bold"/>
                <a:ea typeface="Bradley Hand ITC TT-Bold"/>
                <a:cs typeface="Bradley Hand ITC TT-Bold"/>
                <a:sym typeface="Bradley Hand ITC TT-Bold"/>
              </a:defRPr>
            </a:pPr>
            <a:r>
              <a:rPr sz="8000" dirty="0" err="1">
                <a:solidFill>
                  <a:srgbClr val="2E7CAC"/>
                </a:solidFill>
                <a:latin typeface="Verdana" panose="020B0604030504040204" pitchFamily="34" charset="0"/>
                <a:ea typeface="Verdana" panose="020B0604030504040204" pitchFamily="34" charset="0"/>
                <a:cs typeface="Verdana" panose="020B0604030504040204" pitchFamily="34" charset="0"/>
              </a:rPr>
              <a:t>Euer</a:t>
            </a:r>
            <a:r>
              <a:rPr sz="8000" dirty="0">
                <a:solidFill>
                  <a:srgbClr val="2E7CAC"/>
                </a:solidFill>
                <a:latin typeface="Verdana" panose="020B0604030504040204" pitchFamily="34" charset="0"/>
                <a:ea typeface="Verdana" panose="020B0604030504040204" pitchFamily="34" charset="0"/>
                <a:cs typeface="Verdana" panose="020B0604030504040204" pitchFamily="34" charset="0"/>
              </a:rPr>
              <a:t> </a:t>
            </a:r>
            <a:br>
              <a:rPr lang="de-DE" dirty="0">
                <a:solidFill>
                  <a:srgbClr val="2E7CAC"/>
                </a:solidFill>
                <a:latin typeface="Verdana" panose="020B0604030504040204" pitchFamily="34" charset="0"/>
                <a:ea typeface="Verdana" panose="020B0604030504040204" pitchFamily="34" charset="0"/>
                <a:cs typeface="Verdana" panose="020B0604030504040204" pitchFamily="34" charset="0"/>
              </a:rPr>
            </a:br>
            <a:r>
              <a:rPr lang="de-DE" sz="10700" dirty="0">
                <a:solidFill>
                  <a:srgbClr val="2E7CAC"/>
                </a:solidFill>
                <a:latin typeface="Verdana" panose="020B0604030504040204" pitchFamily="34" charset="0"/>
                <a:ea typeface="Verdana" panose="020B0604030504040204" pitchFamily="34" charset="0"/>
                <a:cs typeface="Verdana" panose="020B0604030504040204" pitchFamily="34" charset="0"/>
              </a:rPr>
              <a:t>betaConcept-Team</a:t>
            </a:r>
            <a:endParaRPr sz="10700" dirty="0">
              <a:solidFill>
                <a:srgbClr val="2E7CAC"/>
              </a:solidFill>
              <a:latin typeface="Verdana" panose="020B0604030504040204" pitchFamily="34" charset="0"/>
              <a:ea typeface="Verdana" panose="020B0604030504040204" pitchFamily="34" charset="0"/>
              <a:cs typeface="Verdana" panose="020B0604030504040204" pitchFamily="34" charset="0"/>
            </a:endParaRPr>
          </a:p>
          <a:p>
            <a:pPr algn="ctr" defTabSz="1298586">
              <a:lnSpc>
                <a:spcPct val="100000"/>
              </a:lnSpc>
              <a:defRPr sz="7100" b="1">
                <a:solidFill>
                  <a:srgbClr val="2B669A"/>
                </a:solidFill>
              </a:defRPr>
            </a:pPr>
            <a:br>
              <a:rPr lang="de-DE" sz="2700" dirty="0">
                <a:solidFill>
                  <a:srgbClr val="2E7CAC"/>
                </a:solidFill>
                <a:latin typeface="Verdana" panose="020B0604030504040204" pitchFamily="34" charset="0"/>
                <a:ea typeface="Verdana" panose="020B0604030504040204" pitchFamily="34" charset="0"/>
                <a:cs typeface="Verdana" panose="020B0604030504040204" pitchFamily="34" charset="0"/>
              </a:rPr>
            </a:br>
            <a:br>
              <a:rPr lang="de-DE" sz="2700" dirty="0">
                <a:solidFill>
                  <a:srgbClr val="2E7CAC"/>
                </a:solidFill>
                <a:latin typeface="Verdana" panose="020B0604030504040204" pitchFamily="34" charset="0"/>
                <a:ea typeface="Verdana" panose="020B0604030504040204" pitchFamily="34" charset="0"/>
                <a:cs typeface="Verdana" panose="020B0604030504040204" pitchFamily="34" charset="0"/>
              </a:rPr>
            </a:br>
            <a:r>
              <a:rPr lang="de-DE" sz="6000" dirty="0">
                <a:solidFill>
                  <a:srgbClr val="2E7CAC"/>
                </a:solidFill>
                <a:latin typeface="Verdana" panose="020B0604030504040204" pitchFamily="34" charset="0"/>
                <a:ea typeface="Verdana" panose="020B0604030504040204" pitchFamily="34" charset="0"/>
                <a:cs typeface="Verdana" panose="020B0604030504040204" pitchFamily="34" charset="0"/>
              </a:rPr>
              <a:t>Bei Fragen gerne: </a:t>
            </a:r>
            <a:br>
              <a:rPr lang="de-DE" sz="6000" dirty="0">
                <a:solidFill>
                  <a:srgbClr val="2E7CAC"/>
                </a:solidFill>
                <a:latin typeface="Verdana" panose="020B0604030504040204" pitchFamily="34" charset="0"/>
                <a:ea typeface="Verdana" panose="020B0604030504040204" pitchFamily="34" charset="0"/>
                <a:cs typeface="Verdana" panose="020B0604030504040204" pitchFamily="34" charset="0"/>
              </a:rPr>
            </a:br>
            <a:endParaRPr sz="2000" dirty="0">
              <a:solidFill>
                <a:srgbClr val="2E7CAC"/>
              </a:solidFill>
              <a:latin typeface="Verdana" panose="020B0604030504040204" pitchFamily="34" charset="0"/>
              <a:ea typeface="Verdana" panose="020B0604030504040204" pitchFamily="34" charset="0"/>
              <a:cs typeface="Verdana" panose="020B0604030504040204" pitchFamily="34" charset="0"/>
            </a:endParaRPr>
          </a:p>
          <a:p>
            <a:pPr algn="ctr" defTabSz="1298586">
              <a:lnSpc>
                <a:spcPct val="100000"/>
              </a:lnSpc>
              <a:defRPr sz="7100" b="1">
                <a:solidFill>
                  <a:srgbClr val="2B669A"/>
                </a:solidFill>
              </a:defRPr>
            </a:pPr>
            <a:r>
              <a:rPr dirty="0" err="1">
                <a:solidFill>
                  <a:schemeClr val="bg1"/>
                </a:solidFill>
                <a:latin typeface="Verdana" panose="020B0604030504040204" pitchFamily="34" charset="0"/>
                <a:ea typeface="Verdana" panose="020B0604030504040204" pitchFamily="34" charset="0"/>
                <a:cs typeface="Verdana" panose="020B0604030504040204" pitchFamily="34" charset="0"/>
              </a:rPr>
              <a:t>Kontakt</a:t>
            </a:r>
            <a:r>
              <a:rPr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de-DE" dirty="0">
                <a:solidFill>
                  <a:schemeClr val="bg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service</a:t>
            </a:r>
            <a:r>
              <a:rPr dirty="0">
                <a:solidFill>
                  <a:schemeClr val="bg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@betaconcept.org</a:t>
            </a:r>
            <a:br>
              <a:rPr lang="de-DE"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290" name="Gruppieren"/>
          <p:cNvGrpSpPr/>
          <p:nvPr/>
        </p:nvGrpSpPr>
        <p:grpSpPr>
          <a:xfrm>
            <a:off x="21134455" y="12755082"/>
            <a:ext cx="3196202" cy="961839"/>
            <a:chOff x="0" y="0"/>
            <a:chExt cx="3196199" cy="961838"/>
          </a:xfrm>
        </p:grpSpPr>
        <p:sp>
          <p:nvSpPr>
            <p:cNvPr id="2287"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1" tIns="50801" rIns="50801" bIns="50801"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88"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1" tIns="50801" rIns="50801" bIns="50801"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2289" name="pasted-image.png" descr="pasted-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grpSp>
        <p:nvGrpSpPr>
          <p:cNvPr id="3" name="Gruppieren 2">
            <a:extLst>
              <a:ext uri="{FF2B5EF4-FFF2-40B4-BE49-F238E27FC236}">
                <a16:creationId xmlns:a16="http://schemas.microsoft.com/office/drawing/2014/main" id="{038601A7-76A0-5EF4-9DEA-DFC46E84B1F6}"/>
              </a:ext>
            </a:extLst>
          </p:cNvPr>
          <p:cNvGrpSpPr/>
          <p:nvPr/>
        </p:nvGrpSpPr>
        <p:grpSpPr>
          <a:xfrm>
            <a:off x="0" y="-360695"/>
            <a:ext cx="24384000" cy="2114037"/>
            <a:chOff x="0" y="-360697"/>
            <a:chExt cx="24384000" cy="2114037"/>
          </a:xfrm>
        </p:grpSpPr>
        <p:sp>
          <p:nvSpPr>
            <p:cNvPr id="4" name="Rechteck">
              <a:extLst>
                <a:ext uri="{FF2B5EF4-FFF2-40B4-BE49-F238E27FC236}">
                  <a16:creationId xmlns:a16="http://schemas.microsoft.com/office/drawing/2014/main" id="{F535A917-8473-CB35-4353-8962810106C6}"/>
                </a:ext>
              </a:extLst>
            </p:cNvPr>
            <p:cNvSpPr/>
            <p:nvPr/>
          </p:nvSpPr>
          <p:spPr>
            <a:xfrm>
              <a:off x="0" y="-134479"/>
              <a:ext cx="24384000" cy="1497182"/>
            </a:xfrm>
            <a:prstGeom prst="rect">
              <a:avLst/>
            </a:prstGeom>
            <a:blipFill>
              <a:blip r:embed="rId5" cstate="email">
                <a:extLst>
                  <a:ext uri="{28A0092B-C50C-407E-A947-70E740481C1C}">
                    <a14:useLocalDpi xmlns:a14="http://schemas.microsoft.com/office/drawing/2010/main"/>
                  </a:ext>
                </a:extLst>
              </a:blip>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sp>
          <p:nvSpPr>
            <p:cNvPr id="5" name="Rechteck 4">
              <a:extLst>
                <a:ext uri="{FF2B5EF4-FFF2-40B4-BE49-F238E27FC236}">
                  <a16:creationId xmlns:a16="http://schemas.microsoft.com/office/drawing/2014/main" id="{227271C5-768D-1844-670E-498551772CDB}"/>
                </a:ext>
              </a:extLst>
            </p:cNvPr>
            <p:cNvSpPr/>
            <p:nvPr/>
          </p:nvSpPr>
          <p:spPr>
            <a:xfrm>
              <a:off x="20214823" y="-360697"/>
              <a:ext cx="3777765" cy="2114037"/>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6" name="Grafik 5">
              <a:extLst>
                <a:ext uri="{FF2B5EF4-FFF2-40B4-BE49-F238E27FC236}">
                  <a16:creationId xmlns:a16="http://schemas.microsoft.com/office/drawing/2014/main" id="{4E443C52-753A-36F9-3407-A54E624F9F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90888" y="274886"/>
              <a:ext cx="2645433" cy="1100784"/>
            </a:xfrm>
            <a:prstGeom prst="rect">
              <a:avLst/>
            </a:prstGeom>
          </p:spPr>
        </p:pic>
      </p:grpSp>
      <p:sp>
        <p:nvSpPr>
          <p:cNvPr id="8" name="© Ralph Schmauder 2025 all rights reserved">
            <a:extLst>
              <a:ext uri="{FF2B5EF4-FFF2-40B4-BE49-F238E27FC236}">
                <a16:creationId xmlns:a16="http://schemas.microsoft.com/office/drawing/2014/main" id="{46A598B7-FD64-5607-C6C5-2DCA0398A694}"/>
              </a:ext>
            </a:extLst>
          </p:cNvPr>
          <p:cNvSpPr txBox="1"/>
          <p:nvPr/>
        </p:nvSpPr>
        <p:spPr>
          <a:xfrm>
            <a:off x="106777" y="13233884"/>
            <a:ext cx="3310199" cy="35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a:buClr>
                <a:srgbClr val="000000"/>
              </a:buClr>
              <a:defRPr sz="1400"/>
            </a:lvl1pPr>
          </a:lstStyle>
          <a:p>
            <a:r>
              <a:rPr lang="de-DE" sz="1401"/>
              <a:t>© betaConcept 2026 all </a:t>
            </a:r>
            <a:r>
              <a:rPr lang="de-DE" sz="1401" err="1"/>
              <a:t>rights</a:t>
            </a:r>
            <a:r>
              <a:rPr lang="de-DE" sz="1401"/>
              <a:t> </a:t>
            </a:r>
            <a:r>
              <a:rPr lang="de-DE" sz="1401" err="1"/>
              <a:t>reserved</a:t>
            </a:r>
            <a:endParaRPr lang="de-DE" sz="1401"/>
          </a:p>
        </p:txBody>
      </p:sp>
    </p:spTree>
    <p:extLst>
      <p:ext uri="{BB962C8B-B14F-4D97-AF65-F5344CB8AC3E}">
        <p14:creationId xmlns:p14="http://schemas.microsoft.com/office/powerpoint/2010/main" val="279142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Gruppenarbeit"/>
          <p:cNvSpPr txBox="1"/>
          <p:nvPr/>
        </p:nvSpPr>
        <p:spPr>
          <a:xfrm>
            <a:off x="382688" y="1945482"/>
            <a:ext cx="23463015" cy="3540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299" tIns="114299" rIns="114299" bIns="114299">
            <a:spAutoFit/>
          </a:bodyPr>
          <a:lstStyle/>
          <a:p>
            <a:pPr lvl="1" indent="457248" defTabSz="2286246">
              <a:spcBef>
                <a:spcPts val="601"/>
              </a:spcBef>
              <a:defRPr sz="15000">
                <a:solidFill>
                  <a:srgbClr val="2B669A"/>
                </a:solidFill>
                <a:latin typeface="Impact"/>
                <a:ea typeface="Impact"/>
                <a:cs typeface="Impact"/>
                <a:sym typeface="Impact"/>
              </a:defRPr>
            </a:pPr>
            <a:r>
              <a:rPr sz="15003" err="1"/>
              <a:t>Gruppenarbeit</a:t>
            </a:r>
            <a:endParaRPr lang="de-DE" sz="15003"/>
          </a:p>
          <a:p>
            <a:pPr lvl="1" indent="457248" defTabSz="2286246">
              <a:spcBef>
                <a:spcPts val="601"/>
              </a:spcBef>
              <a:defRPr sz="15000">
                <a:solidFill>
                  <a:srgbClr val="2B669A"/>
                </a:solidFill>
                <a:latin typeface="Impact"/>
                <a:ea typeface="Impact"/>
                <a:cs typeface="Impact"/>
                <a:sym typeface="Impact"/>
              </a:defRPr>
            </a:pPr>
            <a:r>
              <a:rPr lang="de-DE" sz="6001"/>
              <a:t>in 2 Gruppen</a:t>
            </a:r>
            <a:endParaRPr sz="6001"/>
          </a:p>
        </p:txBody>
      </p:sp>
      <p:sp>
        <p:nvSpPr>
          <p:cNvPr id="843" name="Text"/>
          <p:cNvSpPr txBox="1"/>
          <p:nvPr/>
        </p:nvSpPr>
        <p:spPr>
          <a:xfrm>
            <a:off x="9596192" y="6945674"/>
            <a:ext cx="187549" cy="370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457200">
              <a:defRPr sz="1466">
                <a:latin typeface="Calibri"/>
                <a:ea typeface="Calibri"/>
                <a:cs typeface="Calibri"/>
                <a:sym typeface="Calibri"/>
              </a:defRPr>
            </a:lvl1pPr>
          </a:lstStyle>
          <a:p>
            <a:r>
              <a:rPr sz="1467"/>
              <a:t> </a:t>
            </a:r>
          </a:p>
        </p:txBody>
      </p:sp>
      <p:sp>
        <p:nvSpPr>
          <p:cNvPr id="844" name="WAS MACHT EINEN OPTIMALEN KUNDEN AUS?"/>
          <p:cNvSpPr txBox="1"/>
          <p:nvPr/>
        </p:nvSpPr>
        <p:spPr>
          <a:xfrm>
            <a:off x="382689" y="7077650"/>
            <a:ext cx="11963360" cy="3684082"/>
          </a:xfrm>
          <a:prstGeom prst="rect">
            <a:avLst/>
          </a:prstGeom>
          <a:ln w="127000">
            <a:solidFill>
              <a:srgbClr val="FE990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sz="7001"/>
              <a:t>WAS MACHT EINE OPTIMALE</a:t>
            </a:r>
            <a:endParaRPr lang="de-DE" sz="7001"/>
          </a:p>
          <a:p>
            <a:r>
              <a:rPr lang="de-DE" sz="7001"/>
              <a:t>FÜHRUNGSKRAFT </a:t>
            </a:r>
            <a:r>
              <a:rPr sz="7001"/>
              <a:t>AUS?</a:t>
            </a:r>
          </a:p>
        </p:txBody>
      </p:sp>
      <p:sp>
        <p:nvSpPr>
          <p:cNvPr id="845" name="WAS MACHT EINEN OPTIMALEN SALES-MITARBEITER AUS?"/>
          <p:cNvSpPr txBox="1"/>
          <p:nvPr/>
        </p:nvSpPr>
        <p:spPr>
          <a:xfrm>
            <a:off x="12845797" y="7237037"/>
            <a:ext cx="10651431" cy="3376306"/>
          </a:xfrm>
          <a:prstGeom prst="rect">
            <a:avLst/>
          </a:prstGeom>
          <a:ln w="127000">
            <a:solidFill>
              <a:srgbClr val="FE990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sz="7001"/>
              <a:t>WAS MACHT EINEN OPTIMALEN SALES-MITARBEITER AUS?</a:t>
            </a:r>
          </a:p>
        </p:txBody>
      </p:sp>
      <p:sp>
        <p:nvSpPr>
          <p:cNvPr id="846" name="danach Präsentation durch einen Gruppenteilnehmer"/>
          <p:cNvSpPr txBox="1"/>
          <p:nvPr/>
        </p:nvSpPr>
        <p:spPr>
          <a:xfrm>
            <a:off x="9272444" y="11666763"/>
            <a:ext cx="6708565" cy="1067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sz="6000" dirty="0" err="1"/>
              <a:t>danach</a:t>
            </a:r>
            <a:r>
              <a:rPr sz="6000" dirty="0"/>
              <a:t> </a:t>
            </a:r>
            <a:r>
              <a:rPr sz="6000" dirty="0" err="1"/>
              <a:t>Präsentation</a:t>
            </a:r>
            <a:endParaRPr sz="6000" dirty="0"/>
          </a:p>
        </p:txBody>
      </p:sp>
      <p:sp>
        <p:nvSpPr>
          <p:cNvPr id="3" name="Textfeld 2">
            <a:extLst>
              <a:ext uri="{FF2B5EF4-FFF2-40B4-BE49-F238E27FC236}">
                <a16:creationId xmlns:a16="http://schemas.microsoft.com/office/drawing/2014/main" id="{D8FEB2EE-17B9-72FA-6B78-5C4ABBCDA264}"/>
              </a:ext>
            </a:extLst>
          </p:cNvPr>
          <p:cNvSpPr txBox="1"/>
          <p:nvPr/>
        </p:nvSpPr>
        <p:spPr>
          <a:xfrm>
            <a:off x="3272734" y="5904278"/>
            <a:ext cx="5253957" cy="923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457248" defTabSz="2286246">
              <a:spcBef>
                <a:spcPts val="2400"/>
              </a:spcBef>
              <a:defRPr sz="15000">
                <a:solidFill>
                  <a:srgbClr val="2B669A"/>
                </a:solidFill>
                <a:latin typeface="Impact"/>
                <a:ea typeface="Impact"/>
                <a:cs typeface="Impact"/>
                <a:sym typeface="Impact"/>
              </a:defRPr>
            </a:pPr>
            <a:r>
              <a:rPr lang="de-DE" sz="5401"/>
              <a:t>Gruppe 1</a:t>
            </a:r>
          </a:p>
        </p:txBody>
      </p:sp>
      <p:sp>
        <p:nvSpPr>
          <p:cNvPr id="4" name="Textfeld 3">
            <a:extLst>
              <a:ext uri="{FF2B5EF4-FFF2-40B4-BE49-F238E27FC236}">
                <a16:creationId xmlns:a16="http://schemas.microsoft.com/office/drawing/2014/main" id="{888197C2-563A-FE9F-2667-978ABC4CBFF8}"/>
              </a:ext>
            </a:extLst>
          </p:cNvPr>
          <p:cNvSpPr txBox="1"/>
          <p:nvPr/>
        </p:nvSpPr>
        <p:spPr>
          <a:xfrm>
            <a:off x="15226063" y="5904278"/>
            <a:ext cx="5253957" cy="923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457248" defTabSz="2286246">
              <a:spcBef>
                <a:spcPts val="2400"/>
              </a:spcBef>
              <a:defRPr sz="15000">
                <a:solidFill>
                  <a:srgbClr val="2B669A"/>
                </a:solidFill>
                <a:latin typeface="Impact"/>
                <a:ea typeface="Impact"/>
                <a:cs typeface="Impact"/>
                <a:sym typeface="Impact"/>
              </a:defRPr>
            </a:pPr>
            <a:r>
              <a:rPr lang="de-DE" sz="5401"/>
              <a:t>Gruppe 2</a:t>
            </a:r>
          </a:p>
        </p:txBody>
      </p:sp>
      <p:sp>
        <p:nvSpPr>
          <p:cNvPr id="6" name="5 Minuten">
            <a:extLst>
              <a:ext uri="{FF2B5EF4-FFF2-40B4-BE49-F238E27FC236}">
                <a16:creationId xmlns:a16="http://schemas.microsoft.com/office/drawing/2014/main" id="{9E0625EC-36AB-6CA8-DE0C-C22EB9CEC448}"/>
              </a:ext>
            </a:extLst>
          </p:cNvPr>
          <p:cNvSpPr txBox="1"/>
          <p:nvPr/>
        </p:nvSpPr>
        <p:spPr>
          <a:xfrm>
            <a:off x="20822316" y="4446199"/>
            <a:ext cx="3003028" cy="90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4" tIns="66974" rIns="66974" bIns="66974" anchor="ctr">
            <a:spAutoFit/>
          </a:bodyPr>
          <a:lstStyle>
            <a:lvl1pPr algn="ctr" defTabSz="328612">
              <a:defRPr sz="2000">
                <a:latin typeface="Impact"/>
                <a:ea typeface="Impact"/>
                <a:cs typeface="Impact"/>
                <a:sym typeface="Impact"/>
              </a:defRPr>
            </a:lvl1pPr>
          </a:lstStyle>
          <a:p>
            <a:r>
              <a:rPr lang="de-DE" sz="5002"/>
              <a:t>10</a:t>
            </a:r>
            <a:r>
              <a:rPr sz="5002"/>
              <a:t> Minuten</a:t>
            </a:r>
          </a:p>
        </p:txBody>
      </p:sp>
      <p:grpSp>
        <p:nvGrpSpPr>
          <p:cNvPr id="2" name="Gruppieren 1">
            <a:extLst>
              <a:ext uri="{FF2B5EF4-FFF2-40B4-BE49-F238E27FC236}">
                <a16:creationId xmlns:a16="http://schemas.microsoft.com/office/drawing/2014/main" id="{CE2C7A57-A77D-101D-6CA6-EFE11C53B692}"/>
              </a:ext>
            </a:extLst>
          </p:cNvPr>
          <p:cNvGrpSpPr/>
          <p:nvPr/>
        </p:nvGrpSpPr>
        <p:grpSpPr>
          <a:xfrm>
            <a:off x="0" y="-360692"/>
            <a:ext cx="24384000" cy="2114037"/>
            <a:chOff x="0" y="-360696"/>
            <a:chExt cx="24384000" cy="2114038"/>
          </a:xfrm>
        </p:grpSpPr>
        <p:sp>
          <p:nvSpPr>
            <p:cNvPr id="7" name="Rechteck">
              <a:extLst>
                <a:ext uri="{FF2B5EF4-FFF2-40B4-BE49-F238E27FC236}">
                  <a16:creationId xmlns:a16="http://schemas.microsoft.com/office/drawing/2014/main" id="{788647B6-10BF-A3CE-012D-5825B6BC7373}"/>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6" tIns="71436" rIns="71436" bIns="71436" anchor="ctr"/>
            <a:lstStyle/>
            <a:p>
              <a:pPr>
                <a:defRPr sz="3200">
                  <a:solidFill>
                    <a:srgbClr val="FFFFFF"/>
                  </a:solidFill>
                </a:defRPr>
              </a:pPr>
              <a:endParaRPr sz="800"/>
            </a:p>
          </p:txBody>
        </p:sp>
        <p:grpSp>
          <p:nvGrpSpPr>
            <p:cNvPr id="8" name="Gruppieren 7">
              <a:extLst>
                <a:ext uri="{FF2B5EF4-FFF2-40B4-BE49-F238E27FC236}">
                  <a16:creationId xmlns:a16="http://schemas.microsoft.com/office/drawing/2014/main" id="{9609C8EB-8E3D-B21E-9097-9660FF3E458E}"/>
                </a:ext>
              </a:extLst>
            </p:cNvPr>
            <p:cNvGrpSpPr/>
            <p:nvPr/>
          </p:nvGrpSpPr>
          <p:grpSpPr>
            <a:xfrm>
              <a:off x="20214824" y="-360696"/>
              <a:ext cx="3777766" cy="2114038"/>
              <a:chOff x="16080432" y="2079667"/>
              <a:chExt cx="3777766" cy="2114038"/>
            </a:xfrm>
          </p:grpSpPr>
          <p:sp>
            <p:nvSpPr>
              <p:cNvPr id="9" name="Rechteck 8">
                <a:extLst>
                  <a:ext uri="{FF2B5EF4-FFF2-40B4-BE49-F238E27FC236}">
                    <a16:creationId xmlns:a16="http://schemas.microsoft.com/office/drawing/2014/main" id="{C37A6F8D-2BEA-331F-51C6-A014E336CFD8}"/>
                  </a:ext>
                </a:extLst>
              </p:cNvPr>
              <p:cNvSpPr/>
              <p:nvPr/>
            </p:nvSpPr>
            <p:spPr>
              <a:xfrm>
                <a:off x="16080432" y="2079667"/>
                <a:ext cx="3777766" cy="2114038"/>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a:p>
                <a:pPr defTabSz="821619"/>
                <a:endParaRPr lang="de-DE" sz="3200">
                  <a:solidFill>
                    <a:srgbClr val="FFFFFF"/>
                  </a:solidFill>
                </a:endParaRPr>
              </a:p>
            </p:txBody>
          </p:sp>
          <p:pic>
            <p:nvPicPr>
              <p:cNvPr id="10" name="Grafik 9">
                <a:extLst>
                  <a:ext uri="{FF2B5EF4-FFF2-40B4-BE49-F238E27FC236}">
                    <a16:creationId xmlns:a16="http://schemas.microsoft.com/office/drawing/2014/main" id="{39709F3C-4287-B1C3-A8AE-921C1D605C7F}"/>
                  </a:ext>
                </a:extLst>
              </p:cNvPr>
              <p:cNvPicPr>
                <a:picLocks noChangeAspect="1"/>
              </p:cNvPicPr>
              <p:nvPr/>
            </p:nvPicPr>
            <p:blipFill>
              <a:blip r:embed="rId4" cstate="print"/>
              <a:stretch>
                <a:fillRect/>
              </a:stretch>
            </p:blipFill>
            <p:spPr>
              <a:xfrm>
                <a:off x="16656496" y="2715249"/>
                <a:ext cx="2645433" cy="1100784"/>
              </a:xfrm>
              <a:prstGeom prst="rect">
                <a:avLst/>
              </a:prstGeom>
            </p:spPr>
          </p:pic>
        </p:grpSp>
      </p:grpSp>
      <p:sp>
        <p:nvSpPr>
          <p:cNvPr id="15" name="powered by">
            <a:extLst>
              <a:ext uri="{FF2B5EF4-FFF2-40B4-BE49-F238E27FC236}">
                <a16:creationId xmlns:a16="http://schemas.microsoft.com/office/drawing/2014/main" id="{B7C65EDF-DA6B-6CF4-1D4B-02B67F6BB377}"/>
              </a:ext>
            </a:extLst>
          </p:cNvPr>
          <p:cNvSpPr txBox="1"/>
          <p:nvPr/>
        </p:nvSpPr>
        <p:spPr>
          <a:xfrm>
            <a:off x="22740294" y="12464034"/>
            <a:ext cx="1611015" cy="4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defRPr sz="1800">
                <a:latin typeface="Comfortaa Regular"/>
                <a:ea typeface="Comfortaa Regular"/>
                <a:cs typeface="Comfortaa Regular"/>
                <a:sym typeface="Comfortaa Regular"/>
              </a:defRPr>
            </a:lvl1pPr>
          </a:lstStyle>
          <a:p>
            <a:r>
              <a:rPr sz="1799"/>
              <a:t>powered by </a:t>
            </a:r>
          </a:p>
        </p:txBody>
      </p:sp>
      <p:pic>
        <p:nvPicPr>
          <p:cNvPr id="18" name="uhr00020" descr="uhr00020">
            <a:extLst>
              <a:ext uri="{FF2B5EF4-FFF2-40B4-BE49-F238E27FC236}">
                <a16:creationId xmlns:a16="http://schemas.microsoft.com/office/drawing/2014/main" id="{DC36076D-3CB9-D065-39E7-6E2D24F1200A}"/>
              </a:ext>
            </a:extLst>
          </p:cNvPr>
          <p:cNvPicPr>
            <a:picLocks/>
          </p:cNvPicPr>
          <p:nvPr/>
        </p:nvPicPr>
        <p:blipFill>
          <a:blip r:embed="rId5"/>
          <a:stretch>
            <a:fillRect/>
          </a:stretch>
        </p:blipFill>
        <p:spPr>
          <a:xfrm>
            <a:off x="20991884" y="1984070"/>
            <a:ext cx="2495058" cy="2495058"/>
          </a:xfrm>
          <a:prstGeom prst="rect">
            <a:avLst/>
          </a:prstGeom>
          <a:ln w="12700">
            <a:miter lim="400000"/>
          </a:ln>
        </p:spPr>
      </p:pic>
      <p:grpSp>
        <p:nvGrpSpPr>
          <p:cNvPr id="11" name="Gruppieren 10">
            <a:extLst>
              <a:ext uri="{FF2B5EF4-FFF2-40B4-BE49-F238E27FC236}">
                <a16:creationId xmlns:a16="http://schemas.microsoft.com/office/drawing/2014/main" id="{6DE0E309-CE93-A8A0-70B9-210C3647BCED}"/>
              </a:ext>
            </a:extLst>
          </p:cNvPr>
          <p:cNvGrpSpPr/>
          <p:nvPr/>
        </p:nvGrpSpPr>
        <p:grpSpPr>
          <a:xfrm>
            <a:off x="582792" y="2134286"/>
            <a:ext cx="2027201" cy="3898954"/>
            <a:chOff x="201571" y="3691111"/>
            <a:chExt cx="5012443" cy="10024889"/>
          </a:xfrm>
        </p:grpSpPr>
        <p:pic>
          <p:nvPicPr>
            <p:cNvPr id="12" name="Grafik 11" descr="Ein Bild, das Text, Screenshot, Grafikdesign, Grafiken enthält.&#10;&#10;KI-generierte Inhalte können fehlerhaft sein.">
              <a:extLst>
                <a:ext uri="{FF2B5EF4-FFF2-40B4-BE49-F238E27FC236}">
                  <a16:creationId xmlns:a16="http://schemas.microsoft.com/office/drawing/2014/main" id="{57EA5267-6D43-BE82-FFE9-4B1156D54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71" y="3691111"/>
              <a:ext cx="5012443" cy="10024889"/>
            </a:xfrm>
            <a:prstGeom prst="rect">
              <a:avLst/>
            </a:prstGeom>
          </p:spPr>
        </p:pic>
        <p:sp>
          <p:nvSpPr>
            <p:cNvPr id="13" name="Rechteck 12">
              <a:extLst>
                <a:ext uri="{FF2B5EF4-FFF2-40B4-BE49-F238E27FC236}">
                  <a16:creationId xmlns:a16="http://schemas.microsoft.com/office/drawing/2014/main" id="{B89D5ED8-5346-19D8-CDC0-A9D95FCA7535}"/>
                </a:ext>
              </a:extLst>
            </p:cNvPr>
            <p:cNvSpPr/>
            <p:nvPr/>
          </p:nvSpPr>
          <p:spPr>
            <a:xfrm>
              <a:off x="815067" y="4718779"/>
              <a:ext cx="3785449" cy="486329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p:txBody>
        </p:sp>
      </p:grpSp>
      <p:grpSp>
        <p:nvGrpSpPr>
          <p:cNvPr id="14" name="Gruppieren 13">
            <a:extLst>
              <a:ext uri="{FF2B5EF4-FFF2-40B4-BE49-F238E27FC236}">
                <a16:creationId xmlns:a16="http://schemas.microsoft.com/office/drawing/2014/main" id="{614D27D1-EB92-9C13-4725-A868E802AB1F}"/>
              </a:ext>
            </a:extLst>
          </p:cNvPr>
          <p:cNvGrpSpPr/>
          <p:nvPr/>
        </p:nvGrpSpPr>
        <p:grpSpPr>
          <a:xfrm>
            <a:off x="1472333" y="2462309"/>
            <a:ext cx="2027201" cy="3898954"/>
            <a:chOff x="201571" y="3691111"/>
            <a:chExt cx="5012443" cy="10024889"/>
          </a:xfrm>
        </p:grpSpPr>
        <p:pic>
          <p:nvPicPr>
            <p:cNvPr id="16" name="Grafik 15" descr="Ein Bild, das Text, Screenshot, Grafikdesign, Grafiken enthält.&#10;&#10;KI-generierte Inhalte können fehlerhaft sein.">
              <a:extLst>
                <a:ext uri="{FF2B5EF4-FFF2-40B4-BE49-F238E27FC236}">
                  <a16:creationId xmlns:a16="http://schemas.microsoft.com/office/drawing/2014/main" id="{C3E43302-675E-5651-DF3F-62FDA8037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71" y="3691111"/>
              <a:ext cx="5012443" cy="10024889"/>
            </a:xfrm>
            <a:prstGeom prst="rect">
              <a:avLst/>
            </a:prstGeom>
          </p:spPr>
        </p:pic>
        <p:sp>
          <p:nvSpPr>
            <p:cNvPr id="19" name="Rechteck 18">
              <a:extLst>
                <a:ext uri="{FF2B5EF4-FFF2-40B4-BE49-F238E27FC236}">
                  <a16:creationId xmlns:a16="http://schemas.microsoft.com/office/drawing/2014/main" id="{8A8ADB10-1AA2-139C-89B5-39901F3A0125}"/>
                </a:ext>
              </a:extLst>
            </p:cNvPr>
            <p:cNvSpPr/>
            <p:nvPr/>
          </p:nvSpPr>
          <p:spPr>
            <a:xfrm>
              <a:off x="815067" y="4718779"/>
              <a:ext cx="3785449" cy="486329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defTabSz="821619"/>
              <a:endParaRPr lang="de-DE" sz="3200">
                <a:solidFill>
                  <a:srgbClr val="FFFFFF"/>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9|2.4"/>
</p:tagLst>
</file>

<file path=ppt/tags/tag2.xml><?xml version="1.0" encoding="utf-8"?>
<p:tagLst xmlns:a="http://schemas.openxmlformats.org/drawingml/2006/main" xmlns:r="http://schemas.openxmlformats.org/officeDocument/2006/relationships" xmlns:p="http://schemas.openxmlformats.org/presentationml/2006/main">
  <p:tag name="TIMING" val="|3.1"/>
</p:tagLst>
</file>

<file path=ppt/tags/tag3.xml><?xml version="1.0" encoding="utf-8"?>
<p:tagLst xmlns:a="http://schemas.openxmlformats.org/drawingml/2006/main" xmlns:r="http://schemas.openxmlformats.org/officeDocument/2006/relationships" xmlns:p="http://schemas.openxmlformats.org/presentationml/2006/main">
  <p:tag name="TIMING" val="|18.9|0.4"/>
</p:tagLst>
</file>

<file path=ppt/tags/tag4.xml><?xml version="1.0" encoding="utf-8"?>
<p:tagLst xmlns:a="http://schemas.openxmlformats.org/drawingml/2006/main" xmlns:r="http://schemas.openxmlformats.org/officeDocument/2006/relationships" xmlns:p="http://schemas.openxmlformats.org/presentationml/2006/main">
  <p:tag name="TIMING" val="|9.6|1.6"/>
</p:tagLst>
</file>

<file path=ppt/tags/tag5.xml><?xml version="1.0" encoding="utf-8"?>
<p:tagLst xmlns:a="http://schemas.openxmlformats.org/drawingml/2006/main" xmlns:r="http://schemas.openxmlformats.org/officeDocument/2006/relationships" xmlns:p="http://schemas.openxmlformats.org/presentationml/2006/main">
  <p:tag name="TIMING" val="|3.6|0.9|2.3|1.1|1.1|6.2|1.6|32.3"/>
</p:tagLst>
</file>

<file path=ppt/tags/tag6.xml><?xml version="1.0" encoding="utf-8"?>
<p:tagLst xmlns:a="http://schemas.openxmlformats.org/drawingml/2006/main" xmlns:r="http://schemas.openxmlformats.org/officeDocument/2006/relationships" xmlns:p="http://schemas.openxmlformats.org/presentationml/2006/main">
  <p:tag name="TIMING" val="|0.9|3"/>
</p:tagLst>
</file>

<file path=ppt/tags/tag7.xml><?xml version="1.0" encoding="utf-8"?>
<p:tagLst xmlns:a="http://schemas.openxmlformats.org/drawingml/2006/main" xmlns:r="http://schemas.openxmlformats.org/officeDocument/2006/relationships" xmlns:p="http://schemas.openxmlformats.org/presentationml/2006/main">
  <p:tag name="TIMING" val="|1.6|1|0.9|0.8"/>
</p:tagLst>
</file>

<file path=ppt/tags/tag8.xml><?xml version="1.0" encoding="utf-8"?>
<p:tagLst xmlns:a="http://schemas.openxmlformats.org/drawingml/2006/main" xmlns:r="http://schemas.openxmlformats.org/officeDocument/2006/relationships" xmlns:p="http://schemas.openxmlformats.org/presentationml/2006/main">
  <p:tag name="TIMING" val="|33.7"/>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6391</Words>
  <Application>Microsoft Macintosh PowerPoint</Application>
  <PresentationFormat>Benutzerdefiniert</PresentationFormat>
  <Paragraphs>1142</Paragraphs>
  <Slides>83</Slides>
  <Notes>58</Notes>
  <HiddenSlides>0</HiddenSlides>
  <MMClips>1</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83</vt:i4>
      </vt:variant>
    </vt:vector>
  </HeadingPairs>
  <TitlesOfParts>
    <vt:vector size="96" baseType="lpstr">
      <vt:lpstr>Apple Color Emoji</vt:lpstr>
      <vt:lpstr>Aptos</vt:lpstr>
      <vt:lpstr>Arial</vt:lpstr>
      <vt:lpstr>Calibri</vt:lpstr>
      <vt:lpstr>Comfortaa Bold</vt:lpstr>
      <vt:lpstr>Comfortaa Regular</vt:lpstr>
      <vt:lpstr>Helvetica</vt:lpstr>
      <vt:lpstr>Helvetica Light</vt:lpstr>
      <vt:lpstr>Impact</vt:lpstr>
      <vt:lpstr>Lucida Grande</vt:lpstr>
      <vt:lpstr>Verdana</vt:lpstr>
      <vt:lpstr>Zapf Dingbats</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Modul Einzelgespräch Teil 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DER HEUTIGE WORSHOP-TAG HAT SICH GELOHNT, WEIL…  Hier gleich noch der QR-Code für Euer Feedback zu diesem Modul</vt:lpstr>
      <vt:lpstr>PowerPoint-Präsentation</vt:lpstr>
      <vt:lpstr>PowerPoint-Präsentation</vt:lpstr>
      <vt:lpstr>Viel Spaß und Erfolg bei der Umsetzung!  Euer  betaConcept-Team   Bei Fragen gerne:   Kontakt: service@betaconcept.org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Vittinghoff</dc:creator>
  <cp:lastModifiedBy>Ralph Schmauder</cp:lastModifiedBy>
  <cp:revision>409</cp:revision>
  <cp:lastPrinted>2026-01-15T19:34:26Z</cp:lastPrinted>
  <dcterms:modified xsi:type="dcterms:W3CDTF">2026-05-01T10:07:16Z</dcterms:modified>
</cp:coreProperties>
</file>