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2"/>
  </p:notesMasterIdLst>
  <p:sldIdLst>
    <p:sldId id="256" r:id="rId2"/>
    <p:sldId id="702" r:id="rId3"/>
    <p:sldId id="626" r:id="rId4"/>
    <p:sldId id="758" r:id="rId5"/>
    <p:sldId id="759" r:id="rId6"/>
    <p:sldId id="786" r:id="rId7"/>
    <p:sldId id="794" r:id="rId8"/>
    <p:sldId id="754" r:id="rId9"/>
    <p:sldId id="755" r:id="rId10"/>
    <p:sldId id="375" r:id="rId11"/>
    <p:sldId id="701" r:id="rId12"/>
    <p:sldId id="451" r:id="rId13"/>
    <p:sldId id="731" r:id="rId14"/>
    <p:sldId id="456" r:id="rId15"/>
    <p:sldId id="457" r:id="rId16"/>
    <p:sldId id="407" r:id="rId17"/>
    <p:sldId id="385" r:id="rId18"/>
    <p:sldId id="793" r:id="rId19"/>
    <p:sldId id="396" r:id="rId20"/>
    <p:sldId id="397" r:id="rId21"/>
    <p:sldId id="398" r:id="rId22"/>
    <p:sldId id="798" r:id="rId23"/>
    <p:sldId id="474" r:id="rId24"/>
    <p:sldId id="475" r:id="rId25"/>
    <p:sldId id="490" r:id="rId26"/>
    <p:sldId id="796" r:id="rId27"/>
    <p:sldId id="524" r:id="rId28"/>
    <p:sldId id="603" r:id="rId29"/>
    <p:sldId id="645" r:id="rId30"/>
    <p:sldId id="529" r:id="rId31"/>
    <p:sldId id="787" r:id="rId32"/>
    <p:sldId id="788" r:id="rId33"/>
    <p:sldId id="751" r:id="rId34"/>
    <p:sldId id="753" r:id="rId35"/>
    <p:sldId id="749" r:id="rId36"/>
    <p:sldId id="748" r:id="rId37"/>
    <p:sldId id="752" r:id="rId38"/>
    <p:sldId id="775" r:id="rId39"/>
    <p:sldId id="791" r:id="rId40"/>
    <p:sldId id="792" r:id="rId41"/>
    <p:sldId id="639" r:id="rId42"/>
    <p:sldId id="735" r:id="rId43"/>
    <p:sldId id="681" r:id="rId44"/>
    <p:sldId id="797" r:id="rId45"/>
    <p:sldId id="762" r:id="rId46"/>
    <p:sldId id="776" r:id="rId47"/>
    <p:sldId id="777" r:id="rId48"/>
    <p:sldId id="778" r:id="rId49"/>
    <p:sldId id="779" r:id="rId50"/>
    <p:sldId id="780" r:id="rId51"/>
    <p:sldId id="781" r:id="rId52"/>
    <p:sldId id="783" r:id="rId53"/>
    <p:sldId id="782" r:id="rId54"/>
    <p:sldId id="784" r:id="rId55"/>
    <p:sldId id="763" r:id="rId56"/>
    <p:sldId id="756" r:id="rId57"/>
    <p:sldId id="677" r:id="rId58"/>
    <p:sldId id="785" r:id="rId59"/>
    <p:sldId id="760" r:id="rId60"/>
    <p:sldId id="746" r:id="rId6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80BD"/>
    <a:srgbClr val="2A669A"/>
    <a:srgbClr val="3E5387"/>
    <a:srgbClr val="EF7C00"/>
    <a:srgbClr val="69A3C3"/>
    <a:srgbClr val="6874A2"/>
    <a:srgbClr val="868686"/>
    <a:srgbClr val="002F6B"/>
    <a:srgbClr val="D3AF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31"/>
    <p:restoredTop sz="82466" autoAdjust="0"/>
  </p:normalViewPr>
  <p:slideViewPr>
    <p:cSldViewPr>
      <p:cViewPr varScale="1">
        <p:scale>
          <a:sx n="49" d="100"/>
          <a:sy n="49" d="100"/>
        </p:scale>
        <p:origin x="200" y="216"/>
      </p:cViewPr>
      <p:guideLst>
        <p:guide orient="horz" pos="4320"/>
        <p:guide pos="7680"/>
      </p:guideLst>
    </p:cSldViewPr>
  </p:slideViewPr>
  <p:notesTextViewPr>
    <p:cViewPr>
      <p:scale>
        <a:sx n="80" d="100"/>
        <a:sy n="80" d="100"/>
      </p:scale>
      <p:origin x="0" y="0"/>
    </p:cViewPr>
  </p:notesTextViewPr>
  <p:sorterViewPr>
    <p:cViewPr>
      <p:scale>
        <a:sx n="170" d="100"/>
        <a:sy n="17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60" name="Shape 660"/>
          <p:cNvSpPr>
            <a:spLocks noGrp="1" noRot="1" noChangeAspect="1"/>
          </p:cNvSpPr>
          <p:nvPr>
            <p:ph type="sldImg"/>
          </p:nvPr>
        </p:nvSpPr>
        <p:spPr>
          <a:xfrm>
            <a:off x="1143000" y="685800"/>
            <a:ext cx="4572000" cy="3429000"/>
          </a:xfrm>
          <a:prstGeom prst="rect">
            <a:avLst/>
          </a:prstGeom>
        </p:spPr>
        <p:txBody>
          <a:bodyPr/>
          <a:lstStyle/>
          <a:p>
            <a:endParaRPr/>
          </a:p>
        </p:txBody>
      </p:sp>
      <p:sp>
        <p:nvSpPr>
          <p:cNvPr id="661" name="Shape 6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Shape 668"/>
          <p:cNvSpPr>
            <a:spLocks noGrp="1" noRot="1" noChangeAspect="1"/>
          </p:cNvSpPr>
          <p:nvPr>
            <p:ph type="sldImg"/>
          </p:nvPr>
        </p:nvSpPr>
        <p:spPr>
          <a:xfrm>
            <a:off x="381000" y="685800"/>
            <a:ext cx="6096000" cy="3429000"/>
          </a:xfrm>
          <a:prstGeom prst="rect">
            <a:avLst/>
          </a:prstGeom>
        </p:spPr>
        <p:txBody>
          <a:bodyPr/>
          <a:lstStyle/>
          <a:p>
            <a:endParaRPr/>
          </a:p>
        </p:txBody>
      </p:sp>
      <p:sp>
        <p:nvSpPr>
          <p:cNvPr id="669" name="Shape 669"/>
          <p:cNvSpPr>
            <a:spLocks noGrp="1"/>
          </p:cNvSpPr>
          <p:nvPr>
            <p:ph type="body" sz="quarter" idx="1"/>
          </p:nvPr>
        </p:nvSpPr>
        <p:spPr>
          <a:prstGeom prst="rect">
            <a:avLst/>
          </a:prstGeom>
        </p:spPr>
        <p:txBody>
          <a:bodyPr/>
          <a:lstStyle/>
          <a:p>
            <a:r>
              <a:rPr dirty="0" err="1"/>
              <a:t>Liebe</a:t>
            </a:r>
            <a:r>
              <a:rPr dirty="0"/>
              <a:t> </a:t>
            </a:r>
            <a:r>
              <a:rPr sz="9600" dirty="0"/>
              <a:t>TEILNEHMER, </a:t>
            </a:r>
            <a:r>
              <a:rPr sz="9600" dirty="0" err="1"/>
              <a:t>zunächst</a:t>
            </a:r>
            <a:r>
              <a:rPr sz="9600" dirty="0"/>
              <a:t> </a:t>
            </a:r>
            <a:r>
              <a:rPr sz="9600" dirty="0" err="1"/>
              <a:t>einmal</a:t>
            </a:r>
            <a:r>
              <a:rPr sz="9600" dirty="0"/>
              <a:t> </a:t>
            </a:r>
            <a:r>
              <a:rPr sz="9600" dirty="0" err="1"/>
              <a:t>Herzlich</a:t>
            </a:r>
            <a:r>
              <a:rPr sz="9600" dirty="0"/>
              <a:t> </a:t>
            </a:r>
            <a:r>
              <a:rPr sz="9600" dirty="0" err="1"/>
              <a:t>Willkommen</a:t>
            </a:r>
            <a:r>
              <a:rPr sz="9600" dirty="0"/>
              <a:t> </a:t>
            </a:r>
            <a:r>
              <a:rPr sz="9600" dirty="0" err="1"/>
              <a:t>zum</a:t>
            </a:r>
            <a:r>
              <a:rPr sz="9600" dirty="0"/>
              <a:t> </a:t>
            </a:r>
            <a:r>
              <a:rPr sz="9600" dirty="0" err="1"/>
              <a:t>Vertriebs</a:t>
            </a:r>
            <a:r>
              <a:rPr sz="9600" dirty="0"/>
              <a:t> Workshop </a:t>
            </a:r>
            <a:r>
              <a:rPr sz="9600" dirty="0" err="1"/>
              <a:t>für</a:t>
            </a:r>
            <a:r>
              <a:rPr sz="9600" dirty="0"/>
              <a:t> </a:t>
            </a:r>
            <a:r>
              <a:rPr sz="9600" dirty="0" err="1"/>
              <a:t>Durchstarter</a:t>
            </a:r>
            <a:r>
              <a:rPr sz="9600" dirty="0"/>
              <a:t>, </a:t>
            </a:r>
            <a:r>
              <a:rPr sz="9600" dirty="0" err="1"/>
              <a:t>der</a:t>
            </a:r>
            <a:r>
              <a:rPr sz="9600" dirty="0"/>
              <a:t> </a:t>
            </a:r>
            <a:r>
              <a:rPr sz="9600" dirty="0" err="1"/>
              <a:t>euch</a:t>
            </a:r>
            <a:r>
              <a:rPr sz="9600" dirty="0"/>
              <a:t> die super </a:t>
            </a:r>
            <a:r>
              <a:rPr sz="9600" b="1" dirty="0" err="1"/>
              <a:t>wichtigen</a:t>
            </a:r>
            <a:r>
              <a:rPr sz="9600" b="1" dirty="0"/>
              <a:t> </a:t>
            </a:r>
            <a:r>
              <a:rPr sz="9600" b="1" dirty="0" err="1"/>
              <a:t>Punkte</a:t>
            </a:r>
            <a:r>
              <a:rPr sz="9600" b="1" dirty="0"/>
              <a:t> </a:t>
            </a:r>
            <a:r>
              <a:rPr sz="9600" b="1" dirty="0" err="1"/>
              <a:t>für</a:t>
            </a:r>
            <a:r>
              <a:rPr sz="9600" b="1" dirty="0"/>
              <a:t> </a:t>
            </a:r>
            <a:r>
              <a:rPr sz="9600" b="1" dirty="0" err="1"/>
              <a:t>euern</a:t>
            </a:r>
            <a:r>
              <a:rPr sz="9600" b="1" dirty="0"/>
              <a:t> </a:t>
            </a:r>
            <a:r>
              <a:rPr sz="9600" b="1" dirty="0" err="1"/>
              <a:t>erfolgreichen</a:t>
            </a:r>
            <a:r>
              <a:rPr sz="9600" b="1" dirty="0"/>
              <a:t> </a:t>
            </a:r>
            <a:r>
              <a:rPr sz="9600" b="1" dirty="0" err="1"/>
              <a:t>Vertrieb</a:t>
            </a:r>
            <a:r>
              <a:rPr sz="9600" dirty="0"/>
              <a:t> </a:t>
            </a:r>
            <a:r>
              <a:rPr sz="9600" dirty="0" err="1"/>
              <a:t>mitgeben</a:t>
            </a:r>
            <a:r>
              <a:rPr sz="9600" dirty="0"/>
              <a:t> </a:t>
            </a:r>
            <a:r>
              <a:rPr sz="9600" dirty="0" err="1"/>
              <a:t>wird</a:t>
            </a:r>
            <a:r>
              <a:rPr sz="9600" dirty="0"/>
              <a:t>.</a:t>
            </a:r>
          </a:p>
          <a:p>
            <a:endParaRPr sz="9600" dirty="0"/>
          </a:p>
          <a:p>
            <a:r>
              <a:rPr sz="9600" dirty="0" err="1"/>
              <a:t>Für</a:t>
            </a:r>
            <a:r>
              <a:rPr sz="9600" dirty="0"/>
              <a:t> </a:t>
            </a:r>
            <a:r>
              <a:rPr sz="9600" dirty="0" err="1"/>
              <a:t>Euch</a:t>
            </a:r>
            <a:r>
              <a:rPr sz="9600" dirty="0"/>
              <a:t> </a:t>
            </a:r>
            <a:r>
              <a:rPr sz="9600" dirty="0" err="1"/>
              <a:t>habe</a:t>
            </a:r>
            <a:r>
              <a:rPr sz="9600" dirty="0"/>
              <a:t> </a:t>
            </a:r>
            <a:r>
              <a:rPr sz="9600" dirty="0" err="1"/>
              <a:t>ich</a:t>
            </a:r>
            <a:r>
              <a:rPr sz="9600" dirty="0"/>
              <a:t> </a:t>
            </a:r>
            <a:r>
              <a:rPr sz="9600" dirty="0" err="1"/>
              <a:t>heute</a:t>
            </a:r>
            <a:r>
              <a:rPr sz="9600" dirty="0"/>
              <a:t> </a:t>
            </a:r>
            <a:r>
              <a:rPr sz="9600" dirty="0" err="1"/>
              <a:t>richtig</a:t>
            </a:r>
            <a:r>
              <a:rPr sz="9600" dirty="0"/>
              <a:t> </a:t>
            </a:r>
            <a:r>
              <a:rPr sz="9600" b="1" dirty="0" err="1"/>
              <a:t>Vertriebs</a:t>
            </a:r>
            <a:r>
              <a:rPr sz="9600" b="1" dirty="0"/>
              <a:t>-Content</a:t>
            </a:r>
            <a:r>
              <a:rPr sz="9600" dirty="0"/>
              <a:t> </a:t>
            </a:r>
            <a:r>
              <a:rPr sz="9600" dirty="0" err="1"/>
              <a:t>dabei</a:t>
            </a:r>
            <a:r>
              <a:rPr sz="9600" dirty="0"/>
              <a:t>! </a:t>
            </a:r>
            <a:r>
              <a:rPr sz="9600" dirty="0" err="1"/>
              <a:t>Inhalte</a:t>
            </a:r>
            <a:r>
              <a:rPr sz="9600" dirty="0"/>
              <a:t>.. </a:t>
            </a:r>
            <a:r>
              <a:rPr sz="9600" b="1" dirty="0" err="1"/>
              <a:t>direkt</a:t>
            </a:r>
            <a:r>
              <a:rPr sz="9600" b="1" dirty="0"/>
              <a:t> </a:t>
            </a:r>
            <a:r>
              <a:rPr sz="9600" b="1" dirty="0" err="1"/>
              <a:t>umsetzen</a:t>
            </a:r>
            <a:r>
              <a:rPr sz="9600" dirty="0"/>
              <a:t> </a:t>
            </a:r>
            <a:r>
              <a:rPr sz="9600" dirty="0" err="1"/>
              <a:t>könnt</a:t>
            </a:r>
            <a:r>
              <a:rPr sz="9600" dirty="0"/>
              <a:t>.</a:t>
            </a:r>
          </a:p>
          <a:p>
            <a:endParaRPr sz="9600" dirty="0"/>
          </a:p>
          <a:p>
            <a:r>
              <a:rPr sz="9600" dirty="0" err="1"/>
              <a:t>Ihr</a:t>
            </a:r>
            <a:r>
              <a:rPr sz="9600" dirty="0"/>
              <a:t> </a:t>
            </a:r>
            <a:r>
              <a:rPr sz="9600" dirty="0" err="1"/>
              <a:t>dürft</a:t>
            </a:r>
            <a:r>
              <a:rPr sz="9600" dirty="0"/>
              <a:t> </a:t>
            </a:r>
            <a:r>
              <a:rPr sz="9600" dirty="0" err="1"/>
              <a:t>euch</a:t>
            </a:r>
            <a:r>
              <a:rPr sz="9600" dirty="0"/>
              <a:t> auf </a:t>
            </a:r>
            <a:r>
              <a:rPr sz="9600" dirty="0" err="1"/>
              <a:t>jeden</a:t>
            </a:r>
            <a:r>
              <a:rPr sz="9600" dirty="0"/>
              <a:t> Fall </a:t>
            </a:r>
            <a:r>
              <a:rPr sz="9600" dirty="0" err="1"/>
              <a:t>darauf</a:t>
            </a:r>
            <a:r>
              <a:rPr sz="9600" dirty="0"/>
              <a:t> </a:t>
            </a:r>
            <a:r>
              <a:rPr sz="9600" dirty="0" err="1"/>
              <a:t>freuen</a:t>
            </a:r>
            <a:r>
              <a:rPr sz="9600" dirty="0"/>
              <a:t> und </a:t>
            </a:r>
            <a:r>
              <a:rPr sz="9600" dirty="0" err="1"/>
              <a:t>ich</a:t>
            </a:r>
            <a:r>
              <a:rPr sz="9600" dirty="0"/>
              <a:t> </a:t>
            </a:r>
            <a:r>
              <a:rPr sz="9600" dirty="0" err="1"/>
              <a:t>vermute</a:t>
            </a:r>
            <a:r>
              <a:rPr sz="9600" dirty="0"/>
              <a:t> </a:t>
            </a:r>
            <a:r>
              <a:rPr sz="9600" dirty="0" err="1"/>
              <a:t>ihr</a:t>
            </a:r>
            <a:r>
              <a:rPr sz="9600" dirty="0"/>
              <a:t> </a:t>
            </a:r>
            <a:r>
              <a:rPr sz="9600" dirty="0" err="1"/>
              <a:t>seid</a:t>
            </a:r>
            <a:r>
              <a:rPr sz="9600" dirty="0"/>
              <a:t> </a:t>
            </a:r>
            <a:r>
              <a:rPr sz="9600" dirty="0" err="1"/>
              <a:t>auch</a:t>
            </a:r>
            <a:r>
              <a:rPr sz="9600" dirty="0"/>
              <a:t> </a:t>
            </a:r>
            <a:r>
              <a:rPr sz="9600" dirty="0" err="1"/>
              <a:t>schon</a:t>
            </a:r>
            <a:r>
              <a:rPr sz="9600" dirty="0"/>
              <a:t> </a:t>
            </a:r>
            <a:r>
              <a:rPr sz="9600" dirty="0" err="1"/>
              <a:t>ganz</a:t>
            </a:r>
            <a:r>
              <a:rPr sz="9600" dirty="0"/>
              <a:t> </a:t>
            </a:r>
            <a:r>
              <a:rPr sz="9600" dirty="0" err="1"/>
              <a:t>schön</a:t>
            </a:r>
            <a:r>
              <a:rPr sz="9600" dirty="0"/>
              <a:t> </a:t>
            </a:r>
            <a:r>
              <a:rPr sz="9600" dirty="0" err="1"/>
              <a:t>gespannt</a:t>
            </a:r>
            <a:r>
              <a:rPr sz="9600" dirty="0"/>
              <a:t> was </a:t>
            </a:r>
            <a:r>
              <a:rPr sz="9600" dirty="0" err="1"/>
              <a:t>euch</a:t>
            </a:r>
            <a:r>
              <a:rPr sz="9600" dirty="0"/>
              <a:t> </a:t>
            </a:r>
            <a:r>
              <a:rPr sz="9600" dirty="0" err="1"/>
              <a:t>heute</a:t>
            </a:r>
            <a:r>
              <a:rPr sz="9600" dirty="0"/>
              <a:t> </a:t>
            </a:r>
            <a:r>
              <a:rPr sz="9600" dirty="0" err="1"/>
              <a:t>hier</a:t>
            </a:r>
            <a:r>
              <a:rPr sz="9600" dirty="0"/>
              <a:t> </a:t>
            </a:r>
            <a:r>
              <a:rPr sz="9600" dirty="0" err="1"/>
              <a:t>alles</a:t>
            </a:r>
            <a:r>
              <a:rPr sz="9600" dirty="0"/>
              <a:t> </a:t>
            </a:r>
            <a:r>
              <a:rPr sz="9600" dirty="0" err="1"/>
              <a:t>erwartet</a:t>
            </a:r>
            <a:r>
              <a:rPr sz="9600" dirty="0"/>
              <a:t>.</a:t>
            </a:r>
          </a:p>
          <a:p>
            <a:endParaRPr sz="9600" dirty="0"/>
          </a:p>
          <a:p>
            <a:r>
              <a:rPr sz="9600" dirty="0"/>
              <a:t>Mein Name </a:t>
            </a:r>
            <a:r>
              <a:rPr sz="9600" dirty="0" err="1"/>
              <a:t>ist</a:t>
            </a:r>
            <a:r>
              <a:rPr sz="9600" dirty="0"/>
              <a:t> </a:t>
            </a:r>
            <a:r>
              <a:rPr lang="de-DE" sz="9600" dirty="0"/>
              <a:t>……………………….</a:t>
            </a:r>
            <a:endParaRPr sz="9600" dirty="0"/>
          </a:p>
          <a:p>
            <a:r>
              <a:rPr sz="9600" dirty="0" err="1"/>
              <a:t>Ich</a:t>
            </a:r>
            <a:r>
              <a:rPr sz="9600" dirty="0"/>
              <a:t> </a:t>
            </a:r>
            <a:r>
              <a:rPr sz="9600" dirty="0" err="1"/>
              <a:t>hoffe</a:t>
            </a:r>
            <a:r>
              <a:rPr sz="9600" dirty="0"/>
              <a:t> </a:t>
            </a:r>
            <a:r>
              <a:rPr sz="9600" dirty="0" err="1"/>
              <a:t>es</a:t>
            </a:r>
            <a:r>
              <a:rPr sz="9600" dirty="0"/>
              <a:t> </a:t>
            </a:r>
            <a:r>
              <a:rPr sz="9600" dirty="0" err="1"/>
              <a:t>ist</a:t>
            </a:r>
            <a:r>
              <a:rPr sz="9600" dirty="0"/>
              <a:t> </a:t>
            </a:r>
            <a:r>
              <a:rPr sz="9600" dirty="0" err="1"/>
              <a:t>für</a:t>
            </a:r>
            <a:r>
              <a:rPr sz="9600" dirty="0"/>
              <a:t> </a:t>
            </a:r>
            <a:r>
              <a:rPr sz="9600" dirty="0" err="1"/>
              <a:t>euch</a:t>
            </a:r>
            <a:r>
              <a:rPr sz="9600" dirty="0"/>
              <a:t> OK, </a:t>
            </a:r>
            <a:r>
              <a:rPr sz="9600" dirty="0" err="1"/>
              <a:t>wenn</a:t>
            </a:r>
            <a:r>
              <a:rPr sz="9600" dirty="0"/>
              <a:t> </a:t>
            </a:r>
            <a:r>
              <a:rPr sz="9600" dirty="0" err="1"/>
              <a:t>ich</a:t>
            </a:r>
            <a:r>
              <a:rPr sz="9600" dirty="0"/>
              <a:t> </a:t>
            </a:r>
            <a:r>
              <a:rPr sz="9600" dirty="0" err="1"/>
              <a:t>euch</a:t>
            </a:r>
            <a:r>
              <a:rPr sz="9600" dirty="0"/>
              <a:t> </a:t>
            </a:r>
            <a:r>
              <a:rPr sz="9600" b="1" dirty="0" err="1"/>
              <a:t>duze</a:t>
            </a:r>
            <a:r>
              <a:rPr sz="9600" dirty="0"/>
              <a:t>; </a:t>
            </a:r>
            <a:r>
              <a:rPr sz="9600" dirty="0" err="1"/>
              <a:t>ich</a:t>
            </a:r>
            <a:r>
              <a:rPr sz="9600" dirty="0"/>
              <a:t> bin </a:t>
            </a:r>
            <a:r>
              <a:rPr sz="9600" dirty="0" err="1"/>
              <a:t>der</a:t>
            </a:r>
            <a:r>
              <a:rPr sz="9600" dirty="0"/>
              <a:t> </a:t>
            </a:r>
            <a:r>
              <a:rPr sz="9600" dirty="0" err="1"/>
              <a:t>Überzeugung</a:t>
            </a:r>
            <a:r>
              <a:rPr sz="9600" dirty="0"/>
              <a:t>, </a:t>
            </a:r>
            <a:r>
              <a:rPr sz="9600" dirty="0" err="1"/>
              <a:t>dass</a:t>
            </a:r>
            <a:r>
              <a:rPr sz="9600" dirty="0"/>
              <a:t> </a:t>
            </a:r>
            <a:r>
              <a:rPr sz="9600" dirty="0" err="1"/>
              <a:t>es</a:t>
            </a:r>
            <a:r>
              <a:rPr sz="9600" dirty="0"/>
              <a:t> </a:t>
            </a:r>
            <a:r>
              <a:rPr sz="9600" dirty="0" err="1"/>
              <a:t>für</a:t>
            </a:r>
            <a:r>
              <a:rPr sz="9600" dirty="0"/>
              <a:t> </a:t>
            </a:r>
            <a:r>
              <a:rPr sz="9600" dirty="0" err="1"/>
              <a:t>euch</a:t>
            </a:r>
            <a:r>
              <a:rPr sz="9600" dirty="0"/>
              <a:t> </a:t>
            </a:r>
            <a:r>
              <a:rPr sz="9600" dirty="0" err="1"/>
              <a:t>dann</a:t>
            </a:r>
            <a:r>
              <a:rPr sz="9600" dirty="0"/>
              <a:t> </a:t>
            </a:r>
            <a:r>
              <a:rPr sz="9600" dirty="0" err="1"/>
              <a:t>einfacher</a:t>
            </a:r>
            <a:r>
              <a:rPr sz="9600" dirty="0"/>
              <a:t> </a:t>
            </a:r>
            <a:r>
              <a:rPr sz="9600" dirty="0" err="1"/>
              <a:t>sein</a:t>
            </a:r>
            <a:r>
              <a:rPr sz="9600" dirty="0"/>
              <a:t> </a:t>
            </a:r>
            <a:r>
              <a:rPr sz="9600" dirty="0" err="1"/>
              <a:t>wird</a:t>
            </a:r>
            <a:r>
              <a:rPr sz="9600" dirty="0"/>
              <a:t>, die </a:t>
            </a:r>
            <a:r>
              <a:rPr sz="9600" dirty="0" err="1"/>
              <a:t>Inhalte</a:t>
            </a:r>
            <a:r>
              <a:rPr sz="9600" dirty="0"/>
              <a:t> </a:t>
            </a:r>
            <a:r>
              <a:rPr sz="9600" dirty="0" err="1"/>
              <a:t>aufzunehmen</a:t>
            </a:r>
            <a:r>
              <a:rPr sz="9600" dirty="0"/>
              <a:t>. </a:t>
            </a:r>
          </a:p>
          <a:p>
            <a:endParaRPr sz="9600" dirty="0"/>
          </a:p>
          <a:p>
            <a:r>
              <a:rPr sz="9600" dirty="0" err="1"/>
              <a:t>Ich</a:t>
            </a:r>
            <a:r>
              <a:rPr sz="9600" dirty="0"/>
              <a:t> </a:t>
            </a:r>
            <a:r>
              <a:rPr sz="9600" dirty="0" err="1"/>
              <a:t>werde</a:t>
            </a:r>
            <a:r>
              <a:rPr sz="9600" dirty="0"/>
              <a:t> </a:t>
            </a:r>
            <a:r>
              <a:rPr sz="9600" dirty="0" err="1"/>
              <a:t>euch</a:t>
            </a:r>
            <a:r>
              <a:rPr sz="9600" dirty="0"/>
              <a:t> </a:t>
            </a:r>
            <a:r>
              <a:rPr sz="9600" dirty="0" err="1"/>
              <a:t>ein</a:t>
            </a:r>
            <a:r>
              <a:rPr sz="9600" dirty="0"/>
              <a:t> </a:t>
            </a:r>
            <a:r>
              <a:rPr sz="9600" dirty="0" err="1"/>
              <a:t>paar</a:t>
            </a:r>
            <a:r>
              <a:rPr sz="9600" dirty="0"/>
              <a:t> </a:t>
            </a:r>
            <a:r>
              <a:rPr sz="9600" dirty="0" err="1"/>
              <a:t>ganz</a:t>
            </a:r>
            <a:r>
              <a:rPr sz="9600" dirty="0"/>
              <a:t> </a:t>
            </a:r>
            <a:r>
              <a:rPr sz="9600" b="1" dirty="0" err="1"/>
              <a:t>konkrete</a:t>
            </a:r>
            <a:r>
              <a:rPr sz="9600" b="1" dirty="0"/>
              <a:t> und </a:t>
            </a:r>
            <a:r>
              <a:rPr sz="9600" b="1" dirty="0" err="1"/>
              <a:t>wunderbare</a:t>
            </a:r>
            <a:r>
              <a:rPr sz="9600" b="1" dirty="0"/>
              <a:t> </a:t>
            </a:r>
            <a:r>
              <a:rPr sz="9600" b="1" dirty="0" err="1"/>
              <a:t>Hilfsmittel</a:t>
            </a:r>
            <a:r>
              <a:rPr sz="9600" dirty="0"/>
              <a:t> an die Hand </a:t>
            </a:r>
            <a:r>
              <a:rPr sz="9600" dirty="0" err="1"/>
              <a:t>geben</a:t>
            </a:r>
            <a:r>
              <a:rPr sz="9600" dirty="0"/>
              <a:t>, die </a:t>
            </a:r>
            <a:r>
              <a:rPr sz="9600" dirty="0" err="1"/>
              <a:t>euch</a:t>
            </a:r>
            <a:r>
              <a:rPr sz="9600" dirty="0"/>
              <a:t> die </a:t>
            </a:r>
            <a:r>
              <a:rPr sz="9600" dirty="0" err="1"/>
              <a:t>Vertriebsarbeit</a:t>
            </a:r>
            <a:r>
              <a:rPr sz="9600" dirty="0"/>
              <a:t> </a:t>
            </a:r>
            <a:r>
              <a:rPr sz="9600" b="1" dirty="0"/>
              <a:t>auf </a:t>
            </a:r>
            <a:r>
              <a:rPr sz="9600" b="1" dirty="0" err="1"/>
              <a:t>jeden</a:t>
            </a:r>
            <a:r>
              <a:rPr sz="9600" b="1" dirty="0"/>
              <a:t> Fall</a:t>
            </a:r>
            <a:r>
              <a:rPr sz="9600" dirty="0"/>
              <a:t> </a:t>
            </a:r>
            <a:r>
              <a:rPr sz="9600" dirty="0" err="1"/>
              <a:t>wesentlich</a:t>
            </a:r>
            <a:r>
              <a:rPr sz="9600" dirty="0"/>
              <a:t> </a:t>
            </a:r>
            <a:r>
              <a:rPr sz="9600" dirty="0" err="1"/>
              <a:t>erleichtert</a:t>
            </a:r>
            <a:r>
              <a:rPr sz="9600" dirty="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73EB5-42C6-23F6-CC82-883A17EB43E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7BF6A2B-C465-46B8-A717-BAE1307D2DC9}"/>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35A606A1-ADFA-072C-5F5D-31CBD15015EE}"/>
              </a:ext>
            </a:extLst>
          </p:cNvPr>
          <p:cNvSpPr>
            <a:spLocks noGrp="1"/>
          </p:cNvSpPr>
          <p:nvPr>
            <p:ph type="body" idx="1"/>
          </p:nvPr>
        </p:nvSpPr>
        <p:spPr/>
        <p:txBody>
          <a:bodyPr/>
          <a:lstStyle/>
          <a:p>
            <a:r>
              <a:rPr lang="de-DE" dirty="0"/>
              <a:t>Welche Fragen führen hier nochmal hin? Teilnehmer beantworten lassen.</a:t>
            </a:r>
          </a:p>
          <a:p>
            <a:endParaRPr lang="de-DE" dirty="0"/>
          </a:p>
          <a:p>
            <a:r>
              <a:rPr lang="de-DE" b="1" dirty="0"/>
              <a:t>Was ist Ihnen wichtig wenn Sie an einen reibungslosen Ablauf auf Ihrer Baustelle denken?</a:t>
            </a:r>
          </a:p>
          <a:p>
            <a:r>
              <a:rPr lang="de-DE" b="1" dirty="0"/>
              <a:t>Welche Besonderheiten sind an der Baustelle für die Abladung wichtig?</a:t>
            </a:r>
          </a:p>
          <a:p>
            <a:r>
              <a:rPr lang="de-DE" b="1" dirty="0"/>
              <a:t>Wo genau benötigen Sie die Ware an der Baustelle?</a:t>
            </a:r>
          </a:p>
          <a:p>
            <a:r>
              <a:rPr lang="de-DE" b="1" dirty="0" err="1"/>
              <a:t>etc</a:t>
            </a:r>
            <a:endParaRPr lang="de-DE" b="1" dirty="0"/>
          </a:p>
        </p:txBody>
      </p:sp>
    </p:spTree>
    <p:extLst>
      <p:ext uri="{BB962C8B-B14F-4D97-AF65-F5344CB8AC3E}">
        <p14:creationId xmlns:p14="http://schemas.microsoft.com/office/powerpoint/2010/main" val="288842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4000" dirty="0"/>
              <a:t>Teilnehmer sollen SIE-Formulierungen notieren 1-7, satt den Ich-Botschaften Folie ist animiert und die Lösungen erscheinen durch klicken.</a:t>
            </a:r>
          </a:p>
          <a:p>
            <a:endParaRPr lang="de-DE" sz="4000" dirty="0"/>
          </a:p>
          <a:p>
            <a:endParaRPr lang="de-DE" sz="4000" dirty="0"/>
          </a:p>
        </p:txBody>
      </p:sp>
    </p:spTree>
    <p:extLst>
      <p:ext uri="{BB962C8B-B14F-4D97-AF65-F5344CB8AC3E}">
        <p14:creationId xmlns:p14="http://schemas.microsoft.com/office/powerpoint/2010/main" val="2108481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Schauen wir uns nochmal die ZUSTIMMUNG bei der Einwandbehandlung an.</a:t>
            </a:r>
          </a:p>
          <a:p>
            <a:r>
              <a:rPr lang="de-DE" dirty="0"/>
              <a:t>Sie teilt sich in  2 Teile auf. </a:t>
            </a:r>
          </a:p>
          <a:p>
            <a:pPr marL="457200" indent="-457200">
              <a:buAutoNum type="arabicPeriod"/>
            </a:pPr>
            <a:r>
              <a:rPr lang="de-DE" dirty="0"/>
              <a:t>Verständnis zeigen .... „Ich kann Sie gut verstehen“ ... Allgemein Platzierungen die auswechselbar sind und immer greifen</a:t>
            </a:r>
          </a:p>
          <a:p>
            <a:pPr marL="457200" indent="-457200">
              <a:buAutoNum type="arabicPeriod"/>
            </a:pPr>
            <a:r>
              <a:rPr lang="de-DE" dirty="0"/>
              <a:t>Den Einwand des Kunden aufgreifen .... „Zeit ist ein wichtiges Gut“ ... Gezielt auf den Einwand eingehen </a:t>
            </a:r>
            <a:r>
              <a:rPr lang="de-DE" dirty="0" err="1"/>
              <a:t>udn</a:t>
            </a:r>
            <a:r>
              <a:rPr lang="de-DE" dirty="0"/>
              <a:t> diesen positiv bestätigen</a:t>
            </a:r>
          </a:p>
        </p:txBody>
      </p:sp>
    </p:spTree>
    <p:extLst>
      <p:ext uri="{BB962C8B-B14F-4D97-AF65-F5344CB8AC3E}">
        <p14:creationId xmlns:p14="http://schemas.microsoft.com/office/powerpoint/2010/main" val="1246164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325716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259149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4000" dirty="0"/>
              <a:t>Die Absicherung des Abschlusses ist der größere Part</a:t>
            </a:r>
          </a:p>
        </p:txBody>
      </p:sp>
    </p:spTree>
    <p:extLst>
      <p:ext uri="{BB962C8B-B14F-4D97-AF65-F5344CB8AC3E}">
        <p14:creationId xmlns:p14="http://schemas.microsoft.com/office/powerpoint/2010/main" val="119479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C2B59-E533-FC82-C33F-23DB287D22D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E1124A6-E143-B5CA-8D11-5BCE5A0BDE27}"/>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CC24C84A-B606-0857-5107-1066ADB68612}"/>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578486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58C0B-7892-C4CC-C25F-2D3C9C89DD6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4EFDD55-083B-A013-71B3-1F85CE2C8AF9}"/>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7D2B3275-E5C2-5C3D-BE85-0B5F30E2AC88}"/>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436960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8D05F-3C3D-50E8-25BE-E3238678FB3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BF73908-281B-F3B5-B0A6-7E005A8CA8C7}"/>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E2A84FFB-0F78-D636-F64B-6CCBB67F0ABA}"/>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170390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Hier die TN zu den Hauptprodukten die Cross-Selling-Produkte finden </a:t>
            </a:r>
            <a:r>
              <a:rPr lang="de-DE" dirty="0" err="1"/>
              <a:t>lssen</a:t>
            </a:r>
            <a:endParaRPr lang="de-DE" dirty="0"/>
          </a:p>
        </p:txBody>
      </p:sp>
    </p:spTree>
    <p:extLst>
      <p:ext uri="{BB962C8B-B14F-4D97-AF65-F5344CB8AC3E}">
        <p14:creationId xmlns:p14="http://schemas.microsoft.com/office/powerpoint/2010/main" val="2136127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Shape 684"/>
          <p:cNvSpPr>
            <a:spLocks noGrp="1" noRot="1" noChangeAspect="1"/>
          </p:cNvSpPr>
          <p:nvPr>
            <p:ph type="sldImg"/>
          </p:nvPr>
        </p:nvSpPr>
        <p:spPr>
          <a:xfrm>
            <a:off x="381000" y="685800"/>
            <a:ext cx="6096000" cy="3429000"/>
          </a:xfrm>
          <a:prstGeom prst="rect">
            <a:avLst/>
          </a:prstGeom>
        </p:spPr>
        <p:txBody>
          <a:bodyPr/>
          <a:lstStyle/>
          <a:p>
            <a:endParaRPr/>
          </a:p>
        </p:txBody>
      </p:sp>
      <p:sp>
        <p:nvSpPr>
          <p:cNvPr id="685" name="Shape 685"/>
          <p:cNvSpPr>
            <a:spLocks noGrp="1"/>
          </p:cNvSpPr>
          <p:nvPr>
            <p:ph type="body" sz="quarter" idx="1"/>
          </p:nvPr>
        </p:nvSpPr>
        <p:spPr>
          <a:prstGeom prst="rect">
            <a:avLst/>
          </a:prstGeom>
        </p:spPr>
        <p:txBody>
          <a:bodyPr/>
          <a:lstStyle/>
          <a:p>
            <a:r>
              <a:rPr lang="de-DE" dirty="0"/>
              <a:t>Ein paar Sätze zu Euch nach belieben.</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971174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FF432-C410-0721-C289-3826FE196A3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BD2EC6A-04D8-6183-2F6B-06FF53EAE02F}"/>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AE1CE633-BE39-D0AF-EDC0-2C62E18FE28A}"/>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7870803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2200" b="0" i="0" u="none" strike="noStrike" dirty="0">
                <a:effectLst/>
                <a:latin typeface="Lucida Grande"/>
                <a:ea typeface="Lucida Grande"/>
                <a:cs typeface="Lucida Grande"/>
                <a:sym typeface="Lucida Grande"/>
              </a:rPr>
              <a:t>Statt zu sagen: „Kauf das noch dazu“, sagst du: „Ich muss dokumentieren, dass ich es dir angeboten habe.“</a:t>
            </a:r>
          </a:p>
          <a:p>
            <a:r>
              <a:rPr lang="de-DE" sz="2200" b="1" i="0" dirty="0">
                <a:effectLst/>
                <a:latin typeface="Lucida Grande"/>
                <a:ea typeface="Lucida Grande"/>
                <a:cs typeface="Lucida Grande"/>
                <a:sym typeface="Lucida Grande"/>
              </a:rPr>
              <a:t>Wirkung:</a:t>
            </a:r>
            <a:r>
              <a:rPr lang="de-DE" sz="2200" b="0" i="0" u="none" strike="noStrike" dirty="0">
                <a:effectLst/>
                <a:latin typeface="Lucida Grande"/>
                <a:ea typeface="Lucida Grande"/>
                <a:cs typeface="Lucida Grande"/>
                <a:sym typeface="Lucida Grande"/>
              </a:rPr>
              <a:t> Der Profi wird hellhörig. Du bist nicht mehr der „Verkäufer“, sondern sein </a:t>
            </a:r>
            <a:r>
              <a:rPr lang="de-DE" sz="2200" b="1" i="0" dirty="0">
                <a:effectLst/>
                <a:latin typeface="Lucida Grande"/>
                <a:ea typeface="Lucida Grande"/>
                <a:cs typeface="Lucida Grande"/>
                <a:sym typeface="Lucida Grande"/>
              </a:rPr>
              <a:t>Risikomanager</a:t>
            </a:r>
            <a:r>
              <a:rPr lang="de-DE" sz="2200" b="0" i="0" u="none" strike="noStrike" dirty="0">
                <a:effectLst/>
                <a:latin typeface="Lucida Grande"/>
                <a:ea typeface="Lucida Grande"/>
                <a:cs typeface="Lucida Grande"/>
                <a:sym typeface="Lucida Grande"/>
              </a:rPr>
              <a:t>.</a:t>
            </a:r>
            <a:endParaRPr lang="de-DE" dirty="0"/>
          </a:p>
        </p:txBody>
      </p:sp>
    </p:spTree>
    <p:extLst>
      <p:ext uri="{BB962C8B-B14F-4D97-AF65-F5344CB8AC3E}">
        <p14:creationId xmlns:p14="http://schemas.microsoft.com/office/powerpoint/2010/main" val="4034668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1B374-99ED-ACC5-987C-FD7DD8879D5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35BB751-7912-8680-4D5F-FE88CBC8D586}"/>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70B8CB37-EEC7-AB10-A755-4E3283AB9E98}"/>
              </a:ext>
            </a:extLst>
          </p:cNvPr>
          <p:cNvSpPr>
            <a:spLocks noGrp="1"/>
          </p:cNvSpPr>
          <p:nvPr>
            <p:ph type="body" idx="1"/>
          </p:nvPr>
        </p:nvSpPr>
        <p:spPr/>
        <p:txBody>
          <a:bodyPr/>
          <a:lstStyle/>
          <a:p>
            <a:r>
              <a:rPr lang="de-DE" sz="2200" b="0" i="0" dirty="0">
                <a:effectLst/>
                <a:latin typeface="Lucida Grande"/>
                <a:ea typeface="Lucida Grande"/>
                <a:cs typeface="Lucida Grande"/>
                <a:sym typeface="Lucida Grande"/>
              </a:rPr>
              <a:t>Beispiele:</a:t>
            </a:r>
          </a:p>
          <a:p>
            <a:r>
              <a:rPr lang="de-DE" sz="2200" b="0" i="0" dirty="0">
                <a:effectLst/>
                <a:latin typeface="Lucida Grande"/>
                <a:ea typeface="Lucida Grande"/>
                <a:cs typeface="Lucida Grande"/>
                <a:sym typeface="Lucida Grande"/>
              </a:rPr>
              <a:t>Hauptprodukt: 			Typische Ergänzungen:</a:t>
            </a:r>
          </a:p>
          <a:p>
            <a:r>
              <a:rPr lang="de-DE" sz="2200" b="0" i="0" dirty="0">
                <a:effectLst/>
                <a:latin typeface="Lucida Grande"/>
                <a:ea typeface="Lucida Grande"/>
                <a:cs typeface="Lucida Grande"/>
                <a:sym typeface="Lucida Grande"/>
              </a:rPr>
              <a:t>Pflastersteine			Bettungssplitt, Fugensand, Rüttelplattenmatte</a:t>
            </a:r>
          </a:p>
          <a:p>
            <a:r>
              <a:rPr lang="de-DE" sz="2200" b="0" i="0" dirty="0">
                <a:effectLst/>
                <a:latin typeface="Lucida Grande"/>
                <a:ea typeface="Lucida Grande"/>
                <a:cs typeface="Lucida Grande"/>
                <a:sym typeface="Lucida Grande"/>
              </a:rPr>
              <a:t>Dämmung				Kleber, Dübel, Armierungsgewebe</a:t>
            </a:r>
          </a:p>
          <a:p>
            <a:r>
              <a:rPr lang="de-DE" sz="2200" b="0" i="0" dirty="0">
                <a:effectLst/>
                <a:latin typeface="Lucida Grande"/>
                <a:ea typeface="Lucida Grande"/>
                <a:cs typeface="Lucida Grande"/>
                <a:sym typeface="Lucida Grande"/>
              </a:rPr>
              <a:t>Trockenbauplatten			Spachtel, Schrauben, Profile</a:t>
            </a:r>
          </a:p>
          <a:p>
            <a:r>
              <a:rPr lang="de-DE" sz="2200" b="0" i="0" dirty="0">
                <a:effectLst/>
                <a:latin typeface="Lucida Grande"/>
                <a:ea typeface="Lucida Grande"/>
                <a:cs typeface="Lucida Grande"/>
                <a:sym typeface="Lucida Grande"/>
              </a:rPr>
              <a:t>Dachziegel				Unterspannbahn, Dachlatten</a:t>
            </a:r>
          </a:p>
          <a:p>
            <a:r>
              <a:rPr lang="de-DE" sz="2200" b="0" i="0" dirty="0">
                <a:effectLst/>
                <a:latin typeface="Lucida Grande"/>
                <a:ea typeface="Lucida Grande"/>
                <a:cs typeface="Lucida Grande"/>
                <a:sym typeface="Lucida Grande"/>
              </a:rPr>
              <a:t>Beton / Estrich			Randdämmstreifen, Folie</a:t>
            </a:r>
          </a:p>
          <a:p>
            <a:r>
              <a:rPr lang="de-DE" sz="2200" b="0" i="0" dirty="0">
                <a:effectLst/>
                <a:latin typeface="Lucida Grande"/>
                <a:ea typeface="Lucida Grande"/>
                <a:cs typeface="Lucida Grande"/>
                <a:sym typeface="Lucida Grande"/>
              </a:rPr>
              <a:t>Terrassenplatten			Unterbau, Stelzlager, Drainagemörtel, Randabschluss</a:t>
            </a:r>
          </a:p>
          <a:p>
            <a:endParaRPr lang="de-DE" dirty="0"/>
          </a:p>
        </p:txBody>
      </p:sp>
    </p:spTree>
    <p:extLst>
      <p:ext uri="{BB962C8B-B14F-4D97-AF65-F5344CB8AC3E}">
        <p14:creationId xmlns:p14="http://schemas.microsoft.com/office/powerpoint/2010/main" val="203648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685970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6D3B5-A077-E74F-5FEB-A44C7FAEFAC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F87F4BC-4923-F37C-3109-9BCEAC24FAD4}"/>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1F4B9647-A603-DEF7-7DE7-16E63532B64B}"/>
              </a:ext>
            </a:extLst>
          </p:cNvPr>
          <p:cNvSpPr>
            <a:spLocks noGrp="1"/>
          </p:cNvSpPr>
          <p:nvPr>
            <p:ph type="body" idx="1"/>
          </p:nvPr>
        </p:nvSpPr>
        <p:spPr/>
        <p:txBody>
          <a:bodyPr/>
          <a:lstStyle/>
          <a:p>
            <a:r>
              <a:rPr lang="de-DE" dirty="0"/>
              <a:t>Hier die TN-Gruppe </a:t>
            </a:r>
            <a:r>
              <a:rPr lang="de-DE" sz="2400" b="1" dirty="0">
                <a:solidFill>
                  <a:srgbClr val="2A669A"/>
                </a:solidFill>
                <a:effectLst/>
                <a:latin typeface="Google Sans Text"/>
              </a:rPr>
              <a:t>Offene Fragen/ Begründungen/ Expertenempfehlungen </a:t>
            </a:r>
            <a:r>
              <a:rPr lang="de-DE" dirty="0"/>
              <a:t>finden lassen.</a:t>
            </a:r>
          </a:p>
          <a:p>
            <a:endParaRPr lang="de-DE" dirty="0"/>
          </a:p>
        </p:txBody>
      </p:sp>
    </p:spTree>
    <p:extLst>
      <p:ext uri="{BB962C8B-B14F-4D97-AF65-F5344CB8AC3E}">
        <p14:creationId xmlns:p14="http://schemas.microsoft.com/office/powerpoint/2010/main" val="513235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69474-E53D-4A25-157B-93507A1DE99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3FBD0F6-4FB3-A040-ADD8-3442AAE19646}"/>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769238D1-6D6F-28B7-4C62-C249065D131D}"/>
              </a:ext>
            </a:extLst>
          </p:cNvPr>
          <p:cNvSpPr>
            <a:spLocks noGrp="1"/>
          </p:cNvSpPr>
          <p:nvPr>
            <p:ph type="body" idx="1"/>
          </p:nvPr>
        </p:nvSpPr>
        <p:spPr/>
        <p:txBody>
          <a:bodyPr/>
          <a:lstStyle/>
          <a:p>
            <a:r>
              <a:rPr lang="de-DE" dirty="0"/>
              <a:t>Wir schauen jetzt auf die Erfolgsfaktoren Bedarfsanalyse </a:t>
            </a:r>
          </a:p>
        </p:txBody>
      </p:sp>
    </p:spTree>
    <p:extLst>
      <p:ext uri="{BB962C8B-B14F-4D97-AF65-F5344CB8AC3E}">
        <p14:creationId xmlns:p14="http://schemas.microsoft.com/office/powerpoint/2010/main" val="9800069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9DA80-8666-6A97-731E-685F75842BE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A3C6B31-4D50-B6E0-F164-21A7A2EE3DCC}"/>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984F6FB6-478D-E736-029E-EA1A93F53496}"/>
              </a:ext>
            </a:extLst>
          </p:cNvPr>
          <p:cNvSpPr>
            <a:spLocks noGrp="1"/>
          </p:cNvSpPr>
          <p:nvPr>
            <p:ph type="body" idx="1"/>
          </p:nvPr>
        </p:nvSpPr>
        <p:spPr/>
        <p:txBody>
          <a:bodyPr/>
          <a:lstStyle/>
          <a:p>
            <a:r>
              <a:rPr lang="de-DE" dirty="0"/>
              <a:t>Kundenbeziehungsmanagement geht nur über Kundendatenpflege – Info Plus</a:t>
            </a:r>
          </a:p>
        </p:txBody>
      </p:sp>
    </p:spTree>
    <p:extLst>
      <p:ext uri="{BB962C8B-B14F-4D97-AF65-F5344CB8AC3E}">
        <p14:creationId xmlns:p14="http://schemas.microsoft.com/office/powerpoint/2010/main" val="4013509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b="1" dirty="0"/>
              <a:t>PILOTENBEISPIEL</a:t>
            </a:r>
          </a:p>
          <a:p>
            <a:endParaRPr lang="de-DE" dirty="0"/>
          </a:p>
          <a:p>
            <a:r>
              <a:rPr lang="de-DE" dirty="0"/>
              <a:t>Wer fliegt gerne?</a:t>
            </a:r>
          </a:p>
          <a:p>
            <a:r>
              <a:rPr lang="de-DE" dirty="0"/>
              <a:t>Wenn ihr vorne reingeht, dann ist immer die Tür zum Cockpit offen</a:t>
            </a:r>
          </a:p>
          <a:p>
            <a:r>
              <a:rPr lang="de-DE" dirty="0"/>
              <a:t>Was machen die Piloten da meistens? (CHECKLISTE)</a:t>
            </a:r>
          </a:p>
          <a:p>
            <a:r>
              <a:rPr lang="de-DE" dirty="0"/>
              <a:t>Warum machen die das bei offener Tür ? (Vertrauensbildende Maßnahme)</a:t>
            </a:r>
          </a:p>
          <a:p>
            <a:endParaRPr lang="de-DE" dirty="0"/>
          </a:p>
          <a:p>
            <a:endParaRPr lang="de-DE" dirty="0"/>
          </a:p>
        </p:txBody>
      </p:sp>
    </p:spTree>
    <p:extLst>
      <p:ext uri="{BB962C8B-B14F-4D97-AF65-F5344CB8AC3E}">
        <p14:creationId xmlns:p14="http://schemas.microsoft.com/office/powerpoint/2010/main" val="39928288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74149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8E650-2576-AC06-60E5-CC987C2B3FD3}"/>
            </a:ext>
          </a:extLst>
        </p:cNvPr>
        <p:cNvGrpSpPr/>
        <p:nvPr/>
      </p:nvGrpSpPr>
      <p:grpSpPr>
        <a:xfrm>
          <a:off x="0" y="0"/>
          <a:ext cx="0" cy="0"/>
          <a:chOff x="0" y="0"/>
          <a:chExt cx="0" cy="0"/>
        </a:xfrm>
      </p:grpSpPr>
      <p:sp>
        <p:nvSpPr>
          <p:cNvPr id="702" name="Shape 702">
            <a:extLst>
              <a:ext uri="{FF2B5EF4-FFF2-40B4-BE49-F238E27FC236}">
                <a16:creationId xmlns:a16="http://schemas.microsoft.com/office/drawing/2014/main" id="{75902E8F-3747-9CEA-D2EF-8C73E01D3E1A}"/>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703" name="Shape 703">
            <a:extLst>
              <a:ext uri="{FF2B5EF4-FFF2-40B4-BE49-F238E27FC236}">
                <a16:creationId xmlns:a16="http://schemas.microsoft.com/office/drawing/2014/main" id="{BF5453C5-BD5E-18E9-E5F1-7630B4E0D25E}"/>
              </a:ext>
            </a:extLst>
          </p:cNvPr>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7921475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D9EDB-8FB3-1406-A96E-CD788006E0A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69F076E-C808-4394-EFE1-BB3013412F76}"/>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91A98DE2-D9A4-CC65-8B4A-3EDB277418F6}"/>
              </a:ext>
            </a:extLst>
          </p:cNvPr>
          <p:cNvSpPr>
            <a:spLocks noGrp="1"/>
          </p:cNvSpPr>
          <p:nvPr>
            <p:ph type="body" idx="1"/>
          </p:nvPr>
        </p:nvSpPr>
        <p:spPr/>
        <p:txBody>
          <a:bodyPr/>
          <a:lstStyle/>
          <a:p>
            <a:r>
              <a:rPr lang="de-DE" sz="2200" b="1" i="0" dirty="0">
                <a:effectLst/>
                <a:latin typeface="Lucida Grande"/>
                <a:ea typeface="Lucida Grande"/>
                <a:cs typeface="Lucida Grande"/>
                <a:sym typeface="Lucida Grande"/>
              </a:rPr>
              <a:t>Das DISG-Modell könnt Ihr natürlich entsprechend Eurer Vorgehensweise den Teilnehmern mitgeben. Die folgenden Folien sind dann gerne als „Handout“ </a:t>
            </a:r>
            <a:r>
              <a:rPr lang="de-DE" sz="2200" b="1" i="0" dirty="0" err="1">
                <a:effectLst/>
                <a:latin typeface="Lucida Grande"/>
                <a:ea typeface="Lucida Grande"/>
                <a:cs typeface="Lucida Grande"/>
                <a:sym typeface="Lucida Grande"/>
              </a:rPr>
              <a:t>betrachtbar</a:t>
            </a:r>
            <a:r>
              <a:rPr lang="de-DE" sz="2200" b="1" i="0" dirty="0">
                <a:effectLst/>
                <a:latin typeface="Lucida Grande"/>
                <a:ea typeface="Lucida Grande"/>
                <a:cs typeface="Lucida Grande"/>
                <a:sym typeface="Lucida Grande"/>
              </a:rPr>
              <a:t> zum nachlesen, da sehr umfangreich.</a:t>
            </a:r>
          </a:p>
          <a:p>
            <a:endParaRPr lang="de-DE" sz="2200" b="1" i="0" dirty="0">
              <a:effectLst/>
              <a:latin typeface="Lucida Grande"/>
              <a:ea typeface="Lucida Grande"/>
              <a:cs typeface="Lucida Grande"/>
              <a:sym typeface="Lucida Grande"/>
            </a:endParaRPr>
          </a:p>
          <a:p>
            <a:endParaRPr lang="de-DE" sz="2200" b="1"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1. Der Dominante Typ (D) – „Was ist das Ergebnis?“</a:t>
            </a:r>
          </a:p>
          <a:p>
            <a:r>
              <a:rPr lang="de-DE" sz="2200" b="0" i="0" dirty="0">
                <a:effectLst/>
                <a:latin typeface="Lucida Grande"/>
                <a:ea typeface="Lucida Grande"/>
                <a:cs typeface="Lucida Grande"/>
                <a:sym typeface="Lucida Grande"/>
              </a:rPr>
              <a:t>Diese Kunden sind direkt, bestimmt und oft etwas ungeduldig. Sie wollen die Kontrolle behalten.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Fester Händedruck, direkter Augenkontakt, wirkt oft unter Zeitdruck.</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Kurze Sätze, kommt schnell zum Punkt, unterbricht ggf., fragt nach dem „Was“ (Nutzen/Ergebnis).</a:t>
            </a:r>
          </a:p>
          <a:p>
            <a:pPr marL="0" marR="0" lvl="1" indent="228600" defTabSz="457200" eaLnBrk="1" fontAlgn="auto" latinLnBrk="0" hangingPunct="1">
              <a:lnSpc>
                <a:spcPct val="100000"/>
              </a:lnSpc>
              <a:spcBef>
                <a:spcPts val="0"/>
              </a:spcBef>
              <a:spcAft>
                <a:spcPts val="0"/>
              </a:spcAft>
              <a:buClrTx/>
              <a:buSzTx/>
              <a:buFontTx/>
              <a:buNone/>
              <a:tabLst/>
              <a:defRPr/>
            </a:pPr>
            <a:r>
              <a:rPr lang="de-DE" b="1" dirty="0"/>
              <a:t>Umfeld:</a:t>
            </a:r>
            <a:r>
              <a:rPr lang="de-DE" dirty="0"/>
              <a:t> Statussymbole, funktionaler und prestigeträchtiger Schreibtisch.</a:t>
            </a:r>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effizient, biete Optionen an und lass sie die Entscheidung treffen. Vermeide Smalltalk.</a:t>
            </a:r>
          </a:p>
          <a:p>
            <a:endParaRPr lang="de-DE" dirty="0"/>
          </a:p>
          <a:p>
            <a:r>
              <a:rPr lang="de-DE" sz="2200" b="1" i="0" dirty="0">
                <a:effectLst/>
                <a:latin typeface="Lucida Grande"/>
                <a:ea typeface="Lucida Grande"/>
                <a:cs typeface="Lucida Grande"/>
                <a:sym typeface="Lucida Grande"/>
              </a:rPr>
              <a:t>2. Der Initiative Typ (I) – „Wer ist noch dabei?“</a:t>
            </a:r>
          </a:p>
          <a:p>
            <a:r>
              <a:rPr lang="de-DE" sz="2200" b="0" i="0" dirty="0">
                <a:effectLst/>
                <a:latin typeface="Lucida Grande"/>
                <a:ea typeface="Lucida Grande"/>
                <a:cs typeface="Lucida Grande"/>
                <a:sym typeface="Lucida Grande"/>
              </a:rPr>
              <a:t>Diese Kunden sind enthusiastisch, kontaktfreudig und optimistisch. Für sie ist die Beziehung wichtiger als das Detail.</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Viel Gestik, lebhafte Mimik, sucht körperliche Nähe oder Bestätigung.</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Redet viel, erzählt Geschichten, springt von Thema zu Thema, fragt nach dem „Wer“.</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Persönliche Fotos, Auszeichnungen, vielleicht etwas chaotisch oder sehr modern.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herzlich, baue eine persönliche Bindung auf und verkaufe die Vision oder Begeisterung.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3. Der Stetige Typ (S) – „Wie machen wir das?“</a:t>
            </a:r>
          </a:p>
          <a:p>
            <a:r>
              <a:rPr lang="de-DE" sz="2200" b="0" i="0" dirty="0">
                <a:effectLst/>
                <a:latin typeface="Lucida Grande"/>
                <a:ea typeface="Lucida Grande"/>
                <a:cs typeface="Lucida Grande"/>
                <a:sym typeface="Lucida Grande"/>
              </a:rPr>
              <a:t>Diese Kunden sind loyal, gute Zuhörer und schätzen Sicherheit sowie Beständigkeit. Sie mögen keine plötzlichen Veränderungen.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Eher ruhig, sanfte Stimme, abwartende Haltung, freundliches Lächeln.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Hört aufmerksam zu, antwortet bedacht, fragt nach dem „Wie“ (Prozess/Sicherheit).</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Gemütlich, harmonisch, oft Teamfotos oder Pflanzen.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geduldig, betone Garantien und langfristige Zusammenarbeit. Gib ihnen Zeit für die Entscheidung.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4. Der Gewissenhafte Typ (G) – „Warum ist das so?“</a:t>
            </a:r>
          </a:p>
          <a:p>
            <a:r>
              <a:rPr lang="de-DE" sz="2200" b="0" i="0" dirty="0">
                <a:effectLst/>
                <a:latin typeface="Lucida Grande"/>
                <a:ea typeface="Lucida Grande"/>
                <a:cs typeface="Lucida Grande"/>
                <a:sym typeface="Lucida Grande"/>
              </a:rPr>
              <a:t>Diese Kunden sind analytisch, sachlich und detailorientiert. Sie brauchen Fakten, um eine Entscheidung zu treffen.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Distanziert, eher formell, wenig Mimik, Fokus auf Unterlagen.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Präzise Wortwahl, stellt viele Detailfragen, möchte Beweise/Logik, fragt nach dem „Warum“.</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Sehr ordentlich, funktional, viele Ordner oder technische Daten.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perfekt vorbereitet, liefere Zahlen, Daten und Fakten. Vermeide zu viel Emotion oder vage Versprechen.</a:t>
            </a:r>
          </a:p>
          <a:p>
            <a:endParaRPr lang="de-DE" dirty="0"/>
          </a:p>
        </p:txBody>
      </p:sp>
    </p:spTree>
    <p:extLst>
      <p:ext uri="{BB962C8B-B14F-4D97-AF65-F5344CB8AC3E}">
        <p14:creationId xmlns:p14="http://schemas.microsoft.com/office/powerpoint/2010/main" val="22938441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1EBB9-5262-D072-8E24-96DC96AA59C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8FCDB0E-9830-1E4C-2CB8-EE7F3D8AEB94}"/>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E5068772-6565-3075-3779-2A008DA27C2C}"/>
              </a:ext>
            </a:extLst>
          </p:cNvPr>
          <p:cNvSpPr>
            <a:spLocks noGrp="1"/>
          </p:cNvSpPr>
          <p:nvPr>
            <p:ph type="body" idx="1"/>
          </p:nvPr>
        </p:nvSpPr>
        <p:spPr/>
        <p:txBody>
          <a:bodyPr/>
          <a:lstStyle/>
          <a:p>
            <a:r>
              <a:rPr lang="de-DE" sz="2400" b="1" i="0" u="sng" dirty="0">
                <a:effectLst/>
                <a:latin typeface="Lucida Grande"/>
                <a:ea typeface="Lucida Grande"/>
                <a:cs typeface="Lucida Grande"/>
                <a:sym typeface="Lucida Grande"/>
              </a:rPr>
              <a:t>Die folgenden Folien bzgl. DISG sind vor allem als Handout innerhalb des Fotoprotokolls gedacht. Wenn dann nur </a:t>
            </a:r>
            <a:r>
              <a:rPr lang="de-DE" sz="2400" b="1" i="0" u="sng" dirty="0" err="1">
                <a:effectLst/>
                <a:latin typeface="Lucida Grande"/>
                <a:ea typeface="Lucida Grande"/>
                <a:cs typeface="Lucida Grande"/>
                <a:sym typeface="Lucida Grande"/>
              </a:rPr>
              <a:t>einzenlen</a:t>
            </a:r>
            <a:r>
              <a:rPr lang="de-DE" sz="2400" b="1" i="0" u="sng" dirty="0">
                <a:effectLst/>
                <a:latin typeface="Lucida Grande"/>
                <a:ea typeface="Lucida Grande"/>
                <a:cs typeface="Lucida Grande"/>
                <a:sym typeface="Lucida Grande"/>
              </a:rPr>
              <a:t> Punkte kurz herausheben!</a:t>
            </a:r>
          </a:p>
          <a:p>
            <a:endParaRPr lang="de-DE" sz="2200" b="1" i="0" dirty="0">
              <a:effectLst/>
              <a:latin typeface="Lucida Grande"/>
              <a:ea typeface="Lucida Grande"/>
              <a:cs typeface="Lucida Grande"/>
              <a:sym typeface="Lucida Grande"/>
            </a:endParaRPr>
          </a:p>
          <a:p>
            <a:endParaRPr lang="de-DE" sz="2200" b="1"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1. Der Dominante Typ (D) – „Was ist das Ergebnis?“</a:t>
            </a:r>
          </a:p>
          <a:p>
            <a:r>
              <a:rPr lang="de-DE" sz="2200" b="0" i="0" dirty="0">
                <a:effectLst/>
                <a:latin typeface="Lucida Grande"/>
                <a:ea typeface="Lucida Grande"/>
                <a:cs typeface="Lucida Grande"/>
                <a:sym typeface="Lucida Grande"/>
              </a:rPr>
              <a:t>Diese Kunden sind direkt, bestimmt und oft etwas ungeduldig. Sie wollen die Kontrolle behalten.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Fester Händedruck, direkter Augenkontakt, wirkt oft unter Zeitdruck.</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Kurze Sätze, kommt schnell zum Punkt, unterbricht ggf., fragt nach dem „Was“ (Nutzen/Ergebnis).</a:t>
            </a:r>
          </a:p>
          <a:p>
            <a:pPr marL="0" marR="0" lvl="1" indent="228600" defTabSz="457200" eaLnBrk="1" fontAlgn="auto" latinLnBrk="0" hangingPunct="1">
              <a:lnSpc>
                <a:spcPct val="100000"/>
              </a:lnSpc>
              <a:spcBef>
                <a:spcPts val="0"/>
              </a:spcBef>
              <a:spcAft>
                <a:spcPts val="0"/>
              </a:spcAft>
              <a:buClrTx/>
              <a:buSzTx/>
              <a:buFontTx/>
              <a:buNone/>
              <a:tabLst/>
              <a:defRPr/>
            </a:pPr>
            <a:r>
              <a:rPr lang="de-DE" b="1" dirty="0"/>
              <a:t>Umfeld:</a:t>
            </a:r>
            <a:r>
              <a:rPr lang="de-DE" dirty="0"/>
              <a:t> Statussymbole, funktionaler und prestigeträchtiger Schreibtisch.</a:t>
            </a:r>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effizient, biete Optionen an und lass sie die Entscheidung treffen. Vermeide Smalltalk.</a:t>
            </a:r>
          </a:p>
          <a:p>
            <a:endParaRPr lang="de-DE" dirty="0"/>
          </a:p>
          <a:p>
            <a:r>
              <a:rPr lang="de-DE" sz="2200" b="1" i="0" dirty="0">
                <a:effectLst/>
                <a:latin typeface="Lucida Grande"/>
                <a:ea typeface="Lucida Grande"/>
                <a:cs typeface="Lucida Grande"/>
                <a:sym typeface="Lucida Grande"/>
              </a:rPr>
              <a:t>2. Der Initiative Typ (I) – „Wer ist noch dabei?“</a:t>
            </a:r>
          </a:p>
          <a:p>
            <a:r>
              <a:rPr lang="de-DE" sz="2200" b="0" i="0" dirty="0">
                <a:effectLst/>
                <a:latin typeface="Lucida Grande"/>
                <a:ea typeface="Lucida Grande"/>
                <a:cs typeface="Lucida Grande"/>
                <a:sym typeface="Lucida Grande"/>
              </a:rPr>
              <a:t>Diese Kunden sind enthusiastisch, kontaktfreudig und optimistisch. Für sie ist die Beziehung wichtiger als das Detail.</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Viel Gestik, lebhafte Mimik, sucht körperliche Nähe oder Bestätigung.</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Redet viel, erzählt Geschichten, springt von Thema zu Thema, fragt nach dem „Wer“.</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Persönliche Fotos, Auszeichnungen, vielleicht etwas chaotisch oder sehr modern.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herzlich, baue eine persönliche Bindung auf und verkaufe die Vision oder Begeisterung.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3. Der Stetige Typ (S) – „Wie machen wir das?“</a:t>
            </a:r>
          </a:p>
          <a:p>
            <a:r>
              <a:rPr lang="de-DE" sz="2200" b="0" i="0" dirty="0">
                <a:effectLst/>
                <a:latin typeface="Lucida Grande"/>
                <a:ea typeface="Lucida Grande"/>
                <a:cs typeface="Lucida Grande"/>
                <a:sym typeface="Lucida Grande"/>
              </a:rPr>
              <a:t>Diese Kunden sind loyal, gute Zuhörer und schätzen Sicherheit sowie Beständigkeit. Sie mögen keine plötzlichen Veränderungen.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Eher ruhig, sanfte Stimme, abwartende Haltung, freundliches Lächeln.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Hört aufmerksam zu, antwortet bedacht, fragt nach dem „Wie“ (Prozess/Sicherheit).</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Gemütlich, harmonisch, oft Teamfotos oder Pflanzen.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geduldig, betone Garantien und langfristige Zusammenarbeit. Gib ihnen Zeit für die Entscheidung.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4. Der Gewissenhafte Typ (G) – „Warum ist das so?“</a:t>
            </a:r>
          </a:p>
          <a:p>
            <a:r>
              <a:rPr lang="de-DE" sz="2200" b="0" i="0" dirty="0">
                <a:effectLst/>
                <a:latin typeface="Lucida Grande"/>
                <a:ea typeface="Lucida Grande"/>
                <a:cs typeface="Lucida Grande"/>
                <a:sym typeface="Lucida Grande"/>
              </a:rPr>
              <a:t>Diese Kunden sind analytisch, sachlich und detailorientiert. Sie brauchen Fakten, um eine Entscheidung zu treffen.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Distanziert, eher formell, wenig Mimik, Fokus auf Unterlagen.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Präzise Wortwahl, stellt viele Detailfragen, möchte Beweise/Logik, fragt nach dem „Warum“.</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Sehr ordentlich, funktional, viele Ordner oder technische Daten.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perfekt vorbereitet, liefere Zahlen, Daten und Fakten. Vermeide zu viel Emotion oder vage Versprechen.</a:t>
            </a:r>
          </a:p>
          <a:p>
            <a:endParaRPr lang="de-DE" dirty="0"/>
          </a:p>
        </p:txBody>
      </p:sp>
    </p:spTree>
    <p:extLst>
      <p:ext uri="{BB962C8B-B14F-4D97-AF65-F5344CB8AC3E}">
        <p14:creationId xmlns:p14="http://schemas.microsoft.com/office/powerpoint/2010/main" val="11221786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4B6F4-C036-E03A-D172-A7B494AFFFF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94D172F-2FD4-84C5-DCA8-0E68819B4627}"/>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45FD96D5-25FD-16C8-CB9C-91C8AC6A663C}"/>
              </a:ext>
            </a:extLst>
          </p:cNvPr>
          <p:cNvSpPr>
            <a:spLocks noGrp="1"/>
          </p:cNvSpPr>
          <p:nvPr>
            <p:ph type="body" idx="1"/>
          </p:nvPr>
        </p:nvSpPr>
        <p:spPr/>
        <p:txBody>
          <a:bodyPr/>
          <a:lstStyle/>
          <a:p>
            <a:r>
              <a:rPr lang="de-DE" sz="2200" b="1" i="0" dirty="0">
                <a:effectLst/>
                <a:latin typeface="Lucida Grande"/>
                <a:ea typeface="Lucida Grande"/>
                <a:cs typeface="Lucida Grande"/>
                <a:sym typeface="Lucida Grande"/>
              </a:rPr>
              <a:t>1. Der Dominante Typ (D) – „Was ist das Ergebnis?“</a:t>
            </a:r>
          </a:p>
          <a:p>
            <a:r>
              <a:rPr lang="de-DE" sz="2200" b="0" i="0" dirty="0">
                <a:effectLst/>
                <a:latin typeface="Lucida Grande"/>
                <a:ea typeface="Lucida Grande"/>
                <a:cs typeface="Lucida Grande"/>
                <a:sym typeface="Lucida Grande"/>
              </a:rPr>
              <a:t>Diese Kunden sind direkt, bestimmt und oft etwas ungeduldig. Sie wollen die Kontrolle behalten.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Fester Händedruck, direkter Augenkontakt, wirkt oft unter Zeitdruck.</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Kurze Sätze, kommt schnell zum Punkt, unterbricht ggf., fragt nach dem „Was“ (Nutzen/Ergebnis).</a:t>
            </a:r>
          </a:p>
          <a:p>
            <a:pPr marL="0" marR="0" lvl="1" indent="228600" defTabSz="457200" eaLnBrk="1" fontAlgn="auto" latinLnBrk="0" hangingPunct="1">
              <a:lnSpc>
                <a:spcPct val="100000"/>
              </a:lnSpc>
              <a:spcBef>
                <a:spcPts val="0"/>
              </a:spcBef>
              <a:spcAft>
                <a:spcPts val="0"/>
              </a:spcAft>
              <a:buClrTx/>
              <a:buSzTx/>
              <a:buFontTx/>
              <a:buNone/>
              <a:tabLst/>
              <a:defRPr/>
            </a:pPr>
            <a:r>
              <a:rPr lang="de-DE" b="1" dirty="0"/>
              <a:t>Umfeld:</a:t>
            </a:r>
            <a:r>
              <a:rPr lang="de-DE" dirty="0"/>
              <a:t> Statussymbole, funktionaler und prestigeträchtiger Schreibtisch.</a:t>
            </a:r>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effizient, biete Optionen an und lass sie die Entscheidung treffen. Vermeide Smalltalk.</a:t>
            </a:r>
          </a:p>
          <a:p>
            <a:endParaRPr lang="de-DE" dirty="0"/>
          </a:p>
          <a:p>
            <a:r>
              <a:rPr lang="de-DE" sz="2200" b="1" i="0" dirty="0">
                <a:effectLst/>
                <a:latin typeface="Lucida Grande"/>
                <a:ea typeface="Lucida Grande"/>
                <a:cs typeface="Lucida Grande"/>
                <a:sym typeface="Lucida Grande"/>
              </a:rPr>
              <a:t>2. Der Initiative Typ (I) – „Wer ist noch dabei?“</a:t>
            </a:r>
          </a:p>
          <a:p>
            <a:r>
              <a:rPr lang="de-DE" sz="2200" b="0" i="0" dirty="0">
                <a:effectLst/>
                <a:latin typeface="Lucida Grande"/>
                <a:ea typeface="Lucida Grande"/>
                <a:cs typeface="Lucida Grande"/>
                <a:sym typeface="Lucida Grande"/>
              </a:rPr>
              <a:t>Diese Kunden sind enthusiastisch, kontaktfreudig und optimistisch. Für sie ist die Beziehung wichtiger als das Detail.</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Viel Gestik, lebhafte Mimik, sucht körperliche Nähe oder Bestätigung.</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Redet viel, erzählt Geschichten, springt von Thema zu Thema, fragt nach dem „Wer“.</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Persönliche Fotos, Auszeichnungen, vielleicht etwas chaotisch oder sehr modern.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herzlich, baue eine persönliche Bindung auf und verkaufe die Vision oder Begeisterung.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3. Der Stetige Typ (S) – „Wie machen wir das?“</a:t>
            </a:r>
          </a:p>
          <a:p>
            <a:r>
              <a:rPr lang="de-DE" sz="2200" b="0" i="0" dirty="0">
                <a:effectLst/>
                <a:latin typeface="Lucida Grande"/>
                <a:ea typeface="Lucida Grande"/>
                <a:cs typeface="Lucida Grande"/>
                <a:sym typeface="Lucida Grande"/>
              </a:rPr>
              <a:t>Diese Kunden sind loyal, gute Zuhörer und schätzen Sicherheit sowie Beständigkeit. Sie mögen keine plötzlichen Veränderungen.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Eher ruhig, sanfte Stimme, abwartende Haltung, freundliches Lächeln.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Hört aufmerksam zu, antwortet bedacht, fragt nach dem „Wie“ (Prozess/Sicherheit).</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Gemütlich, harmonisch, oft Teamfotos oder Pflanzen.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geduldig, betone Garantien und langfristige Zusammenarbeit. Gib ihnen Zeit für die Entscheidung.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4. Der Gewissenhafte Typ (G) – „Warum ist das so?“</a:t>
            </a:r>
          </a:p>
          <a:p>
            <a:r>
              <a:rPr lang="de-DE" sz="2200" b="0" i="0" dirty="0">
                <a:effectLst/>
                <a:latin typeface="Lucida Grande"/>
                <a:ea typeface="Lucida Grande"/>
                <a:cs typeface="Lucida Grande"/>
                <a:sym typeface="Lucida Grande"/>
              </a:rPr>
              <a:t>Diese Kunden sind analytisch, sachlich und detailorientiert. Sie brauchen Fakten, um eine Entscheidung zu treffen.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Distanziert, eher formell, wenig Mimik, Fokus auf Unterlagen.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Präzise Wortwahl, stellt viele Detailfragen, möchte Beweise/Logik, fragt nach dem „Warum“.</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Sehr ordentlich, funktional, viele Ordner oder technische Daten.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perfekt vorbereitet, liefere Zahlen, Daten und Fakten. Vermeide zu viel Emotion oder vage Versprechen.</a:t>
            </a:r>
          </a:p>
          <a:p>
            <a:endParaRPr lang="de-DE" dirty="0"/>
          </a:p>
        </p:txBody>
      </p:sp>
    </p:spTree>
    <p:extLst>
      <p:ext uri="{BB962C8B-B14F-4D97-AF65-F5344CB8AC3E}">
        <p14:creationId xmlns:p14="http://schemas.microsoft.com/office/powerpoint/2010/main" val="40662240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641D4-33B2-3D3E-4837-B814BD8289B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C7A8A24-4306-B9F3-5E51-585400145CF2}"/>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31AACA1E-93D1-BD37-3662-C0DF3AC4C354}"/>
              </a:ext>
            </a:extLst>
          </p:cNvPr>
          <p:cNvSpPr>
            <a:spLocks noGrp="1"/>
          </p:cNvSpPr>
          <p:nvPr>
            <p:ph type="body" idx="1"/>
          </p:nvPr>
        </p:nvSpPr>
        <p:spPr/>
        <p:txBody>
          <a:bodyPr/>
          <a:lstStyle/>
          <a:p>
            <a:r>
              <a:rPr lang="de-DE" sz="2200" b="1" i="0" dirty="0">
                <a:effectLst/>
                <a:latin typeface="Lucida Grande"/>
                <a:ea typeface="Lucida Grande"/>
                <a:cs typeface="Lucida Grande"/>
                <a:sym typeface="Lucida Grande"/>
              </a:rPr>
              <a:t>1. Der Dominante Typ (D) – „Was ist das Ergebnis?“</a:t>
            </a:r>
          </a:p>
          <a:p>
            <a:r>
              <a:rPr lang="de-DE" sz="2200" b="0" i="0" dirty="0">
                <a:effectLst/>
                <a:latin typeface="Lucida Grande"/>
                <a:ea typeface="Lucida Grande"/>
                <a:cs typeface="Lucida Grande"/>
                <a:sym typeface="Lucida Grande"/>
              </a:rPr>
              <a:t>Diese Kunden sind direkt, bestimmt und oft etwas ungeduldig. Sie wollen die Kontrolle behalten.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Fester Händedruck, direkter Augenkontakt, wirkt oft unter Zeitdruck.</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Kurze Sätze, kommt schnell zum Punkt, unterbricht ggf., fragt nach dem „Was“ (Nutzen/Ergebnis).</a:t>
            </a:r>
          </a:p>
          <a:p>
            <a:pPr marL="0" marR="0" lvl="1" indent="228600" defTabSz="457200" eaLnBrk="1" fontAlgn="auto" latinLnBrk="0" hangingPunct="1">
              <a:lnSpc>
                <a:spcPct val="100000"/>
              </a:lnSpc>
              <a:spcBef>
                <a:spcPts val="0"/>
              </a:spcBef>
              <a:spcAft>
                <a:spcPts val="0"/>
              </a:spcAft>
              <a:buClrTx/>
              <a:buSzTx/>
              <a:buFontTx/>
              <a:buNone/>
              <a:tabLst/>
              <a:defRPr/>
            </a:pPr>
            <a:r>
              <a:rPr lang="de-DE" b="1" dirty="0"/>
              <a:t>Umfeld:</a:t>
            </a:r>
            <a:r>
              <a:rPr lang="de-DE" dirty="0"/>
              <a:t> Statussymbole, funktionaler und prestigeträchtiger Schreibtisch.</a:t>
            </a:r>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effizient, biete Optionen an und lass sie die Entscheidung treffen. Vermeide Smalltalk.</a:t>
            </a:r>
          </a:p>
          <a:p>
            <a:endParaRPr lang="de-DE" dirty="0"/>
          </a:p>
          <a:p>
            <a:r>
              <a:rPr lang="de-DE" sz="2200" b="1" i="0" dirty="0">
                <a:effectLst/>
                <a:latin typeface="Lucida Grande"/>
                <a:ea typeface="Lucida Grande"/>
                <a:cs typeface="Lucida Grande"/>
                <a:sym typeface="Lucida Grande"/>
              </a:rPr>
              <a:t>2. Der Initiative Typ (I) – „Wer ist noch dabei?“</a:t>
            </a:r>
          </a:p>
          <a:p>
            <a:r>
              <a:rPr lang="de-DE" sz="2200" b="0" i="0" dirty="0">
                <a:effectLst/>
                <a:latin typeface="Lucida Grande"/>
                <a:ea typeface="Lucida Grande"/>
                <a:cs typeface="Lucida Grande"/>
                <a:sym typeface="Lucida Grande"/>
              </a:rPr>
              <a:t>Diese Kunden sind enthusiastisch, kontaktfreudig und optimistisch. Für sie ist die Beziehung wichtiger als das Detail.</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Viel Gestik, lebhafte Mimik, sucht körperliche Nähe oder Bestätigung.</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Redet viel, erzählt Geschichten, springt von Thema zu Thema, fragt nach dem „Wer“.</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Persönliche Fotos, Auszeichnungen, vielleicht etwas chaotisch oder sehr modern.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herzlich, baue eine persönliche Bindung auf und verkaufe die Vision oder Begeisterung.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3. Der Stetige Typ (S) – „Wie machen wir das?“</a:t>
            </a:r>
          </a:p>
          <a:p>
            <a:r>
              <a:rPr lang="de-DE" sz="2200" b="0" i="0" dirty="0">
                <a:effectLst/>
                <a:latin typeface="Lucida Grande"/>
                <a:ea typeface="Lucida Grande"/>
                <a:cs typeface="Lucida Grande"/>
                <a:sym typeface="Lucida Grande"/>
              </a:rPr>
              <a:t>Diese Kunden sind loyal, gute Zuhörer und schätzen Sicherheit sowie Beständigkeit. Sie mögen keine plötzlichen Veränderungen.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Eher ruhig, sanfte Stimme, abwartende Haltung, freundliches Lächeln.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Hört aufmerksam zu, antwortet bedacht, fragt nach dem „Wie“ (Prozess/Sicherheit).</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Gemütlich, harmonisch, oft Teamfotos oder Pflanzen.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geduldig, betone Garantien und langfristige Zusammenarbeit. Gib ihnen Zeit für die Entscheidung.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4. Der Gewissenhafte Typ (G) – „Warum ist das so?“</a:t>
            </a:r>
          </a:p>
          <a:p>
            <a:r>
              <a:rPr lang="de-DE" sz="2200" b="0" i="0" dirty="0">
                <a:effectLst/>
                <a:latin typeface="Lucida Grande"/>
                <a:ea typeface="Lucida Grande"/>
                <a:cs typeface="Lucida Grande"/>
                <a:sym typeface="Lucida Grande"/>
              </a:rPr>
              <a:t>Diese Kunden sind analytisch, sachlich und detailorientiert. Sie brauchen Fakten, um eine Entscheidung zu treffen.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Distanziert, eher formell, wenig Mimik, Fokus auf Unterlagen.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Präzise Wortwahl, stellt viele Detailfragen, möchte Beweise/Logik, fragt nach dem „Warum“.</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Sehr ordentlich, funktional, viele Ordner oder technische Daten.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perfekt vorbereitet, liefere Zahlen, Daten und Fakten. Vermeide zu viel Emotion oder vage Versprechen.</a:t>
            </a:r>
          </a:p>
          <a:p>
            <a:endParaRPr lang="de-DE" dirty="0"/>
          </a:p>
        </p:txBody>
      </p:sp>
    </p:spTree>
    <p:extLst>
      <p:ext uri="{BB962C8B-B14F-4D97-AF65-F5344CB8AC3E}">
        <p14:creationId xmlns:p14="http://schemas.microsoft.com/office/powerpoint/2010/main" val="11602742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D5304-AA51-74EB-2169-50DC39787F5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6C3A2B4-462F-9EC0-C3E6-65A109E9EBCC}"/>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BAE49685-C139-A822-FA09-DCA6856BB1C6}"/>
              </a:ext>
            </a:extLst>
          </p:cNvPr>
          <p:cNvSpPr>
            <a:spLocks noGrp="1"/>
          </p:cNvSpPr>
          <p:nvPr>
            <p:ph type="body" idx="1"/>
          </p:nvPr>
        </p:nvSpPr>
        <p:spPr/>
        <p:txBody>
          <a:bodyPr/>
          <a:lstStyle/>
          <a:p>
            <a:r>
              <a:rPr lang="de-DE" sz="2200" b="1" i="0" dirty="0">
                <a:effectLst/>
                <a:latin typeface="Lucida Grande"/>
                <a:ea typeface="Lucida Grande"/>
                <a:cs typeface="Lucida Grande"/>
                <a:sym typeface="Lucida Grande"/>
              </a:rPr>
              <a:t>1. Der Dominante Typ (D) – „Was ist das Ergebnis?“</a:t>
            </a:r>
          </a:p>
          <a:p>
            <a:r>
              <a:rPr lang="de-DE" sz="2200" b="0" i="0" dirty="0">
                <a:effectLst/>
                <a:latin typeface="Lucida Grande"/>
                <a:ea typeface="Lucida Grande"/>
                <a:cs typeface="Lucida Grande"/>
                <a:sym typeface="Lucida Grande"/>
              </a:rPr>
              <a:t>Diese Kunden sind direkt, bestimmt und oft etwas ungeduldig. Sie wollen die Kontrolle behalten.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Fester Händedruck, direkter Augenkontakt, wirkt oft unter Zeitdruck.</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Kurze Sätze, kommt schnell zum Punkt, unterbricht ggf., fragt nach dem „Was“ (Nutzen/Ergebnis).</a:t>
            </a:r>
          </a:p>
          <a:p>
            <a:pPr marL="0" marR="0" lvl="1" indent="228600" defTabSz="457200" eaLnBrk="1" fontAlgn="auto" latinLnBrk="0" hangingPunct="1">
              <a:lnSpc>
                <a:spcPct val="100000"/>
              </a:lnSpc>
              <a:spcBef>
                <a:spcPts val="0"/>
              </a:spcBef>
              <a:spcAft>
                <a:spcPts val="0"/>
              </a:spcAft>
              <a:buClrTx/>
              <a:buSzTx/>
              <a:buFontTx/>
              <a:buNone/>
              <a:tabLst/>
              <a:defRPr/>
            </a:pPr>
            <a:r>
              <a:rPr lang="de-DE" b="1" dirty="0"/>
              <a:t>Umfeld:</a:t>
            </a:r>
            <a:r>
              <a:rPr lang="de-DE" dirty="0"/>
              <a:t> Statussymbole, funktionaler und prestigeträchtiger Schreibtisch.</a:t>
            </a:r>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effizient, biete Optionen an und lass sie die Entscheidung treffen. Vermeide Smalltalk.</a:t>
            </a:r>
          </a:p>
          <a:p>
            <a:endParaRPr lang="de-DE" dirty="0"/>
          </a:p>
          <a:p>
            <a:r>
              <a:rPr lang="de-DE" sz="2200" b="1" i="0" dirty="0">
                <a:effectLst/>
                <a:latin typeface="Lucida Grande"/>
                <a:ea typeface="Lucida Grande"/>
                <a:cs typeface="Lucida Grande"/>
                <a:sym typeface="Lucida Grande"/>
              </a:rPr>
              <a:t>2. Der Initiative Typ (I) – „Wer ist noch dabei?“</a:t>
            </a:r>
          </a:p>
          <a:p>
            <a:r>
              <a:rPr lang="de-DE" sz="2200" b="0" i="0" dirty="0">
                <a:effectLst/>
                <a:latin typeface="Lucida Grande"/>
                <a:ea typeface="Lucida Grande"/>
                <a:cs typeface="Lucida Grande"/>
                <a:sym typeface="Lucida Grande"/>
              </a:rPr>
              <a:t>Diese Kunden sind enthusiastisch, kontaktfreudig und optimistisch. Für sie ist die Beziehung wichtiger als das Detail.</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Viel Gestik, lebhafte Mimik, sucht körperliche Nähe oder Bestätigung.</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Redet viel, erzählt Geschichten, springt von Thema zu Thema, fragt nach dem „Wer“.</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Persönliche Fotos, Auszeichnungen, vielleicht etwas chaotisch oder sehr modern.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herzlich, baue eine persönliche Bindung auf und verkaufe die Vision oder Begeisterung.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3. Der Stetige Typ (S) – „Wie machen wir das?“</a:t>
            </a:r>
          </a:p>
          <a:p>
            <a:r>
              <a:rPr lang="de-DE" sz="2200" b="0" i="0" dirty="0">
                <a:effectLst/>
                <a:latin typeface="Lucida Grande"/>
                <a:ea typeface="Lucida Grande"/>
                <a:cs typeface="Lucida Grande"/>
                <a:sym typeface="Lucida Grande"/>
              </a:rPr>
              <a:t>Diese Kunden sind loyal, gute Zuhörer und schätzen Sicherheit sowie Beständigkeit. Sie mögen keine plötzlichen Veränderungen.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Eher ruhig, sanfte Stimme, abwartende Haltung, freundliches Lächeln.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Hört aufmerksam zu, antwortet bedacht, fragt nach dem „Wie“ (Prozess/Sicherheit).</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Gemütlich, harmonisch, oft Teamfotos oder Pflanzen.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geduldig, betone Garantien und langfristige Zusammenarbeit. Gib ihnen Zeit für die Entscheidung.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4. Der Gewissenhafte Typ (G) – „Warum ist das so?“</a:t>
            </a:r>
          </a:p>
          <a:p>
            <a:r>
              <a:rPr lang="de-DE" sz="2200" b="0" i="0" dirty="0">
                <a:effectLst/>
                <a:latin typeface="Lucida Grande"/>
                <a:ea typeface="Lucida Grande"/>
                <a:cs typeface="Lucida Grande"/>
                <a:sym typeface="Lucida Grande"/>
              </a:rPr>
              <a:t>Diese Kunden sind analytisch, sachlich und detailorientiert. Sie brauchen Fakten, um eine Entscheidung zu treffen.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Distanziert, eher formell, wenig Mimik, Fokus auf Unterlagen.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Präzise Wortwahl, stellt viele Detailfragen, möchte Beweise/Logik, fragt nach dem „Warum“.</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Sehr ordentlich, funktional, viele Ordner oder technische Daten.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perfekt vorbereitet, liefere Zahlen, Daten und Fakten. Vermeide zu viel Emotion oder vage Versprechen.</a:t>
            </a:r>
          </a:p>
          <a:p>
            <a:endParaRPr lang="de-DE" dirty="0"/>
          </a:p>
        </p:txBody>
      </p:sp>
    </p:spTree>
    <p:extLst>
      <p:ext uri="{BB962C8B-B14F-4D97-AF65-F5344CB8AC3E}">
        <p14:creationId xmlns:p14="http://schemas.microsoft.com/office/powerpoint/2010/main" val="16003086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B18EF-83DB-9C0B-866D-1D01948A4B9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166C83F-65E8-86B8-6C45-C9BAFC8F751B}"/>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77035C2C-EE78-1658-1791-5BD7624A8D2B}"/>
              </a:ext>
            </a:extLst>
          </p:cNvPr>
          <p:cNvSpPr>
            <a:spLocks noGrp="1"/>
          </p:cNvSpPr>
          <p:nvPr>
            <p:ph type="body" idx="1"/>
          </p:nvPr>
        </p:nvSpPr>
        <p:spPr/>
        <p:txBody>
          <a:bodyPr/>
          <a:lstStyle/>
          <a:p>
            <a:r>
              <a:rPr lang="de-DE" sz="2200" b="1" i="0" dirty="0">
                <a:effectLst/>
                <a:latin typeface="Lucida Grande"/>
                <a:ea typeface="Lucida Grande"/>
                <a:cs typeface="Lucida Grande"/>
                <a:sym typeface="Lucida Grande"/>
              </a:rPr>
              <a:t>1. Der Dominante Typ (D) – „Was ist das Ergebnis?“</a:t>
            </a:r>
          </a:p>
          <a:p>
            <a:r>
              <a:rPr lang="de-DE" sz="2200" b="0" i="0" dirty="0">
                <a:effectLst/>
                <a:latin typeface="Lucida Grande"/>
                <a:ea typeface="Lucida Grande"/>
                <a:cs typeface="Lucida Grande"/>
                <a:sym typeface="Lucida Grande"/>
              </a:rPr>
              <a:t>Diese Kunden sind direkt, bestimmt und oft etwas ungeduldig. Sie wollen die Kontrolle behalten.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Fester Händedruck, direkter Augenkontakt, wirkt oft unter Zeitdruck.</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Kurze Sätze, kommt schnell zum Punkt, unterbricht ggf., fragt nach dem „Was“ (Nutzen/Ergebnis).</a:t>
            </a:r>
          </a:p>
          <a:p>
            <a:pPr marL="0" marR="0" lvl="1" indent="228600" defTabSz="457200" eaLnBrk="1" fontAlgn="auto" latinLnBrk="0" hangingPunct="1">
              <a:lnSpc>
                <a:spcPct val="100000"/>
              </a:lnSpc>
              <a:spcBef>
                <a:spcPts val="0"/>
              </a:spcBef>
              <a:spcAft>
                <a:spcPts val="0"/>
              </a:spcAft>
              <a:buClrTx/>
              <a:buSzTx/>
              <a:buFontTx/>
              <a:buNone/>
              <a:tabLst/>
              <a:defRPr/>
            </a:pPr>
            <a:r>
              <a:rPr lang="de-DE" b="1" dirty="0"/>
              <a:t>Umfeld:</a:t>
            </a:r>
            <a:r>
              <a:rPr lang="de-DE" dirty="0"/>
              <a:t> Statussymbole, funktionaler und prestigeträchtiger Schreibtisch.</a:t>
            </a:r>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effizient, biete Optionen an und lass sie die Entscheidung treffen. Vermeide Smalltalk.</a:t>
            </a:r>
          </a:p>
          <a:p>
            <a:endParaRPr lang="de-DE" dirty="0"/>
          </a:p>
          <a:p>
            <a:r>
              <a:rPr lang="de-DE" sz="2200" b="1" i="0" dirty="0">
                <a:effectLst/>
                <a:latin typeface="Lucida Grande"/>
                <a:ea typeface="Lucida Grande"/>
                <a:cs typeface="Lucida Grande"/>
                <a:sym typeface="Lucida Grande"/>
              </a:rPr>
              <a:t>2. Der Initiative Typ (I) – „Wer ist noch dabei?“</a:t>
            </a:r>
          </a:p>
          <a:p>
            <a:r>
              <a:rPr lang="de-DE" sz="2200" b="0" i="0" dirty="0">
                <a:effectLst/>
                <a:latin typeface="Lucida Grande"/>
                <a:ea typeface="Lucida Grande"/>
                <a:cs typeface="Lucida Grande"/>
                <a:sym typeface="Lucida Grande"/>
              </a:rPr>
              <a:t>Diese Kunden sind enthusiastisch, kontaktfreudig und optimistisch. Für sie ist die Beziehung wichtiger als das Detail.</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Viel Gestik, lebhafte Mimik, sucht körperliche Nähe oder Bestätigung.</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Redet viel, erzählt Geschichten, springt von Thema zu Thema, fragt nach dem „Wer“.</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Persönliche Fotos, Auszeichnungen, vielleicht etwas chaotisch oder sehr modern.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herzlich, baue eine persönliche Bindung auf und verkaufe die Vision oder Begeisterung.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3. Der Stetige Typ (S) – „Wie machen wir das?“</a:t>
            </a:r>
          </a:p>
          <a:p>
            <a:r>
              <a:rPr lang="de-DE" sz="2200" b="0" i="0" dirty="0">
                <a:effectLst/>
                <a:latin typeface="Lucida Grande"/>
                <a:ea typeface="Lucida Grande"/>
                <a:cs typeface="Lucida Grande"/>
                <a:sym typeface="Lucida Grande"/>
              </a:rPr>
              <a:t>Diese Kunden sind loyal, gute Zuhörer und schätzen Sicherheit sowie Beständigkeit. Sie mögen keine plötzlichen Veränderungen.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Eher ruhig, sanfte Stimme, abwartende Haltung, freundliches Lächeln.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Hört aufmerksam zu, antwortet bedacht, fragt nach dem „Wie“ (Prozess/Sicherheit).</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Gemütlich, harmonisch, oft Teamfotos oder Pflanzen.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geduldig, betone Garantien und langfristige Zusammenarbeit. Gib ihnen Zeit für die Entscheidung.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4. Der Gewissenhafte Typ (G) – „Warum ist das so?“</a:t>
            </a:r>
          </a:p>
          <a:p>
            <a:r>
              <a:rPr lang="de-DE" sz="2200" b="0" i="0" dirty="0">
                <a:effectLst/>
                <a:latin typeface="Lucida Grande"/>
                <a:ea typeface="Lucida Grande"/>
                <a:cs typeface="Lucida Grande"/>
                <a:sym typeface="Lucida Grande"/>
              </a:rPr>
              <a:t>Diese Kunden sind analytisch, sachlich und detailorientiert. Sie brauchen Fakten, um eine Entscheidung zu treffen.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Distanziert, eher formell, wenig Mimik, Fokus auf Unterlagen.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Präzise Wortwahl, stellt viele Detailfragen, möchte Beweise/Logik, fragt nach dem „Warum“.</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Sehr ordentlich, funktional, viele Ordner oder technische Daten.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perfekt vorbereitet, liefere Zahlen, Daten und Fakten. Vermeide zu viel Emotion oder vage Versprechen.</a:t>
            </a:r>
          </a:p>
          <a:p>
            <a:endParaRPr lang="de-DE" dirty="0"/>
          </a:p>
        </p:txBody>
      </p:sp>
    </p:spTree>
    <p:extLst>
      <p:ext uri="{BB962C8B-B14F-4D97-AF65-F5344CB8AC3E}">
        <p14:creationId xmlns:p14="http://schemas.microsoft.com/office/powerpoint/2010/main" val="1259183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1D1AC-490A-692E-00AA-9BF1F27EFA3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1A59C92-7E9B-E5CA-6B75-1F57AD9A6CEE}"/>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A347C281-BAA9-B569-E5FC-943418F5CE03}"/>
              </a:ext>
            </a:extLst>
          </p:cNvPr>
          <p:cNvSpPr>
            <a:spLocks noGrp="1"/>
          </p:cNvSpPr>
          <p:nvPr>
            <p:ph type="body" idx="1"/>
          </p:nvPr>
        </p:nvSpPr>
        <p:spPr/>
        <p:txBody>
          <a:bodyPr/>
          <a:lstStyle/>
          <a:p>
            <a:r>
              <a:rPr lang="de-DE" sz="2200" b="1" i="0" dirty="0">
                <a:effectLst/>
                <a:latin typeface="Lucida Grande"/>
                <a:ea typeface="Lucida Grande"/>
                <a:cs typeface="Lucida Grande"/>
                <a:sym typeface="Lucida Grande"/>
              </a:rPr>
              <a:t>1. Der Dominante Typ (D) – „Was ist das Ergebnis?“</a:t>
            </a:r>
          </a:p>
          <a:p>
            <a:r>
              <a:rPr lang="de-DE" sz="2200" b="0" i="0" dirty="0">
                <a:effectLst/>
                <a:latin typeface="Lucida Grande"/>
                <a:ea typeface="Lucida Grande"/>
                <a:cs typeface="Lucida Grande"/>
                <a:sym typeface="Lucida Grande"/>
              </a:rPr>
              <a:t>Diese Kunden sind direkt, bestimmt und oft etwas ungeduldig. Sie wollen die Kontrolle behalten.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Fester Händedruck, direkter Augenkontakt, wirkt oft unter Zeitdruck.</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Kurze Sätze, kommt schnell zum Punkt, unterbricht ggf., fragt nach dem „Was“ (Nutzen/Ergebnis).</a:t>
            </a:r>
          </a:p>
          <a:p>
            <a:pPr marL="0" marR="0" lvl="1" indent="228600" defTabSz="457200" eaLnBrk="1" fontAlgn="auto" latinLnBrk="0" hangingPunct="1">
              <a:lnSpc>
                <a:spcPct val="100000"/>
              </a:lnSpc>
              <a:spcBef>
                <a:spcPts val="0"/>
              </a:spcBef>
              <a:spcAft>
                <a:spcPts val="0"/>
              </a:spcAft>
              <a:buClrTx/>
              <a:buSzTx/>
              <a:buFontTx/>
              <a:buNone/>
              <a:tabLst/>
              <a:defRPr/>
            </a:pPr>
            <a:r>
              <a:rPr lang="de-DE" b="1" dirty="0"/>
              <a:t>Umfeld:</a:t>
            </a:r>
            <a:r>
              <a:rPr lang="de-DE" dirty="0"/>
              <a:t> Statussymbole, funktionaler und prestigeträchtiger Schreibtisch.</a:t>
            </a:r>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effizient, biete Optionen an und lass sie die Entscheidung treffen. Vermeide Smalltalk.</a:t>
            </a:r>
          </a:p>
          <a:p>
            <a:endParaRPr lang="de-DE" dirty="0"/>
          </a:p>
          <a:p>
            <a:r>
              <a:rPr lang="de-DE" sz="2200" b="1" i="0" dirty="0">
                <a:effectLst/>
                <a:latin typeface="Lucida Grande"/>
                <a:ea typeface="Lucida Grande"/>
                <a:cs typeface="Lucida Grande"/>
                <a:sym typeface="Lucida Grande"/>
              </a:rPr>
              <a:t>2. Der Initiative Typ (I) – „Wer ist noch dabei?“</a:t>
            </a:r>
          </a:p>
          <a:p>
            <a:r>
              <a:rPr lang="de-DE" sz="2200" b="0" i="0" dirty="0">
                <a:effectLst/>
                <a:latin typeface="Lucida Grande"/>
                <a:ea typeface="Lucida Grande"/>
                <a:cs typeface="Lucida Grande"/>
                <a:sym typeface="Lucida Grande"/>
              </a:rPr>
              <a:t>Diese Kunden sind enthusiastisch, kontaktfreudig und optimistisch. Für sie ist die Beziehung wichtiger als das Detail.</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Viel Gestik, lebhafte Mimik, sucht körperliche Nähe oder Bestätigung.</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Redet viel, erzählt Geschichten, springt von Thema zu Thema, fragt nach dem „Wer“.</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Persönliche Fotos, Auszeichnungen, vielleicht etwas chaotisch oder sehr modern.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herzlich, baue eine persönliche Bindung auf und verkaufe die Vision oder Begeisterung.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3. Der Stetige Typ (S) – „Wie machen wir das?“</a:t>
            </a:r>
          </a:p>
          <a:p>
            <a:r>
              <a:rPr lang="de-DE" sz="2200" b="0" i="0" dirty="0">
                <a:effectLst/>
                <a:latin typeface="Lucida Grande"/>
                <a:ea typeface="Lucida Grande"/>
                <a:cs typeface="Lucida Grande"/>
                <a:sym typeface="Lucida Grande"/>
              </a:rPr>
              <a:t>Diese Kunden sind loyal, gute Zuhörer und schätzen Sicherheit sowie Beständigkeit. Sie mögen keine plötzlichen Veränderungen.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Eher ruhig, sanfte Stimme, abwartende Haltung, freundliches Lächeln.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Hört aufmerksam zu, antwortet bedacht, fragt nach dem „Wie“ (Prozess/Sicherheit).</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Gemütlich, harmonisch, oft Teamfotos oder Pflanzen.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geduldig, betone Garantien und langfristige Zusammenarbeit. Gib ihnen Zeit für die Entscheidung.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4. Der Gewissenhafte Typ (G) – „Warum ist das so?“</a:t>
            </a:r>
          </a:p>
          <a:p>
            <a:r>
              <a:rPr lang="de-DE" sz="2200" b="0" i="0" dirty="0">
                <a:effectLst/>
                <a:latin typeface="Lucida Grande"/>
                <a:ea typeface="Lucida Grande"/>
                <a:cs typeface="Lucida Grande"/>
                <a:sym typeface="Lucida Grande"/>
              </a:rPr>
              <a:t>Diese Kunden sind analytisch, sachlich und detailorientiert. Sie brauchen Fakten, um eine Entscheidung zu treffen.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Distanziert, eher formell, wenig Mimik, Fokus auf Unterlagen.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Präzise Wortwahl, stellt viele Detailfragen, möchte Beweise/Logik, fragt nach dem „Warum“.</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Sehr ordentlich, funktional, viele Ordner oder technische Daten.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perfekt vorbereitet, liefere Zahlen, Daten und Fakten. Vermeide zu viel Emotion oder vage Versprechen.</a:t>
            </a:r>
          </a:p>
          <a:p>
            <a:endParaRPr lang="de-DE" dirty="0"/>
          </a:p>
        </p:txBody>
      </p:sp>
    </p:spTree>
    <p:extLst>
      <p:ext uri="{BB962C8B-B14F-4D97-AF65-F5344CB8AC3E}">
        <p14:creationId xmlns:p14="http://schemas.microsoft.com/office/powerpoint/2010/main" val="48393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E561D-D2BA-E9E5-CC9F-4A89DE85DDF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EC0A2C3-6C1C-3E48-2343-624166386F7E}"/>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A6B8A8A4-1D85-F504-739C-8945B7BBE8A7}"/>
              </a:ext>
            </a:extLst>
          </p:cNvPr>
          <p:cNvSpPr>
            <a:spLocks noGrp="1"/>
          </p:cNvSpPr>
          <p:nvPr>
            <p:ph type="body" idx="1"/>
          </p:nvPr>
        </p:nvSpPr>
        <p:spPr/>
        <p:txBody>
          <a:bodyPr/>
          <a:lstStyle/>
          <a:p>
            <a:r>
              <a:rPr lang="de-DE" sz="2200" b="1" i="0" dirty="0">
                <a:effectLst/>
                <a:latin typeface="Lucida Grande"/>
                <a:ea typeface="Lucida Grande"/>
                <a:cs typeface="Lucida Grande"/>
                <a:sym typeface="Lucida Grande"/>
              </a:rPr>
              <a:t>Eine Zeile herausheben:</a:t>
            </a:r>
          </a:p>
          <a:p>
            <a:endParaRPr lang="de-DE" sz="2200" b="1"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Reagiert als Käufer</a:t>
            </a:r>
          </a:p>
          <a:p>
            <a:endParaRPr lang="de-DE" sz="2200" b="1" i="0" dirty="0">
              <a:effectLst/>
              <a:latin typeface="Lucida Grande"/>
              <a:ea typeface="Lucida Grande"/>
              <a:cs typeface="Lucida Grande"/>
              <a:sym typeface="Lucida Grande"/>
            </a:endParaRPr>
          </a:p>
          <a:p>
            <a:endParaRPr lang="de-DE" sz="2200" b="1" i="0" dirty="0">
              <a:effectLst/>
              <a:latin typeface="Lucida Grande"/>
              <a:ea typeface="Lucida Grande"/>
              <a:cs typeface="Lucida Grande"/>
              <a:sym typeface="Lucida Grande"/>
            </a:endParaRPr>
          </a:p>
          <a:p>
            <a:endParaRPr lang="de-DE" sz="2200" b="1" i="0" dirty="0">
              <a:effectLst/>
              <a:latin typeface="Lucida Grande"/>
              <a:ea typeface="Lucida Grande"/>
              <a:cs typeface="Lucida Grande"/>
              <a:sym typeface="Lucida Grande"/>
            </a:endParaRPr>
          </a:p>
          <a:p>
            <a:endParaRPr lang="de-DE" sz="2200" b="1" i="0" dirty="0">
              <a:effectLst/>
              <a:latin typeface="Lucida Grande"/>
              <a:ea typeface="Lucida Grande"/>
              <a:cs typeface="Lucida Grande"/>
              <a:sym typeface="Lucida Grande"/>
            </a:endParaRPr>
          </a:p>
          <a:p>
            <a:endParaRPr lang="de-DE" sz="2200" b="1" i="0" dirty="0">
              <a:effectLst/>
              <a:latin typeface="Lucida Grande"/>
              <a:ea typeface="Lucida Grande"/>
              <a:cs typeface="Lucida Grande"/>
              <a:sym typeface="Lucida Grande"/>
            </a:endParaRPr>
          </a:p>
          <a:p>
            <a:endParaRPr lang="de-DE" sz="2200" b="1"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1. Der Dominante Typ (D) – „Was ist das Ergebnis?“</a:t>
            </a:r>
          </a:p>
          <a:p>
            <a:r>
              <a:rPr lang="de-DE" sz="2200" b="0" i="0" dirty="0">
                <a:effectLst/>
                <a:latin typeface="Lucida Grande"/>
                <a:ea typeface="Lucida Grande"/>
                <a:cs typeface="Lucida Grande"/>
                <a:sym typeface="Lucida Grande"/>
              </a:rPr>
              <a:t>Diese Kunden sind direkt, bestimmt und oft etwas ungeduldig. Sie wollen die Kontrolle behalten.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Fester Händedruck, direkter Augenkontakt, wirkt oft unter Zeitdruck.</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Kurze Sätze, kommt schnell zum Punkt, unterbricht ggf., fragt nach dem „Was“ (Nutzen/Ergebnis).</a:t>
            </a:r>
          </a:p>
          <a:p>
            <a:pPr marL="0" marR="0" lvl="1" indent="228600" defTabSz="457200" eaLnBrk="1" fontAlgn="auto" latinLnBrk="0" hangingPunct="1">
              <a:lnSpc>
                <a:spcPct val="100000"/>
              </a:lnSpc>
              <a:spcBef>
                <a:spcPts val="0"/>
              </a:spcBef>
              <a:spcAft>
                <a:spcPts val="0"/>
              </a:spcAft>
              <a:buClrTx/>
              <a:buSzTx/>
              <a:buFontTx/>
              <a:buNone/>
              <a:tabLst/>
              <a:defRPr/>
            </a:pPr>
            <a:r>
              <a:rPr lang="de-DE" b="1" dirty="0"/>
              <a:t>Umfeld:</a:t>
            </a:r>
            <a:r>
              <a:rPr lang="de-DE" dirty="0"/>
              <a:t> Statussymbole, funktionaler und prestigeträchtiger Schreibtisch.</a:t>
            </a:r>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effizient, biete Optionen an und lass sie die Entscheidung treffen. Vermeide Smalltalk.</a:t>
            </a:r>
          </a:p>
          <a:p>
            <a:endParaRPr lang="de-DE" dirty="0"/>
          </a:p>
          <a:p>
            <a:r>
              <a:rPr lang="de-DE" sz="2200" b="1" i="0" dirty="0">
                <a:effectLst/>
                <a:latin typeface="Lucida Grande"/>
                <a:ea typeface="Lucida Grande"/>
                <a:cs typeface="Lucida Grande"/>
                <a:sym typeface="Lucida Grande"/>
              </a:rPr>
              <a:t>2. Der Initiative Typ (I) – „Wer ist noch dabei?“</a:t>
            </a:r>
          </a:p>
          <a:p>
            <a:r>
              <a:rPr lang="de-DE" sz="2200" b="0" i="0" dirty="0">
                <a:effectLst/>
                <a:latin typeface="Lucida Grande"/>
                <a:ea typeface="Lucida Grande"/>
                <a:cs typeface="Lucida Grande"/>
                <a:sym typeface="Lucida Grande"/>
              </a:rPr>
              <a:t>Diese Kunden sind enthusiastisch, kontaktfreudig und optimistisch. Für sie ist die Beziehung wichtiger als das Detail.</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Viel Gestik, lebhafte Mimik, sucht körperliche Nähe oder Bestätigung.</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Redet viel, erzählt Geschichten, springt von Thema zu Thema, fragt nach dem „Wer“.</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Persönliche Fotos, Auszeichnungen, vielleicht etwas chaotisch oder sehr modern.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herzlich, baue eine persönliche Bindung auf und verkaufe die Vision oder Begeisterung.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3. Der Stetige Typ (S) – „Wie machen wir das?“</a:t>
            </a:r>
          </a:p>
          <a:p>
            <a:r>
              <a:rPr lang="de-DE" sz="2200" b="0" i="0" dirty="0">
                <a:effectLst/>
                <a:latin typeface="Lucida Grande"/>
                <a:ea typeface="Lucida Grande"/>
                <a:cs typeface="Lucida Grande"/>
                <a:sym typeface="Lucida Grande"/>
              </a:rPr>
              <a:t>Diese Kunden sind loyal, gute Zuhörer und schätzen Sicherheit sowie Beständigkeit. Sie mögen keine plötzlichen Veränderungen.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Eher ruhig, sanfte Stimme, abwartende Haltung, freundliches Lächeln.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Hört aufmerksam zu, antwortet bedacht, fragt nach dem „Wie“ (Prozess/Sicherheit).</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Gemütlich, harmonisch, oft Teamfotos oder Pflanzen.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geduldig, betone Garantien und langfristige Zusammenarbeit. Gib ihnen Zeit für die Entscheidung.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4. Der Gewissenhafte Typ (G) – „Warum ist das so?“</a:t>
            </a:r>
          </a:p>
          <a:p>
            <a:r>
              <a:rPr lang="de-DE" sz="2200" b="0" i="0" dirty="0">
                <a:effectLst/>
                <a:latin typeface="Lucida Grande"/>
                <a:ea typeface="Lucida Grande"/>
                <a:cs typeface="Lucida Grande"/>
                <a:sym typeface="Lucida Grande"/>
              </a:rPr>
              <a:t>Diese Kunden sind analytisch, sachlich und detailorientiert. Sie brauchen Fakten, um eine Entscheidung zu treffen.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Distanziert, eher formell, wenig Mimik, Fokus auf Unterlagen.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Präzise Wortwahl, stellt viele Detailfragen, möchte Beweise/Logik, fragt nach dem „Warum“.</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Sehr ordentlich, funktional, viele Ordner oder technische Daten.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perfekt vorbereitet, liefere Zahlen, Daten und Fakten. Vermeide zu viel Emotion oder vage Versprechen.</a:t>
            </a:r>
          </a:p>
          <a:p>
            <a:endParaRPr lang="de-DE" dirty="0"/>
          </a:p>
        </p:txBody>
      </p:sp>
    </p:spTree>
    <p:extLst>
      <p:ext uri="{BB962C8B-B14F-4D97-AF65-F5344CB8AC3E}">
        <p14:creationId xmlns:p14="http://schemas.microsoft.com/office/powerpoint/2010/main" val="17585339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1D18A-B048-1F21-6E14-5049A4D9D93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5BF71D7-FCC3-033D-5005-5CCB62623F5B}"/>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3289E093-339E-2492-0A5F-50172830AD4D}"/>
              </a:ext>
            </a:extLst>
          </p:cNvPr>
          <p:cNvSpPr>
            <a:spLocks noGrp="1"/>
          </p:cNvSpPr>
          <p:nvPr>
            <p:ph type="body" idx="1"/>
          </p:nvPr>
        </p:nvSpPr>
        <p:spPr/>
        <p:txBody>
          <a:bodyPr/>
          <a:lstStyle/>
          <a:p>
            <a:r>
              <a:rPr lang="de-DE" sz="2200" b="1" i="0" dirty="0">
                <a:effectLst/>
                <a:latin typeface="Lucida Grande"/>
                <a:ea typeface="Lucida Grande"/>
                <a:cs typeface="Lucida Grande"/>
                <a:sym typeface="Lucida Grande"/>
              </a:rPr>
              <a:t>Eine Zeile herausheben:</a:t>
            </a:r>
          </a:p>
          <a:p>
            <a:endParaRPr lang="de-DE" sz="2200" b="1"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Reagiert als Käufer</a:t>
            </a:r>
          </a:p>
          <a:p>
            <a:endParaRPr lang="de-DE" sz="2200" b="1" i="0" dirty="0">
              <a:effectLst/>
              <a:latin typeface="Lucida Grande"/>
              <a:ea typeface="Lucida Grande"/>
              <a:cs typeface="Lucida Grande"/>
              <a:sym typeface="Lucida Grande"/>
            </a:endParaRPr>
          </a:p>
          <a:p>
            <a:endParaRPr lang="de-DE" sz="2200" b="1" i="0" dirty="0">
              <a:effectLst/>
              <a:latin typeface="Lucida Grande"/>
              <a:ea typeface="Lucida Grande"/>
              <a:cs typeface="Lucida Grande"/>
              <a:sym typeface="Lucida Grande"/>
            </a:endParaRPr>
          </a:p>
          <a:p>
            <a:endParaRPr lang="de-DE" sz="2200" b="1" i="0" dirty="0">
              <a:effectLst/>
              <a:latin typeface="Lucida Grande"/>
              <a:ea typeface="Lucida Grande"/>
              <a:cs typeface="Lucida Grande"/>
              <a:sym typeface="Lucida Grande"/>
            </a:endParaRPr>
          </a:p>
          <a:p>
            <a:endParaRPr lang="de-DE" sz="2200" b="1" i="0" dirty="0">
              <a:effectLst/>
              <a:latin typeface="Lucida Grande"/>
              <a:ea typeface="Lucida Grande"/>
              <a:cs typeface="Lucida Grande"/>
              <a:sym typeface="Lucida Grande"/>
            </a:endParaRPr>
          </a:p>
          <a:p>
            <a:endParaRPr lang="de-DE" sz="2200" b="1" i="0" dirty="0">
              <a:effectLst/>
              <a:latin typeface="Lucida Grande"/>
              <a:ea typeface="Lucida Grande"/>
              <a:cs typeface="Lucida Grande"/>
              <a:sym typeface="Lucida Grande"/>
            </a:endParaRPr>
          </a:p>
          <a:p>
            <a:endParaRPr lang="de-DE" sz="2200" b="1"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1. Der Dominante Typ (D) – „Was ist das Ergebnis?“</a:t>
            </a:r>
          </a:p>
          <a:p>
            <a:r>
              <a:rPr lang="de-DE" sz="2200" b="0" i="0" dirty="0">
                <a:effectLst/>
                <a:latin typeface="Lucida Grande"/>
                <a:ea typeface="Lucida Grande"/>
                <a:cs typeface="Lucida Grande"/>
                <a:sym typeface="Lucida Grande"/>
              </a:rPr>
              <a:t>Diese Kunden sind direkt, bestimmt und oft etwas ungeduldig. Sie wollen die Kontrolle behalten.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Fester Händedruck, direkter Augenkontakt, wirkt oft unter Zeitdruck.</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Kurze Sätze, kommt schnell zum Punkt, unterbricht ggf., fragt nach dem „Was“ (Nutzen/Ergebnis).</a:t>
            </a:r>
          </a:p>
          <a:p>
            <a:pPr marL="0" marR="0" lvl="1" indent="228600" defTabSz="457200" eaLnBrk="1" fontAlgn="auto" latinLnBrk="0" hangingPunct="1">
              <a:lnSpc>
                <a:spcPct val="100000"/>
              </a:lnSpc>
              <a:spcBef>
                <a:spcPts val="0"/>
              </a:spcBef>
              <a:spcAft>
                <a:spcPts val="0"/>
              </a:spcAft>
              <a:buClrTx/>
              <a:buSzTx/>
              <a:buFontTx/>
              <a:buNone/>
              <a:tabLst/>
              <a:defRPr/>
            </a:pPr>
            <a:r>
              <a:rPr lang="de-DE" b="1" dirty="0"/>
              <a:t>Umfeld:</a:t>
            </a:r>
            <a:r>
              <a:rPr lang="de-DE" dirty="0"/>
              <a:t> Statussymbole, funktionaler und prestigeträchtiger Schreibtisch.</a:t>
            </a:r>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effizient, biete Optionen an und lass sie die Entscheidung treffen. Vermeide Smalltalk.</a:t>
            </a:r>
          </a:p>
          <a:p>
            <a:endParaRPr lang="de-DE" dirty="0"/>
          </a:p>
          <a:p>
            <a:r>
              <a:rPr lang="de-DE" sz="2200" b="1" i="0" dirty="0">
                <a:effectLst/>
                <a:latin typeface="Lucida Grande"/>
                <a:ea typeface="Lucida Grande"/>
                <a:cs typeface="Lucida Grande"/>
                <a:sym typeface="Lucida Grande"/>
              </a:rPr>
              <a:t>2. Der Initiative Typ (I) – „Wer ist noch dabei?“</a:t>
            </a:r>
          </a:p>
          <a:p>
            <a:r>
              <a:rPr lang="de-DE" sz="2200" b="0" i="0" dirty="0">
                <a:effectLst/>
                <a:latin typeface="Lucida Grande"/>
                <a:ea typeface="Lucida Grande"/>
                <a:cs typeface="Lucida Grande"/>
                <a:sym typeface="Lucida Grande"/>
              </a:rPr>
              <a:t>Diese Kunden sind enthusiastisch, kontaktfreudig und optimistisch. Für sie ist die Beziehung wichtiger als das Detail.</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Viel Gestik, lebhafte Mimik, sucht körperliche Nähe oder Bestätigung.</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Redet viel, erzählt Geschichten, springt von Thema zu Thema, fragt nach dem „Wer“.</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Persönliche Fotos, Auszeichnungen, vielleicht etwas chaotisch oder sehr modern.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herzlich, baue eine persönliche Bindung auf und verkaufe die Vision oder Begeisterung.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3. Der Stetige Typ (S) – „Wie machen wir das?“</a:t>
            </a:r>
          </a:p>
          <a:p>
            <a:r>
              <a:rPr lang="de-DE" sz="2200" b="0" i="0" dirty="0">
                <a:effectLst/>
                <a:latin typeface="Lucida Grande"/>
                <a:ea typeface="Lucida Grande"/>
                <a:cs typeface="Lucida Grande"/>
                <a:sym typeface="Lucida Grande"/>
              </a:rPr>
              <a:t>Diese Kunden sind loyal, gute Zuhörer und schätzen Sicherheit sowie Beständigkeit. Sie mögen keine plötzlichen Veränderungen.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Eher ruhig, sanfte Stimme, abwartende Haltung, freundliches Lächeln.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Hört aufmerksam zu, antwortet bedacht, fragt nach dem „Wie“ (Prozess/Sicherheit).</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Gemütlich, harmonisch, oft Teamfotos oder Pflanzen.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geduldig, betone Garantien und langfristige Zusammenarbeit. Gib ihnen Zeit für die Entscheidung.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4. Der Gewissenhafte Typ (G) – „Warum ist das so?“</a:t>
            </a:r>
          </a:p>
          <a:p>
            <a:r>
              <a:rPr lang="de-DE" sz="2200" b="0" i="0" dirty="0">
                <a:effectLst/>
                <a:latin typeface="Lucida Grande"/>
                <a:ea typeface="Lucida Grande"/>
                <a:cs typeface="Lucida Grande"/>
                <a:sym typeface="Lucida Grande"/>
              </a:rPr>
              <a:t>Diese Kunden sind analytisch, sachlich und detailorientiert. Sie brauchen Fakten, um eine Entscheidung zu treffen.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Distanziert, eher formell, wenig Mimik, Fokus auf Unterlagen.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Präzise Wortwahl, stellt viele Detailfragen, möchte Beweise/Logik, fragt nach dem „Warum“.</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Sehr ordentlich, funktional, viele Ordner oder technische Daten.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perfekt vorbereitet, liefere Zahlen, Daten und Fakten. Vermeide zu viel Emotion oder vage Versprechen.</a:t>
            </a:r>
          </a:p>
          <a:p>
            <a:endParaRPr lang="de-DE" dirty="0"/>
          </a:p>
        </p:txBody>
      </p:sp>
    </p:spTree>
    <p:extLst>
      <p:ext uri="{BB962C8B-B14F-4D97-AF65-F5344CB8AC3E}">
        <p14:creationId xmlns:p14="http://schemas.microsoft.com/office/powerpoint/2010/main" val="14984845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0D758-EBAA-0EDA-1521-7510F88D938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57FA459-95DA-9B3C-C634-06FC3F1147BB}"/>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C1FE2861-7F26-FDB2-E3C6-5F222BBE808B}"/>
              </a:ext>
            </a:extLst>
          </p:cNvPr>
          <p:cNvSpPr>
            <a:spLocks noGrp="1"/>
          </p:cNvSpPr>
          <p:nvPr>
            <p:ph type="body" idx="1"/>
          </p:nvPr>
        </p:nvSpPr>
        <p:spPr/>
        <p:txBody>
          <a:bodyPr/>
          <a:lstStyle/>
          <a:p>
            <a:r>
              <a:rPr lang="de-DE" sz="2200" b="1" i="0" dirty="0">
                <a:effectLst/>
                <a:latin typeface="Lucida Grande"/>
                <a:ea typeface="Lucida Grande"/>
                <a:cs typeface="Lucida Grande"/>
                <a:sym typeface="Lucida Grande"/>
              </a:rPr>
              <a:t>Eine Zeile herausheben:</a:t>
            </a:r>
          </a:p>
          <a:p>
            <a:endParaRPr lang="de-DE" sz="2200" b="1"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Reagiert als Käufer</a:t>
            </a:r>
          </a:p>
          <a:p>
            <a:endParaRPr lang="de-DE" sz="2200" b="1" i="0" dirty="0">
              <a:effectLst/>
              <a:latin typeface="Lucida Grande"/>
              <a:ea typeface="Lucida Grande"/>
              <a:cs typeface="Lucida Grande"/>
              <a:sym typeface="Lucida Grande"/>
            </a:endParaRPr>
          </a:p>
          <a:p>
            <a:endParaRPr lang="de-DE" sz="2200" b="1" i="0" dirty="0">
              <a:effectLst/>
              <a:latin typeface="Lucida Grande"/>
              <a:ea typeface="Lucida Grande"/>
              <a:cs typeface="Lucida Grande"/>
              <a:sym typeface="Lucida Grande"/>
            </a:endParaRPr>
          </a:p>
          <a:p>
            <a:endParaRPr lang="de-DE" sz="2200" b="1" i="0" dirty="0">
              <a:effectLst/>
              <a:latin typeface="Lucida Grande"/>
              <a:ea typeface="Lucida Grande"/>
              <a:cs typeface="Lucida Grande"/>
              <a:sym typeface="Lucida Grande"/>
            </a:endParaRPr>
          </a:p>
          <a:p>
            <a:endParaRPr lang="de-DE" sz="2200" b="1" i="0" dirty="0">
              <a:effectLst/>
              <a:latin typeface="Lucida Grande"/>
              <a:ea typeface="Lucida Grande"/>
              <a:cs typeface="Lucida Grande"/>
              <a:sym typeface="Lucida Grande"/>
            </a:endParaRPr>
          </a:p>
          <a:p>
            <a:endParaRPr lang="de-DE" sz="2200" b="1" i="0" dirty="0">
              <a:effectLst/>
              <a:latin typeface="Lucida Grande"/>
              <a:ea typeface="Lucida Grande"/>
              <a:cs typeface="Lucida Grande"/>
              <a:sym typeface="Lucida Grande"/>
            </a:endParaRPr>
          </a:p>
          <a:p>
            <a:endParaRPr lang="de-DE" sz="2200" b="1"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1. Der Dominante Typ (D) – „Was ist das Ergebnis?“</a:t>
            </a:r>
          </a:p>
          <a:p>
            <a:r>
              <a:rPr lang="de-DE" sz="2200" b="0" i="0" dirty="0">
                <a:effectLst/>
                <a:latin typeface="Lucida Grande"/>
                <a:ea typeface="Lucida Grande"/>
                <a:cs typeface="Lucida Grande"/>
                <a:sym typeface="Lucida Grande"/>
              </a:rPr>
              <a:t>Diese Kunden sind direkt, bestimmt und oft etwas ungeduldig. Sie wollen die Kontrolle behalten.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Fester Händedruck, direkter Augenkontakt, wirkt oft unter Zeitdruck.</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Kurze Sätze, kommt schnell zum Punkt, unterbricht ggf., fragt nach dem „Was“ (Nutzen/Ergebnis).</a:t>
            </a:r>
          </a:p>
          <a:p>
            <a:pPr marL="0" marR="0" lvl="1" indent="228600" defTabSz="457200" eaLnBrk="1" fontAlgn="auto" latinLnBrk="0" hangingPunct="1">
              <a:lnSpc>
                <a:spcPct val="100000"/>
              </a:lnSpc>
              <a:spcBef>
                <a:spcPts val="0"/>
              </a:spcBef>
              <a:spcAft>
                <a:spcPts val="0"/>
              </a:spcAft>
              <a:buClrTx/>
              <a:buSzTx/>
              <a:buFontTx/>
              <a:buNone/>
              <a:tabLst/>
              <a:defRPr/>
            </a:pPr>
            <a:r>
              <a:rPr lang="de-DE" b="1" dirty="0"/>
              <a:t>Umfeld:</a:t>
            </a:r>
            <a:r>
              <a:rPr lang="de-DE" dirty="0"/>
              <a:t> Statussymbole, funktionaler und prestigeträchtiger Schreibtisch.</a:t>
            </a:r>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effizient, biete Optionen an und lass sie die Entscheidung treffen. Vermeide Smalltalk.</a:t>
            </a:r>
          </a:p>
          <a:p>
            <a:endParaRPr lang="de-DE" dirty="0"/>
          </a:p>
          <a:p>
            <a:r>
              <a:rPr lang="de-DE" sz="2200" b="1" i="0" dirty="0">
                <a:effectLst/>
                <a:latin typeface="Lucida Grande"/>
                <a:ea typeface="Lucida Grande"/>
                <a:cs typeface="Lucida Grande"/>
                <a:sym typeface="Lucida Grande"/>
              </a:rPr>
              <a:t>2. Der Initiative Typ (I) – „Wer ist noch dabei?“</a:t>
            </a:r>
          </a:p>
          <a:p>
            <a:r>
              <a:rPr lang="de-DE" sz="2200" b="0" i="0" dirty="0">
                <a:effectLst/>
                <a:latin typeface="Lucida Grande"/>
                <a:ea typeface="Lucida Grande"/>
                <a:cs typeface="Lucida Grande"/>
                <a:sym typeface="Lucida Grande"/>
              </a:rPr>
              <a:t>Diese Kunden sind enthusiastisch, kontaktfreudig und optimistisch. Für sie ist die Beziehung wichtiger als das Detail.</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Viel Gestik, lebhafte Mimik, sucht körperliche Nähe oder Bestätigung.</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Redet viel, erzählt Geschichten, springt von Thema zu Thema, fragt nach dem „Wer“.</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Persönliche Fotos, Auszeichnungen, vielleicht etwas chaotisch oder sehr modern.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herzlich, baue eine persönliche Bindung auf und verkaufe die Vision oder Begeisterung.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3. Der Stetige Typ (S) – „Wie machen wir das?“</a:t>
            </a:r>
          </a:p>
          <a:p>
            <a:r>
              <a:rPr lang="de-DE" sz="2200" b="0" i="0" dirty="0">
                <a:effectLst/>
                <a:latin typeface="Lucida Grande"/>
                <a:ea typeface="Lucida Grande"/>
                <a:cs typeface="Lucida Grande"/>
                <a:sym typeface="Lucida Grande"/>
              </a:rPr>
              <a:t>Diese Kunden sind loyal, gute Zuhörer und schätzen Sicherheit sowie Beständigkeit. Sie mögen keine plötzlichen Veränderungen.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Eher ruhig, sanfte Stimme, abwartende Haltung, freundliches Lächeln.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Hört aufmerksam zu, antwortet bedacht, fragt nach dem „Wie“ (Prozess/Sicherheit).</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Gemütlich, harmonisch, oft Teamfotos oder Pflanzen.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geduldig, betone Garantien und langfristige Zusammenarbeit. Gib ihnen Zeit für die Entscheidung.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4. Der Gewissenhafte Typ (G) – „Warum ist das so?“</a:t>
            </a:r>
          </a:p>
          <a:p>
            <a:r>
              <a:rPr lang="de-DE" sz="2200" b="0" i="0" dirty="0">
                <a:effectLst/>
                <a:latin typeface="Lucida Grande"/>
                <a:ea typeface="Lucida Grande"/>
                <a:cs typeface="Lucida Grande"/>
                <a:sym typeface="Lucida Grande"/>
              </a:rPr>
              <a:t>Diese Kunden sind analytisch, sachlich und detailorientiert. Sie brauchen Fakten, um eine Entscheidung zu treffen.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Distanziert, eher formell, wenig Mimik, Fokus auf Unterlagen.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Präzise Wortwahl, stellt viele Detailfragen, möchte Beweise/Logik, fragt nach dem „Warum“.</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Sehr ordentlich, funktional, viele Ordner oder technische Daten.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perfekt vorbereitet, liefere Zahlen, Daten und Fakten. Vermeide zu viel Emotion oder vage Versprechen.</a:t>
            </a:r>
          </a:p>
          <a:p>
            <a:endParaRPr lang="de-DE" dirty="0"/>
          </a:p>
        </p:txBody>
      </p:sp>
    </p:spTree>
    <p:extLst>
      <p:ext uri="{BB962C8B-B14F-4D97-AF65-F5344CB8AC3E}">
        <p14:creationId xmlns:p14="http://schemas.microsoft.com/office/powerpoint/2010/main" val="2284059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51500-D83C-94FB-39BC-8C916D35249F}"/>
            </a:ext>
          </a:extLst>
        </p:cNvPr>
        <p:cNvGrpSpPr/>
        <p:nvPr/>
      </p:nvGrpSpPr>
      <p:grpSpPr>
        <a:xfrm>
          <a:off x="0" y="0"/>
          <a:ext cx="0" cy="0"/>
          <a:chOff x="0" y="0"/>
          <a:chExt cx="0" cy="0"/>
        </a:xfrm>
      </p:grpSpPr>
      <p:sp>
        <p:nvSpPr>
          <p:cNvPr id="702" name="Shape 702">
            <a:extLst>
              <a:ext uri="{FF2B5EF4-FFF2-40B4-BE49-F238E27FC236}">
                <a16:creationId xmlns:a16="http://schemas.microsoft.com/office/drawing/2014/main" id="{BF34AC1C-887D-2044-4F08-023127195296}"/>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703" name="Shape 703">
            <a:extLst>
              <a:ext uri="{FF2B5EF4-FFF2-40B4-BE49-F238E27FC236}">
                <a16:creationId xmlns:a16="http://schemas.microsoft.com/office/drawing/2014/main" id="{693577E3-1652-4E77-D0CE-E92C19C89CC5}"/>
              </a:ext>
            </a:extLst>
          </p:cNvPr>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40918226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77A1A-947D-48BB-1CDF-0AF1CAB798D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0A1C541-4040-0DD5-9080-4D0F300AF4C9}"/>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B8DCB641-E48B-F686-86CD-61CD2F10DA00}"/>
              </a:ext>
            </a:extLst>
          </p:cNvPr>
          <p:cNvSpPr>
            <a:spLocks noGrp="1"/>
          </p:cNvSpPr>
          <p:nvPr>
            <p:ph type="body" idx="1"/>
          </p:nvPr>
        </p:nvSpPr>
        <p:spPr/>
        <p:txBody>
          <a:bodyPr/>
          <a:lstStyle/>
          <a:p>
            <a:r>
              <a:rPr lang="de-DE" b="1" dirty="0"/>
              <a:t>Ein paar Punkte herausheben, z.B.:</a:t>
            </a:r>
          </a:p>
          <a:p>
            <a:endParaRPr lang="de-DE" dirty="0"/>
          </a:p>
          <a:p>
            <a:r>
              <a:rPr lang="de-DE" dirty="0"/>
              <a:t>ROT</a:t>
            </a:r>
          </a:p>
          <a:p>
            <a:r>
              <a:rPr lang="de-DE" dirty="0"/>
              <a:t>Klare knackige Aussagen</a:t>
            </a:r>
          </a:p>
          <a:p>
            <a:r>
              <a:rPr lang="de-DE" dirty="0"/>
              <a:t>Fakten, Schwerpunkte, keine Details</a:t>
            </a:r>
          </a:p>
          <a:p>
            <a:r>
              <a:rPr lang="de-DE" dirty="0"/>
              <a:t>Kurz fassen</a:t>
            </a:r>
          </a:p>
          <a:p>
            <a:endParaRPr lang="de-DE" dirty="0"/>
          </a:p>
          <a:p>
            <a:r>
              <a:rPr lang="de-DE" dirty="0">
                <a:solidFill>
                  <a:srgbClr val="2A669A"/>
                </a:solidFill>
              </a:rPr>
              <a:t>BLAU</a:t>
            </a:r>
          </a:p>
          <a:p>
            <a:r>
              <a:rPr lang="de-DE" dirty="0">
                <a:solidFill>
                  <a:srgbClr val="2A669A"/>
                </a:solidFill>
              </a:rPr>
              <a:t>Nicht menscheln</a:t>
            </a:r>
          </a:p>
          <a:p>
            <a:r>
              <a:rPr lang="de-DE" dirty="0">
                <a:solidFill>
                  <a:srgbClr val="2A669A"/>
                </a:solidFill>
              </a:rPr>
              <a:t>Fakten, Fakten, Fakten</a:t>
            </a:r>
          </a:p>
          <a:p>
            <a:endParaRPr lang="de-DE" dirty="0"/>
          </a:p>
          <a:p>
            <a:r>
              <a:rPr lang="de-DE" dirty="0"/>
              <a:t>GELB</a:t>
            </a:r>
          </a:p>
          <a:p>
            <a:r>
              <a:rPr lang="de-DE" dirty="0"/>
              <a:t>Bühne geben</a:t>
            </a:r>
          </a:p>
          <a:p>
            <a:r>
              <a:rPr lang="de-DE" dirty="0"/>
              <a:t>Keine Details, nur Nutzensprache</a:t>
            </a:r>
          </a:p>
          <a:p>
            <a:endParaRPr lang="de-DE" dirty="0"/>
          </a:p>
          <a:p>
            <a:r>
              <a:rPr lang="de-DE" dirty="0"/>
              <a:t>GRÜN</a:t>
            </a:r>
          </a:p>
          <a:p>
            <a:r>
              <a:rPr lang="de-DE" dirty="0"/>
              <a:t>Gemeinsame Basis, Vertrauen schaffen</a:t>
            </a:r>
          </a:p>
          <a:p>
            <a:r>
              <a:rPr lang="de-DE" dirty="0"/>
              <a:t>Empfehlungen nutzen</a:t>
            </a:r>
          </a:p>
        </p:txBody>
      </p:sp>
    </p:spTree>
    <p:extLst>
      <p:ext uri="{BB962C8B-B14F-4D97-AF65-F5344CB8AC3E}">
        <p14:creationId xmlns:p14="http://schemas.microsoft.com/office/powerpoint/2010/main" val="40497020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C18FF-89A2-14CF-54C3-2EEBA0671A8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52F776A-9A0E-D44D-A057-D96ED1F28595}"/>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5B469A24-E4EA-070B-C616-8773CDCA3515}"/>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009992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F1AF4-4E28-A55C-8BF5-9B25918A8C31}"/>
            </a:ext>
          </a:extLst>
        </p:cNvPr>
        <p:cNvGrpSpPr/>
        <p:nvPr/>
      </p:nvGrpSpPr>
      <p:grpSpPr>
        <a:xfrm>
          <a:off x="0" y="0"/>
          <a:ext cx="0" cy="0"/>
          <a:chOff x="0" y="0"/>
          <a:chExt cx="0" cy="0"/>
        </a:xfrm>
      </p:grpSpPr>
      <p:sp>
        <p:nvSpPr>
          <p:cNvPr id="702" name="Shape 702">
            <a:extLst>
              <a:ext uri="{FF2B5EF4-FFF2-40B4-BE49-F238E27FC236}">
                <a16:creationId xmlns:a16="http://schemas.microsoft.com/office/drawing/2014/main" id="{46F9EE54-0E2F-6107-B849-2B68FA275549}"/>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703" name="Shape 703">
            <a:extLst>
              <a:ext uri="{FF2B5EF4-FFF2-40B4-BE49-F238E27FC236}">
                <a16:creationId xmlns:a16="http://schemas.microsoft.com/office/drawing/2014/main" id="{93708E24-81B1-D52A-B590-EF35DCD1A7E3}"/>
              </a:ext>
            </a:extLst>
          </p:cNvPr>
          <p:cNvSpPr>
            <a:spLocks noGrp="1"/>
          </p:cNvSpPr>
          <p:nvPr>
            <p:ph type="body" sz="quarter" idx="1"/>
          </p:nvPr>
        </p:nvSpPr>
        <p:spPr>
          <a:prstGeom prst="rect">
            <a:avLst/>
          </a:prstGeom>
        </p:spPr>
        <p:txBody>
          <a:bodyPr/>
          <a:lstStyle/>
          <a:p>
            <a:r>
              <a:rPr dirty="0"/>
              <a:t>	</a:t>
            </a:r>
          </a:p>
        </p:txBody>
      </p:sp>
    </p:spTree>
    <p:extLst>
      <p:ext uri="{BB962C8B-B14F-4D97-AF65-F5344CB8AC3E}">
        <p14:creationId xmlns:p14="http://schemas.microsoft.com/office/powerpoint/2010/main" val="18467956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AB5DD-2AE4-140E-EA92-A48A26FF1DDA}"/>
            </a:ext>
          </a:extLst>
        </p:cNvPr>
        <p:cNvGrpSpPr/>
        <p:nvPr/>
      </p:nvGrpSpPr>
      <p:grpSpPr>
        <a:xfrm>
          <a:off x="0" y="0"/>
          <a:ext cx="0" cy="0"/>
          <a:chOff x="0" y="0"/>
          <a:chExt cx="0" cy="0"/>
        </a:xfrm>
      </p:grpSpPr>
      <p:sp>
        <p:nvSpPr>
          <p:cNvPr id="1515" name="Shape 1515">
            <a:extLst>
              <a:ext uri="{FF2B5EF4-FFF2-40B4-BE49-F238E27FC236}">
                <a16:creationId xmlns:a16="http://schemas.microsoft.com/office/drawing/2014/main" id="{8F456BFE-81D8-B0FE-708D-1A4B329D1779}"/>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1516" name="Shape 1516">
            <a:extLst>
              <a:ext uri="{FF2B5EF4-FFF2-40B4-BE49-F238E27FC236}">
                <a16:creationId xmlns:a16="http://schemas.microsoft.com/office/drawing/2014/main" id="{1D7874B9-F10C-6B79-22CA-7C1BEEC3E0C4}"/>
              </a:ext>
            </a:extLst>
          </p:cNvPr>
          <p:cNvSpPr>
            <a:spLocks noGrp="1"/>
          </p:cNvSpPr>
          <p:nvPr>
            <p:ph type="body" sz="quarter" idx="1"/>
          </p:nvPr>
        </p:nvSpPr>
        <p:spPr>
          <a:prstGeom prst="rect">
            <a:avLst/>
          </a:prstGeom>
        </p:spPr>
        <p:txBody>
          <a:bodyPr/>
          <a:lstStyle>
            <a:lvl1pPr defTabSz="914400">
              <a:defRPr sz="1800">
                <a:latin typeface="Helvetica Neue"/>
                <a:ea typeface="Helvetica Neue"/>
                <a:cs typeface="Helvetica Neue"/>
                <a:sym typeface="Helvetica Neue"/>
              </a:defRPr>
            </a:lvl1pPr>
          </a:lstStyle>
          <a:p>
            <a:r>
              <a:rPr lang="de-DE" dirty="0"/>
              <a:t>Bitte hier am Flipchart obiges Bild aufzeichnen und die TN bewerten lassen – Punkte kleben oder Smilies malen lassen</a:t>
            </a:r>
            <a:endParaRPr dirty="0"/>
          </a:p>
        </p:txBody>
      </p:sp>
    </p:spTree>
    <p:extLst>
      <p:ext uri="{BB962C8B-B14F-4D97-AF65-F5344CB8AC3E}">
        <p14:creationId xmlns:p14="http://schemas.microsoft.com/office/powerpoint/2010/main" val="21326467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AA7D0-DC08-F6E3-136F-1AD074FDFA53}"/>
            </a:ext>
          </a:extLst>
        </p:cNvPr>
        <p:cNvGrpSpPr/>
        <p:nvPr/>
      </p:nvGrpSpPr>
      <p:grpSpPr>
        <a:xfrm>
          <a:off x="0" y="0"/>
          <a:ext cx="0" cy="0"/>
          <a:chOff x="0" y="0"/>
          <a:chExt cx="0" cy="0"/>
        </a:xfrm>
      </p:grpSpPr>
      <p:sp>
        <p:nvSpPr>
          <p:cNvPr id="2268" name="Shape 2268">
            <a:extLst>
              <a:ext uri="{FF2B5EF4-FFF2-40B4-BE49-F238E27FC236}">
                <a16:creationId xmlns:a16="http://schemas.microsoft.com/office/drawing/2014/main" id="{511AFF5C-B0CC-33E9-29C0-42F0DAB2520F}"/>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2269" name="Shape 2269">
            <a:extLst>
              <a:ext uri="{FF2B5EF4-FFF2-40B4-BE49-F238E27FC236}">
                <a16:creationId xmlns:a16="http://schemas.microsoft.com/office/drawing/2014/main" id="{3C1ABE39-FBD8-26E4-978A-B1E87AB2B133}"/>
              </a:ext>
            </a:extLst>
          </p:cNvPr>
          <p:cNvSpPr>
            <a:spLocks noGrp="1"/>
          </p:cNvSpPr>
          <p:nvPr>
            <p:ph type="body" sz="quarter" idx="1"/>
          </p:nvPr>
        </p:nvSpPr>
        <p:spPr>
          <a:prstGeom prst="rect">
            <a:avLst/>
          </a:prstGeom>
        </p:spPr>
        <p:txBody>
          <a:bodyPr/>
          <a:lstStyle/>
          <a:p>
            <a:r>
              <a:rPr lang="de-DE" dirty="0"/>
              <a:t>FEUERWERK</a:t>
            </a:r>
            <a:endParaRPr dirty="0"/>
          </a:p>
        </p:txBody>
      </p:sp>
    </p:spTree>
    <p:extLst>
      <p:ext uri="{BB962C8B-B14F-4D97-AF65-F5344CB8AC3E}">
        <p14:creationId xmlns:p14="http://schemas.microsoft.com/office/powerpoint/2010/main" val="37596310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132859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6216D-904E-4438-5A87-39488CAF67A6}"/>
            </a:ext>
          </a:extLst>
        </p:cNvPr>
        <p:cNvGrpSpPr/>
        <p:nvPr/>
      </p:nvGrpSpPr>
      <p:grpSpPr>
        <a:xfrm>
          <a:off x="0" y="0"/>
          <a:ext cx="0" cy="0"/>
          <a:chOff x="0" y="0"/>
          <a:chExt cx="0" cy="0"/>
        </a:xfrm>
      </p:grpSpPr>
      <p:sp>
        <p:nvSpPr>
          <p:cNvPr id="702" name="Shape 702">
            <a:extLst>
              <a:ext uri="{FF2B5EF4-FFF2-40B4-BE49-F238E27FC236}">
                <a16:creationId xmlns:a16="http://schemas.microsoft.com/office/drawing/2014/main" id="{96CB1E2C-EE25-9C19-CC86-1BFCE1D6D46B}"/>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703" name="Shape 703">
            <a:extLst>
              <a:ext uri="{FF2B5EF4-FFF2-40B4-BE49-F238E27FC236}">
                <a16:creationId xmlns:a16="http://schemas.microsoft.com/office/drawing/2014/main" id="{91096CC8-0A8F-AA84-83FE-19AD59CD988E}"/>
              </a:ext>
            </a:extLst>
          </p:cNvPr>
          <p:cNvSpPr>
            <a:spLocks noGrp="1"/>
          </p:cNvSpPr>
          <p:nvPr>
            <p:ph type="body" sz="quarter" idx="1"/>
          </p:nvPr>
        </p:nvSpPr>
        <p:spPr>
          <a:prstGeom prst="rect">
            <a:avLst/>
          </a:prstGeom>
        </p:spPr>
        <p:txBody>
          <a:bodyPr/>
          <a:lstStyle/>
          <a:p>
            <a:r>
              <a:rPr lang="de-DE" dirty="0"/>
              <a:t>Antworten notieren und als Foto/Scan zum Handout packen</a:t>
            </a:r>
          </a:p>
          <a:p>
            <a:endParaRPr lang="de-DE" dirty="0"/>
          </a:p>
          <a:p>
            <a:pPr marL="0" marR="0" lvl="0" indent="0" defTabSz="457200" eaLnBrk="1" fontAlgn="auto" latinLnBrk="0" hangingPunct="1">
              <a:lnSpc>
                <a:spcPct val="100000"/>
              </a:lnSpc>
              <a:spcBef>
                <a:spcPts val="0"/>
              </a:spcBef>
              <a:spcAft>
                <a:spcPts val="0"/>
              </a:spcAft>
              <a:buClrTx/>
              <a:buSzTx/>
              <a:buFontTx/>
              <a:buNone/>
              <a:tabLst/>
              <a:defRPr/>
            </a:pPr>
            <a:r>
              <a:rPr lang="de-DE" sz="2400" b="1" i="1" dirty="0">
                <a:solidFill>
                  <a:srgbClr val="C00000"/>
                </a:solidFill>
              </a:rPr>
              <a:t>„Was ist Ihnen wichtig, wenn Sie an die Zusammenarbeit mit mir denken?“</a:t>
            </a:r>
          </a:p>
          <a:p>
            <a:endParaRPr lang="de-DE" dirty="0"/>
          </a:p>
          <a:p>
            <a:r>
              <a:rPr lang="de-DE" dirty="0"/>
              <a:t>Die Antworten, die alleine ich auf diese Frage erhalten habe sind so positiv vielschichtig, so dass ich entweder genau wusste was mein Gegenüber von mir erwartet oder: „Wow, diese Frage hat mir noch nie jemand gestellt“</a:t>
            </a:r>
            <a:endParaRPr dirty="0"/>
          </a:p>
        </p:txBody>
      </p:sp>
    </p:spTree>
    <p:extLst>
      <p:ext uri="{BB962C8B-B14F-4D97-AF65-F5344CB8AC3E}">
        <p14:creationId xmlns:p14="http://schemas.microsoft.com/office/powerpoint/2010/main" val="47055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b="1" dirty="0"/>
              <a:t>Uwe Kolbeck hat da eine Idee gehabt. Ich habe sie aufgenommen. PPT ist animiert. Aus meiner Sicht nochmal ein guter Impuls, um nochmals darüber nachzudenken, ob ich mich den Rahmenbedingungen hingebe oder selbst der Schmied meines Glückes bin </a:t>
            </a:r>
            <a:r>
              <a:rPr lang="de-DE" b="1" dirty="0">
                <a:sym typeface="Wingdings" pitchFamily="2" charset="2"/>
              </a:rPr>
              <a:t></a:t>
            </a:r>
            <a:endParaRPr lang="de-DE" b="1" dirty="0"/>
          </a:p>
        </p:txBody>
      </p:sp>
    </p:spTree>
    <p:extLst>
      <p:ext uri="{BB962C8B-B14F-4D97-AF65-F5344CB8AC3E}">
        <p14:creationId xmlns:p14="http://schemas.microsoft.com/office/powerpoint/2010/main" val="395983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95983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Wir haben beim letzten Workshop hier die Fragen identifiziert, um zum Nutzen überzuleiten. Und hieraus lässt sich das Produkt oder die Dienstleistung ableiten</a:t>
            </a:r>
          </a:p>
          <a:p>
            <a:endParaRPr lang="de-DE" dirty="0"/>
          </a:p>
          <a:p>
            <a:r>
              <a:rPr lang="de-DE" dirty="0"/>
              <a:t>Wenn wir es jetzt schaffen, das Merkmal des Produktes, den Nutzen, den der Kunde damit hat in ein Bild zu transportieren, welches uns der Kunde im Rahmen der Bedarfsanalyse mitgegeben hat, dann haben wir den Weg geebnet zum Abschluss.</a:t>
            </a:r>
          </a:p>
          <a:p>
            <a:endParaRPr lang="de-DE" dirty="0"/>
          </a:p>
          <a:p>
            <a:r>
              <a:rPr lang="de-DE" dirty="0"/>
              <a:t>Hier ist wichtig, dass der Kunde uns ein Bild mitgibt, welches wir nutzen können -&gt; Aktives zuhören -&gt; Unterbewusstsein -&gt; Gefühl erleben</a:t>
            </a:r>
          </a:p>
          <a:p>
            <a:endParaRPr lang="de-DE" dirty="0"/>
          </a:p>
          <a:p>
            <a:endParaRPr lang="de-DE" dirty="0"/>
          </a:p>
        </p:txBody>
      </p:sp>
    </p:spTree>
    <p:extLst>
      <p:ext uri="{BB962C8B-B14F-4D97-AF65-F5344CB8AC3E}">
        <p14:creationId xmlns:p14="http://schemas.microsoft.com/office/powerpoint/2010/main" val="90571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Wir haben beim letzten Workshop hier die Fragen identifiziert, um zum Nutzen überzuleiten. Und hieraus lässt sich das Produkt oder die Dienstleistung ableiten</a:t>
            </a:r>
          </a:p>
          <a:p>
            <a:endParaRPr lang="de-DE" dirty="0"/>
          </a:p>
        </p:txBody>
      </p:sp>
    </p:spTree>
    <p:extLst>
      <p:ext uri="{BB962C8B-B14F-4D97-AF65-F5344CB8AC3E}">
        <p14:creationId xmlns:p14="http://schemas.microsoft.com/office/powerpoint/2010/main" val="3451918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Foto - Horizontal">
    <p:spTree>
      <p:nvGrpSpPr>
        <p:cNvPr id="1" name=""/>
        <p:cNvGrpSpPr/>
        <p:nvPr/>
      </p:nvGrpSpPr>
      <p:grpSpPr>
        <a:xfrm>
          <a:off x="0" y="0"/>
          <a:ext cx="0" cy="0"/>
          <a:chOff x="0" y="0"/>
          <a:chExt cx="0" cy="0"/>
        </a:xfrm>
      </p:grpSpPr>
      <p:sp>
        <p:nvSpPr>
          <p:cNvPr id="26" name="Bild"/>
          <p:cNvSpPr>
            <a:spLocks noGrp="1"/>
          </p:cNvSpPr>
          <p:nvPr>
            <p:ph type="pic" sz="half" idx="21"/>
          </p:nvPr>
        </p:nvSpPr>
        <p:spPr>
          <a:xfrm>
            <a:off x="5307210" y="892968"/>
            <a:ext cx="13751720" cy="9172589"/>
          </a:xfrm>
          <a:prstGeom prst="rect">
            <a:avLst/>
          </a:prstGeom>
        </p:spPr>
        <p:txBody>
          <a:bodyPr lIns="91439" tIns="45719" rIns="91439" bIns="45719">
            <a:noAutofit/>
          </a:bodyPr>
          <a:lstStyle/>
          <a:p>
            <a:endParaRPr/>
          </a:p>
        </p:txBody>
      </p:sp>
      <p:sp>
        <p:nvSpPr>
          <p:cNvPr id="27" name="Titeltext"/>
          <p:cNvSpPr txBox="1">
            <a:spLocks noGrp="1"/>
          </p:cNvSpPr>
          <p:nvPr>
            <p:ph type="title"/>
          </p:nvPr>
        </p:nvSpPr>
        <p:spPr>
          <a:xfrm>
            <a:off x="4833937" y="9447609"/>
            <a:ext cx="14716126" cy="2000251"/>
          </a:xfrm>
          <a:prstGeom prst="rect">
            <a:avLst/>
          </a:prstGeom>
        </p:spPr>
        <p:txBody>
          <a:bodyPr lIns="71437" tIns="71437" rIns="71437" bIns="71437" anchor="b"/>
          <a:lstStyle>
            <a:lvl1pPr algn="ctr" defTabSz="821531">
              <a:lnSpc>
                <a:spcPct val="100000"/>
              </a:lnSpc>
              <a:defRPr sz="11200">
                <a:latin typeface="+mn-lt"/>
                <a:ea typeface="+mn-ea"/>
                <a:cs typeface="+mn-cs"/>
                <a:sym typeface="Helvetica Light"/>
              </a:defRPr>
            </a:lvl1pPr>
          </a:lstStyle>
          <a:p>
            <a:r>
              <a:t>Titeltext</a:t>
            </a:r>
          </a:p>
        </p:txBody>
      </p:sp>
      <p:sp>
        <p:nvSpPr>
          <p:cNvPr id="28" name="Textebene 1…"/>
          <p:cNvSpPr txBox="1">
            <a:spLocks noGrp="1"/>
          </p:cNvSpPr>
          <p:nvPr>
            <p:ph type="body" sz="quarter" idx="1"/>
          </p:nvPr>
        </p:nvSpPr>
        <p:spPr>
          <a:xfrm>
            <a:off x="4833937" y="11519296"/>
            <a:ext cx="14716126" cy="1589486"/>
          </a:xfrm>
          <a:prstGeom prst="rect">
            <a:avLst/>
          </a:prstGeom>
        </p:spPr>
        <p:txBody>
          <a:bodyPr lIns="71437" tIns="71437" rIns="71437" bIns="71437"/>
          <a:lstStyle>
            <a:lvl1pPr marL="0" indent="0" algn="ctr" defTabSz="821531">
              <a:spcBef>
                <a:spcPts val="0"/>
              </a:spcBef>
              <a:defRPr sz="4400">
                <a:latin typeface="+mn-lt"/>
                <a:ea typeface="+mn-ea"/>
                <a:cs typeface="+mn-cs"/>
                <a:sym typeface="Helvetica Light"/>
              </a:defRPr>
            </a:lvl1pPr>
            <a:lvl2pPr marL="0" indent="228600" algn="ctr" defTabSz="821531">
              <a:spcBef>
                <a:spcPts val="0"/>
              </a:spcBef>
              <a:defRPr sz="4400">
                <a:latin typeface="+mn-lt"/>
                <a:ea typeface="+mn-ea"/>
                <a:cs typeface="+mn-cs"/>
                <a:sym typeface="Helvetica Light"/>
              </a:defRPr>
            </a:lvl2pPr>
            <a:lvl3pPr marL="0" indent="457200" algn="ctr" defTabSz="821531">
              <a:spcBef>
                <a:spcPts val="0"/>
              </a:spcBef>
              <a:defRPr sz="4400">
                <a:latin typeface="+mn-lt"/>
                <a:ea typeface="+mn-ea"/>
                <a:cs typeface="+mn-cs"/>
                <a:sym typeface="Helvetica Light"/>
              </a:defRPr>
            </a:lvl3pPr>
            <a:lvl4pPr marL="0" indent="685800" algn="ctr" defTabSz="821531">
              <a:spcBef>
                <a:spcPts val="0"/>
              </a:spcBef>
              <a:defRPr sz="4400">
                <a:latin typeface="+mn-lt"/>
                <a:ea typeface="+mn-ea"/>
                <a:cs typeface="+mn-cs"/>
                <a:sym typeface="Helvetica Light"/>
              </a:defRPr>
            </a:lvl4pPr>
            <a:lvl5pPr marL="0" indent="914400" algn="ctr" defTabSz="821531">
              <a:spcBef>
                <a:spcPts val="0"/>
              </a:spcBef>
              <a:defRPr sz="4400">
                <a:latin typeface="+mn-lt"/>
                <a:ea typeface="+mn-ea"/>
                <a:cs typeface="+mn-cs"/>
                <a:sym typeface="Helvetica Light"/>
              </a:defRPr>
            </a:lvl5pPr>
          </a:lstStyle>
          <a:p>
            <a:r>
              <a:t>Textebene 1</a:t>
            </a:r>
          </a:p>
          <a:p>
            <a:pPr lvl="1"/>
            <a:r>
              <a:t>Textebene 2</a:t>
            </a:r>
          </a:p>
          <a:p>
            <a:pPr lvl="2"/>
            <a:r>
              <a:t>Textebene 3</a:t>
            </a:r>
          </a:p>
          <a:p>
            <a:pPr lvl="3"/>
            <a:r>
              <a:t>Textebene 4</a:t>
            </a:r>
          </a:p>
          <a:p>
            <a:pPr lvl="4"/>
            <a:r>
              <a:t>Textebene 5</a:t>
            </a:r>
          </a:p>
        </p:txBody>
      </p:sp>
      <p:sp>
        <p:nvSpPr>
          <p:cNvPr id="29" name="Foliennummer"/>
          <p:cNvSpPr txBox="1">
            <a:spLocks noGrp="1"/>
          </p:cNvSpPr>
          <p:nvPr>
            <p:ph type="sldNum" sz="quarter" idx="2"/>
          </p:nvPr>
        </p:nvSpPr>
        <p:spPr>
          <a:xfrm>
            <a:off x="11935814" y="13001625"/>
            <a:ext cx="494513" cy="511175"/>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elfolie">
    <p:spTree>
      <p:nvGrpSpPr>
        <p:cNvPr id="1" name=""/>
        <p:cNvGrpSpPr/>
        <p:nvPr/>
      </p:nvGrpSpPr>
      <p:grpSpPr>
        <a:xfrm>
          <a:off x="0" y="0"/>
          <a:ext cx="0" cy="0"/>
          <a:chOff x="0" y="0"/>
          <a:chExt cx="0" cy="0"/>
        </a:xfrm>
      </p:grpSpPr>
      <p:sp>
        <p:nvSpPr>
          <p:cNvPr id="129" name="Rechteck"/>
          <p:cNvSpPr/>
          <p:nvPr/>
        </p:nvSpPr>
        <p:spPr>
          <a:xfrm>
            <a:off x="762000" y="1678745"/>
            <a:ext cx="22860000" cy="178596"/>
          </a:xfrm>
          <a:prstGeom prst="rect">
            <a:avLst/>
          </a:prstGeom>
          <a:solidFill>
            <a:srgbClr val="F1601F"/>
          </a:solidFill>
          <a:ln w="12700">
            <a:miter lim="400000"/>
          </a:ln>
          <a:effectLst>
            <a:outerShdw blurRad="88900" dist="50800" dir="5400000" rotWithShape="0">
              <a:srgbClr val="000000">
                <a:alpha val="35000"/>
              </a:srgbClr>
            </a:outerShdw>
          </a:effectLst>
        </p:spPr>
        <p:txBody>
          <a:bodyPr lIns="114300" tIns="114300" rIns="114300" bIns="114300"/>
          <a:lstStyle/>
          <a:p>
            <a:pPr algn="l" defTabSz="2286000">
              <a:defRPr sz="6000">
                <a:solidFill>
                  <a:srgbClr val="FFFFFF"/>
                </a:solidFill>
                <a:latin typeface="Times New Roman"/>
                <a:ea typeface="Times New Roman"/>
                <a:cs typeface="Times New Roman"/>
                <a:sym typeface="Times New Roman"/>
              </a:defRPr>
            </a:pPr>
            <a:endParaRPr/>
          </a:p>
        </p:txBody>
      </p:sp>
      <p:sp>
        <p:nvSpPr>
          <p:cNvPr id="130" name="Titeltext"/>
          <p:cNvSpPr txBox="1">
            <a:spLocks noGrp="1"/>
          </p:cNvSpPr>
          <p:nvPr>
            <p:ph type="title"/>
          </p:nvPr>
        </p:nvSpPr>
        <p:spPr>
          <a:xfrm>
            <a:off x="2476500" y="4262437"/>
            <a:ext cx="19431000" cy="2936876"/>
          </a:xfrm>
          <a:prstGeom prst="rect">
            <a:avLst/>
          </a:prstGeom>
        </p:spPr>
        <p:txBody>
          <a:bodyPr/>
          <a:lstStyle/>
          <a:p>
            <a:r>
              <a:t>Titeltext</a:t>
            </a:r>
          </a:p>
        </p:txBody>
      </p:sp>
      <p:sp>
        <p:nvSpPr>
          <p:cNvPr id="131" name="Textebene 1…"/>
          <p:cNvSpPr txBox="1">
            <a:spLocks noGrp="1"/>
          </p:cNvSpPr>
          <p:nvPr>
            <p:ph type="body" sz="quarter" idx="1"/>
          </p:nvPr>
        </p:nvSpPr>
        <p:spPr>
          <a:xfrm>
            <a:off x="4191000" y="7770812"/>
            <a:ext cx="16002000" cy="3508376"/>
          </a:xfrm>
          <a:prstGeom prst="rect">
            <a:avLst/>
          </a:prstGeom>
        </p:spPr>
        <p:txBody>
          <a:bodyPr/>
          <a:lstStyle>
            <a:lvl1pPr marL="0" indent="0" algn="ctr"/>
            <a:lvl2pPr marL="0" indent="457200" algn="ctr"/>
            <a:lvl3pPr marL="0" indent="914400" algn="ctr"/>
            <a:lvl4pPr marL="0" indent="1371600" algn="ctr"/>
            <a:lvl5pPr marL="0" indent="1828800" algn="ctr"/>
          </a:lstStyle>
          <a:p>
            <a:r>
              <a:t>Textebene 1</a:t>
            </a:r>
          </a:p>
          <a:p>
            <a:pPr lvl="1"/>
            <a:r>
              <a:t>Textebene 2</a:t>
            </a:r>
          </a:p>
          <a:p>
            <a:pPr lvl="2"/>
            <a:r>
              <a:t>Textebene 3</a:t>
            </a:r>
          </a:p>
          <a:p>
            <a:pPr lvl="3"/>
            <a:r>
              <a:t>Textebene 4</a:t>
            </a:r>
          </a:p>
          <a:p>
            <a:pPr lvl="4"/>
            <a:r>
              <a:t>Textebene 5</a:t>
            </a:r>
          </a:p>
        </p:txBody>
      </p:sp>
      <p:sp>
        <p:nvSpPr>
          <p:cNvPr id="132"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sp>
        <p:nvSpPr>
          <p:cNvPr id="139" name="Titeltext"/>
          <p:cNvSpPr txBox="1">
            <a:spLocks noGrp="1"/>
          </p:cNvSpPr>
          <p:nvPr>
            <p:ph type="title"/>
          </p:nvPr>
        </p:nvSpPr>
        <p:spPr>
          <a:xfrm>
            <a:off x="4833937" y="4536281"/>
            <a:ext cx="14716126" cy="4643438"/>
          </a:xfrm>
          <a:prstGeom prst="rect">
            <a:avLst/>
          </a:prstGeom>
        </p:spPr>
        <p:txBody>
          <a:bodyPr lIns="71437" tIns="71437" rIns="71437" bIns="71437" anchor="ctr"/>
          <a:lstStyle>
            <a:lvl1pPr algn="ctr" defTabSz="821531">
              <a:lnSpc>
                <a:spcPct val="100000"/>
              </a:lnSpc>
              <a:defRPr sz="11200">
                <a:latin typeface="+mn-lt"/>
                <a:ea typeface="+mn-ea"/>
                <a:cs typeface="+mn-cs"/>
                <a:sym typeface="Helvetica Light"/>
              </a:defRPr>
            </a:lvl1pPr>
          </a:lstStyle>
          <a:p>
            <a:r>
              <a:t>Titeltext</a:t>
            </a:r>
          </a:p>
        </p:txBody>
      </p:sp>
      <p:grpSp>
        <p:nvGrpSpPr>
          <p:cNvPr id="143" name="Gruppieren"/>
          <p:cNvGrpSpPr/>
          <p:nvPr/>
        </p:nvGrpSpPr>
        <p:grpSpPr>
          <a:xfrm>
            <a:off x="21134455" y="12755081"/>
            <a:ext cx="3196201" cy="961839"/>
            <a:chOff x="0" y="0"/>
            <a:chExt cx="3196199" cy="961838"/>
          </a:xfrm>
        </p:grpSpPr>
        <p:sp>
          <p:nvSpPr>
            <p:cNvPr id="140"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41" name="online-academy"/>
            <p:cNvSpPr txBox="1"/>
            <p:nvPr/>
          </p:nvSpPr>
          <p:spPr>
            <a:xfrm>
              <a:off x="13137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1600">
                  <a:solidFill>
                    <a:srgbClr val="E57031"/>
                  </a:solidFill>
                  <a:latin typeface="Comfortaa Bold"/>
                  <a:ea typeface="Comfortaa Bold"/>
                  <a:cs typeface="Comfortaa Bold"/>
                  <a:sym typeface="Comfortaa Bold"/>
                </a:defRPr>
              </a:lvl1pPr>
            </a:lstStyle>
            <a:p>
              <a:r>
                <a:t>online-academy</a:t>
              </a:r>
            </a:p>
          </p:txBody>
        </p:sp>
        <p:pic>
          <p:nvPicPr>
            <p:cNvPr id="142"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144" name="© Ralph Schmauder 2017 all rights reserved"/>
          <p:cNvSpPr txBox="1"/>
          <p:nvPr/>
        </p:nvSpPr>
        <p:spPr>
          <a:xfrm>
            <a:off x="157577" y="13056612"/>
            <a:ext cx="3693618" cy="358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t>© Ralph Schmauder 2017 all rights reserved</a:t>
            </a:r>
          </a:p>
        </p:txBody>
      </p:sp>
      <p:sp>
        <p:nvSpPr>
          <p:cNvPr id="145" name="Rechteck"/>
          <p:cNvSpPr/>
          <p:nvPr/>
        </p:nvSpPr>
        <p:spPr>
          <a:xfrm>
            <a:off x="1739" y="-8699"/>
            <a:ext cx="24380521" cy="2242603"/>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146" name="DIE MITARBEITER-LEISTUNGS-MATRIX"/>
          <p:cNvSpPr txBox="1"/>
          <p:nvPr/>
        </p:nvSpPr>
        <p:spPr>
          <a:xfrm>
            <a:off x="2937570" y="305358"/>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t>DIE MITARBEITER-LEISTUNGS-MATRIX</a:t>
            </a:r>
          </a:p>
        </p:txBody>
      </p:sp>
      <p:sp>
        <p:nvSpPr>
          <p:cNvPr id="147"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Abschnittsüberschrift">
    <p:spTree>
      <p:nvGrpSpPr>
        <p:cNvPr id="1" name=""/>
        <p:cNvGrpSpPr/>
        <p:nvPr/>
      </p:nvGrpSpPr>
      <p:grpSpPr>
        <a:xfrm>
          <a:off x="0" y="0"/>
          <a:ext cx="0" cy="0"/>
          <a:chOff x="0" y="0"/>
          <a:chExt cx="0" cy="0"/>
        </a:xfrm>
      </p:grpSpPr>
      <p:sp>
        <p:nvSpPr>
          <p:cNvPr id="154" name="© Ralph Schmauder 2017 all rights reserved"/>
          <p:cNvSpPr txBox="1"/>
          <p:nvPr/>
        </p:nvSpPr>
        <p:spPr>
          <a:xfrm>
            <a:off x="157577" y="13056612"/>
            <a:ext cx="3693618" cy="358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t>© Ralph Schmauder 2017 all rights reserved</a:t>
            </a:r>
          </a:p>
        </p:txBody>
      </p:sp>
      <p:sp>
        <p:nvSpPr>
          <p:cNvPr id="155" name="Foliennummer"/>
          <p:cNvSpPr txBox="1">
            <a:spLocks noGrp="1"/>
          </p:cNvSpPr>
          <p:nvPr>
            <p:ph type="sldNum" sz="quarter" idx="2"/>
          </p:nvPr>
        </p:nvSpPr>
        <p:spPr>
          <a:xfrm>
            <a:off x="19917052" y="12802235"/>
            <a:ext cx="504548" cy="551181"/>
          </a:xfrm>
          <a:prstGeom prst="rect">
            <a:avLst/>
          </a:prstGeom>
        </p:spPr>
        <p:txBody>
          <a:bodyPr lIns="91439" tIns="91439" rIns="91439" bIns="91439" anchor="ctr"/>
          <a:lstStyle>
            <a:lvl1pPr algn="r" defTabSz="914400">
              <a:defRPr sz="2400">
                <a:solidFill>
                  <a:srgbClr val="888888"/>
                </a:solidFill>
                <a:latin typeface="Calibri"/>
                <a:ea typeface="Calibri"/>
                <a:cs typeface="Calibri"/>
                <a:sym typeface="Calibri"/>
              </a:defRPr>
            </a:lvl1pPr>
          </a:lstStyle>
          <a:p>
            <a:fld id="{86CB4B4D-7CA3-9044-876B-883B54F8677D}" type="slidenum">
              <a:rPr/>
              <a:pPr/>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pic>
        <p:nvPicPr>
          <p:cNvPr id="194" name="Claim.jpg" descr="Claim.jpg"/>
          <p:cNvPicPr>
            <a:picLocks noChangeAspect="1"/>
          </p:cNvPicPr>
          <p:nvPr/>
        </p:nvPicPr>
        <p:blipFill>
          <a:blip r:embed="rId2" cstate="print"/>
          <a:stretch>
            <a:fillRect/>
          </a:stretch>
        </p:blipFill>
        <p:spPr>
          <a:xfrm>
            <a:off x="17895158" y="13178980"/>
            <a:ext cx="5613799" cy="490093"/>
          </a:xfrm>
          <a:prstGeom prst="rect">
            <a:avLst/>
          </a:prstGeom>
          <a:ln w="12700">
            <a:miter lim="400000"/>
          </a:ln>
        </p:spPr>
      </p:pic>
      <p:sp>
        <p:nvSpPr>
          <p:cNvPr id="195" name="Titeltext"/>
          <p:cNvSpPr txBox="1">
            <a:spLocks noGrp="1"/>
          </p:cNvSpPr>
          <p:nvPr>
            <p:ph type="title"/>
          </p:nvPr>
        </p:nvSpPr>
        <p:spPr>
          <a:prstGeom prst="rect">
            <a:avLst/>
          </a:prstGeom>
        </p:spPr>
        <p:txBody>
          <a:bodyPr/>
          <a:lstStyle/>
          <a:p>
            <a:r>
              <a:t>Titeltext</a:t>
            </a:r>
          </a:p>
        </p:txBody>
      </p:sp>
      <p:sp>
        <p:nvSpPr>
          <p:cNvPr id="196"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grpSp>
        <p:nvGrpSpPr>
          <p:cNvPr id="200" name="Gruppieren"/>
          <p:cNvGrpSpPr/>
          <p:nvPr/>
        </p:nvGrpSpPr>
        <p:grpSpPr>
          <a:xfrm>
            <a:off x="762000" y="5"/>
            <a:ext cx="22860001" cy="1650826"/>
            <a:chOff x="0" y="2"/>
            <a:chExt cx="22860000" cy="1650825"/>
          </a:xfrm>
        </p:grpSpPr>
        <p:sp>
          <p:nvSpPr>
            <p:cNvPr id="197" name="Rechteck"/>
            <p:cNvSpPr/>
            <p:nvPr/>
          </p:nvSpPr>
          <p:spPr>
            <a:xfrm>
              <a:off x="0" y="1524207"/>
              <a:ext cx="22860001" cy="126621"/>
            </a:xfrm>
            <a:prstGeom prst="rect">
              <a:avLst/>
            </a:prstGeom>
            <a:solidFill>
              <a:srgbClr val="F1601F"/>
            </a:solidFill>
            <a:ln w="12700" cap="flat">
              <a:noFill/>
              <a:miter lim="400000"/>
            </a:ln>
            <a:effectLst/>
          </p:spPr>
          <p:txBody>
            <a:bodyPr wrap="square" lIns="114300" tIns="114300" rIns="114300" bIns="114300" numCol="1" anchor="t">
              <a:noAutofit/>
            </a:bodyPr>
            <a:lstStyle/>
            <a:p>
              <a:pPr algn="l" defTabSz="2286000">
                <a:defRPr sz="6000">
                  <a:solidFill>
                    <a:srgbClr val="FFFFFF"/>
                  </a:solidFill>
                  <a:latin typeface="Times New Roman"/>
                  <a:ea typeface="Times New Roman"/>
                  <a:cs typeface="Times New Roman"/>
                  <a:sym typeface="Times New Roman"/>
                </a:defRPr>
              </a:pPr>
              <a:endParaRPr/>
            </a:p>
          </p:txBody>
        </p:sp>
        <p:pic>
          <p:nvPicPr>
            <p:cNvPr id="198" name="pasted-image.png" descr="pasted-image.png"/>
            <p:cNvPicPr>
              <a:picLocks noChangeAspect="1"/>
            </p:cNvPicPr>
            <p:nvPr/>
          </p:nvPicPr>
          <p:blipFill>
            <a:blip r:embed="rId3" cstate="print"/>
            <a:srcRect/>
            <a:stretch>
              <a:fillRect/>
            </a:stretch>
          </p:blipFill>
          <p:spPr>
            <a:xfrm>
              <a:off x="284402" y="231083"/>
              <a:ext cx="4535311" cy="1151684"/>
            </a:xfrm>
            <a:prstGeom prst="rect">
              <a:avLst/>
            </a:prstGeom>
            <a:ln w="12700" cap="flat">
              <a:noFill/>
              <a:miter lim="400000"/>
            </a:ln>
            <a:effectLst/>
          </p:spPr>
        </p:pic>
        <p:pic>
          <p:nvPicPr>
            <p:cNvPr id="199" name="logo.png" descr="logo.png"/>
            <p:cNvPicPr>
              <a:picLocks noChangeAspect="1"/>
            </p:cNvPicPr>
            <p:nvPr/>
          </p:nvPicPr>
          <p:blipFill>
            <a:blip r:embed="rId4" cstate="print"/>
            <a:srcRect t="2168" b="2168"/>
            <a:stretch>
              <a:fillRect/>
            </a:stretch>
          </p:blipFill>
          <p:spPr>
            <a:xfrm>
              <a:off x="18046377" y="2"/>
              <a:ext cx="4544863" cy="1221519"/>
            </a:xfrm>
            <a:prstGeom prst="rect">
              <a:avLst/>
            </a:prstGeom>
            <a:ln w="12700" cap="flat">
              <a:noFill/>
              <a:miter lim="400000"/>
            </a:ln>
            <a:effectLst/>
          </p:spPr>
        </p:pic>
      </p:grpSp>
      <p:sp>
        <p:nvSpPr>
          <p:cNvPr id="201"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elfolie">
    <p:spTree>
      <p:nvGrpSpPr>
        <p:cNvPr id="1" name=""/>
        <p:cNvGrpSpPr/>
        <p:nvPr/>
      </p:nvGrpSpPr>
      <p:grpSpPr>
        <a:xfrm>
          <a:off x="0" y="0"/>
          <a:ext cx="0" cy="0"/>
          <a:chOff x="0" y="0"/>
          <a:chExt cx="0" cy="0"/>
        </a:xfrm>
      </p:grpSpPr>
      <p:sp>
        <p:nvSpPr>
          <p:cNvPr id="208" name="Titeltext"/>
          <p:cNvSpPr txBox="1">
            <a:spLocks noGrp="1"/>
          </p:cNvSpPr>
          <p:nvPr>
            <p:ph type="title"/>
          </p:nvPr>
        </p:nvSpPr>
        <p:spPr>
          <a:xfrm>
            <a:off x="2476500" y="4262437"/>
            <a:ext cx="19431000" cy="2936876"/>
          </a:xfrm>
          <a:prstGeom prst="rect">
            <a:avLst/>
          </a:prstGeom>
        </p:spPr>
        <p:txBody>
          <a:bodyPr/>
          <a:lstStyle/>
          <a:p>
            <a:r>
              <a:t>Titeltext</a:t>
            </a:r>
          </a:p>
        </p:txBody>
      </p:sp>
      <p:sp>
        <p:nvSpPr>
          <p:cNvPr id="209" name="Textebene 1…"/>
          <p:cNvSpPr txBox="1">
            <a:spLocks noGrp="1"/>
          </p:cNvSpPr>
          <p:nvPr>
            <p:ph type="body" sz="quarter" idx="1"/>
          </p:nvPr>
        </p:nvSpPr>
        <p:spPr>
          <a:xfrm>
            <a:off x="4191000" y="7770812"/>
            <a:ext cx="16002000" cy="3508376"/>
          </a:xfrm>
          <a:prstGeom prst="rect">
            <a:avLst/>
          </a:prstGeom>
        </p:spPr>
        <p:txBody>
          <a:bodyPr/>
          <a:lstStyle>
            <a:lvl1pPr marL="0" indent="0" algn="ctr"/>
            <a:lvl2pPr marL="0" indent="457200" algn="ctr"/>
            <a:lvl3pPr marL="0" indent="914400" algn="ctr"/>
            <a:lvl4pPr marL="0" indent="1371600" algn="ctr"/>
            <a:lvl5pPr marL="0" indent="1828800" algn="ctr"/>
          </a:lstStyle>
          <a:p>
            <a:r>
              <a:t>Textebene 1</a:t>
            </a:r>
          </a:p>
          <a:p>
            <a:pPr lvl="1"/>
            <a:r>
              <a:t>Textebene 2</a:t>
            </a:r>
          </a:p>
          <a:p>
            <a:pPr lvl="2"/>
            <a:r>
              <a:t>Textebene 3</a:t>
            </a:r>
          </a:p>
          <a:p>
            <a:pPr lvl="3"/>
            <a:r>
              <a:t>Textebene 4</a:t>
            </a:r>
          </a:p>
          <a:p>
            <a:pPr lvl="4"/>
            <a:r>
              <a:t>Textebene 5</a:t>
            </a:r>
          </a:p>
        </p:txBody>
      </p:sp>
      <p:sp>
        <p:nvSpPr>
          <p:cNvPr id="210" name="© Ralph Schmauder 2017 all rights reserved"/>
          <p:cNvSpPr txBox="1"/>
          <p:nvPr/>
        </p:nvSpPr>
        <p:spPr>
          <a:xfrm>
            <a:off x="858928" y="13291101"/>
            <a:ext cx="3179254" cy="3117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6972" tIns="66972" rIns="66972" bIns="66972" anchor="ctr">
            <a:spAutoFit/>
          </a:bodyPr>
          <a:lstStyle>
            <a:lvl1pPr algn="l">
              <a:buClr>
                <a:srgbClr val="000000"/>
              </a:buClr>
              <a:defRPr sz="1200"/>
            </a:lvl1pPr>
          </a:lstStyle>
          <a:p>
            <a:r>
              <a:t>© Ralph Schmauder 2017 all rights reserved</a:t>
            </a:r>
          </a:p>
        </p:txBody>
      </p:sp>
      <p:sp>
        <p:nvSpPr>
          <p:cNvPr id="211"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el und Inhalt Kopie">
    <p:spTree>
      <p:nvGrpSpPr>
        <p:cNvPr id="1" name=""/>
        <p:cNvGrpSpPr/>
        <p:nvPr/>
      </p:nvGrpSpPr>
      <p:grpSpPr>
        <a:xfrm>
          <a:off x="0" y="0"/>
          <a:ext cx="0" cy="0"/>
          <a:chOff x="0" y="0"/>
          <a:chExt cx="0" cy="0"/>
        </a:xfrm>
      </p:grpSpPr>
      <p:grpSp>
        <p:nvGrpSpPr>
          <p:cNvPr id="223" name="Gruppieren"/>
          <p:cNvGrpSpPr/>
          <p:nvPr/>
        </p:nvGrpSpPr>
        <p:grpSpPr>
          <a:xfrm>
            <a:off x="761999" y="-177684"/>
            <a:ext cx="22860001" cy="13780532"/>
            <a:chOff x="-238975" y="0"/>
            <a:chExt cx="22860000" cy="13780530"/>
          </a:xfrm>
        </p:grpSpPr>
        <p:sp>
          <p:nvSpPr>
            <p:cNvPr id="218" name="betaConcept"/>
            <p:cNvSpPr txBox="1"/>
            <p:nvPr/>
          </p:nvSpPr>
          <p:spPr>
            <a:xfrm>
              <a:off x="252201" y="0"/>
              <a:ext cx="6286367" cy="19106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7000" tIns="127000" rIns="127000" bIns="127000" numCol="1" anchor="ctr">
              <a:noAutofit/>
            </a:bodyPr>
            <a:lstStyle>
              <a:lvl1pPr defTabSz="1460500">
                <a:defRPr sz="6000" spc="-659">
                  <a:solidFill>
                    <a:srgbClr val="E57031"/>
                  </a:solidFill>
                  <a:latin typeface="Comfortaa Bold"/>
                  <a:ea typeface="Comfortaa Bold"/>
                  <a:cs typeface="Comfortaa Bold"/>
                  <a:sym typeface="Comfortaa Bold"/>
                </a:defRPr>
              </a:lvl1pPr>
            </a:lstStyle>
            <a:p>
              <a:r>
                <a:t>betaConcept</a:t>
              </a:r>
            </a:p>
          </p:txBody>
        </p:sp>
        <p:pic>
          <p:nvPicPr>
            <p:cNvPr id="219" name="pasted-image.png" descr="pasted-image.png"/>
            <p:cNvPicPr>
              <a:picLocks noChangeAspect="1"/>
            </p:cNvPicPr>
            <p:nvPr/>
          </p:nvPicPr>
          <p:blipFill>
            <a:blip r:embed="rId2" cstate="print"/>
            <a:srcRect l="1915" t="5882" r="73627" b="11769"/>
            <a:stretch>
              <a:fillRect/>
            </a:stretch>
          </p:blipFill>
          <p:spPr>
            <a:xfrm>
              <a:off x="0" y="403660"/>
              <a:ext cx="1109266" cy="1102917"/>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39" y="0"/>
                    <a:pt x="8878" y="671"/>
                    <a:pt x="8246" y="1578"/>
                  </a:cubicBezTo>
                  <a:cubicBezTo>
                    <a:pt x="7614" y="2485"/>
                    <a:pt x="7013" y="3626"/>
                    <a:pt x="6747" y="4570"/>
                  </a:cubicBezTo>
                  <a:cubicBezTo>
                    <a:pt x="6678" y="4813"/>
                    <a:pt x="6654" y="4934"/>
                    <a:pt x="6863" y="4998"/>
                  </a:cubicBezTo>
                  <a:cubicBezTo>
                    <a:pt x="7071" y="5061"/>
                    <a:pt x="7513" y="5068"/>
                    <a:pt x="8377" y="5068"/>
                  </a:cubicBezTo>
                  <a:lnTo>
                    <a:pt x="10139" y="5068"/>
                  </a:lnTo>
                  <a:lnTo>
                    <a:pt x="10139" y="2534"/>
                  </a:lnTo>
                  <a:cubicBezTo>
                    <a:pt x="10139" y="1052"/>
                    <a:pt x="10054" y="0"/>
                    <a:pt x="9931" y="0"/>
                  </a:cubicBezTo>
                  <a:close/>
                  <a:moveTo>
                    <a:pt x="11669" y="0"/>
                  </a:moveTo>
                  <a:cubicBezTo>
                    <a:pt x="11608" y="0"/>
                    <a:pt x="11560" y="259"/>
                    <a:pt x="11523" y="707"/>
                  </a:cubicBezTo>
                  <a:cubicBezTo>
                    <a:pt x="11485" y="1156"/>
                    <a:pt x="11461" y="1793"/>
                    <a:pt x="11461" y="2534"/>
                  </a:cubicBezTo>
                  <a:lnTo>
                    <a:pt x="11461" y="5068"/>
                  </a:lnTo>
                  <a:lnTo>
                    <a:pt x="13223" y="5068"/>
                  </a:lnTo>
                  <a:cubicBezTo>
                    <a:pt x="15266" y="5068"/>
                    <a:pt x="15231" y="5171"/>
                    <a:pt x="14065" y="2720"/>
                  </a:cubicBezTo>
                  <a:cubicBezTo>
                    <a:pt x="13768" y="2096"/>
                    <a:pt x="13298" y="1418"/>
                    <a:pt x="12836" y="894"/>
                  </a:cubicBezTo>
                  <a:cubicBezTo>
                    <a:pt x="12606" y="632"/>
                    <a:pt x="12382" y="406"/>
                    <a:pt x="12179" y="249"/>
                  </a:cubicBezTo>
                  <a:cubicBezTo>
                    <a:pt x="11977" y="91"/>
                    <a:pt x="11796" y="0"/>
                    <a:pt x="11669" y="0"/>
                  </a:cubicBezTo>
                  <a:close/>
                  <a:moveTo>
                    <a:pt x="7960" y="249"/>
                  </a:moveTo>
                  <a:lnTo>
                    <a:pt x="7311" y="435"/>
                  </a:lnTo>
                  <a:cubicBezTo>
                    <a:pt x="6602" y="640"/>
                    <a:pt x="5761" y="1055"/>
                    <a:pt x="4954" y="1578"/>
                  </a:cubicBezTo>
                  <a:cubicBezTo>
                    <a:pt x="4146" y="2100"/>
                    <a:pt x="3373" y="2732"/>
                    <a:pt x="2798" y="3358"/>
                  </a:cubicBezTo>
                  <a:cubicBezTo>
                    <a:pt x="2140" y="4072"/>
                    <a:pt x="1592" y="4751"/>
                    <a:pt x="1592" y="4866"/>
                  </a:cubicBezTo>
                  <a:cubicBezTo>
                    <a:pt x="1592" y="4980"/>
                    <a:pt x="2468" y="5068"/>
                    <a:pt x="3539" y="5068"/>
                  </a:cubicBezTo>
                  <a:lnTo>
                    <a:pt x="5479" y="5068"/>
                  </a:lnTo>
                  <a:lnTo>
                    <a:pt x="6067" y="3459"/>
                  </a:lnTo>
                  <a:cubicBezTo>
                    <a:pt x="6388" y="2572"/>
                    <a:pt x="6951" y="1489"/>
                    <a:pt x="7311" y="1049"/>
                  </a:cubicBezTo>
                  <a:lnTo>
                    <a:pt x="7960" y="249"/>
                  </a:lnTo>
                  <a:close/>
                  <a:moveTo>
                    <a:pt x="13640" y="249"/>
                  </a:moveTo>
                  <a:lnTo>
                    <a:pt x="14289" y="1049"/>
                  </a:lnTo>
                  <a:cubicBezTo>
                    <a:pt x="14649" y="1489"/>
                    <a:pt x="15212" y="2572"/>
                    <a:pt x="15533" y="3459"/>
                  </a:cubicBezTo>
                  <a:lnTo>
                    <a:pt x="16121" y="5068"/>
                  </a:lnTo>
                  <a:lnTo>
                    <a:pt x="18061" y="5068"/>
                  </a:lnTo>
                  <a:cubicBezTo>
                    <a:pt x="18596" y="5068"/>
                    <a:pt x="19084" y="5043"/>
                    <a:pt x="19436" y="5006"/>
                  </a:cubicBezTo>
                  <a:cubicBezTo>
                    <a:pt x="19789" y="4968"/>
                    <a:pt x="20008" y="4923"/>
                    <a:pt x="20008" y="4866"/>
                  </a:cubicBezTo>
                  <a:cubicBezTo>
                    <a:pt x="20008" y="4751"/>
                    <a:pt x="19460" y="4072"/>
                    <a:pt x="18802" y="3358"/>
                  </a:cubicBezTo>
                  <a:cubicBezTo>
                    <a:pt x="18227" y="2732"/>
                    <a:pt x="17454" y="2100"/>
                    <a:pt x="16646" y="1578"/>
                  </a:cubicBezTo>
                  <a:cubicBezTo>
                    <a:pt x="15839" y="1055"/>
                    <a:pt x="14998" y="640"/>
                    <a:pt x="14289" y="435"/>
                  </a:cubicBezTo>
                  <a:lnTo>
                    <a:pt x="13640" y="249"/>
                  </a:lnTo>
                  <a:close/>
                  <a:moveTo>
                    <a:pt x="920" y="6171"/>
                  </a:moveTo>
                  <a:lnTo>
                    <a:pt x="572" y="6988"/>
                  </a:lnTo>
                  <a:cubicBezTo>
                    <a:pt x="386" y="7435"/>
                    <a:pt x="190" y="8325"/>
                    <a:pt x="124" y="8970"/>
                  </a:cubicBezTo>
                  <a:lnTo>
                    <a:pt x="0" y="10135"/>
                  </a:lnTo>
                  <a:lnTo>
                    <a:pt x="2442" y="10135"/>
                  </a:lnTo>
                  <a:lnTo>
                    <a:pt x="4884" y="10135"/>
                  </a:lnTo>
                  <a:lnTo>
                    <a:pt x="4892" y="9094"/>
                  </a:lnTo>
                  <a:cubicBezTo>
                    <a:pt x="4897" y="8518"/>
                    <a:pt x="4986" y="7627"/>
                    <a:pt x="5085" y="7112"/>
                  </a:cubicBezTo>
                  <a:lnTo>
                    <a:pt x="5263" y="6171"/>
                  </a:lnTo>
                  <a:lnTo>
                    <a:pt x="3091" y="6171"/>
                  </a:lnTo>
                  <a:lnTo>
                    <a:pt x="920" y="6171"/>
                  </a:lnTo>
                  <a:close/>
                  <a:moveTo>
                    <a:pt x="8292" y="6171"/>
                  </a:moveTo>
                  <a:cubicBezTo>
                    <a:pt x="7275" y="6171"/>
                    <a:pt x="6392" y="6255"/>
                    <a:pt x="6329" y="6358"/>
                  </a:cubicBezTo>
                  <a:cubicBezTo>
                    <a:pt x="6266" y="6461"/>
                    <a:pt x="6149" y="7351"/>
                    <a:pt x="6067" y="8340"/>
                  </a:cubicBezTo>
                  <a:lnTo>
                    <a:pt x="5920" y="10135"/>
                  </a:lnTo>
                  <a:lnTo>
                    <a:pt x="8029" y="10135"/>
                  </a:lnTo>
                  <a:lnTo>
                    <a:pt x="10139" y="10135"/>
                  </a:lnTo>
                  <a:lnTo>
                    <a:pt x="10139" y="8153"/>
                  </a:lnTo>
                  <a:lnTo>
                    <a:pt x="10139" y="6171"/>
                  </a:lnTo>
                  <a:lnTo>
                    <a:pt x="8292" y="6171"/>
                  </a:lnTo>
                  <a:close/>
                  <a:moveTo>
                    <a:pt x="11461" y="6171"/>
                  </a:moveTo>
                  <a:lnTo>
                    <a:pt x="11461" y="8153"/>
                  </a:lnTo>
                  <a:lnTo>
                    <a:pt x="11461" y="10135"/>
                  </a:lnTo>
                  <a:lnTo>
                    <a:pt x="13571" y="10135"/>
                  </a:lnTo>
                  <a:lnTo>
                    <a:pt x="15680" y="10135"/>
                  </a:lnTo>
                  <a:lnTo>
                    <a:pt x="15533" y="8340"/>
                  </a:lnTo>
                  <a:cubicBezTo>
                    <a:pt x="15451" y="7351"/>
                    <a:pt x="15334" y="6461"/>
                    <a:pt x="15271" y="6358"/>
                  </a:cubicBezTo>
                  <a:cubicBezTo>
                    <a:pt x="15208" y="6255"/>
                    <a:pt x="14325" y="6171"/>
                    <a:pt x="13308" y="6171"/>
                  </a:cubicBezTo>
                  <a:lnTo>
                    <a:pt x="11461" y="6171"/>
                  </a:lnTo>
                  <a:close/>
                  <a:moveTo>
                    <a:pt x="16337" y="6171"/>
                  </a:moveTo>
                  <a:lnTo>
                    <a:pt x="16515" y="7112"/>
                  </a:lnTo>
                  <a:cubicBezTo>
                    <a:pt x="16614" y="7627"/>
                    <a:pt x="16703" y="8518"/>
                    <a:pt x="16708" y="9094"/>
                  </a:cubicBezTo>
                  <a:lnTo>
                    <a:pt x="16716" y="10135"/>
                  </a:lnTo>
                  <a:lnTo>
                    <a:pt x="19158" y="10135"/>
                  </a:lnTo>
                  <a:lnTo>
                    <a:pt x="21600" y="10135"/>
                  </a:lnTo>
                  <a:lnTo>
                    <a:pt x="21476" y="8970"/>
                  </a:lnTo>
                  <a:cubicBezTo>
                    <a:pt x="21410" y="8325"/>
                    <a:pt x="21214" y="7435"/>
                    <a:pt x="21028" y="6988"/>
                  </a:cubicBezTo>
                  <a:lnTo>
                    <a:pt x="20680" y="6171"/>
                  </a:lnTo>
                  <a:lnTo>
                    <a:pt x="18509" y="6171"/>
                  </a:lnTo>
                  <a:lnTo>
                    <a:pt x="16337" y="6171"/>
                  </a:lnTo>
                  <a:close/>
                  <a:moveTo>
                    <a:pt x="0" y="11465"/>
                  </a:moveTo>
                  <a:lnTo>
                    <a:pt x="124" y="12630"/>
                  </a:lnTo>
                  <a:cubicBezTo>
                    <a:pt x="190" y="13275"/>
                    <a:pt x="386" y="14173"/>
                    <a:pt x="572" y="14620"/>
                  </a:cubicBezTo>
                  <a:lnTo>
                    <a:pt x="920" y="15429"/>
                  </a:lnTo>
                  <a:lnTo>
                    <a:pt x="3091" y="15429"/>
                  </a:lnTo>
                  <a:lnTo>
                    <a:pt x="5263" y="15429"/>
                  </a:lnTo>
                  <a:lnTo>
                    <a:pt x="5085" y="14496"/>
                  </a:lnTo>
                  <a:cubicBezTo>
                    <a:pt x="4986" y="13981"/>
                    <a:pt x="4897" y="13082"/>
                    <a:pt x="4892" y="12506"/>
                  </a:cubicBezTo>
                  <a:lnTo>
                    <a:pt x="4884" y="11465"/>
                  </a:lnTo>
                  <a:lnTo>
                    <a:pt x="2442" y="11465"/>
                  </a:lnTo>
                  <a:lnTo>
                    <a:pt x="0" y="11465"/>
                  </a:lnTo>
                  <a:close/>
                  <a:moveTo>
                    <a:pt x="5920" y="11465"/>
                  </a:moveTo>
                  <a:lnTo>
                    <a:pt x="6067" y="13260"/>
                  </a:lnTo>
                  <a:cubicBezTo>
                    <a:pt x="6149" y="14249"/>
                    <a:pt x="6266" y="15139"/>
                    <a:pt x="6329" y="15242"/>
                  </a:cubicBezTo>
                  <a:cubicBezTo>
                    <a:pt x="6361" y="15293"/>
                    <a:pt x="6591" y="15340"/>
                    <a:pt x="6948" y="15374"/>
                  </a:cubicBezTo>
                  <a:cubicBezTo>
                    <a:pt x="7304" y="15408"/>
                    <a:pt x="7784" y="15429"/>
                    <a:pt x="8292" y="15429"/>
                  </a:cubicBezTo>
                  <a:lnTo>
                    <a:pt x="10139" y="15429"/>
                  </a:lnTo>
                  <a:lnTo>
                    <a:pt x="10139" y="13447"/>
                  </a:lnTo>
                  <a:lnTo>
                    <a:pt x="10139" y="11465"/>
                  </a:lnTo>
                  <a:lnTo>
                    <a:pt x="8029" y="11465"/>
                  </a:lnTo>
                  <a:lnTo>
                    <a:pt x="5920" y="11465"/>
                  </a:lnTo>
                  <a:close/>
                  <a:moveTo>
                    <a:pt x="11461" y="11465"/>
                  </a:moveTo>
                  <a:lnTo>
                    <a:pt x="11461" y="13447"/>
                  </a:lnTo>
                  <a:lnTo>
                    <a:pt x="11461" y="15429"/>
                  </a:lnTo>
                  <a:lnTo>
                    <a:pt x="13308" y="15429"/>
                  </a:lnTo>
                  <a:cubicBezTo>
                    <a:pt x="14325" y="15429"/>
                    <a:pt x="15208" y="15345"/>
                    <a:pt x="15271" y="15242"/>
                  </a:cubicBezTo>
                  <a:cubicBezTo>
                    <a:pt x="15334" y="15139"/>
                    <a:pt x="15451" y="14249"/>
                    <a:pt x="15533" y="13260"/>
                  </a:cubicBezTo>
                  <a:lnTo>
                    <a:pt x="15680" y="11465"/>
                  </a:lnTo>
                  <a:lnTo>
                    <a:pt x="13571" y="11465"/>
                  </a:lnTo>
                  <a:lnTo>
                    <a:pt x="11461" y="11465"/>
                  </a:lnTo>
                  <a:close/>
                  <a:moveTo>
                    <a:pt x="16716" y="11465"/>
                  </a:moveTo>
                  <a:lnTo>
                    <a:pt x="16708" y="12506"/>
                  </a:lnTo>
                  <a:cubicBezTo>
                    <a:pt x="16703" y="13082"/>
                    <a:pt x="16614" y="13981"/>
                    <a:pt x="16515" y="14496"/>
                  </a:cubicBezTo>
                  <a:lnTo>
                    <a:pt x="16337" y="15429"/>
                  </a:lnTo>
                  <a:lnTo>
                    <a:pt x="18509" y="15429"/>
                  </a:lnTo>
                  <a:lnTo>
                    <a:pt x="20680" y="15429"/>
                  </a:lnTo>
                  <a:lnTo>
                    <a:pt x="21028" y="14620"/>
                  </a:lnTo>
                  <a:cubicBezTo>
                    <a:pt x="21214" y="14173"/>
                    <a:pt x="21410" y="13275"/>
                    <a:pt x="21476" y="12630"/>
                  </a:cubicBezTo>
                  <a:lnTo>
                    <a:pt x="21600" y="11465"/>
                  </a:lnTo>
                  <a:lnTo>
                    <a:pt x="19158" y="11465"/>
                  </a:lnTo>
                  <a:lnTo>
                    <a:pt x="16716" y="11465"/>
                  </a:lnTo>
                  <a:close/>
                  <a:moveTo>
                    <a:pt x="3539" y="16532"/>
                  </a:moveTo>
                  <a:cubicBezTo>
                    <a:pt x="2468" y="16532"/>
                    <a:pt x="1592" y="16620"/>
                    <a:pt x="1592" y="16734"/>
                  </a:cubicBezTo>
                  <a:cubicBezTo>
                    <a:pt x="1592" y="16849"/>
                    <a:pt x="2140" y="17535"/>
                    <a:pt x="2798" y="18250"/>
                  </a:cubicBezTo>
                  <a:cubicBezTo>
                    <a:pt x="3639" y="19164"/>
                    <a:pt x="4940" y="20111"/>
                    <a:pt x="6128" y="20706"/>
                  </a:cubicBezTo>
                  <a:cubicBezTo>
                    <a:pt x="6130" y="20707"/>
                    <a:pt x="6134" y="20705"/>
                    <a:pt x="6136" y="20706"/>
                  </a:cubicBezTo>
                  <a:cubicBezTo>
                    <a:pt x="6530" y="20903"/>
                    <a:pt x="6911" y="21060"/>
                    <a:pt x="7257" y="21165"/>
                  </a:cubicBezTo>
                  <a:cubicBezTo>
                    <a:pt x="7576" y="21262"/>
                    <a:pt x="7875" y="21349"/>
                    <a:pt x="7914" y="21359"/>
                  </a:cubicBezTo>
                  <a:cubicBezTo>
                    <a:pt x="7952" y="21369"/>
                    <a:pt x="7677" y="21013"/>
                    <a:pt x="7311" y="20566"/>
                  </a:cubicBezTo>
                  <a:cubicBezTo>
                    <a:pt x="6944" y="20119"/>
                    <a:pt x="6388" y="19028"/>
                    <a:pt x="6067" y="18141"/>
                  </a:cubicBezTo>
                  <a:lnTo>
                    <a:pt x="5479" y="16532"/>
                  </a:lnTo>
                  <a:lnTo>
                    <a:pt x="3539" y="16532"/>
                  </a:lnTo>
                  <a:close/>
                  <a:moveTo>
                    <a:pt x="8377" y="16532"/>
                  </a:moveTo>
                  <a:cubicBezTo>
                    <a:pt x="6648" y="16532"/>
                    <a:pt x="6610" y="16545"/>
                    <a:pt x="6747" y="17030"/>
                  </a:cubicBezTo>
                  <a:cubicBezTo>
                    <a:pt x="6921" y="17648"/>
                    <a:pt x="7300" y="18465"/>
                    <a:pt x="7720" y="19206"/>
                  </a:cubicBezTo>
                  <a:cubicBezTo>
                    <a:pt x="8140" y="19947"/>
                    <a:pt x="8599" y="20606"/>
                    <a:pt x="8949" y="20916"/>
                  </a:cubicBezTo>
                  <a:cubicBezTo>
                    <a:pt x="9373" y="21290"/>
                    <a:pt x="9814" y="21600"/>
                    <a:pt x="9931" y="21600"/>
                  </a:cubicBezTo>
                  <a:cubicBezTo>
                    <a:pt x="10054" y="21600"/>
                    <a:pt x="10139" y="20548"/>
                    <a:pt x="10139" y="19066"/>
                  </a:cubicBezTo>
                  <a:lnTo>
                    <a:pt x="10139" y="16532"/>
                  </a:lnTo>
                  <a:lnTo>
                    <a:pt x="8377" y="16532"/>
                  </a:lnTo>
                  <a:close/>
                  <a:moveTo>
                    <a:pt x="11461" y="16532"/>
                  </a:moveTo>
                  <a:lnTo>
                    <a:pt x="11461" y="19066"/>
                  </a:lnTo>
                  <a:cubicBezTo>
                    <a:pt x="11461" y="20548"/>
                    <a:pt x="11546" y="21600"/>
                    <a:pt x="11669" y="21600"/>
                  </a:cubicBezTo>
                  <a:cubicBezTo>
                    <a:pt x="11796" y="21600"/>
                    <a:pt x="11977" y="21509"/>
                    <a:pt x="12179" y="21351"/>
                  </a:cubicBezTo>
                  <a:cubicBezTo>
                    <a:pt x="12382" y="21194"/>
                    <a:pt x="12606" y="20968"/>
                    <a:pt x="12836" y="20706"/>
                  </a:cubicBezTo>
                  <a:cubicBezTo>
                    <a:pt x="13298" y="20182"/>
                    <a:pt x="13768" y="19504"/>
                    <a:pt x="14065" y="18880"/>
                  </a:cubicBezTo>
                  <a:cubicBezTo>
                    <a:pt x="15231" y="16429"/>
                    <a:pt x="15266" y="16532"/>
                    <a:pt x="13223" y="16532"/>
                  </a:cubicBezTo>
                  <a:lnTo>
                    <a:pt x="11461" y="16532"/>
                  </a:lnTo>
                  <a:close/>
                  <a:moveTo>
                    <a:pt x="16121" y="16532"/>
                  </a:moveTo>
                  <a:lnTo>
                    <a:pt x="15533" y="18141"/>
                  </a:lnTo>
                  <a:cubicBezTo>
                    <a:pt x="15212" y="19028"/>
                    <a:pt x="14649" y="20111"/>
                    <a:pt x="14289" y="20551"/>
                  </a:cubicBezTo>
                  <a:lnTo>
                    <a:pt x="13640" y="21351"/>
                  </a:lnTo>
                  <a:lnTo>
                    <a:pt x="14289" y="21165"/>
                  </a:lnTo>
                  <a:cubicBezTo>
                    <a:pt x="14998" y="20960"/>
                    <a:pt x="15839" y="20545"/>
                    <a:pt x="16646" y="20022"/>
                  </a:cubicBezTo>
                  <a:cubicBezTo>
                    <a:pt x="17454" y="19500"/>
                    <a:pt x="18227" y="18875"/>
                    <a:pt x="18802" y="18250"/>
                  </a:cubicBezTo>
                  <a:cubicBezTo>
                    <a:pt x="19460" y="17535"/>
                    <a:pt x="20008" y="16849"/>
                    <a:pt x="20008" y="16734"/>
                  </a:cubicBezTo>
                  <a:cubicBezTo>
                    <a:pt x="20008" y="16620"/>
                    <a:pt x="19132" y="16532"/>
                    <a:pt x="18061" y="16532"/>
                  </a:cubicBezTo>
                  <a:lnTo>
                    <a:pt x="16121" y="16532"/>
                  </a:lnTo>
                  <a:close/>
                </a:path>
              </a:pathLst>
            </a:custGeom>
            <a:ln w="12700" cap="flat">
              <a:noFill/>
              <a:miter lim="400000"/>
            </a:ln>
            <a:effectLst/>
          </p:spPr>
        </p:pic>
        <p:pic>
          <p:nvPicPr>
            <p:cNvPr id="220" name="pasted-image.pdf" descr="pasted-image.pdf"/>
            <p:cNvPicPr>
              <a:picLocks noChangeAspect="1"/>
            </p:cNvPicPr>
            <p:nvPr/>
          </p:nvPicPr>
          <p:blipFill>
            <a:blip r:embed="rId3" cstate="print"/>
            <a:stretch>
              <a:fillRect/>
            </a:stretch>
          </p:blipFill>
          <p:spPr>
            <a:xfrm>
              <a:off x="19071375" y="288566"/>
              <a:ext cx="3110939" cy="1280976"/>
            </a:xfrm>
            <a:prstGeom prst="rect">
              <a:avLst/>
            </a:prstGeom>
            <a:ln w="12700" cap="flat">
              <a:noFill/>
              <a:miter lim="400000"/>
            </a:ln>
            <a:effectLst/>
          </p:spPr>
        </p:pic>
        <p:sp>
          <p:nvSpPr>
            <p:cNvPr id="221" name="Rechteck"/>
            <p:cNvSpPr/>
            <p:nvPr/>
          </p:nvSpPr>
          <p:spPr>
            <a:xfrm>
              <a:off x="-238976" y="1701890"/>
              <a:ext cx="22860001" cy="126622"/>
            </a:xfrm>
            <a:prstGeom prst="rect">
              <a:avLst/>
            </a:prstGeom>
            <a:solidFill>
              <a:srgbClr val="F1601F"/>
            </a:solidFill>
            <a:ln w="12700" cap="flat">
              <a:noFill/>
              <a:miter lim="400000"/>
            </a:ln>
            <a:effectLst/>
          </p:spPr>
          <p:txBody>
            <a:bodyPr wrap="square" lIns="114300" tIns="114300" rIns="114300" bIns="114300" numCol="1" anchor="t">
              <a:noAutofit/>
            </a:bodyPr>
            <a:lstStyle/>
            <a:p>
              <a:pPr algn="l" defTabSz="2286000">
                <a:defRPr sz="6000">
                  <a:solidFill>
                    <a:srgbClr val="FFFFFF"/>
                  </a:solidFill>
                  <a:latin typeface="Times New Roman"/>
                  <a:ea typeface="Times New Roman"/>
                  <a:cs typeface="Times New Roman"/>
                  <a:sym typeface="Times New Roman"/>
                </a:defRPr>
              </a:pPr>
              <a:endParaRPr/>
            </a:p>
          </p:txBody>
        </p:sp>
        <p:sp>
          <p:nvSpPr>
            <p:cNvPr id="222" name="© Ralph Schmauder 2017 all rights reserved"/>
            <p:cNvSpPr txBox="1"/>
            <p:nvPr/>
          </p:nvSpPr>
          <p:spPr>
            <a:xfrm>
              <a:off x="-142047" y="13468785"/>
              <a:ext cx="3179254" cy="3117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6972" tIns="66972" rIns="66972" bIns="66972" numCol="1" anchor="ctr">
              <a:spAutoFit/>
            </a:bodyPr>
            <a:lstStyle>
              <a:lvl1pPr algn="l">
                <a:buClr>
                  <a:srgbClr val="000000"/>
                </a:buClr>
                <a:defRPr sz="1200"/>
              </a:lvl1pPr>
            </a:lstStyle>
            <a:p>
              <a:r>
                <a:t>© Ralph Schmauder 2017 all rights reserved</a:t>
              </a:r>
            </a:p>
          </p:txBody>
        </p:sp>
      </p:grpSp>
      <p:sp>
        <p:nvSpPr>
          <p:cNvPr id="224"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240"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241" name="© Ralph Schmauder 2017 all rights reserved"/>
          <p:cNvSpPr txBox="1"/>
          <p:nvPr/>
        </p:nvSpPr>
        <p:spPr>
          <a:xfrm>
            <a:off x="858928" y="13291101"/>
            <a:ext cx="3179254" cy="3117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6972" tIns="66972" rIns="66972" bIns="66972" anchor="ctr">
            <a:spAutoFit/>
          </a:bodyPr>
          <a:lstStyle>
            <a:lvl1pPr algn="l">
              <a:buClr>
                <a:srgbClr val="000000"/>
              </a:buClr>
              <a:defRPr sz="1200"/>
            </a:lvl1pPr>
          </a:lstStyle>
          <a:p>
            <a:r>
              <a:t>© Ralph Schmauder 2017 all rights reserved</a:t>
            </a:r>
          </a:p>
        </p:txBody>
      </p:sp>
      <p:sp>
        <p:nvSpPr>
          <p:cNvPr id="242"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252" name="Gruppieren"/>
          <p:cNvGrpSpPr/>
          <p:nvPr/>
        </p:nvGrpSpPr>
        <p:grpSpPr>
          <a:xfrm>
            <a:off x="21134455" y="12755081"/>
            <a:ext cx="3176181" cy="961839"/>
            <a:chOff x="0" y="0"/>
            <a:chExt cx="3176180" cy="961838"/>
          </a:xfrm>
        </p:grpSpPr>
        <p:sp>
          <p:nvSpPr>
            <p:cNvPr id="249"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250"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251"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253" name="© Ralph Schmauder 2018 all rights reserved"/>
          <p:cNvSpPr txBox="1"/>
          <p:nvPr/>
        </p:nvSpPr>
        <p:spPr>
          <a:xfrm>
            <a:off x="106777" y="13234412"/>
            <a:ext cx="3693618" cy="358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t>© Ralph Schmauder 2018 all rights reserved</a:t>
            </a:r>
          </a:p>
        </p:txBody>
      </p:sp>
      <p:sp>
        <p:nvSpPr>
          <p:cNvPr id="254" name="powered by"/>
          <p:cNvSpPr txBox="1"/>
          <p:nvPr/>
        </p:nvSpPr>
        <p:spPr>
          <a:xfrm>
            <a:off x="22756609" y="12450762"/>
            <a:ext cx="157838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sp>
        <p:nvSpPr>
          <p:cNvPr id="255" name="Rechteck"/>
          <p:cNvSpPr/>
          <p:nvPr/>
        </p:nvSpPr>
        <p:spPr>
          <a:xfrm>
            <a:off x="0" y="1473131"/>
            <a:ext cx="24384001" cy="99867"/>
          </a:xfrm>
          <a:prstGeom prst="rect">
            <a:avLst/>
          </a:prstGeom>
          <a:solidFill>
            <a:srgbClr val="F1601F"/>
          </a:solidFill>
          <a:ln w="12700">
            <a:miter lim="400000"/>
          </a:ln>
        </p:spPr>
        <p:txBody>
          <a:bodyPr lIns="45719" rIns="45719"/>
          <a:lstStyle/>
          <a:p>
            <a:pPr algn="l" defTabSz="914400">
              <a:defRPr sz="2400">
                <a:solidFill>
                  <a:srgbClr val="FFFFFF"/>
                </a:solidFill>
                <a:latin typeface="Times New Roman"/>
                <a:ea typeface="Times New Roman"/>
                <a:cs typeface="Times New Roman"/>
                <a:sym typeface="Times New Roman"/>
              </a:defRPr>
            </a:pPr>
            <a:endParaRPr/>
          </a:p>
        </p:txBody>
      </p:sp>
      <p:grpSp>
        <p:nvGrpSpPr>
          <p:cNvPr id="258" name="Gruppieren"/>
          <p:cNvGrpSpPr/>
          <p:nvPr/>
        </p:nvGrpSpPr>
        <p:grpSpPr>
          <a:xfrm>
            <a:off x="548478" y="132101"/>
            <a:ext cx="4349290" cy="1084261"/>
            <a:chOff x="24566" y="-24"/>
            <a:chExt cx="4349289" cy="1084260"/>
          </a:xfrm>
        </p:grpSpPr>
        <p:sp>
          <p:nvSpPr>
            <p:cNvPr id="256" name="betaConcept"/>
            <p:cNvSpPr txBox="1"/>
            <p:nvPr/>
          </p:nvSpPr>
          <p:spPr>
            <a:xfrm>
              <a:off x="806422" y="-25"/>
              <a:ext cx="3567434" cy="10842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l" defTabSz="584200">
                <a:defRPr sz="3900" spc="-428">
                  <a:solidFill>
                    <a:srgbClr val="E57031"/>
                  </a:solidFill>
                  <a:latin typeface="Comfortaa Bold"/>
                  <a:ea typeface="Comfortaa Bold"/>
                  <a:cs typeface="Comfortaa Bold"/>
                  <a:sym typeface="Comfortaa Bold"/>
                </a:defRPr>
              </a:lvl1pPr>
            </a:lstStyle>
            <a:p>
              <a:r>
                <a:t>betaConcept</a:t>
              </a:r>
            </a:p>
          </p:txBody>
        </p:sp>
        <p:pic>
          <p:nvPicPr>
            <p:cNvPr id="257" name="pasted-image.png" descr="pasted-image.png"/>
            <p:cNvPicPr>
              <a:picLocks noChangeAspect="1"/>
            </p:cNvPicPr>
            <p:nvPr/>
          </p:nvPicPr>
          <p:blipFill>
            <a:blip r:embed="rId2" cstate="print"/>
            <a:srcRect l="1915" t="5882" r="73630" b="11757"/>
            <a:stretch>
              <a:fillRect/>
            </a:stretch>
          </p:blipFill>
          <p:spPr>
            <a:xfrm>
              <a:off x="24566" y="146543"/>
              <a:ext cx="795736" cy="791370"/>
            </a:xfrm>
            <a:custGeom>
              <a:avLst/>
              <a:gdLst/>
              <a:ahLst/>
              <a:cxnLst>
                <a:cxn ang="0">
                  <a:pos x="wd2" y="hd2"/>
                </a:cxn>
                <a:cxn ang="5400000">
                  <a:pos x="wd2" y="hd2"/>
                </a:cxn>
                <a:cxn ang="10800000">
                  <a:pos x="wd2" y="hd2"/>
                </a:cxn>
                <a:cxn ang="16200000">
                  <a:pos x="wd2" y="hd2"/>
                </a:cxn>
              </a:cxnLst>
              <a:rect l="0" t="0" r="r" b="b"/>
              <a:pathLst>
                <a:path w="21600" h="21600" extrusionOk="0">
                  <a:moveTo>
                    <a:pt x="9933" y="0"/>
                  </a:moveTo>
                  <a:cubicBezTo>
                    <a:pt x="9542" y="0"/>
                    <a:pt x="8873" y="674"/>
                    <a:pt x="8241" y="1582"/>
                  </a:cubicBezTo>
                  <a:cubicBezTo>
                    <a:pt x="7610" y="2489"/>
                    <a:pt x="7010" y="3627"/>
                    <a:pt x="6744" y="4571"/>
                  </a:cubicBezTo>
                  <a:cubicBezTo>
                    <a:pt x="6676" y="4814"/>
                    <a:pt x="6654" y="4941"/>
                    <a:pt x="6862" y="5005"/>
                  </a:cubicBezTo>
                  <a:cubicBezTo>
                    <a:pt x="7070" y="5068"/>
                    <a:pt x="7517" y="5070"/>
                    <a:pt x="8381" y="5070"/>
                  </a:cubicBezTo>
                  <a:lnTo>
                    <a:pt x="10148" y="5070"/>
                  </a:lnTo>
                  <a:lnTo>
                    <a:pt x="10148" y="2535"/>
                  </a:lnTo>
                  <a:cubicBezTo>
                    <a:pt x="10148" y="1053"/>
                    <a:pt x="10056" y="0"/>
                    <a:pt x="9933" y="0"/>
                  </a:cubicBezTo>
                  <a:close/>
                  <a:moveTo>
                    <a:pt x="11667" y="0"/>
                  </a:moveTo>
                  <a:cubicBezTo>
                    <a:pt x="11605" y="0"/>
                    <a:pt x="11554" y="256"/>
                    <a:pt x="11516" y="704"/>
                  </a:cubicBezTo>
                  <a:cubicBezTo>
                    <a:pt x="11479" y="1153"/>
                    <a:pt x="11463" y="1794"/>
                    <a:pt x="11463" y="2535"/>
                  </a:cubicBezTo>
                  <a:lnTo>
                    <a:pt x="11463" y="5070"/>
                  </a:lnTo>
                  <a:lnTo>
                    <a:pt x="13229" y="5070"/>
                  </a:lnTo>
                  <a:cubicBezTo>
                    <a:pt x="15273" y="5070"/>
                    <a:pt x="15235" y="5169"/>
                    <a:pt x="14070" y="2719"/>
                  </a:cubicBezTo>
                  <a:cubicBezTo>
                    <a:pt x="13773" y="2095"/>
                    <a:pt x="13292" y="1423"/>
                    <a:pt x="12831" y="899"/>
                  </a:cubicBezTo>
                  <a:cubicBezTo>
                    <a:pt x="12600" y="637"/>
                    <a:pt x="12376" y="407"/>
                    <a:pt x="12174" y="249"/>
                  </a:cubicBezTo>
                  <a:cubicBezTo>
                    <a:pt x="11971" y="92"/>
                    <a:pt x="11794" y="0"/>
                    <a:pt x="11667" y="0"/>
                  </a:cubicBezTo>
                  <a:close/>
                  <a:moveTo>
                    <a:pt x="7961" y="249"/>
                  </a:moveTo>
                  <a:lnTo>
                    <a:pt x="7304" y="433"/>
                  </a:lnTo>
                  <a:cubicBezTo>
                    <a:pt x="6595" y="638"/>
                    <a:pt x="5763" y="1059"/>
                    <a:pt x="4956" y="1582"/>
                  </a:cubicBezTo>
                  <a:cubicBezTo>
                    <a:pt x="4148" y="2103"/>
                    <a:pt x="3366" y="2733"/>
                    <a:pt x="2790" y="3358"/>
                  </a:cubicBezTo>
                  <a:cubicBezTo>
                    <a:pt x="2132" y="4073"/>
                    <a:pt x="1594" y="4749"/>
                    <a:pt x="1594" y="4864"/>
                  </a:cubicBezTo>
                  <a:cubicBezTo>
                    <a:pt x="1594" y="4978"/>
                    <a:pt x="2473" y="5070"/>
                    <a:pt x="3544" y="5070"/>
                  </a:cubicBezTo>
                  <a:lnTo>
                    <a:pt x="5483" y="5070"/>
                  </a:lnTo>
                  <a:lnTo>
                    <a:pt x="6065" y="3456"/>
                  </a:lnTo>
                  <a:cubicBezTo>
                    <a:pt x="6387" y="2569"/>
                    <a:pt x="6944" y="1490"/>
                    <a:pt x="7304" y="1051"/>
                  </a:cubicBezTo>
                  <a:lnTo>
                    <a:pt x="7961" y="249"/>
                  </a:lnTo>
                  <a:close/>
                  <a:moveTo>
                    <a:pt x="13639" y="249"/>
                  </a:moveTo>
                  <a:lnTo>
                    <a:pt x="14296" y="1051"/>
                  </a:lnTo>
                  <a:cubicBezTo>
                    <a:pt x="14656" y="1490"/>
                    <a:pt x="15213" y="2569"/>
                    <a:pt x="15535" y="3456"/>
                  </a:cubicBezTo>
                  <a:lnTo>
                    <a:pt x="16127" y="5070"/>
                  </a:lnTo>
                  <a:lnTo>
                    <a:pt x="18066" y="5070"/>
                  </a:lnTo>
                  <a:cubicBezTo>
                    <a:pt x="18602" y="5070"/>
                    <a:pt x="19083" y="5042"/>
                    <a:pt x="19435" y="5005"/>
                  </a:cubicBezTo>
                  <a:cubicBezTo>
                    <a:pt x="19787" y="4967"/>
                    <a:pt x="20006" y="4921"/>
                    <a:pt x="20006" y="4864"/>
                  </a:cubicBezTo>
                  <a:cubicBezTo>
                    <a:pt x="20006" y="4749"/>
                    <a:pt x="19468" y="4073"/>
                    <a:pt x="18810" y="3358"/>
                  </a:cubicBezTo>
                  <a:cubicBezTo>
                    <a:pt x="18234" y="2733"/>
                    <a:pt x="17463" y="2103"/>
                    <a:pt x="16655" y="1582"/>
                  </a:cubicBezTo>
                  <a:cubicBezTo>
                    <a:pt x="15848" y="1059"/>
                    <a:pt x="15005" y="638"/>
                    <a:pt x="14296" y="433"/>
                  </a:cubicBezTo>
                  <a:lnTo>
                    <a:pt x="13639" y="249"/>
                  </a:lnTo>
                  <a:close/>
                  <a:moveTo>
                    <a:pt x="916" y="6175"/>
                  </a:moveTo>
                  <a:lnTo>
                    <a:pt x="571" y="6987"/>
                  </a:lnTo>
                  <a:cubicBezTo>
                    <a:pt x="385" y="7434"/>
                    <a:pt x="185" y="8325"/>
                    <a:pt x="119" y="8969"/>
                  </a:cubicBezTo>
                  <a:lnTo>
                    <a:pt x="0" y="10139"/>
                  </a:lnTo>
                  <a:lnTo>
                    <a:pt x="2445" y="10139"/>
                  </a:lnTo>
                  <a:lnTo>
                    <a:pt x="4880" y="10139"/>
                  </a:lnTo>
                  <a:lnTo>
                    <a:pt x="4891" y="9088"/>
                  </a:lnTo>
                  <a:cubicBezTo>
                    <a:pt x="4896" y="8513"/>
                    <a:pt x="4986" y="7621"/>
                    <a:pt x="5085" y="7106"/>
                  </a:cubicBezTo>
                  <a:lnTo>
                    <a:pt x="5257" y="6175"/>
                  </a:lnTo>
                  <a:lnTo>
                    <a:pt x="3092" y="6175"/>
                  </a:lnTo>
                  <a:lnTo>
                    <a:pt x="916" y="6175"/>
                  </a:lnTo>
                  <a:close/>
                  <a:moveTo>
                    <a:pt x="8295" y="6175"/>
                  </a:moveTo>
                  <a:cubicBezTo>
                    <a:pt x="7278" y="6175"/>
                    <a:pt x="6387" y="6256"/>
                    <a:pt x="6324" y="6359"/>
                  </a:cubicBezTo>
                  <a:cubicBezTo>
                    <a:pt x="6261" y="6461"/>
                    <a:pt x="6147" y="7353"/>
                    <a:pt x="6065" y="8341"/>
                  </a:cubicBezTo>
                  <a:lnTo>
                    <a:pt x="5914" y="10139"/>
                  </a:lnTo>
                  <a:lnTo>
                    <a:pt x="8026" y="10139"/>
                  </a:lnTo>
                  <a:lnTo>
                    <a:pt x="10148" y="10139"/>
                  </a:lnTo>
                  <a:lnTo>
                    <a:pt x="10148" y="8157"/>
                  </a:lnTo>
                  <a:lnTo>
                    <a:pt x="10148" y="6175"/>
                  </a:lnTo>
                  <a:lnTo>
                    <a:pt x="8295" y="6175"/>
                  </a:lnTo>
                  <a:close/>
                  <a:moveTo>
                    <a:pt x="11463" y="6175"/>
                  </a:moveTo>
                  <a:lnTo>
                    <a:pt x="11463" y="8157"/>
                  </a:lnTo>
                  <a:lnTo>
                    <a:pt x="11463" y="10139"/>
                  </a:lnTo>
                  <a:lnTo>
                    <a:pt x="13574" y="10139"/>
                  </a:lnTo>
                  <a:lnTo>
                    <a:pt x="15686" y="10139"/>
                  </a:lnTo>
                  <a:lnTo>
                    <a:pt x="15535" y="8341"/>
                  </a:lnTo>
                  <a:cubicBezTo>
                    <a:pt x="15453" y="7353"/>
                    <a:pt x="15339" y="6461"/>
                    <a:pt x="15276" y="6359"/>
                  </a:cubicBezTo>
                  <a:cubicBezTo>
                    <a:pt x="15213" y="6256"/>
                    <a:pt x="14322" y="6175"/>
                    <a:pt x="13305" y="6175"/>
                  </a:cubicBezTo>
                  <a:lnTo>
                    <a:pt x="11463" y="6175"/>
                  </a:lnTo>
                  <a:close/>
                  <a:moveTo>
                    <a:pt x="16343" y="6175"/>
                  </a:moveTo>
                  <a:lnTo>
                    <a:pt x="16515" y="7106"/>
                  </a:lnTo>
                  <a:cubicBezTo>
                    <a:pt x="16614" y="7621"/>
                    <a:pt x="16704" y="8513"/>
                    <a:pt x="16709" y="9088"/>
                  </a:cubicBezTo>
                  <a:lnTo>
                    <a:pt x="16720" y="10139"/>
                  </a:lnTo>
                  <a:lnTo>
                    <a:pt x="19155" y="10139"/>
                  </a:lnTo>
                  <a:lnTo>
                    <a:pt x="21600" y="10139"/>
                  </a:lnTo>
                  <a:lnTo>
                    <a:pt x="21481" y="8969"/>
                  </a:lnTo>
                  <a:cubicBezTo>
                    <a:pt x="21415" y="8325"/>
                    <a:pt x="21215" y="7434"/>
                    <a:pt x="21029" y="6987"/>
                  </a:cubicBezTo>
                  <a:lnTo>
                    <a:pt x="20684" y="6175"/>
                  </a:lnTo>
                  <a:lnTo>
                    <a:pt x="18508" y="6175"/>
                  </a:lnTo>
                  <a:lnTo>
                    <a:pt x="16343" y="6175"/>
                  </a:lnTo>
                  <a:close/>
                  <a:moveTo>
                    <a:pt x="0" y="11461"/>
                  </a:moveTo>
                  <a:lnTo>
                    <a:pt x="119" y="12631"/>
                  </a:lnTo>
                  <a:cubicBezTo>
                    <a:pt x="185" y="13275"/>
                    <a:pt x="385" y="14166"/>
                    <a:pt x="571" y="14613"/>
                  </a:cubicBezTo>
                  <a:lnTo>
                    <a:pt x="916" y="15425"/>
                  </a:lnTo>
                  <a:lnTo>
                    <a:pt x="3092" y="15425"/>
                  </a:lnTo>
                  <a:lnTo>
                    <a:pt x="5257" y="15425"/>
                  </a:lnTo>
                  <a:lnTo>
                    <a:pt x="5085" y="14494"/>
                  </a:lnTo>
                  <a:cubicBezTo>
                    <a:pt x="4986" y="13979"/>
                    <a:pt x="4896" y="13087"/>
                    <a:pt x="4891" y="12512"/>
                  </a:cubicBezTo>
                  <a:lnTo>
                    <a:pt x="4880" y="11461"/>
                  </a:lnTo>
                  <a:lnTo>
                    <a:pt x="2445" y="11461"/>
                  </a:lnTo>
                  <a:lnTo>
                    <a:pt x="0" y="11461"/>
                  </a:lnTo>
                  <a:close/>
                  <a:moveTo>
                    <a:pt x="5914" y="11461"/>
                  </a:moveTo>
                  <a:lnTo>
                    <a:pt x="6065" y="13259"/>
                  </a:lnTo>
                  <a:cubicBezTo>
                    <a:pt x="6147" y="14247"/>
                    <a:pt x="6261" y="15139"/>
                    <a:pt x="6324" y="15241"/>
                  </a:cubicBezTo>
                  <a:cubicBezTo>
                    <a:pt x="6355" y="15293"/>
                    <a:pt x="6592" y="15338"/>
                    <a:pt x="6949" y="15371"/>
                  </a:cubicBezTo>
                  <a:cubicBezTo>
                    <a:pt x="7305" y="15405"/>
                    <a:pt x="7786" y="15425"/>
                    <a:pt x="8295" y="15425"/>
                  </a:cubicBezTo>
                  <a:lnTo>
                    <a:pt x="10148" y="15425"/>
                  </a:lnTo>
                  <a:lnTo>
                    <a:pt x="10148" y="13443"/>
                  </a:lnTo>
                  <a:lnTo>
                    <a:pt x="10148" y="11461"/>
                  </a:lnTo>
                  <a:lnTo>
                    <a:pt x="8026" y="11461"/>
                  </a:lnTo>
                  <a:lnTo>
                    <a:pt x="5914" y="11461"/>
                  </a:lnTo>
                  <a:close/>
                  <a:moveTo>
                    <a:pt x="11463" y="11461"/>
                  </a:moveTo>
                  <a:lnTo>
                    <a:pt x="11463" y="13443"/>
                  </a:lnTo>
                  <a:lnTo>
                    <a:pt x="11463" y="15425"/>
                  </a:lnTo>
                  <a:lnTo>
                    <a:pt x="13305" y="15425"/>
                  </a:lnTo>
                  <a:cubicBezTo>
                    <a:pt x="14322" y="15425"/>
                    <a:pt x="15213" y="15344"/>
                    <a:pt x="15276" y="15241"/>
                  </a:cubicBezTo>
                  <a:cubicBezTo>
                    <a:pt x="15339" y="15139"/>
                    <a:pt x="15453" y="14247"/>
                    <a:pt x="15535" y="13259"/>
                  </a:cubicBezTo>
                  <a:lnTo>
                    <a:pt x="15686" y="11461"/>
                  </a:lnTo>
                  <a:lnTo>
                    <a:pt x="13574" y="11461"/>
                  </a:lnTo>
                  <a:lnTo>
                    <a:pt x="11463" y="11461"/>
                  </a:lnTo>
                  <a:close/>
                  <a:moveTo>
                    <a:pt x="16720" y="11461"/>
                  </a:moveTo>
                  <a:lnTo>
                    <a:pt x="16709" y="12512"/>
                  </a:lnTo>
                  <a:cubicBezTo>
                    <a:pt x="16704" y="13087"/>
                    <a:pt x="16614" y="13979"/>
                    <a:pt x="16515" y="14494"/>
                  </a:cubicBezTo>
                  <a:lnTo>
                    <a:pt x="16343" y="15425"/>
                  </a:lnTo>
                  <a:lnTo>
                    <a:pt x="18508" y="15425"/>
                  </a:lnTo>
                  <a:lnTo>
                    <a:pt x="20684" y="15425"/>
                  </a:lnTo>
                  <a:lnTo>
                    <a:pt x="21029" y="14613"/>
                  </a:lnTo>
                  <a:cubicBezTo>
                    <a:pt x="21215" y="14166"/>
                    <a:pt x="21415" y="13275"/>
                    <a:pt x="21481" y="12631"/>
                  </a:cubicBezTo>
                  <a:lnTo>
                    <a:pt x="21600" y="11461"/>
                  </a:lnTo>
                  <a:lnTo>
                    <a:pt x="19155" y="11461"/>
                  </a:lnTo>
                  <a:lnTo>
                    <a:pt x="16720" y="11461"/>
                  </a:lnTo>
                  <a:close/>
                  <a:moveTo>
                    <a:pt x="3544" y="16530"/>
                  </a:moveTo>
                  <a:cubicBezTo>
                    <a:pt x="2473" y="16530"/>
                    <a:pt x="1594" y="16622"/>
                    <a:pt x="1594" y="16736"/>
                  </a:cubicBezTo>
                  <a:cubicBezTo>
                    <a:pt x="1594" y="16851"/>
                    <a:pt x="2132" y="17527"/>
                    <a:pt x="2790" y="18242"/>
                  </a:cubicBezTo>
                  <a:cubicBezTo>
                    <a:pt x="3632" y="19156"/>
                    <a:pt x="4941" y="20106"/>
                    <a:pt x="6130" y="20701"/>
                  </a:cubicBezTo>
                  <a:cubicBezTo>
                    <a:pt x="6132" y="20702"/>
                    <a:pt x="6139" y="20700"/>
                    <a:pt x="6141" y="20701"/>
                  </a:cubicBezTo>
                  <a:cubicBezTo>
                    <a:pt x="6535" y="20898"/>
                    <a:pt x="6915" y="21061"/>
                    <a:pt x="7261" y="21167"/>
                  </a:cubicBezTo>
                  <a:cubicBezTo>
                    <a:pt x="7580" y="21264"/>
                    <a:pt x="7869" y="21351"/>
                    <a:pt x="7907" y="21362"/>
                  </a:cubicBezTo>
                  <a:cubicBezTo>
                    <a:pt x="7946" y="21372"/>
                    <a:pt x="7681" y="21007"/>
                    <a:pt x="7315" y="20560"/>
                  </a:cubicBezTo>
                  <a:cubicBezTo>
                    <a:pt x="6948" y="20113"/>
                    <a:pt x="6387" y="19031"/>
                    <a:pt x="6065" y="18144"/>
                  </a:cubicBezTo>
                  <a:lnTo>
                    <a:pt x="5483" y="16530"/>
                  </a:lnTo>
                  <a:lnTo>
                    <a:pt x="3544" y="16530"/>
                  </a:lnTo>
                  <a:close/>
                  <a:moveTo>
                    <a:pt x="8381" y="16530"/>
                  </a:moveTo>
                  <a:cubicBezTo>
                    <a:pt x="6652" y="16530"/>
                    <a:pt x="6607" y="16544"/>
                    <a:pt x="6744" y="17029"/>
                  </a:cubicBezTo>
                  <a:cubicBezTo>
                    <a:pt x="6918" y="17647"/>
                    <a:pt x="7304" y="18465"/>
                    <a:pt x="7724" y="19206"/>
                  </a:cubicBezTo>
                  <a:cubicBezTo>
                    <a:pt x="8144" y="19947"/>
                    <a:pt x="8602" y="20608"/>
                    <a:pt x="8952" y="20918"/>
                  </a:cubicBezTo>
                  <a:cubicBezTo>
                    <a:pt x="9376" y="21292"/>
                    <a:pt x="9816" y="21600"/>
                    <a:pt x="9933" y="21600"/>
                  </a:cubicBezTo>
                  <a:cubicBezTo>
                    <a:pt x="10056" y="21600"/>
                    <a:pt x="10148" y="20547"/>
                    <a:pt x="10148" y="19065"/>
                  </a:cubicBezTo>
                  <a:lnTo>
                    <a:pt x="10148" y="16530"/>
                  </a:lnTo>
                  <a:lnTo>
                    <a:pt x="8381" y="16530"/>
                  </a:lnTo>
                  <a:close/>
                  <a:moveTo>
                    <a:pt x="11463" y="16530"/>
                  </a:moveTo>
                  <a:lnTo>
                    <a:pt x="11463" y="19065"/>
                  </a:lnTo>
                  <a:cubicBezTo>
                    <a:pt x="11463" y="20547"/>
                    <a:pt x="11544" y="21600"/>
                    <a:pt x="11667" y="21600"/>
                  </a:cubicBezTo>
                  <a:cubicBezTo>
                    <a:pt x="11794" y="21600"/>
                    <a:pt x="11971" y="21508"/>
                    <a:pt x="12174" y="21351"/>
                  </a:cubicBezTo>
                  <a:cubicBezTo>
                    <a:pt x="12376" y="21193"/>
                    <a:pt x="12600" y="20963"/>
                    <a:pt x="12831" y="20701"/>
                  </a:cubicBezTo>
                  <a:cubicBezTo>
                    <a:pt x="13292" y="20177"/>
                    <a:pt x="13773" y="19505"/>
                    <a:pt x="14070" y="18881"/>
                  </a:cubicBezTo>
                  <a:cubicBezTo>
                    <a:pt x="15235" y="16431"/>
                    <a:pt x="15273" y="16530"/>
                    <a:pt x="13229" y="16530"/>
                  </a:cubicBezTo>
                  <a:lnTo>
                    <a:pt x="11463" y="16530"/>
                  </a:lnTo>
                  <a:close/>
                  <a:moveTo>
                    <a:pt x="16127" y="16530"/>
                  </a:moveTo>
                  <a:lnTo>
                    <a:pt x="15535" y="18144"/>
                  </a:lnTo>
                  <a:cubicBezTo>
                    <a:pt x="15213" y="19031"/>
                    <a:pt x="14656" y="20110"/>
                    <a:pt x="14296" y="20549"/>
                  </a:cubicBezTo>
                  <a:lnTo>
                    <a:pt x="13639" y="21351"/>
                  </a:lnTo>
                  <a:lnTo>
                    <a:pt x="14296" y="21167"/>
                  </a:lnTo>
                  <a:cubicBezTo>
                    <a:pt x="15005" y="20962"/>
                    <a:pt x="15848" y="20541"/>
                    <a:pt x="16655" y="20018"/>
                  </a:cubicBezTo>
                  <a:cubicBezTo>
                    <a:pt x="17463" y="19497"/>
                    <a:pt x="18234" y="18867"/>
                    <a:pt x="18810" y="18242"/>
                  </a:cubicBezTo>
                  <a:cubicBezTo>
                    <a:pt x="19468" y="17527"/>
                    <a:pt x="20006" y="16851"/>
                    <a:pt x="20006" y="16736"/>
                  </a:cubicBezTo>
                  <a:cubicBezTo>
                    <a:pt x="20006" y="16622"/>
                    <a:pt x="19138" y="16530"/>
                    <a:pt x="18066" y="16530"/>
                  </a:cubicBezTo>
                  <a:lnTo>
                    <a:pt x="16127" y="16530"/>
                  </a:lnTo>
                  <a:close/>
                </a:path>
              </a:pathLst>
            </a:custGeom>
            <a:ln w="12700" cap="flat">
              <a:noFill/>
              <a:miter lim="400000"/>
            </a:ln>
            <a:effectLst/>
          </p:spPr>
        </p:pic>
      </p:grpSp>
      <p:pic>
        <p:nvPicPr>
          <p:cNvPr id="259" name="pasted-image.tiff" descr="pasted-image.tiff"/>
          <p:cNvPicPr>
            <a:picLocks noChangeAspect="1"/>
          </p:cNvPicPr>
          <p:nvPr/>
        </p:nvPicPr>
        <p:blipFill>
          <a:blip r:embed="rId3" cstate="print"/>
          <a:stretch>
            <a:fillRect/>
          </a:stretch>
        </p:blipFill>
        <p:spPr>
          <a:xfrm>
            <a:off x="18522506" y="253241"/>
            <a:ext cx="5417300" cy="994381"/>
          </a:xfrm>
          <a:prstGeom prst="rect">
            <a:avLst/>
          </a:prstGeom>
          <a:ln w="12700">
            <a:miter lim="400000"/>
          </a:ln>
        </p:spPr>
      </p:pic>
      <p:sp>
        <p:nvSpPr>
          <p:cNvPr id="260"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267" name="Rechteck"/>
          <p:cNvSpPr/>
          <p:nvPr/>
        </p:nvSpPr>
        <p:spPr>
          <a:xfrm>
            <a:off x="762000" y="1678745"/>
            <a:ext cx="22860000" cy="178596"/>
          </a:xfrm>
          <a:prstGeom prst="rect">
            <a:avLst/>
          </a:prstGeom>
          <a:solidFill>
            <a:srgbClr val="F1601F"/>
          </a:solidFill>
          <a:ln w="12700">
            <a:miter lim="400000"/>
          </a:ln>
          <a:effectLst>
            <a:outerShdw blurRad="88900" dist="50800" dir="5400000" rotWithShape="0">
              <a:srgbClr val="000000">
                <a:alpha val="35000"/>
              </a:srgbClr>
            </a:outerShdw>
          </a:effectLst>
        </p:spPr>
        <p:txBody>
          <a:bodyPr lIns="114300" tIns="114300" rIns="114300" bIns="114300"/>
          <a:lstStyle/>
          <a:p>
            <a:pPr algn="l" defTabSz="2286000">
              <a:defRPr sz="6000">
                <a:solidFill>
                  <a:srgbClr val="FFFFFF"/>
                </a:solidFill>
                <a:latin typeface="Times New Roman"/>
                <a:ea typeface="Times New Roman"/>
                <a:cs typeface="Times New Roman"/>
                <a:sym typeface="Times New Roman"/>
              </a:defRPr>
            </a:pPr>
            <a:endParaRPr/>
          </a:p>
        </p:txBody>
      </p:sp>
      <p:pic>
        <p:nvPicPr>
          <p:cNvPr id="268" name="Claim.jpg" descr="Claim.jpg"/>
          <p:cNvPicPr>
            <a:picLocks noChangeAspect="1"/>
          </p:cNvPicPr>
          <p:nvPr/>
        </p:nvPicPr>
        <p:blipFill>
          <a:blip r:embed="rId2" cstate="print"/>
          <a:stretch>
            <a:fillRect/>
          </a:stretch>
        </p:blipFill>
        <p:spPr>
          <a:xfrm>
            <a:off x="17895158" y="13178980"/>
            <a:ext cx="5613799" cy="490093"/>
          </a:xfrm>
          <a:prstGeom prst="rect">
            <a:avLst/>
          </a:prstGeom>
          <a:ln w="12700">
            <a:miter lim="400000"/>
          </a:ln>
        </p:spPr>
      </p:pic>
      <p:sp>
        <p:nvSpPr>
          <p:cNvPr id="269"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pic>
        <p:nvPicPr>
          <p:cNvPr id="270" name="pasted-image.png" descr="pasted-image.png"/>
          <p:cNvPicPr>
            <a:picLocks noChangeAspect="1"/>
          </p:cNvPicPr>
          <p:nvPr/>
        </p:nvPicPr>
        <p:blipFill>
          <a:blip r:embed="rId3" cstate="print"/>
          <a:stretch>
            <a:fillRect/>
          </a:stretch>
        </p:blipFill>
        <p:spPr>
          <a:xfrm>
            <a:off x="1046402" y="231083"/>
            <a:ext cx="4535311" cy="1151684"/>
          </a:xfrm>
          <a:prstGeom prst="rect">
            <a:avLst/>
          </a:prstGeom>
          <a:ln w="12700">
            <a:miter lim="400000"/>
          </a:ln>
        </p:spPr>
      </p:pic>
      <p:pic>
        <p:nvPicPr>
          <p:cNvPr id="271" name="logo.png" descr="logo.png"/>
          <p:cNvPicPr>
            <a:picLocks noChangeAspect="1"/>
          </p:cNvPicPr>
          <p:nvPr/>
        </p:nvPicPr>
        <p:blipFill>
          <a:blip r:embed="rId4" cstate="print"/>
          <a:srcRect t="2168" b="2168"/>
          <a:stretch>
            <a:fillRect/>
          </a:stretch>
        </p:blipFill>
        <p:spPr>
          <a:xfrm>
            <a:off x="18808377" y="2"/>
            <a:ext cx="4544863" cy="1221519"/>
          </a:xfrm>
          <a:prstGeom prst="rect">
            <a:avLst/>
          </a:prstGeom>
          <a:ln w="12700">
            <a:miter lim="400000"/>
          </a:ln>
        </p:spPr>
      </p:pic>
      <p:sp>
        <p:nvSpPr>
          <p:cNvPr id="272"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282" name="Gruppieren"/>
          <p:cNvGrpSpPr/>
          <p:nvPr/>
        </p:nvGrpSpPr>
        <p:grpSpPr>
          <a:xfrm>
            <a:off x="21134455" y="12755081"/>
            <a:ext cx="3176181" cy="961839"/>
            <a:chOff x="0" y="0"/>
            <a:chExt cx="3176180" cy="961838"/>
          </a:xfrm>
        </p:grpSpPr>
        <p:sp>
          <p:nvSpPr>
            <p:cNvPr id="279"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280"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281"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283" name="© Ralph Schmauder 2018 all rights reserved"/>
          <p:cNvSpPr txBox="1"/>
          <p:nvPr/>
        </p:nvSpPr>
        <p:spPr>
          <a:xfrm>
            <a:off x="106777" y="13234412"/>
            <a:ext cx="3693618" cy="358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t>© Ralph Schmauder 2018 all rights reserved</a:t>
            </a:r>
          </a:p>
        </p:txBody>
      </p:sp>
      <p:sp>
        <p:nvSpPr>
          <p:cNvPr id="284" name="powered by"/>
          <p:cNvSpPr txBox="1"/>
          <p:nvPr/>
        </p:nvSpPr>
        <p:spPr>
          <a:xfrm>
            <a:off x="22756609" y="12450762"/>
            <a:ext cx="157838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sp>
        <p:nvSpPr>
          <p:cNvPr id="285" name="Rechteck"/>
          <p:cNvSpPr/>
          <p:nvPr/>
        </p:nvSpPr>
        <p:spPr>
          <a:xfrm>
            <a:off x="0" y="1473131"/>
            <a:ext cx="24384001" cy="99867"/>
          </a:xfrm>
          <a:prstGeom prst="rect">
            <a:avLst/>
          </a:prstGeom>
          <a:solidFill>
            <a:srgbClr val="F1601F"/>
          </a:solidFill>
          <a:ln w="12700">
            <a:miter lim="400000"/>
          </a:ln>
        </p:spPr>
        <p:txBody>
          <a:bodyPr lIns="45719" rIns="45719"/>
          <a:lstStyle/>
          <a:p>
            <a:pPr algn="l" defTabSz="914400">
              <a:defRPr sz="2400">
                <a:solidFill>
                  <a:srgbClr val="FFFFFF"/>
                </a:solidFill>
                <a:latin typeface="Times New Roman"/>
                <a:ea typeface="Times New Roman"/>
                <a:cs typeface="Times New Roman"/>
                <a:sym typeface="Times New Roman"/>
              </a:defRPr>
            </a:pPr>
            <a:endParaRPr/>
          </a:p>
        </p:txBody>
      </p:sp>
      <p:grpSp>
        <p:nvGrpSpPr>
          <p:cNvPr id="288" name="Gruppieren"/>
          <p:cNvGrpSpPr/>
          <p:nvPr/>
        </p:nvGrpSpPr>
        <p:grpSpPr>
          <a:xfrm>
            <a:off x="548478" y="132101"/>
            <a:ext cx="4349290" cy="1084261"/>
            <a:chOff x="24566" y="-24"/>
            <a:chExt cx="4349289" cy="1084260"/>
          </a:xfrm>
        </p:grpSpPr>
        <p:sp>
          <p:nvSpPr>
            <p:cNvPr id="286" name="betaConcept"/>
            <p:cNvSpPr txBox="1"/>
            <p:nvPr/>
          </p:nvSpPr>
          <p:spPr>
            <a:xfrm>
              <a:off x="806422" y="-25"/>
              <a:ext cx="3567434" cy="10842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l" defTabSz="584200">
                <a:defRPr sz="3900" spc="-428">
                  <a:solidFill>
                    <a:srgbClr val="E57031"/>
                  </a:solidFill>
                  <a:latin typeface="Comfortaa Bold"/>
                  <a:ea typeface="Comfortaa Bold"/>
                  <a:cs typeface="Comfortaa Bold"/>
                  <a:sym typeface="Comfortaa Bold"/>
                </a:defRPr>
              </a:lvl1pPr>
            </a:lstStyle>
            <a:p>
              <a:r>
                <a:t>betaConcept</a:t>
              </a:r>
            </a:p>
          </p:txBody>
        </p:sp>
        <p:pic>
          <p:nvPicPr>
            <p:cNvPr id="287" name="pasted-image.png" descr="pasted-image.png"/>
            <p:cNvPicPr>
              <a:picLocks noChangeAspect="1"/>
            </p:cNvPicPr>
            <p:nvPr/>
          </p:nvPicPr>
          <p:blipFill>
            <a:blip r:embed="rId2" cstate="print"/>
            <a:srcRect l="1915" t="5882" r="73630" b="11757"/>
            <a:stretch>
              <a:fillRect/>
            </a:stretch>
          </p:blipFill>
          <p:spPr>
            <a:xfrm>
              <a:off x="24566" y="146543"/>
              <a:ext cx="795736" cy="791370"/>
            </a:xfrm>
            <a:custGeom>
              <a:avLst/>
              <a:gdLst/>
              <a:ahLst/>
              <a:cxnLst>
                <a:cxn ang="0">
                  <a:pos x="wd2" y="hd2"/>
                </a:cxn>
                <a:cxn ang="5400000">
                  <a:pos x="wd2" y="hd2"/>
                </a:cxn>
                <a:cxn ang="10800000">
                  <a:pos x="wd2" y="hd2"/>
                </a:cxn>
                <a:cxn ang="16200000">
                  <a:pos x="wd2" y="hd2"/>
                </a:cxn>
              </a:cxnLst>
              <a:rect l="0" t="0" r="r" b="b"/>
              <a:pathLst>
                <a:path w="21600" h="21600" extrusionOk="0">
                  <a:moveTo>
                    <a:pt x="9933" y="0"/>
                  </a:moveTo>
                  <a:cubicBezTo>
                    <a:pt x="9542" y="0"/>
                    <a:pt x="8873" y="674"/>
                    <a:pt x="8241" y="1582"/>
                  </a:cubicBezTo>
                  <a:cubicBezTo>
                    <a:pt x="7610" y="2489"/>
                    <a:pt x="7010" y="3627"/>
                    <a:pt x="6744" y="4571"/>
                  </a:cubicBezTo>
                  <a:cubicBezTo>
                    <a:pt x="6676" y="4814"/>
                    <a:pt x="6654" y="4941"/>
                    <a:pt x="6862" y="5005"/>
                  </a:cubicBezTo>
                  <a:cubicBezTo>
                    <a:pt x="7070" y="5068"/>
                    <a:pt x="7517" y="5070"/>
                    <a:pt x="8381" y="5070"/>
                  </a:cubicBezTo>
                  <a:lnTo>
                    <a:pt x="10148" y="5070"/>
                  </a:lnTo>
                  <a:lnTo>
                    <a:pt x="10148" y="2535"/>
                  </a:lnTo>
                  <a:cubicBezTo>
                    <a:pt x="10148" y="1053"/>
                    <a:pt x="10056" y="0"/>
                    <a:pt x="9933" y="0"/>
                  </a:cubicBezTo>
                  <a:close/>
                  <a:moveTo>
                    <a:pt x="11667" y="0"/>
                  </a:moveTo>
                  <a:cubicBezTo>
                    <a:pt x="11605" y="0"/>
                    <a:pt x="11554" y="256"/>
                    <a:pt x="11516" y="704"/>
                  </a:cubicBezTo>
                  <a:cubicBezTo>
                    <a:pt x="11479" y="1153"/>
                    <a:pt x="11463" y="1794"/>
                    <a:pt x="11463" y="2535"/>
                  </a:cubicBezTo>
                  <a:lnTo>
                    <a:pt x="11463" y="5070"/>
                  </a:lnTo>
                  <a:lnTo>
                    <a:pt x="13229" y="5070"/>
                  </a:lnTo>
                  <a:cubicBezTo>
                    <a:pt x="15273" y="5070"/>
                    <a:pt x="15235" y="5169"/>
                    <a:pt x="14070" y="2719"/>
                  </a:cubicBezTo>
                  <a:cubicBezTo>
                    <a:pt x="13773" y="2095"/>
                    <a:pt x="13292" y="1423"/>
                    <a:pt x="12831" y="899"/>
                  </a:cubicBezTo>
                  <a:cubicBezTo>
                    <a:pt x="12600" y="637"/>
                    <a:pt x="12376" y="407"/>
                    <a:pt x="12174" y="249"/>
                  </a:cubicBezTo>
                  <a:cubicBezTo>
                    <a:pt x="11971" y="92"/>
                    <a:pt x="11794" y="0"/>
                    <a:pt x="11667" y="0"/>
                  </a:cubicBezTo>
                  <a:close/>
                  <a:moveTo>
                    <a:pt x="7961" y="249"/>
                  </a:moveTo>
                  <a:lnTo>
                    <a:pt x="7304" y="433"/>
                  </a:lnTo>
                  <a:cubicBezTo>
                    <a:pt x="6595" y="638"/>
                    <a:pt x="5763" y="1059"/>
                    <a:pt x="4956" y="1582"/>
                  </a:cubicBezTo>
                  <a:cubicBezTo>
                    <a:pt x="4148" y="2103"/>
                    <a:pt x="3366" y="2733"/>
                    <a:pt x="2790" y="3358"/>
                  </a:cubicBezTo>
                  <a:cubicBezTo>
                    <a:pt x="2132" y="4073"/>
                    <a:pt x="1594" y="4749"/>
                    <a:pt x="1594" y="4864"/>
                  </a:cubicBezTo>
                  <a:cubicBezTo>
                    <a:pt x="1594" y="4978"/>
                    <a:pt x="2473" y="5070"/>
                    <a:pt x="3544" y="5070"/>
                  </a:cubicBezTo>
                  <a:lnTo>
                    <a:pt x="5483" y="5070"/>
                  </a:lnTo>
                  <a:lnTo>
                    <a:pt x="6065" y="3456"/>
                  </a:lnTo>
                  <a:cubicBezTo>
                    <a:pt x="6387" y="2569"/>
                    <a:pt x="6944" y="1490"/>
                    <a:pt x="7304" y="1051"/>
                  </a:cubicBezTo>
                  <a:lnTo>
                    <a:pt x="7961" y="249"/>
                  </a:lnTo>
                  <a:close/>
                  <a:moveTo>
                    <a:pt x="13639" y="249"/>
                  </a:moveTo>
                  <a:lnTo>
                    <a:pt x="14296" y="1051"/>
                  </a:lnTo>
                  <a:cubicBezTo>
                    <a:pt x="14656" y="1490"/>
                    <a:pt x="15213" y="2569"/>
                    <a:pt x="15535" y="3456"/>
                  </a:cubicBezTo>
                  <a:lnTo>
                    <a:pt x="16127" y="5070"/>
                  </a:lnTo>
                  <a:lnTo>
                    <a:pt x="18066" y="5070"/>
                  </a:lnTo>
                  <a:cubicBezTo>
                    <a:pt x="18602" y="5070"/>
                    <a:pt x="19083" y="5042"/>
                    <a:pt x="19435" y="5005"/>
                  </a:cubicBezTo>
                  <a:cubicBezTo>
                    <a:pt x="19787" y="4967"/>
                    <a:pt x="20006" y="4921"/>
                    <a:pt x="20006" y="4864"/>
                  </a:cubicBezTo>
                  <a:cubicBezTo>
                    <a:pt x="20006" y="4749"/>
                    <a:pt x="19468" y="4073"/>
                    <a:pt x="18810" y="3358"/>
                  </a:cubicBezTo>
                  <a:cubicBezTo>
                    <a:pt x="18234" y="2733"/>
                    <a:pt x="17463" y="2103"/>
                    <a:pt x="16655" y="1582"/>
                  </a:cubicBezTo>
                  <a:cubicBezTo>
                    <a:pt x="15848" y="1059"/>
                    <a:pt x="15005" y="638"/>
                    <a:pt x="14296" y="433"/>
                  </a:cubicBezTo>
                  <a:lnTo>
                    <a:pt x="13639" y="249"/>
                  </a:lnTo>
                  <a:close/>
                  <a:moveTo>
                    <a:pt x="916" y="6175"/>
                  </a:moveTo>
                  <a:lnTo>
                    <a:pt x="571" y="6987"/>
                  </a:lnTo>
                  <a:cubicBezTo>
                    <a:pt x="385" y="7434"/>
                    <a:pt x="185" y="8325"/>
                    <a:pt x="119" y="8969"/>
                  </a:cubicBezTo>
                  <a:lnTo>
                    <a:pt x="0" y="10139"/>
                  </a:lnTo>
                  <a:lnTo>
                    <a:pt x="2445" y="10139"/>
                  </a:lnTo>
                  <a:lnTo>
                    <a:pt x="4880" y="10139"/>
                  </a:lnTo>
                  <a:lnTo>
                    <a:pt x="4891" y="9088"/>
                  </a:lnTo>
                  <a:cubicBezTo>
                    <a:pt x="4896" y="8513"/>
                    <a:pt x="4986" y="7621"/>
                    <a:pt x="5085" y="7106"/>
                  </a:cubicBezTo>
                  <a:lnTo>
                    <a:pt x="5257" y="6175"/>
                  </a:lnTo>
                  <a:lnTo>
                    <a:pt x="3092" y="6175"/>
                  </a:lnTo>
                  <a:lnTo>
                    <a:pt x="916" y="6175"/>
                  </a:lnTo>
                  <a:close/>
                  <a:moveTo>
                    <a:pt x="8295" y="6175"/>
                  </a:moveTo>
                  <a:cubicBezTo>
                    <a:pt x="7278" y="6175"/>
                    <a:pt x="6387" y="6256"/>
                    <a:pt x="6324" y="6359"/>
                  </a:cubicBezTo>
                  <a:cubicBezTo>
                    <a:pt x="6261" y="6461"/>
                    <a:pt x="6147" y="7353"/>
                    <a:pt x="6065" y="8341"/>
                  </a:cubicBezTo>
                  <a:lnTo>
                    <a:pt x="5914" y="10139"/>
                  </a:lnTo>
                  <a:lnTo>
                    <a:pt x="8026" y="10139"/>
                  </a:lnTo>
                  <a:lnTo>
                    <a:pt x="10148" y="10139"/>
                  </a:lnTo>
                  <a:lnTo>
                    <a:pt x="10148" y="8157"/>
                  </a:lnTo>
                  <a:lnTo>
                    <a:pt x="10148" y="6175"/>
                  </a:lnTo>
                  <a:lnTo>
                    <a:pt x="8295" y="6175"/>
                  </a:lnTo>
                  <a:close/>
                  <a:moveTo>
                    <a:pt x="11463" y="6175"/>
                  </a:moveTo>
                  <a:lnTo>
                    <a:pt x="11463" y="8157"/>
                  </a:lnTo>
                  <a:lnTo>
                    <a:pt x="11463" y="10139"/>
                  </a:lnTo>
                  <a:lnTo>
                    <a:pt x="13574" y="10139"/>
                  </a:lnTo>
                  <a:lnTo>
                    <a:pt x="15686" y="10139"/>
                  </a:lnTo>
                  <a:lnTo>
                    <a:pt x="15535" y="8341"/>
                  </a:lnTo>
                  <a:cubicBezTo>
                    <a:pt x="15453" y="7353"/>
                    <a:pt x="15339" y="6461"/>
                    <a:pt x="15276" y="6359"/>
                  </a:cubicBezTo>
                  <a:cubicBezTo>
                    <a:pt x="15213" y="6256"/>
                    <a:pt x="14322" y="6175"/>
                    <a:pt x="13305" y="6175"/>
                  </a:cubicBezTo>
                  <a:lnTo>
                    <a:pt x="11463" y="6175"/>
                  </a:lnTo>
                  <a:close/>
                  <a:moveTo>
                    <a:pt x="16343" y="6175"/>
                  </a:moveTo>
                  <a:lnTo>
                    <a:pt x="16515" y="7106"/>
                  </a:lnTo>
                  <a:cubicBezTo>
                    <a:pt x="16614" y="7621"/>
                    <a:pt x="16704" y="8513"/>
                    <a:pt x="16709" y="9088"/>
                  </a:cubicBezTo>
                  <a:lnTo>
                    <a:pt x="16720" y="10139"/>
                  </a:lnTo>
                  <a:lnTo>
                    <a:pt x="19155" y="10139"/>
                  </a:lnTo>
                  <a:lnTo>
                    <a:pt x="21600" y="10139"/>
                  </a:lnTo>
                  <a:lnTo>
                    <a:pt x="21481" y="8969"/>
                  </a:lnTo>
                  <a:cubicBezTo>
                    <a:pt x="21415" y="8325"/>
                    <a:pt x="21215" y="7434"/>
                    <a:pt x="21029" y="6987"/>
                  </a:cubicBezTo>
                  <a:lnTo>
                    <a:pt x="20684" y="6175"/>
                  </a:lnTo>
                  <a:lnTo>
                    <a:pt x="18508" y="6175"/>
                  </a:lnTo>
                  <a:lnTo>
                    <a:pt x="16343" y="6175"/>
                  </a:lnTo>
                  <a:close/>
                  <a:moveTo>
                    <a:pt x="0" y="11461"/>
                  </a:moveTo>
                  <a:lnTo>
                    <a:pt x="119" y="12631"/>
                  </a:lnTo>
                  <a:cubicBezTo>
                    <a:pt x="185" y="13275"/>
                    <a:pt x="385" y="14166"/>
                    <a:pt x="571" y="14613"/>
                  </a:cubicBezTo>
                  <a:lnTo>
                    <a:pt x="916" y="15425"/>
                  </a:lnTo>
                  <a:lnTo>
                    <a:pt x="3092" y="15425"/>
                  </a:lnTo>
                  <a:lnTo>
                    <a:pt x="5257" y="15425"/>
                  </a:lnTo>
                  <a:lnTo>
                    <a:pt x="5085" y="14494"/>
                  </a:lnTo>
                  <a:cubicBezTo>
                    <a:pt x="4986" y="13979"/>
                    <a:pt x="4896" y="13087"/>
                    <a:pt x="4891" y="12512"/>
                  </a:cubicBezTo>
                  <a:lnTo>
                    <a:pt x="4880" y="11461"/>
                  </a:lnTo>
                  <a:lnTo>
                    <a:pt x="2445" y="11461"/>
                  </a:lnTo>
                  <a:lnTo>
                    <a:pt x="0" y="11461"/>
                  </a:lnTo>
                  <a:close/>
                  <a:moveTo>
                    <a:pt x="5914" y="11461"/>
                  </a:moveTo>
                  <a:lnTo>
                    <a:pt x="6065" y="13259"/>
                  </a:lnTo>
                  <a:cubicBezTo>
                    <a:pt x="6147" y="14247"/>
                    <a:pt x="6261" y="15139"/>
                    <a:pt x="6324" y="15241"/>
                  </a:cubicBezTo>
                  <a:cubicBezTo>
                    <a:pt x="6355" y="15293"/>
                    <a:pt x="6592" y="15338"/>
                    <a:pt x="6949" y="15371"/>
                  </a:cubicBezTo>
                  <a:cubicBezTo>
                    <a:pt x="7305" y="15405"/>
                    <a:pt x="7786" y="15425"/>
                    <a:pt x="8295" y="15425"/>
                  </a:cubicBezTo>
                  <a:lnTo>
                    <a:pt x="10148" y="15425"/>
                  </a:lnTo>
                  <a:lnTo>
                    <a:pt x="10148" y="13443"/>
                  </a:lnTo>
                  <a:lnTo>
                    <a:pt x="10148" y="11461"/>
                  </a:lnTo>
                  <a:lnTo>
                    <a:pt x="8026" y="11461"/>
                  </a:lnTo>
                  <a:lnTo>
                    <a:pt x="5914" y="11461"/>
                  </a:lnTo>
                  <a:close/>
                  <a:moveTo>
                    <a:pt x="11463" y="11461"/>
                  </a:moveTo>
                  <a:lnTo>
                    <a:pt x="11463" y="13443"/>
                  </a:lnTo>
                  <a:lnTo>
                    <a:pt x="11463" y="15425"/>
                  </a:lnTo>
                  <a:lnTo>
                    <a:pt x="13305" y="15425"/>
                  </a:lnTo>
                  <a:cubicBezTo>
                    <a:pt x="14322" y="15425"/>
                    <a:pt x="15213" y="15344"/>
                    <a:pt x="15276" y="15241"/>
                  </a:cubicBezTo>
                  <a:cubicBezTo>
                    <a:pt x="15339" y="15139"/>
                    <a:pt x="15453" y="14247"/>
                    <a:pt x="15535" y="13259"/>
                  </a:cubicBezTo>
                  <a:lnTo>
                    <a:pt x="15686" y="11461"/>
                  </a:lnTo>
                  <a:lnTo>
                    <a:pt x="13574" y="11461"/>
                  </a:lnTo>
                  <a:lnTo>
                    <a:pt x="11463" y="11461"/>
                  </a:lnTo>
                  <a:close/>
                  <a:moveTo>
                    <a:pt x="16720" y="11461"/>
                  </a:moveTo>
                  <a:lnTo>
                    <a:pt x="16709" y="12512"/>
                  </a:lnTo>
                  <a:cubicBezTo>
                    <a:pt x="16704" y="13087"/>
                    <a:pt x="16614" y="13979"/>
                    <a:pt x="16515" y="14494"/>
                  </a:cubicBezTo>
                  <a:lnTo>
                    <a:pt x="16343" y="15425"/>
                  </a:lnTo>
                  <a:lnTo>
                    <a:pt x="18508" y="15425"/>
                  </a:lnTo>
                  <a:lnTo>
                    <a:pt x="20684" y="15425"/>
                  </a:lnTo>
                  <a:lnTo>
                    <a:pt x="21029" y="14613"/>
                  </a:lnTo>
                  <a:cubicBezTo>
                    <a:pt x="21215" y="14166"/>
                    <a:pt x="21415" y="13275"/>
                    <a:pt x="21481" y="12631"/>
                  </a:cubicBezTo>
                  <a:lnTo>
                    <a:pt x="21600" y="11461"/>
                  </a:lnTo>
                  <a:lnTo>
                    <a:pt x="19155" y="11461"/>
                  </a:lnTo>
                  <a:lnTo>
                    <a:pt x="16720" y="11461"/>
                  </a:lnTo>
                  <a:close/>
                  <a:moveTo>
                    <a:pt x="3544" y="16530"/>
                  </a:moveTo>
                  <a:cubicBezTo>
                    <a:pt x="2473" y="16530"/>
                    <a:pt x="1594" y="16622"/>
                    <a:pt x="1594" y="16736"/>
                  </a:cubicBezTo>
                  <a:cubicBezTo>
                    <a:pt x="1594" y="16851"/>
                    <a:pt x="2132" y="17527"/>
                    <a:pt x="2790" y="18242"/>
                  </a:cubicBezTo>
                  <a:cubicBezTo>
                    <a:pt x="3632" y="19156"/>
                    <a:pt x="4941" y="20106"/>
                    <a:pt x="6130" y="20701"/>
                  </a:cubicBezTo>
                  <a:cubicBezTo>
                    <a:pt x="6132" y="20702"/>
                    <a:pt x="6139" y="20700"/>
                    <a:pt x="6141" y="20701"/>
                  </a:cubicBezTo>
                  <a:cubicBezTo>
                    <a:pt x="6535" y="20898"/>
                    <a:pt x="6915" y="21061"/>
                    <a:pt x="7261" y="21167"/>
                  </a:cubicBezTo>
                  <a:cubicBezTo>
                    <a:pt x="7580" y="21264"/>
                    <a:pt x="7869" y="21351"/>
                    <a:pt x="7907" y="21362"/>
                  </a:cubicBezTo>
                  <a:cubicBezTo>
                    <a:pt x="7946" y="21372"/>
                    <a:pt x="7681" y="21007"/>
                    <a:pt x="7315" y="20560"/>
                  </a:cubicBezTo>
                  <a:cubicBezTo>
                    <a:pt x="6948" y="20113"/>
                    <a:pt x="6387" y="19031"/>
                    <a:pt x="6065" y="18144"/>
                  </a:cubicBezTo>
                  <a:lnTo>
                    <a:pt x="5483" y="16530"/>
                  </a:lnTo>
                  <a:lnTo>
                    <a:pt x="3544" y="16530"/>
                  </a:lnTo>
                  <a:close/>
                  <a:moveTo>
                    <a:pt x="8381" y="16530"/>
                  </a:moveTo>
                  <a:cubicBezTo>
                    <a:pt x="6652" y="16530"/>
                    <a:pt x="6607" y="16544"/>
                    <a:pt x="6744" y="17029"/>
                  </a:cubicBezTo>
                  <a:cubicBezTo>
                    <a:pt x="6918" y="17647"/>
                    <a:pt x="7304" y="18465"/>
                    <a:pt x="7724" y="19206"/>
                  </a:cubicBezTo>
                  <a:cubicBezTo>
                    <a:pt x="8144" y="19947"/>
                    <a:pt x="8602" y="20608"/>
                    <a:pt x="8952" y="20918"/>
                  </a:cubicBezTo>
                  <a:cubicBezTo>
                    <a:pt x="9376" y="21292"/>
                    <a:pt x="9816" y="21600"/>
                    <a:pt x="9933" y="21600"/>
                  </a:cubicBezTo>
                  <a:cubicBezTo>
                    <a:pt x="10056" y="21600"/>
                    <a:pt x="10148" y="20547"/>
                    <a:pt x="10148" y="19065"/>
                  </a:cubicBezTo>
                  <a:lnTo>
                    <a:pt x="10148" y="16530"/>
                  </a:lnTo>
                  <a:lnTo>
                    <a:pt x="8381" y="16530"/>
                  </a:lnTo>
                  <a:close/>
                  <a:moveTo>
                    <a:pt x="11463" y="16530"/>
                  </a:moveTo>
                  <a:lnTo>
                    <a:pt x="11463" y="19065"/>
                  </a:lnTo>
                  <a:cubicBezTo>
                    <a:pt x="11463" y="20547"/>
                    <a:pt x="11544" y="21600"/>
                    <a:pt x="11667" y="21600"/>
                  </a:cubicBezTo>
                  <a:cubicBezTo>
                    <a:pt x="11794" y="21600"/>
                    <a:pt x="11971" y="21508"/>
                    <a:pt x="12174" y="21351"/>
                  </a:cubicBezTo>
                  <a:cubicBezTo>
                    <a:pt x="12376" y="21193"/>
                    <a:pt x="12600" y="20963"/>
                    <a:pt x="12831" y="20701"/>
                  </a:cubicBezTo>
                  <a:cubicBezTo>
                    <a:pt x="13292" y="20177"/>
                    <a:pt x="13773" y="19505"/>
                    <a:pt x="14070" y="18881"/>
                  </a:cubicBezTo>
                  <a:cubicBezTo>
                    <a:pt x="15235" y="16431"/>
                    <a:pt x="15273" y="16530"/>
                    <a:pt x="13229" y="16530"/>
                  </a:cubicBezTo>
                  <a:lnTo>
                    <a:pt x="11463" y="16530"/>
                  </a:lnTo>
                  <a:close/>
                  <a:moveTo>
                    <a:pt x="16127" y="16530"/>
                  </a:moveTo>
                  <a:lnTo>
                    <a:pt x="15535" y="18144"/>
                  </a:lnTo>
                  <a:cubicBezTo>
                    <a:pt x="15213" y="19031"/>
                    <a:pt x="14656" y="20110"/>
                    <a:pt x="14296" y="20549"/>
                  </a:cubicBezTo>
                  <a:lnTo>
                    <a:pt x="13639" y="21351"/>
                  </a:lnTo>
                  <a:lnTo>
                    <a:pt x="14296" y="21167"/>
                  </a:lnTo>
                  <a:cubicBezTo>
                    <a:pt x="15005" y="20962"/>
                    <a:pt x="15848" y="20541"/>
                    <a:pt x="16655" y="20018"/>
                  </a:cubicBezTo>
                  <a:cubicBezTo>
                    <a:pt x="17463" y="19497"/>
                    <a:pt x="18234" y="18867"/>
                    <a:pt x="18810" y="18242"/>
                  </a:cubicBezTo>
                  <a:cubicBezTo>
                    <a:pt x="19468" y="17527"/>
                    <a:pt x="20006" y="16851"/>
                    <a:pt x="20006" y="16736"/>
                  </a:cubicBezTo>
                  <a:cubicBezTo>
                    <a:pt x="20006" y="16622"/>
                    <a:pt x="19138" y="16530"/>
                    <a:pt x="18066" y="16530"/>
                  </a:cubicBezTo>
                  <a:lnTo>
                    <a:pt x="16127" y="16530"/>
                  </a:lnTo>
                  <a:close/>
                </a:path>
              </a:pathLst>
            </a:custGeom>
            <a:ln w="12700" cap="flat">
              <a:noFill/>
              <a:miter lim="400000"/>
            </a:ln>
            <a:effectLst/>
          </p:spPr>
        </p:pic>
      </p:grpSp>
      <p:sp>
        <p:nvSpPr>
          <p:cNvPr id="289"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39" name="Gruppieren"/>
          <p:cNvGrpSpPr/>
          <p:nvPr/>
        </p:nvGrpSpPr>
        <p:grpSpPr>
          <a:xfrm>
            <a:off x="21134455" y="12755081"/>
            <a:ext cx="3176181" cy="961839"/>
            <a:chOff x="0" y="0"/>
            <a:chExt cx="3176180" cy="961838"/>
          </a:xfrm>
        </p:grpSpPr>
        <p:sp>
          <p:nvSpPr>
            <p:cNvPr id="36"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37"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38"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40" name="powered by"/>
          <p:cNvSpPr txBox="1"/>
          <p:nvPr/>
        </p:nvSpPr>
        <p:spPr>
          <a:xfrm>
            <a:off x="22756609" y="12450762"/>
            <a:ext cx="157838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rPr dirty="0"/>
              <a:t>powered by </a:t>
            </a:r>
          </a:p>
        </p:txBody>
      </p:sp>
      <p:pic>
        <p:nvPicPr>
          <p:cNvPr id="41" name="pasted-image.png" descr="pasted-image.png"/>
          <p:cNvPicPr>
            <a:picLocks noChangeAspect="1"/>
          </p:cNvPicPr>
          <p:nvPr/>
        </p:nvPicPr>
        <p:blipFill>
          <a:blip r:embed="rId3" cstate="print"/>
          <a:stretch>
            <a:fillRect/>
          </a:stretch>
        </p:blipFill>
        <p:spPr>
          <a:xfrm>
            <a:off x="21097730" y="326980"/>
            <a:ext cx="2692401" cy="927101"/>
          </a:xfrm>
          <a:prstGeom prst="rect">
            <a:avLst/>
          </a:prstGeom>
          <a:ln w="12700">
            <a:miter lim="400000"/>
          </a:ln>
        </p:spPr>
      </p:pic>
      <p:sp>
        <p:nvSpPr>
          <p:cNvPr id="42" name="© Ralph Schmauder 2025 all rights reserved"/>
          <p:cNvSpPr txBox="1"/>
          <p:nvPr/>
        </p:nvSpPr>
        <p:spPr>
          <a:xfrm>
            <a:off x="106777" y="13233944"/>
            <a:ext cx="3310201" cy="3597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rPr lang="de-DE" dirty="0"/>
              <a:t>© betaConcept 2026 all </a:t>
            </a:r>
            <a:r>
              <a:rPr lang="de-DE" dirty="0" err="1"/>
              <a:t>rights</a:t>
            </a:r>
            <a:r>
              <a:rPr lang="de-DE" dirty="0"/>
              <a:t> </a:t>
            </a:r>
            <a:r>
              <a:rPr lang="de-DE" dirty="0" err="1"/>
              <a:t>reserved</a:t>
            </a:r>
            <a:endParaRPr lang="de-DE" dirty="0"/>
          </a:p>
        </p:txBody>
      </p:sp>
      <p:sp>
        <p:nvSpPr>
          <p:cNvPr id="43"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296"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297"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304"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305"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elfolie">
    <p:spTree>
      <p:nvGrpSpPr>
        <p:cNvPr id="1" name=""/>
        <p:cNvGrpSpPr/>
        <p:nvPr/>
      </p:nvGrpSpPr>
      <p:grpSpPr>
        <a:xfrm>
          <a:off x="0" y="0"/>
          <a:ext cx="0" cy="0"/>
          <a:chOff x="0" y="0"/>
          <a:chExt cx="0" cy="0"/>
        </a:xfrm>
      </p:grpSpPr>
      <p:sp>
        <p:nvSpPr>
          <p:cNvPr id="312" name="Titeltext"/>
          <p:cNvSpPr txBox="1">
            <a:spLocks noGrp="1"/>
          </p:cNvSpPr>
          <p:nvPr>
            <p:ph type="title"/>
          </p:nvPr>
        </p:nvSpPr>
        <p:spPr>
          <a:xfrm>
            <a:off x="2476500" y="4262437"/>
            <a:ext cx="19431000" cy="2936876"/>
          </a:xfrm>
          <a:prstGeom prst="rect">
            <a:avLst/>
          </a:prstGeom>
        </p:spPr>
        <p:txBody>
          <a:bodyPr/>
          <a:lstStyle/>
          <a:p>
            <a:r>
              <a:t>Titeltext</a:t>
            </a:r>
          </a:p>
        </p:txBody>
      </p:sp>
      <p:sp>
        <p:nvSpPr>
          <p:cNvPr id="313" name="Textebene 1…"/>
          <p:cNvSpPr txBox="1">
            <a:spLocks noGrp="1"/>
          </p:cNvSpPr>
          <p:nvPr>
            <p:ph type="body" sz="quarter" idx="1"/>
          </p:nvPr>
        </p:nvSpPr>
        <p:spPr>
          <a:xfrm>
            <a:off x="4191000" y="7770812"/>
            <a:ext cx="16002000" cy="3508376"/>
          </a:xfrm>
          <a:prstGeom prst="rect">
            <a:avLst/>
          </a:prstGeom>
        </p:spPr>
        <p:txBody>
          <a:bodyPr/>
          <a:lstStyle>
            <a:lvl1pPr marL="0" indent="0" algn="ctr"/>
            <a:lvl2pPr marL="0" indent="457200" algn="ctr"/>
            <a:lvl3pPr marL="0" indent="914400" algn="ctr"/>
            <a:lvl4pPr marL="0" indent="1371600" algn="ctr"/>
            <a:lvl5pPr marL="0" indent="1828800" algn="ctr"/>
          </a:lstStyle>
          <a:p>
            <a:r>
              <a:t>Textebene 1</a:t>
            </a:r>
          </a:p>
          <a:p>
            <a:pPr lvl="1"/>
            <a:r>
              <a:t>Textebene 2</a:t>
            </a:r>
          </a:p>
          <a:p>
            <a:pPr lvl="2"/>
            <a:r>
              <a:t>Textebene 3</a:t>
            </a:r>
          </a:p>
          <a:p>
            <a:pPr lvl="3"/>
            <a:r>
              <a:t>Textebene 4</a:t>
            </a:r>
          </a:p>
          <a:p>
            <a:pPr lvl="4"/>
            <a:r>
              <a:t>Textebene 5</a:t>
            </a:r>
          </a:p>
        </p:txBody>
      </p:sp>
      <p:sp>
        <p:nvSpPr>
          <p:cNvPr id="314"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elfolie">
    <p:spTree>
      <p:nvGrpSpPr>
        <p:cNvPr id="1" name=""/>
        <p:cNvGrpSpPr/>
        <p:nvPr/>
      </p:nvGrpSpPr>
      <p:grpSpPr>
        <a:xfrm>
          <a:off x="0" y="0"/>
          <a:ext cx="0" cy="0"/>
          <a:chOff x="0" y="0"/>
          <a:chExt cx="0" cy="0"/>
        </a:xfrm>
      </p:grpSpPr>
      <p:grpSp>
        <p:nvGrpSpPr>
          <p:cNvPr id="334" name="Gruppieren"/>
          <p:cNvGrpSpPr/>
          <p:nvPr/>
        </p:nvGrpSpPr>
        <p:grpSpPr>
          <a:xfrm>
            <a:off x="762000" y="-35280"/>
            <a:ext cx="22860001" cy="13368610"/>
            <a:chOff x="0" y="-35282"/>
            <a:chExt cx="22860000" cy="13368609"/>
          </a:xfrm>
        </p:grpSpPr>
        <p:sp>
          <p:nvSpPr>
            <p:cNvPr id="328" name="Rechteck"/>
            <p:cNvSpPr/>
            <p:nvPr/>
          </p:nvSpPr>
          <p:spPr>
            <a:xfrm>
              <a:off x="0" y="1524207"/>
              <a:ext cx="22860001" cy="407491"/>
            </a:xfrm>
            <a:prstGeom prst="rect">
              <a:avLst/>
            </a:prstGeom>
            <a:solidFill>
              <a:srgbClr val="EDB300"/>
            </a:solidFill>
            <a:ln w="12700" cap="flat">
              <a:noFill/>
              <a:miter lim="400000"/>
            </a:ln>
            <a:effectLst/>
          </p:spPr>
          <p:txBody>
            <a:bodyPr wrap="square" lIns="114300" tIns="114300" rIns="114300" bIns="114300" numCol="1" anchor="t">
              <a:noAutofit/>
            </a:bodyPr>
            <a:lstStyle/>
            <a:p>
              <a:pPr algn="l" defTabSz="2286000">
                <a:defRPr sz="6000">
                  <a:solidFill>
                    <a:srgbClr val="FFFFFF"/>
                  </a:solidFill>
                  <a:latin typeface="Times New Roman"/>
                  <a:ea typeface="Times New Roman"/>
                  <a:cs typeface="Times New Roman"/>
                  <a:sym typeface="Times New Roman"/>
                </a:defRPr>
              </a:pPr>
              <a:endParaRPr/>
            </a:p>
          </p:txBody>
        </p:sp>
        <p:grpSp>
          <p:nvGrpSpPr>
            <p:cNvPr id="331" name="Gruppieren"/>
            <p:cNvGrpSpPr/>
            <p:nvPr/>
          </p:nvGrpSpPr>
          <p:grpSpPr>
            <a:xfrm>
              <a:off x="1297562" y="-35283"/>
              <a:ext cx="6561366" cy="1880186"/>
              <a:chOff x="196596" y="-133754"/>
              <a:chExt cx="6561365" cy="1880184"/>
            </a:xfrm>
          </p:grpSpPr>
          <p:sp>
            <p:nvSpPr>
              <p:cNvPr id="329" name="betaConcept"/>
              <p:cNvSpPr txBox="1"/>
              <p:nvPr/>
            </p:nvSpPr>
            <p:spPr>
              <a:xfrm>
                <a:off x="571779" y="-133755"/>
                <a:ext cx="6186184" cy="18801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7000" tIns="127000" rIns="127000" bIns="127000" numCol="1" anchor="ctr">
                <a:noAutofit/>
              </a:bodyPr>
              <a:lstStyle>
                <a:lvl1pPr defTabSz="1460500">
                  <a:defRPr sz="6000" spc="-659">
                    <a:solidFill>
                      <a:srgbClr val="E57031"/>
                    </a:solidFill>
                    <a:latin typeface="Comfortaa Bold"/>
                    <a:ea typeface="Comfortaa Bold"/>
                    <a:cs typeface="Comfortaa Bold"/>
                    <a:sym typeface="Comfortaa Bold"/>
                  </a:defRPr>
                </a:lvl1pPr>
              </a:lstStyle>
              <a:p>
                <a:r>
                  <a:t>betaConcept</a:t>
                </a:r>
              </a:p>
            </p:txBody>
          </p:sp>
          <p:pic>
            <p:nvPicPr>
              <p:cNvPr id="330" name="pasted-image.png" descr="pasted-image.png"/>
              <p:cNvPicPr>
                <a:picLocks noChangeAspect="1"/>
              </p:cNvPicPr>
              <p:nvPr/>
            </p:nvPicPr>
            <p:blipFill>
              <a:blip r:embed="rId2" cstate="print"/>
              <a:srcRect l="1915" t="5882" r="73623" b="11760"/>
              <a:stretch>
                <a:fillRect/>
              </a:stretch>
            </p:blipFill>
            <p:spPr>
              <a:xfrm>
                <a:off x="196596" y="263472"/>
                <a:ext cx="1091804" cy="1085454"/>
              </a:xfrm>
              <a:custGeom>
                <a:avLst/>
                <a:gdLst/>
                <a:ahLst/>
                <a:cxnLst>
                  <a:cxn ang="0">
                    <a:pos x="wd2" y="hd2"/>
                  </a:cxn>
                  <a:cxn ang="5400000">
                    <a:pos x="wd2" y="hd2"/>
                  </a:cxn>
                  <a:cxn ang="10800000">
                    <a:pos x="wd2" y="hd2"/>
                  </a:cxn>
                  <a:cxn ang="16200000">
                    <a:pos x="wd2" y="hd2"/>
                  </a:cxn>
                </a:cxnLst>
                <a:rect l="0" t="0" r="r" b="b"/>
                <a:pathLst>
                  <a:path w="21600" h="21600" extrusionOk="0">
                    <a:moveTo>
                      <a:pt x="9925" y="0"/>
                    </a:moveTo>
                    <a:cubicBezTo>
                      <a:pt x="9534" y="0"/>
                      <a:pt x="8876" y="672"/>
                      <a:pt x="8244" y="1580"/>
                    </a:cubicBezTo>
                    <a:cubicBezTo>
                      <a:pt x="7613" y="2487"/>
                      <a:pt x="7011" y="3628"/>
                      <a:pt x="6745" y="4573"/>
                    </a:cubicBezTo>
                    <a:cubicBezTo>
                      <a:pt x="6676" y="4815"/>
                      <a:pt x="6654" y="4936"/>
                      <a:pt x="6862" y="4999"/>
                    </a:cubicBezTo>
                    <a:cubicBezTo>
                      <a:pt x="7070" y="5063"/>
                      <a:pt x="7513" y="5070"/>
                      <a:pt x="8378" y="5070"/>
                    </a:cubicBezTo>
                    <a:lnTo>
                      <a:pt x="10144" y="5070"/>
                    </a:lnTo>
                    <a:lnTo>
                      <a:pt x="10144" y="2535"/>
                    </a:lnTo>
                    <a:cubicBezTo>
                      <a:pt x="10144" y="1053"/>
                      <a:pt x="10048" y="0"/>
                      <a:pt x="9925" y="0"/>
                    </a:cubicBezTo>
                    <a:close/>
                    <a:moveTo>
                      <a:pt x="11668" y="0"/>
                    </a:moveTo>
                    <a:cubicBezTo>
                      <a:pt x="11606" y="0"/>
                      <a:pt x="11556" y="262"/>
                      <a:pt x="11518" y="711"/>
                    </a:cubicBezTo>
                    <a:cubicBezTo>
                      <a:pt x="11481" y="1159"/>
                      <a:pt x="11456" y="1794"/>
                      <a:pt x="11456" y="2535"/>
                    </a:cubicBezTo>
                    <a:lnTo>
                      <a:pt x="11456" y="5070"/>
                    </a:lnTo>
                    <a:lnTo>
                      <a:pt x="13222" y="5070"/>
                    </a:lnTo>
                    <a:cubicBezTo>
                      <a:pt x="15265" y="5070"/>
                      <a:pt x="15228" y="5167"/>
                      <a:pt x="14062" y="2717"/>
                    </a:cubicBezTo>
                    <a:cubicBezTo>
                      <a:pt x="13765" y="2092"/>
                      <a:pt x="13291" y="1416"/>
                      <a:pt x="12830" y="892"/>
                    </a:cubicBezTo>
                    <a:cubicBezTo>
                      <a:pt x="12599" y="630"/>
                      <a:pt x="12380" y="402"/>
                      <a:pt x="12178" y="245"/>
                    </a:cubicBezTo>
                    <a:cubicBezTo>
                      <a:pt x="11976" y="87"/>
                      <a:pt x="11794" y="0"/>
                      <a:pt x="11668" y="0"/>
                    </a:cubicBezTo>
                    <a:close/>
                    <a:moveTo>
                      <a:pt x="7954" y="245"/>
                    </a:moveTo>
                    <a:lnTo>
                      <a:pt x="7302" y="434"/>
                    </a:lnTo>
                    <a:cubicBezTo>
                      <a:pt x="6593" y="639"/>
                      <a:pt x="5754" y="1057"/>
                      <a:pt x="4947" y="1580"/>
                    </a:cubicBezTo>
                    <a:cubicBezTo>
                      <a:pt x="4139" y="2101"/>
                      <a:pt x="3371" y="2731"/>
                      <a:pt x="2795" y="3356"/>
                    </a:cubicBezTo>
                    <a:cubicBezTo>
                      <a:pt x="2137" y="4071"/>
                      <a:pt x="1594" y="4751"/>
                      <a:pt x="1594" y="4865"/>
                    </a:cubicBezTo>
                    <a:cubicBezTo>
                      <a:pt x="1594" y="4979"/>
                      <a:pt x="2470" y="5070"/>
                      <a:pt x="3541" y="5070"/>
                    </a:cubicBezTo>
                    <a:lnTo>
                      <a:pt x="5480" y="5070"/>
                    </a:lnTo>
                    <a:lnTo>
                      <a:pt x="6069" y="3459"/>
                    </a:lnTo>
                    <a:cubicBezTo>
                      <a:pt x="6391" y="2573"/>
                      <a:pt x="6942" y="1490"/>
                      <a:pt x="7302" y="1050"/>
                    </a:cubicBezTo>
                    <a:lnTo>
                      <a:pt x="7954" y="245"/>
                    </a:lnTo>
                    <a:close/>
                    <a:moveTo>
                      <a:pt x="13638" y="245"/>
                    </a:moveTo>
                    <a:lnTo>
                      <a:pt x="14290" y="1050"/>
                    </a:lnTo>
                    <a:cubicBezTo>
                      <a:pt x="14650" y="1490"/>
                      <a:pt x="15209" y="2573"/>
                      <a:pt x="15531" y="3459"/>
                    </a:cubicBezTo>
                    <a:lnTo>
                      <a:pt x="16120" y="5070"/>
                    </a:lnTo>
                    <a:lnTo>
                      <a:pt x="18059" y="5070"/>
                    </a:lnTo>
                    <a:cubicBezTo>
                      <a:pt x="18594" y="5070"/>
                      <a:pt x="19081" y="5045"/>
                      <a:pt x="19433" y="5007"/>
                    </a:cubicBezTo>
                    <a:cubicBezTo>
                      <a:pt x="19785" y="4970"/>
                      <a:pt x="19998" y="4922"/>
                      <a:pt x="19998" y="4865"/>
                    </a:cubicBezTo>
                    <a:cubicBezTo>
                      <a:pt x="19998" y="4751"/>
                      <a:pt x="19463" y="4071"/>
                      <a:pt x="18805" y="3356"/>
                    </a:cubicBezTo>
                    <a:cubicBezTo>
                      <a:pt x="18229" y="2731"/>
                      <a:pt x="17453" y="2101"/>
                      <a:pt x="16646" y="1580"/>
                    </a:cubicBezTo>
                    <a:cubicBezTo>
                      <a:pt x="15839" y="1057"/>
                      <a:pt x="14999" y="639"/>
                      <a:pt x="14290" y="434"/>
                    </a:cubicBezTo>
                    <a:lnTo>
                      <a:pt x="13638" y="245"/>
                    </a:lnTo>
                    <a:close/>
                    <a:moveTo>
                      <a:pt x="919" y="6168"/>
                    </a:moveTo>
                    <a:lnTo>
                      <a:pt x="573" y="6981"/>
                    </a:lnTo>
                    <a:cubicBezTo>
                      <a:pt x="388" y="7428"/>
                      <a:pt x="192" y="8320"/>
                      <a:pt x="126" y="8964"/>
                    </a:cubicBezTo>
                    <a:lnTo>
                      <a:pt x="0" y="10141"/>
                    </a:lnTo>
                    <a:lnTo>
                      <a:pt x="2442" y="10141"/>
                    </a:lnTo>
                    <a:lnTo>
                      <a:pt x="4884" y="10141"/>
                    </a:lnTo>
                    <a:lnTo>
                      <a:pt x="4892" y="9090"/>
                    </a:lnTo>
                    <a:cubicBezTo>
                      <a:pt x="4897" y="8514"/>
                      <a:pt x="4981" y="7623"/>
                      <a:pt x="5080" y="7108"/>
                    </a:cubicBezTo>
                    <a:lnTo>
                      <a:pt x="5261" y="6168"/>
                    </a:lnTo>
                    <a:lnTo>
                      <a:pt x="3086" y="6168"/>
                    </a:lnTo>
                    <a:lnTo>
                      <a:pt x="919" y="6168"/>
                    </a:lnTo>
                    <a:close/>
                    <a:moveTo>
                      <a:pt x="8291" y="6168"/>
                    </a:moveTo>
                    <a:cubicBezTo>
                      <a:pt x="7274" y="6168"/>
                      <a:pt x="6391" y="6255"/>
                      <a:pt x="6328" y="6358"/>
                    </a:cubicBezTo>
                    <a:cubicBezTo>
                      <a:pt x="6265" y="6460"/>
                      <a:pt x="6151" y="7351"/>
                      <a:pt x="6069" y="8340"/>
                    </a:cubicBezTo>
                    <a:lnTo>
                      <a:pt x="5912" y="10141"/>
                    </a:lnTo>
                    <a:lnTo>
                      <a:pt x="8024" y="10141"/>
                    </a:lnTo>
                    <a:lnTo>
                      <a:pt x="10144" y="10141"/>
                    </a:lnTo>
                    <a:lnTo>
                      <a:pt x="10144" y="8158"/>
                    </a:lnTo>
                    <a:lnTo>
                      <a:pt x="10144" y="6168"/>
                    </a:lnTo>
                    <a:lnTo>
                      <a:pt x="8291" y="6168"/>
                    </a:lnTo>
                    <a:close/>
                    <a:moveTo>
                      <a:pt x="11456" y="6168"/>
                    </a:moveTo>
                    <a:lnTo>
                      <a:pt x="11456" y="8158"/>
                    </a:lnTo>
                    <a:lnTo>
                      <a:pt x="11456" y="10141"/>
                    </a:lnTo>
                    <a:lnTo>
                      <a:pt x="13568" y="10141"/>
                    </a:lnTo>
                    <a:lnTo>
                      <a:pt x="15680" y="10141"/>
                    </a:lnTo>
                    <a:lnTo>
                      <a:pt x="15531" y="8340"/>
                    </a:lnTo>
                    <a:cubicBezTo>
                      <a:pt x="15449" y="7351"/>
                      <a:pt x="15335" y="6460"/>
                      <a:pt x="15272" y="6358"/>
                    </a:cubicBezTo>
                    <a:cubicBezTo>
                      <a:pt x="15209" y="6255"/>
                      <a:pt x="14318" y="6168"/>
                      <a:pt x="13301" y="6168"/>
                    </a:cubicBezTo>
                    <a:lnTo>
                      <a:pt x="11456" y="6168"/>
                    </a:lnTo>
                    <a:close/>
                    <a:moveTo>
                      <a:pt x="16339" y="6168"/>
                    </a:moveTo>
                    <a:lnTo>
                      <a:pt x="16512" y="7108"/>
                    </a:lnTo>
                    <a:cubicBezTo>
                      <a:pt x="16611" y="7623"/>
                      <a:pt x="16703" y="8514"/>
                      <a:pt x="16708" y="9090"/>
                    </a:cubicBezTo>
                    <a:lnTo>
                      <a:pt x="16716" y="10141"/>
                    </a:lnTo>
                    <a:lnTo>
                      <a:pt x="19150" y="10141"/>
                    </a:lnTo>
                    <a:lnTo>
                      <a:pt x="21600" y="10141"/>
                    </a:lnTo>
                    <a:lnTo>
                      <a:pt x="21474" y="8964"/>
                    </a:lnTo>
                    <a:cubicBezTo>
                      <a:pt x="21408" y="8320"/>
                      <a:pt x="21205" y="7428"/>
                      <a:pt x="21019" y="6981"/>
                    </a:cubicBezTo>
                    <a:lnTo>
                      <a:pt x="20681" y="6168"/>
                    </a:lnTo>
                    <a:lnTo>
                      <a:pt x="18506" y="6168"/>
                    </a:lnTo>
                    <a:lnTo>
                      <a:pt x="16339" y="6168"/>
                    </a:lnTo>
                    <a:close/>
                    <a:moveTo>
                      <a:pt x="0" y="11459"/>
                    </a:moveTo>
                    <a:lnTo>
                      <a:pt x="126" y="12628"/>
                    </a:lnTo>
                    <a:cubicBezTo>
                      <a:pt x="192" y="13272"/>
                      <a:pt x="388" y="14172"/>
                      <a:pt x="573" y="14619"/>
                    </a:cubicBezTo>
                    <a:lnTo>
                      <a:pt x="919" y="15424"/>
                    </a:lnTo>
                    <a:lnTo>
                      <a:pt x="3086" y="15424"/>
                    </a:lnTo>
                    <a:lnTo>
                      <a:pt x="5261" y="15424"/>
                    </a:lnTo>
                    <a:lnTo>
                      <a:pt x="5080" y="14492"/>
                    </a:lnTo>
                    <a:cubicBezTo>
                      <a:pt x="4981" y="13977"/>
                      <a:pt x="4897" y="13086"/>
                      <a:pt x="4892" y="12510"/>
                    </a:cubicBezTo>
                    <a:lnTo>
                      <a:pt x="4884" y="11459"/>
                    </a:lnTo>
                    <a:lnTo>
                      <a:pt x="2442" y="11459"/>
                    </a:lnTo>
                    <a:lnTo>
                      <a:pt x="0" y="11459"/>
                    </a:lnTo>
                    <a:close/>
                    <a:moveTo>
                      <a:pt x="5912" y="11459"/>
                    </a:moveTo>
                    <a:lnTo>
                      <a:pt x="6069" y="13260"/>
                    </a:lnTo>
                    <a:cubicBezTo>
                      <a:pt x="6151" y="14249"/>
                      <a:pt x="6265" y="15140"/>
                      <a:pt x="6328" y="15242"/>
                    </a:cubicBezTo>
                    <a:cubicBezTo>
                      <a:pt x="6360" y="15294"/>
                      <a:pt x="6592" y="15335"/>
                      <a:pt x="6949" y="15369"/>
                    </a:cubicBezTo>
                    <a:cubicBezTo>
                      <a:pt x="7305" y="15403"/>
                      <a:pt x="7783" y="15424"/>
                      <a:pt x="8291" y="15424"/>
                    </a:cubicBezTo>
                    <a:lnTo>
                      <a:pt x="10144" y="15424"/>
                    </a:lnTo>
                    <a:lnTo>
                      <a:pt x="10144" y="13442"/>
                    </a:lnTo>
                    <a:lnTo>
                      <a:pt x="10144" y="11459"/>
                    </a:lnTo>
                    <a:lnTo>
                      <a:pt x="8024" y="11459"/>
                    </a:lnTo>
                    <a:lnTo>
                      <a:pt x="5912" y="11459"/>
                    </a:lnTo>
                    <a:close/>
                    <a:moveTo>
                      <a:pt x="11456" y="11459"/>
                    </a:moveTo>
                    <a:lnTo>
                      <a:pt x="11456" y="13442"/>
                    </a:lnTo>
                    <a:lnTo>
                      <a:pt x="11456" y="15424"/>
                    </a:lnTo>
                    <a:lnTo>
                      <a:pt x="13301" y="15424"/>
                    </a:lnTo>
                    <a:cubicBezTo>
                      <a:pt x="14318" y="15424"/>
                      <a:pt x="15209" y="15345"/>
                      <a:pt x="15272" y="15242"/>
                    </a:cubicBezTo>
                    <a:cubicBezTo>
                      <a:pt x="15335" y="15140"/>
                      <a:pt x="15449" y="14249"/>
                      <a:pt x="15531" y="13260"/>
                    </a:cubicBezTo>
                    <a:lnTo>
                      <a:pt x="15680" y="11459"/>
                    </a:lnTo>
                    <a:lnTo>
                      <a:pt x="13568" y="11459"/>
                    </a:lnTo>
                    <a:lnTo>
                      <a:pt x="11456" y="11459"/>
                    </a:lnTo>
                    <a:close/>
                    <a:moveTo>
                      <a:pt x="16716" y="11459"/>
                    </a:moveTo>
                    <a:lnTo>
                      <a:pt x="16708" y="12510"/>
                    </a:lnTo>
                    <a:cubicBezTo>
                      <a:pt x="16703" y="13086"/>
                      <a:pt x="16611" y="13977"/>
                      <a:pt x="16512" y="14492"/>
                    </a:cubicBezTo>
                    <a:lnTo>
                      <a:pt x="16339" y="15424"/>
                    </a:lnTo>
                    <a:lnTo>
                      <a:pt x="18506" y="15424"/>
                    </a:lnTo>
                    <a:lnTo>
                      <a:pt x="20681" y="15424"/>
                    </a:lnTo>
                    <a:lnTo>
                      <a:pt x="21019" y="14619"/>
                    </a:lnTo>
                    <a:cubicBezTo>
                      <a:pt x="21205" y="14172"/>
                      <a:pt x="21408" y="13272"/>
                      <a:pt x="21474" y="12628"/>
                    </a:cubicBezTo>
                    <a:lnTo>
                      <a:pt x="21600" y="11459"/>
                    </a:lnTo>
                    <a:lnTo>
                      <a:pt x="19150" y="11459"/>
                    </a:lnTo>
                    <a:lnTo>
                      <a:pt x="16716" y="11459"/>
                    </a:lnTo>
                    <a:close/>
                    <a:moveTo>
                      <a:pt x="3541" y="16530"/>
                    </a:moveTo>
                    <a:cubicBezTo>
                      <a:pt x="2470" y="16530"/>
                      <a:pt x="1594" y="16621"/>
                      <a:pt x="1594" y="16735"/>
                    </a:cubicBezTo>
                    <a:cubicBezTo>
                      <a:pt x="1594" y="16849"/>
                      <a:pt x="2137" y="17529"/>
                      <a:pt x="2795" y="18244"/>
                    </a:cubicBezTo>
                    <a:cubicBezTo>
                      <a:pt x="3637" y="19158"/>
                      <a:pt x="4936" y="20105"/>
                      <a:pt x="6124" y="20700"/>
                    </a:cubicBezTo>
                    <a:cubicBezTo>
                      <a:pt x="6126" y="20701"/>
                      <a:pt x="6130" y="20699"/>
                      <a:pt x="6132" y="20700"/>
                    </a:cubicBezTo>
                    <a:cubicBezTo>
                      <a:pt x="6526" y="20897"/>
                      <a:pt x="6909" y="21060"/>
                      <a:pt x="7255" y="21166"/>
                    </a:cubicBezTo>
                    <a:cubicBezTo>
                      <a:pt x="7574" y="21263"/>
                      <a:pt x="7868" y="21345"/>
                      <a:pt x="7907" y="21355"/>
                    </a:cubicBezTo>
                    <a:cubicBezTo>
                      <a:pt x="7946" y="21366"/>
                      <a:pt x="7676" y="21012"/>
                      <a:pt x="7310" y="20565"/>
                    </a:cubicBezTo>
                    <a:cubicBezTo>
                      <a:pt x="6944" y="20118"/>
                      <a:pt x="6391" y="19027"/>
                      <a:pt x="6069" y="18141"/>
                    </a:cubicBezTo>
                    <a:lnTo>
                      <a:pt x="5480" y="16530"/>
                    </a:lnTo>
                    <a:lnTo>
                      <a:pt x="3541" y="16530"/>
                    </a:lnTo>
                    <a:close/>
                    <a:moveTo>
                      <a:pt x="8378" y="16530"/>
                    </a:moveTo>
                    <a:cubicBezTo>
                      <a:pt x="6649" y="16530"/>
                      <a:pt x="6608" y="16542"/>
                      <a:pt x="6745" y="17027"/>
                    </a:cubicBezTo>
                    <a:cubicBezTo>
                      <a:pt x="6919" y="17646"/>
                      <a:pt x="7298" y="18458"/>
                      <a:pt x="7718" y="19199"/>
                    </a:cubicBezTo>
                    <a:cubicBezTo>
                      <a:pt x="8138" y="19940"/>
                      <a:pt x="8600" y="20611"/>
                      <a:pt x="8951" y="20921"/>
                    </a:cubicBezTo>
                    <a:cubicBezTo>
                      <a:pt x="9374" y="21295"/>
                      <a:pt x="9808" y="21600"/>
                      <a:pt x="9925" y="21600"/>
                    </a:cubicBezTo>
                    <a:cubicBezTo>
                      <a:pt x="10048" y="21600"/>
                      <a:pt x="10144" y="20547"/>
                      <a:pt x="10144" y="19065"/>
                    </a:cubicBezTo>
                    <a:lnTo>
                      <a:pt x="10144" y="16530"/>
                    </a:lnTo>
                    <a:lnTo>
                      <a:pt x="8378" y="16530"/>
                    </a:lnTo>
                    <a:close/>
                    <a:moveTo>
                      <a:pt x="11456" y="16530"/>
                    </a:moveTo>
                    <a:lnTo>
                      <a:pt x="11456" y="19065"/>
                    </a:lnTo>
                    <a:cubicBezTo>
                      <a:pt x="11456" y="20547"/>
                      <a:pt x="11544" y="21600"/>
                      <a:pt x="11668" y="21600"/>
                    </a:cubicBezTo>
                    <a:cubicBezTo>
                      <a:pt x="11794" y="21600"/>
                      <a:pt x="11976" y="21505"/>
                      <a:pt x="12178" y="21347"/>
                    </a:cubicBezTo>
                    <a:cubicBezTo>
                      <a:pt x="12380" y="21190"/>
                      <a:pt x="12599" y="20962"/>
                      <a:pt x="12830" y="20700"/>
                    </a:cubicBezTo>
                    <a:cubicBezTo>
                      <a:pt x="13291" y="20176"/>
                      <a:pt x="13765" y="19500"/>
                      <a:pt x="14062" y="18875"/>
                    </a:cubicBezTo>
                    <a:cubicBezTo>
                      <a:pt x="15228" y="16425"/>
                      <a:pt x="15265" y="16530"/>
                      <a:pt x="13222" y="16530"/>
                    </a:cubicBezTo>
                    <a:lnTo>
                      <a:pt x="11456" y="16530"/>
                    </a:lnTo>
                    <a:close/>
                    <a:moveTo>
                      <a:pt x="16120" y="16530"/>
                    </a:moveTo>
                    <a:lnTo>
                      <a:pt x="15531" y="18141"/>
                    </a:lnTo>
                    <a:cubicBezTo>
                      <a:pt x="15209" y="19027"/>
                      <a:pt x="14650" y="20110"/>
                      <a:pt x="14290" y="20550"/>
                    </a:cubicBezTo>
                    <a:lnTo>
                      <a:pt x="13638" y="21347"/>
                    </a:lnTo>
                    <a:lnTo>
                      <a:pt x="14290" y="21166"/>
                    </a:lnTo>
                    <a:cubicBezTo>
                      <a:pt x="14999" y="20961"/>
                      <a:pt x="15839" y="20543"/>
                      <a:pt x="16646" y="20020"/>
                    </a:cubicBezTo>
                    <a:cubicBezTo>
                      <a:pt x="17453" y="19499"/>
                      <a:pt x="18229" y="18869"/>
                      <a:pt x="18805" y="18244"/>
                    </a:cubicBezTo>
                    <a:cubicBezTo>
                      <a:pt x="19463" y="17529"/>
                      <a:pt x="19998" y="16849"/>
                      <a:pt x="19998" y="16735"/>
                    </a:cubicBezTo>
                    <a:cubicBezTo>
                      <a:pt x="19998" y="16621"/>
                      <a:pt x="19130" y="16530"/>
                      <a:pt x="18059" y="16530"/>
                    </a:cubicBezTo>
                    <a:lnTo>
                      <a:pt x="16120" y="16530"/>
                    </a:lnTo>
                    <a:close/>
                  </a:path>
                </a:pathLst>
              </a:custGeom>
              <a:ln w="12700" cap="flat">
                <a:noFill/>
                <a:miter lim="400000"/>
              </a:ln>
              <a:effectLst/>
            </p:spPr>
          </p:pic>
        </p:grpSp>
        <p:pic>
          <p:nvPicPr>
            <p:cNvPr id="332" name="pasted-image.pdf" descr="pasted-image.pdf"/>
            <p:cNvPicPr>
              <a:picLocks noChangeAspect="1"/>
            </p:cNvPicPr>
            <p:nvPr/>
          </p:nvPicPr>
          <p:blipFill>
            <a:blip r:embed="rId3" cstate="print"/>
            <a:stretch>
              <a:fillRect/>
            </a:stretch>
          </p:blipFill>
          <p:spPr>
            <a:xfrm>
              <a:off x="17705483" y="354444"/>
              <a:ext cx="3527767" cy="1051204"/>
            </a:xfrm>
            <a:prstGeom prst="rect">
              <a:avLst/>
            </a:prstGeom>
            <a:ln w="12700" cap="flat">
              <a:noFill/>
              <a:miter lim="400000"/>
            </a:ln>
            <a:effectLst/>
          </p:spPr>
        </p:pic>
        <p:pic>
          <p:nvPicPr>
            <p:cNvPr id="333" name="pasted-image.pdf" descr="pasted-image.pdf"/>
            <p:cNvPicPr>
              <a:picLocks noChangeAspect="1"/>
            </p:cNvPicPr>
            <p:nvPr/>
          </p:nvPicPr>
          <p:blipFill>
            <a:blip r:embed="rId4" cstate="print"/>
            <a:stretch>
              <a:fillRect/>
            </a:stretch>
          </p:blipFill>
          <p:spPr>
            <a:xfrm>
              <a:off x="15601686" y="12984077"/>
              <a:ext cx="6159501" cy="349251"/>
            </a:xfrm>
            <a:prstGeom prst="rect">
              <a:avLst/>
            </a:prstGeom>
            <a:ln w="12700" cap="flat">
              <a:noFill/>
              <a:miter lim="400000"/>
            </a:ln>
            <a:effectLst/>
          </p:spPr>
        </p:pic>
      </p:grpSp>
      <p:sp>
        <p:nvSpPr>
          <p:cNvPr id="335" name="Titeltext"/>
          <p:cNvSpPr txBox="1">
            <a:spLocks noGrp="1"/>
          </p:cNvSpPr>
          <p:nvPr>
            <p:ph type="title"/>
          </p:nvPr>
        </p:nvSpPr>
        <p:spPr>
          <a:xfrm>
            <a:off x="2476500" y="4262437"/>
            <a:ext cx="19431000" cy="2936876"/>
          </a:xfrm>
          <a:prstGeom prst="rect">
            <a:avLst/>
          </a:prstGeom>
        </p:spPr>
        <p:txBody>
          <a:bodyPr/>
          <a:lstStyle/>
          <a:p>
            <a:r>
              <a:t>Titeltext</a:t>
            </a:r>
          </a:p>
        </p:txBody>
      </p:sp>
      <p:sp>
        <p:nvSpPr>
          <p:cNvPr id="336" name="Textebene 1…"/>
          <p:cNvSpPr txBox="1">
            <a:spLocks noGrp="1"/>
          </p:cNvSpPr>
          <p:nvPr>
            <p:ph type="body" sz="quarter" idx="1"/>
          </p:nvPr>
        </p:nvSpPr>
        <p:spPr>
          <a:xfrm>
            <a:off x="4191000" y="7770812"/>
            <a:ext cx="16002000" cy="3508376"/>
          </a:xfrm>
          <a:prstGeom prst="rect">
            <a:avLst/>
          </a:prstGeom>
        </p:spPr>
        <p:txBody>
          <a:bodyPr/>
          <a:lstStyle>
            <a:lvl1pPr marL="0" indent="0" algn="ctr"/>
            <a:lvl2pPr marL="0" indent="457200" algn="ctr"/>
            <a:lvl3pPr marL="0" indent="914400" algn="ctr"/>
            <a:lvl4pPr marL="0" indent="1371600" algn="ctr"/>
            <a:lvl5pPr marL="0" indent="1828800" algn="ctr"/>
          </a:lstStyle>
          <a:p>
            <a:r>
              <a:t>Textebene 1</a:t>
            </a:r>
          </a:p>
          <a:p>
            <a:pPr lvl="1"/>
            <a:r>
              <a:t>Textebene 2</a:t>
            </a:r>
          </a:p>
          <a:p>
            <a:pPr lvl="2"/>
            <a:r>
              <a:t>Textebene 3</a:t>
            </a:r>
          </a:p>
          <a:p>
            <a:pPr lvl="3"/>
            <a:r>
              <a:t>Textebene 4</a:t>
            </a:r>
          </a:p>
          <a:p>
            <a:pPr lvl="4"/>
            <a:r>
              <a:t>Textebene 5</a:t>
            </a:r>
          </a:p>
        </p:txBody>
      </p:sp>
      <p:sp>
        <p:nvSpPr>
          <p:cNvPr id="337"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6_Titel und Inhalt">
    <p:spTree>
      <p:nvGrpSpPr>
        <p:cNvPr id="1" name=""/>
        <p:cNvGrpSpPr/>
        <p:nvPr/>
      </p:nvGrpSpPr>
      <p:grpSpPr>
        <a:xfrm>
          <a:off x="0" y="0"/>
          <a:ext cx="0" cy="0"/>
          <a:chOff x="0" y="0"/>
          <a:chExt cx="0" cy="0"/>
        </a:xfrm>
      </p:grpSpPr>
      <p:sp>
        <p:nvSpPr>
          <p:cNvPr id="344" name="Rechteck"/>
          <p:cNvSpPr/>
          <p:nvPr/>
        </p:nvSpPr>
        <p:spPr>
          <a:xfrm>
            <a:off x="762000" y="1678745"/>
            <a:ext cx="22860000" cy="178596"/>
          </a:xfrm>
          <a:prstGeom prst="rect">
            <a:avLst/>
          </a:prstGeom>
          <a:solidFill>
            <a:srgbClr val="F1601F"/>
          </a:solidFill>
          <a:ln w="12700">
            <a:miter lim="400000"/>
          </a:ln>
          <a:effectLst>
            <a:outerShdw blurRad="88900" dist="50800" dir="5400000" rotWithShape="0">
              <a:srgbClr val="000000">
                <a:alpha val="35000"/>
              </a:srgbClr>
            </a:outerShdw>
          </a:effectLst>
        </p:spPr>
        <p:txBody>
          <a:bodyPr lIns="114300" tIns="114300" rIns="114300" bIns="114300"/>
          <a:lstStyle/>
          <a:p>
            <a:pPr algn="l" defTabSz="2286000">
              <a:defRPr sz="6000">
                <a:solidFill>
                  <a:srgbClr val="FFFFFF"/>
                </a:solidFill>
                <a:latin typeface="Times New Roman"/>
                <a:ea typeface="Times New Roman"/>
                <a:cs typeface="Times New Roman"/>
                <a:sym typeface="Times New Roman"/>
              </a:defRPr>
            </a:pPr>
            <a:endParaRPr/>
          </a:p>
        </p:txBody>
      </p:sp>
      <p:pic>
        <p:nvPicPr>
          <p:cNvPr id="345" name="Claim.jpg" descr="Claim.jpg"/>
          <p:cNvPicPr>
            <a:picLocks noChangeAspect="1"/>
          </p:cNvPicPr>
          <p:nvPr/>
        </p:nvPicPr>
        <p:blipFill>
          <a:blip r:embed="rId2" cstate="print"/>
          <a:stretch>
            <a:fillRect/>
          </a:stretch>
        </p:blipFill>
        <p:spPr>
          <a:xfrm>
            <a:off x="17895158" y="13178980"/>
            <a:ext cx="5613799" cy="490093"/>
          </a:xfrm>
          <a:prstGeom prst="rect">
            <a:avLst/>
          </a:prstGeom>
          <a:ln w="12700">
            <a:miter lim="400000"/>
          </a:ln>
        </p:spPr>
      </p:pic>
      <p:sp>
        <p:nvSpPr>
          <p:cNvPr id="346" name="Textebene 1…"/>
          <p:cNvSpPr txBox="1">
            <a:spLocks noGrp="1"/>
          </p:cNvSpPr>
          <p:nvPr>
            <p:ph type="body" idx="1"/>
          </p:nvPr>
        </p:nvSpPr>
        <p:spPr>
          <a:xfrm>
            <a:off x="2193542" y="2317750"/>
            <a:ext cx="19996921" cy="9703845"/>
          </a:xfrm>
          <a:prstGeom prst="rect">
            <a:avLst/>
          </a:prstGeom>
        </p:spPr>
        <p:txBody>
          <a:bodyPr/>
          <a:lstStyle>
            <a:lvl1pPr>
              <a:spcBef>
                <a:spcPts val="1400"/>
              </a:spcBef>
              <a:defRPr sz="6000"/>
            </a:lvl1pPr>
            <a:lvl2pPr marL="1293681" indent="-1028594">
              <a:spcBef>
                <a:spcPts val="1400"/>
              </a:spcBef>
              <a:buSzPct val="100000"/>
              <a:buChar char="•"/>
              <a:defRPr sz="6000"/>
            </a:lvl2pPr>
            <a:lvl3pPr marL="2071479" indent="-1071457">
              <a:spcBef>
                <a:spcPts val="1400"/>
              </a:spcBef>
              <a:buSzPct val="100000"/>
              <a:buChar char="•"/>
              <a:defRPr sz="6000"/>
            </a:lvl3pPr>
            <a:lvl4pPr marL="1979409" indent="-571440">
              <a:spcBef>
                <a:spcPts val="1400"/>
              </a:spcBef>
              <a:buSzPct val="100000"/>
              <a:buChar char="▪"/>
              <a:defRPr sz="6000"/>
            </a:lvl4pPr>
            <a:lvl5pPr marL="3114356" indent="-1285743">
              <a:spcBef>
                <a:spcPts val="1400"/>
              </a:spcBef>
              <a:buSzPct val="100000"/>
              <a:buChar char="▪"/>
              <a:defRPr sz="6000"/>
            </a:lvl5pPr>
          </a:lstStyle>
          <a:p>
            <a:r>
              <a:t>Textebene 1</a:t>
            </a:r>
          </a:p>
          <a:p>
            <a:pPr lvl="1"/>
            <a:r>
              <a:t>Textebene 2</a:t>
            </a:r>
          </a:p>
          <a:p>
            <a:pPr lvl="2"/>
            <a:r>
              <a:t>Textebene 3</a:t>
            </a:r>
          </a:p>
          <a:p>
            <a:pPr lvl="3"/>
            <a:r>
              <a:t>Textebene 4</a:t>
            </a:r>
          </a:p>
          <a:p>
            <a:pPr lvl="4"/>
            <a:r>
              <a:t>Textebene 5</a:t>
            </a:r>
          </a:p>
        </p:txBody>
      </p:sp>
      <p:sp>
        <p:nvSpPr>
          <p:cNvPr id="347" name="Foliennummer"/>
          <p:cNvSpPr txBox="1">
            <a:spLocks noGrp="1"/>
          </p:cNvSpPr>
          <p:nvPr>
            <p:ph type="sldNum" sz="quarter" idx="2"/>
          </p:nvPr>
        </p:nvSpPr>
        <p:spPr>
          <a:xfrm>
            <a:off x="11811000" y="12344399"/>
            <a:ext cx="5334000" cy="736601"/>
          </a:xfrm>
          <a:prstGeom prst="rect">
            <a:avLst/>
          </a:prstGeom>
        </p:spPr>
        <p:txBody>
          <a:bodyPr anchor="ctr"/>
          <a:lstStyle>
            <a:lvl1pPr algn="r">
              <a:defRPr sz="3000"/>
            </a:lvl1pPr>
          </a:lstStyle>
          <a:p>
            <a:fld id="{86CB4B4D-7CA3-9044-876B-883B54F8677D}" type="slidenum">
              <a:rPr/>
              <a:pPr/>
              <a:t>‹Nr.›</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357" name="Gruppieren"/>
          <p:cNvGrpSpPr/>
          <p:nvPr/>
        </p:nvGrpSpPr>
        <p:grpSpPr>
          <a:xfrm>
            <a:off x="21134455" y="12755081"/>
            <a:ext cx="3176181" cy="961839"/>
            <a:chOff x="0" y="0"/>
            <a:chExt cx="3176180" cy="961838"/>
          </a:xfrm>
        </p:grpSpPr>
        <p:sp>
          <p:nvSpPr>
            <p:cNvPr id="354"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355"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356"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358" name="© Ralph Schmauder 2020 all rights reserved"/>
          <p:cNvSpPr txBox="1"/>
          <p:nvPr/>
        </p:nvSpPr>
        <p:spPr>
          <a:xfrm>
            <a:off x="106777" y="13234412"/>
            <a:ext cx="3693618" cy="358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t>© Ralph Schmauder 2020 all rights reserved</a:t>
            </a:r>
          </a:p>
        </p:txBody>
      </p:sp>
      <p:sp>
        <p:nvSpPr>
          <p:cNvPr id="359" name="powered by"/>
          <p:cNvSpPr txBox="1"/>
          <p:nvPr/>
        </p:nvSpPr>
        <p:spPr>
          <a:xfrm>
            <a:off x="22756609" y="12450762"/>
            <a:ext cx="157838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pic>
        <p:nvPicPr>
          <p:cNvPr id="360" name="pasted-image.png" descr="pasted-image.png"/>
          <p:cNvPicPr>
            <a:picLocks noChangeAspect="1"/>
          </p:cNvPicPr>
          <p:nvPr/>
        </p:nvPicPr>
        <p:blipFill>
          <a:blip r:embed="rId3" cstate="print"/>
          <a:stretch>
            <a:fillRect/>
          </a:stretch>
        </p:blipFill>
        <p:spPr>
          <a:xfrm>
            <a:off x="21097730" y="326980"/>
            <a:ext cx="2692401" cy="927101"/>
          </a:xfrm>
          <a:prstGeom prst="rect">
            <a:avLst/>
          </a:prstGeom>
          <a:ln w="12700">
            <a:miter lim="400000"/>
          </a:ln>
        </p:spPr>
      </p:pic>
      <p:sp>
        <p:nvSpPr>
          <p:cNvPr id="361"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pic>
        <p:nvPicPr>
          <p:cNvPr id="382" name="Claim.jpg" descr="Claim.jpg"/>
          <p:cNvPicPr>
            <a:picLocks noChangeAspect="1"/>
          </p:cNvPicPr>
          <p:nvPr/>
        </p:nvPicPr>
        <p:blipFill>
          <a:blip r:embed="rId2" cstate="print"/>
          <a:stretch>
            <a:fillRect/>
          </a:stretch>
        </p:blipFill>
        <p:spPr>
          <a:xfrm>
            <a:off x="17895158" y="13178980"/>
            <a:ext cx="5613799" cy="490093"/>
          </a:xfrm>
          <a:prstGeom prst="rect">
            <a:avLst/>
          </a:prstGeom>
          <a:ln w="12700">
            <a:miter lim="400000"/>
          </a:ln>
        </p:spPr>
      </p:pic>
      <p:sp>
        <p:nvSpPr>
          <p:cNvPr id="383" name="Titeltext"/>
          <p:cNvSpPr txBox="1">
            <a:spLocks noGrp="1"/>
          </p:cNvSpPr>
          <p:nvPr>
            <p:ph type="title"/>
          </p:nvPr>
        </p:nvSpPr>
        <p:spPr>
          <a:prstGeom prst="rect">
            <a:avLst/>
          </a:prstGeom>
        </p:spPr>
        <p:txBody>
          <a:bodyPr/>
          <a:lstStyle/>
          <a:p>
            <a:r>
              <a:t>Titeltext</a:t>
            </a:r>
          </a:p>
        </p:txBody>
      </p:sp>
      <p:sp>
        <p:nvSpPr>
          <p:cNvPr id="384"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grpSp>
        <p:nvGrpSpPr>
          <p:cNvPr id="388" name="Gruppieren"/>
          <p:cNvGrpSpPr/>
          <p:nvPr/>
        </p:nvGrpSpPr>
        <p:grpSpPr>
          <a:xfrm>
            <a:off x="762000" y="5"/>
            <a:ext cx="22860001" cy="1650826"/>
            <a:chOff x="0" y="2"/>
            <a:chExt cx="22860000" cy="1650825"/>
          </a:xfrm>
        </p:grpSpPr>
        <p:sp>
          <p:nvSpPr>
            <p:cNvPr id="385" name="Rechteck"/>
            <p:cNvSpPr/>
            <p:nvPr/>
          </p:nvSpPr>
          <p:spPr>
            <a:xfrm>
              <a:off x="0" y="1524207"/>
              <a:ext cx="22860001" cy="126621"/>
            </a:xfrm>
            <a:prstGeom prst="rect">
              <a:avLst/>
            </a:prstGeom>
            <a:solidFill>
              <a:srgbClr val="F1601F"/>
            </a:solidFill>
            <a:ln w="12700" cap="flat">
              <a:noFill/>
              <a:miter lim="400000"/>
            </a:ln>
            <a:effectLst/>
          </p:spPr>
          <p:txBody>
            <a:bodyPr wrap="square" lIns="114300" tIns="114300" rIns="114300" bIns="114300" numCol="1" anchor="t">
              <a:noAutofit/>
            </a:bodyPr>
            <a:lstStyle/>
            <a:p>
              <a:pPr algn="l" defTabSz="2286000">
                <a:defRPr sz="6000">
                  <a:solidFill>
                    <a:srgbClr val="FFFFFF"/>
                  </a:solidFill>
                  <a:latin typeface="Times New Roman"/>
                  <a:ea typeface="Times New Roman"/>
                  <a:cs typeface="Times New Roman"/>
                  <a:sym typeface="Times New Roman"/>
                </a:defRPr>
              </a:pPr>
              <a:endParaRPr/>
            </a:p>
          </p:txBody>
        </p:sp>
        <p:pic>
          <p:nvPicPr>
            <p:cNvPr id="386" name="logo.png" descr="logo.png"/>
            <p:cNvPicPr>
              <a:picLocks noChangeAspect="1"/>
            </p:cNvPicPr>
            <p:nvPr/>
          </p:nvPicPr>
          <p:blipFill>
            <a:blip r:embed="rId3" cstate="print"/>
            <a:srcRect t="2168" b="2168"/>
            <a:stretch>
              <a:fillRect/>
            </a:stretch>
          </p:blipFill>
          <p:spPr>
            <a:xfrm>
              <a:off x="18046377" y="2"/>
              <a:ext cx="4544863" cy="1221519"/>
            </a:xfrm>
            <a:prstGeom prst="rect">
              <a:avLst/>
            </a:prstGeom>
            <a:ln w="12700" cap="flat">
              <a:noFill/>
              <a:miter lim="400000"/>
            </a:ln>
            <a:effectLst/>
          </p:spPr>
        </p:pic>
        <p:pic>
          <p:nvPicPr>
            <p:cNvPr id="387" name="betaConcept_logo 2.png" descr="betaConcept_logo 2.png"/>
            <p:cNvPicPr>
              <a:picLocks noChangeAspect="1"/>
            </p:cNvPicPr>
            <p:nvPr/>
          </p:nvPicPr>
          <p:blipFill>
            <a:blip r:embed="rId4" cstate="print"/>
            <a:srcRect/>
            <a:stretch>
              <a:fillRect/>
            </a:stretch>
          </p:blipFill>
          <p:spPr>
            <a:xfrm>
              <a:off x="838752" y="234413"/>
              <a:ext cx="5317032" cy="943716"/>
            </a:xfrm>
            <a:prstGeom prst="rect">
              <a:avLst/>
            </a:prstGeom>
            <a:ln w="12700" cap="flat">
              <a:noFill/>
              <a:miter lim="400000"/>
            </a:ln>
            <a:effectLst/>
          </p:spPr>
        </p:pic>
      </p:grpSp>
      <p:sp>
        <p:nvSpPr>
          <p:cNvPr id="389"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412" name="Gruppieren"/>
          <p:cNvGrpSpPr/>
          <p:nvPr/>
        </p:nvGrpSpPr>
        <p:grpSpPr>
          <a:xfrm>
            <a:off x="21134455" y="12755081"/>
            <a:ext cx="3176181" cy="961839"/>
            <a:chOff x="0" y="0"/>
            <a:chExt cx="3176180" cy="961838"/>
          </a:xfrm>
        </p:grpSpPr>
        <p:sp>
          <p:nvSpPr>
            <p:cNvPr id="409"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410"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411"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413" name="© Ralph Schmauder 2020 all rights reserved"/>
          <p:cNvSpPr txBox="1"/>
          <p:nvPr/>
        </p:nvSpPr>
        <p:spPr>
          <a:xfrm>
            <a:off x="106777" y="13234412"/>
            <a:ext cx="3693618" cy="358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t>© Ralph Schmauder 2020 all rights reserved</a:t>
            </a:r>
          </a:p>
        </p:txBody>
      </p:sp>
      <p:sp>
        <p:nvSpPr>
          <p:cNvPr id="414" name="powered by"/>
          <p:cNvSpPr txBox="1"/>
          <p:nvPr/>
        </p:nvSpPr>
        <p:spPr>
          <a:xfrm>
            <a:off x="22756609" y="12450762"/>
            <a:ext cx="157838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pic>
        <p:nvPicPr>
          <p:cNvPr id="415" name="pasted-image.png" descr="pasted-image.png"/>
          <p:cNvPicPr>
            <a:picLocks noChangeAspect="1"/>
          </p:cNvPicPr>
          <p:nvPr/>
        </p:nvPicPr>
        <p:blipFill>
          <a:blip r:embed="rId3" cstate="print"/>
          <a:stretch>
            <a:fillRect/>
          </a:stretch>
        </p:blipFill>
        <p:spPr>
          <a:xfrm>
            <a:off x="21097730" y="326980"/>
            <a:ext cx="2692401" cy="927101"/>
          </a:xfrm>
          <a:prstGeom prst="rect">
            <a:avLst/>
          </a:prstGeom>
          <a:ln w="12700">
            <a:miter lim="400000"/>
          </a:ln>
        </p:spPr>
      </p:pic>
      <p:sp>
        <p:nvSpPr>
          <p:cNvPr id="416"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sp>
        <p:nvSpPr>
          <p:cNvPr id="423" name="Rechteck"/>
          <p:cNvSpPr/>
          <p:nvPr/>
        </p:nvSpPr>
        <p:spPr>
          <a:xfrm>
            <a:off x="1739" y="-8699"/>
            <a:ext cx="24380521" cy="2242603"/>
          </a:xfrm>
          <a:prstGeom prst="rect">
            <a:avLst/>
          </a:prstGeom>
          <a:blipFill>
            <a:blip r:embed="rId2"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424" name="Titeltext"/>
          <p:cNvSpPr txBox="1">
            <a:spLocks noGrp="1"/>
          </p:cNvSpPr>
          <p:nvPr>
            <p:ph type="title"/>
          </p:nvPr>
        </p:nvSpPr>
        <p:spPr>
          <a:xfrm>
            <a:off x="4833937" y="4536281"/>
            <a:ext cx="14716126" cy="4643438"/>
          </a:xfrm>
          <a:prstGeom prst="rect">
            <a:avLst/>
          </a:prstGeom>
        </p:spPr>
        <p:txBody>
          <a:bodyPr lIns="71437" tIns="71437" rIns="71437" bIns="71437" anchor="ctr"/>
          <a:lstStyle>
            <a:lvl1pPr algn="ctr" defTabSz="821531">
              <a:lnSpc>
                <a:spcPct val="100000"/>
              </a:lnSpc>
              <a:defRPr sz="11200">
                <a:latin typeface="+mn-lt"/>
                <a:ea typeface="+mn-ea"/>
                <a:cs typeface="+mn-cs"/>
                <a:sym typeface="Helvetica Light"/>
              </a:defRPr>
            </a:lvl1pPr>
          </a:lstStyle>
          <a:p>
            <a:r>
              <a:t>Titeltext</a:t>
            </a:r>
          </a:p>
        </p:txBody>
      </p:sp>
      <p:sp>
        <p:nvSpPr>
          <p:cNvPr id="425" name="© Ralph Schmauder 2020 all rights reserved"/>
          <p:cNvSpPr txBox="1"/>
          <p:nvPr/>
        </p:nvSpPr>
        <p:spPr>
          <a:xfrm>
            <a:off x="106777" y="13234412"/>
            <a:ext cx="3693618" cy="358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t>© Ralph Schmauder 2020 all rights reserved</a:t>
            </a:r>
          </a:p>
        </p:txBody>
      </p:sp>
      <p:sp>
        <p:nvSpPr>
          <p:cNvPr id="426"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sp>
        <p:nvSpPr>
          <p:cNvPr id="433" name="Rechteck"/>
          <p:cNvSpPr/>
          <p:nvPr/>
        </p:nvSpPr>
        <p:spPr>
          <a:xfrm>
            <a:off x="1739" y="-8699"/>
            <a:ext cx="24380521" cy="2242603"/>
          </a:xfrm>
          <a:prstGeom prst="rect">
            <a:avLst/>
          </a:prstGeom>
          <a:blipFill>
            <a:blip r:embed="rId2"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434" name="Titeltext"/>
          <p:cNvSpPr txBox="1">
            <a:spLocks noGrp="1"/>
          </p:cNvSpPr>
          <p:nvPr>
            <p:ph type="title"/>
          </p:nvPr>
        </p:nvSpPr>
        <p:spPr>
          <a:xfrm>
            <a:off x="4833937" y="4536281"/>
            <a:ext cx="14716126" cy="4643438"/>
          </a:xfrm>
          <a:prstGeom prst="rect">
            <a:avLst/>
          </a:prstGeom>
        </p:spPr>
        <p:txBody>
          <a:bodyPr lIns="71437" tIns="71437" rIns="71437" bIns="71437" anchor="ctr"/>
          <a:lstStyle>
            <a:lvl1pPr algn="ctr" defTabSz="821531">
              <a:lnSpc>
                <a:spcPct val="100000"/>
              </a:lnSpc>
              <a:defRPr sz="11200">
                <a:latin typeface="+mn-lt"/>
                <a:ea typeface="+mn-ea"/>
                <a:cs typeface="+mn-cs"/>
                <a:sym typeface="Helvetica Light"/>
              </a:defRPr>
            </a:lvl1pPr>
          </a:lstStyle>
          <a:p>
            <a:r>
              <a:t>Titeltext</a:t>
            </a:r>
          </a:p>
        </p:txBody>
      </p:sp>
      <p:sp>
        <p:nvSpPr>
          <p:cNvPr id="435" name="© Jans Neubeck | Ralph Schmauder | 2018 | all rights reserved"/>
          <p:cNvSpPr txBox="1"/>
          <p:nvPr/>
        </p:nvSpPr>
        <p:spPr>
          <a:xfrm>
            <a:off x="157577" y="13272512"/>
            <a:ext cx="5156023" cy="358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t>© Jans Neubeck | Ralph Schmauder | 2018 | all rights reserved</a:t>
            </a:r>
          </a:p>
        </p:txBody>
      </p:sp>
      <p:grpSp>
        <p:nvGrpSpPr>
          <p:cNvPr id="441" name="Gruppieren"/>
          <p:cNvGrpSpPr/>
          <p:nvPr/>
        </p:nvGrpSpPr>
        <p:grpSpPr>
          <a:xfrm>
            <a:off x="20968284" y="490791"/>
            <a:ext cx="3201581" cy="1243623"/>
            <a:chOff x="-25400" y="-238118"/>
            <a:chExt cx="3201580" cy="1243621"/>
          </a:xfrm>
        </p:grpSpPr>
        <p:sp>
          <p:nvSpPr>
            <p:cNvPr id="436"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grpSp>
          <p:nvGrpSpPr>
            <p:cNvPr id="440" name="Gruppieren"/>
            <p:cNvGrpSpPr/>
            <p:nvPr/>
          </p:nvGrpSpPr>
          <p:grpSpPr>
            <a:xfrm>
              <a:off x="-25400" y="-238119"/>
              <a:ext cx="3196200" cy="1243622"/>
              <a:chOff x="0" y="0"/>
              <a:chExt cx="3196199" cy="1243621"/>
            </a:xfrm>
          </p:grpSpPr>
          <p:sp>
            <p:nvSpPr>
              <p:cNvPr id="437" name="online-academy"/>
              <p:cNvSpPr txBox="1"/>
              <p:nvPr/>
            </p:nvSpPr>
            <p:spPr>
              <a:xfrm>
                <a:off x="1313714" y="736600"/>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1600">
                    <a:solidFill>
                      <a:srgbClr val="E57031"/>
                    </a:solidFill>
                    <a:latin typeface="Comfortaa Bold"/>
                    <a:ea typeface="Comfortaa Bold"/>
                    <a:cs typeface="Comfortaa Bold"/>
                    <a:sym typeface="Comfortaa Bold"/>
                  </a:defRPr>
                </a:lvl1pPr>
              </a:lstStyle>
              <a:p>
                <a:r>
                  <a:t>online-academy</a:t>
                </a:r>
              </a:p>
            </p:txBody>
          </p:sp>
          <p:pic>
            <p:nvPicPr>
              <p:cNvPr id="438" name="pasted-image.png" descr="pasted-image.png"/>
              <p:cNvPicPr>
                <a:picLocks noChangeAspect="1"/>
              </p:cNvPicPr>
              <p:nvPr/>
            </p:nvPicPr>
            <p:blipFill>
              <a:blip r:embed="rId3" cstate="print"/>
              <a:srcRect l="1915" t="5882" r="73622" b="11760"/>
              <a:stretch>
                <a:fillRect/>
              </a:stretch>
            </p:blipFill>
            <p:spPr>
              <a:xfrm>
                <a:off x="0" y="292609"/>
                <a:ext cx="750094" cy="745730"/>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sp>
            <p:nvSpPr>
              <p:cNvPr id="439" name="in Zusammenarbeit mit"/>
              <p:cNvSpPr txBox="1"/>
              <p:nvPr/>
            </p:nvSpPr>
            <p:spPr>
              <a:xfrm>
                <a:off x="1313714" y="0"/>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1100">
                    <a:solidFill>
                      <a:srgbClr val="FFFFFF"/>
                    </a:solidFill>
                    <a:latin typeface="Comfortaa Bold"/>
                    <a:ea typeface="Comfortaa Bold"/>
                    <a:cs typeface="Comfortaa Bold"/>
                    <a:sym typeface="Comfortaa Bold"/>
                  </a:defRPr>
                </a:lvl1pPr>
              </a:lstStyle>
              <a:p>
                <a:r>
                  <a:t>in Zusammenarbeit mit</a:t>
                </a:r>
              </a:p>
            </p:txBody>
          </p:sp>
        </p:grpSp>
      </p:grpSp>
      <p:grpSp>
        <p:nvGrpSpPr>
          <p:cNvPr id="445" name="Gruppieren"/>
          <p:cNvGrpSpPr/>
          <p:nvPr/>
        </p:nvGrpSpPr>
        <p:grpSpPr>
          <a:xfrm>
            <a:off x="365712" y="186409"/>
            <a:ext cx="1772542" cy="2015021"/>
            <a:chOff x="0" y="0"/>
            <a:chExt cx="1772541" cy="2015019"/>
          </a:xfrm>
        </p:grpSpPr>
        <p:pic>
          <p:nvPicPr>
            <p:cNvPr id="442" name="laurel-wreath-149901_1280.png" descr="laurel-wreath-149901_1280.png"/>
            <p:cNvPicPr>
              <a:picLocks noChangeAspect="1"/>
            </p:cNvPicPr>
            <p:nvPr/>
          </p:nvPicPr>
          <p:blipFill>
            <a:blip r:embed="rId4" cstate="print"/>
            <a:stretch>
              <a:fillRect/>
            </a:stretch>
          </p:blipFill>
          <p:spPr>
            <a:xfrm>
              <a:off x="35957" y="0"/>
              <a:ext cx="1700627" cy="1671398"/>
            </a:xfrm>
            <a:prstGeom prst="rect">
              <a:avLst/>
            </a:prstGeom>
            <a:ln w="12700" cap="flat">
              <a:noFill/>
              <a:miter lim="400000"/>
            </a:ln>
            <a:effectLst>
              <a:outerShdw blurRad="177800" dist="177800" dir="15525767" rotWithShape="0">
                <a:srgbClr val="2B669A">
                  <a:alpha val="70000"/>
                </a:srgbClr>
              </a:outerShdw>
            </a:effectLst>
          </p:spPr>
        </p:pic>
        <p:sp>
          <p:nvSpPr>
            <p:cNvPr id="443" name="LvdB"/>
            <p:cNvSpPr txBox="1"/>
            <p:nvPr/>
          </p:nvSpPr>
          <p:spPr>
            <a:xfrm>
              <a:off x="378095" y="524753"/>
              <a:ext cx="1016351" cy="621891"/>
            </a:xfrm>
            <a:prstGeom prst="rect">
              <a:avLst/>
            </a:prstGeom>
            <a:noFill/>
            <a:ln w="12700" cap="flat">
              <a:noFill/>
              <a:miter lim="400000"/>
            </a:ln>
            <a:effectLst>
              <a:outerShdw blurRad="177800" dist="177800" dir="15525767" rotWithShape="0">
                <a:srgbClr val="2B669A">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sz="2800" spc="-112">
                  <a:solidFill>
                    <a:srgbClr val="FFFFFF"/>
                  </a:solidFill>
                  <a:latin typeface="Comfortaa Bold"/>
                  <a:ea typeface="Comfortaa Bold"/>
                  <a:cs typeface="Comfortaa Bold"/>
                  <a:sym typeface="Comfortaa Bold"/>
                </a:defRPr>
              </a:lvl1pPr>
            </a:lstStyle>
            <a:p>
              <a:r>
                <a:t>LvdB</a:t>
              </a:r>
            </a:p>
          </p:txBody>
        </p:sp>
        <p:sp>
          <p:nvSpPr>
            <p:cNvPr id="444" name="akademie"/>
            <p:cNvSpPr txBox="1"/>
            <p:nvPr/>
          </p:nvSpPr>
          <p:spPr>
            <a:xfrm>
              <a:off x="0" y="1473807"/>
              <a:ext cx="1772542" cy="541213"/>
            </a:xfrm>
            <a:prstGeom prst="rect">
              <a:avLst/>
            </a:prstGeom>
            <a:noFill/>
            <a:ln w="12700" cap="flat">
              <a:noFill/>
              <a:miter lim="400000"/>
            </a:ln>
            <a:effectLst>
              <a:outerShdw blurRad="177800" dist="177800" dir="15525767" rotWithShape="0">
                <a:srgbClr val="2B669A">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sz="2200" spc="176">
                  <a:solidFill>
                    <a:srgbClr val="FFFFFF"/>
                  </a:solidFill>
                  <a:latin typeface="Comfortaa Bold"/>
                  <a:ea typeface="Comfortaa Bold"/>
                  <a:cs typeface="Comfortaa Bold"/>
                  <a:sym typeface="Comfortaa Bold"/>
                </a:defRPr>
              </a:lvl1pPr>
            </a:lstStyle>
            <a:p>
              <a:r>
                <a:t>akademie</a:t>
              </a:r>
            </a:p>
          </p:txBody>
        </p:sp>
      </p:grpSp>
      <p:sp>
        <p:nvSpPr>
          <p:cNvPr id="446"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Foto - Vertikal">
    <p:spTree>
      <p:nvGrpSpPr>
        <p:cNvPr id="1" name=""/>
        <p:cNvGrpSpPr/>
        <p:nvPr/>
      </p:nvGrpSpPr>
      <p:grpSpPr>
        <a:xfrm>
          <a:off x="0" y="0"/>
          <a:ext cx="0" cy="0"/>
          <a:chOff x="0" y="0"/>
          <a:chExt cx="0" cy="0"/>
        </a:xfrm>
      </p:grpSpPr>
      <p:sp>
        <p:nvSpPr>
          <p:cNvPr id="50" name="Bild"/>
          <p:cNvSpPr>
            <a:spLocks noGrp="1"/>
          </p:cNvSpPr>
          <p:nvPr>
            <p:ph type="pic" idx="21"/>
          </p:nvPr>
        </p:nvSpPr>
        <p:spPr>
          <a:xfrm>
            <a:off x="6869906" y="892968"/>
            <a:ext cx="17377173" cy="11584782"/>
          </a:xfrm>
          <a:prstGeom prst="rect">
            <a:avLst/>
          </a:prstGeom>
        </p:spPr>
        <p:txBody>
          <a:bodyPr lIns="91439" tIns="45719" rIns="91439" bIns="45719">
            <a:noAutofit/>
          </a:bodyPr>
          <a:lstStyle/>
          <a:p>
            <a:endParaRPr/>
          </a:p>
        </p:txBody>
      </p:sp>
      <p:sp>
        <p:nvSpPr>
          <p:cNvPr id="51" name="Titeltext"/>
          <p:cNvSpPr txBox="1">
            <a:spLocks noGrp="1"/>
          </p:cNvSpPr>
          <p:nvPr>
            <p:ph type="title"/>
          </p:nvPr>
        </p:nvSpPr>
        <p:spPr>
          <a:xfrm>
            <a:off x="4387453" y="892968"/>
            <a:ext cx="7500938" cy="5607845"/>
          </a:xfrm>
          <a:prstGeom prst="rect">
            <a:avLst/>
          </a:prstGeom>
        </p:spPr>
        <p:txBody>
          <a:bodyPr lIns="71437" tIns="71437" rIns="71437" bIns="71437" anchor="b"/>
          <a:lstStyle>
            <a:lvl1pPr algn="ctr" defTabSz="821531">
              <a:lnSpc>
                <a:spcPct val="100000"/>
              </a:lnSpc>
              <a:defRPr sz="8400">
                <a:latin typeface="+mn-lt"/>
                <a:ea typeface="+mn-ea"/>
                <a:cs typeface="+mn-cs"/>
                <a:sym typeface="Helvetica Light"/>
              </a:defRPr>
            </a:lvl1pPr>
          </a:lstStyle>
          <a:p>
            <a:r>
              <a:t>Titeltext</a:t>
            </a:r>
          </a:p>
        </p:txBody>
      </p:sp>
      <p:sp>
        <p:nvSpPr>
          <p:cNvPr id="52" name="Textebene 1…"/>
          <p:cNvSpPr txBox="1">
            <a:spLocks noGrp="1"/>
          </p:cNvSpPr>
          <p:nvPr>
            <p:ph type="body" sz="quarter" idx="1"/>
          </p:nvPr>
        </p:nvSpPr>
        <p:spPr>
          <a:xfrm>
            <a:off x="4387453" y="6697265"/>
            <a:ext cx="7500938" cy="5768579"/>
          </a:xfrm>
          <a:prstGeom prst="rect">
            <a:avLst/>
          </a:prstGeom>
        </p:spPr>
        <p:txBody>
          <a:bodyPr lIns="71437" tIns="71437" rIns="71437" bIns="71437"/>
          <a:lstStyle>
            <a:lvl1pPr marL="0" indent="0" algn="ctr" defTabSz="821531">
              <a:spcBef>
                <a:spcPts val="0"/>
              </a:spcBef>
              <a:defRPr sz="4400">
                <a:latin typeface="+mn-lt"/>
                <a:ea typeface="+mn-ea"/>
                <a:cs typeface="+mn-cs"/>
                <a:sym typeface="Helvetica Light"/>
              </a:defRPr>
            </a:lvl1pPr>
            <a:lvl2pPr marL="0" indent="228600" algn="ctr" defTabSz="821531">
              <a:spcBef>
                <a:spcPts val="0"/>
              </a:spcBef>
              <a:defRPr sz="4400">
                <a:latin typeface="+mn-lt"/>
                <a:ea typeface="+mn-ea"/>
                <a:cs typeface="+mn-cs"/>
                <a:sym typeface="Helvetica Light"/>
              </a:defRPr>
            </a:lvl2pPr>
            <a:lvl3pPr marL="0" indent="457200" algn="ctr" defTabSz="821531">
              <a:spcBef>
                <a:spcPts val="0"/>
              </a:spcBef>
              <a:defRPr sz="4400">
                <a:latin typeface="+mn-lt"/>
                <a:ea typeface="+mn-ea"/>
                <a:cs typeface="+mn-cs"/>
                <a:sym typeface="Helvetica Light"/>
              </a:defRPr>
            </a:lvl3pPr>
            <a:lvl4pPr marL="0" indent="685800" algn="ctr" defTabSz="821531">
              <a:spcBef>
                <a:spcPts val="0"/>
              </a:spcBef>
              <a:defRPr sz="4400">
                <a:latin typeface="+mn-lt"/>
                <a:ea typeface="+mn-ea"/>
                <a:cs typeface="+mn-cs"/>
                <a:sym typeface="Helvetica Light"/>
              </a:defRPr>
            </a:lvl4pPr>
            <a:lvl5pPr marL="0" indent="914400" algn="ctr" defTabSz="821531">
              <a:spcBef>
                <a:spcPts val="0"/>
              </a:spcBef>
              <a:defRPr sz="4400">
                <a:latin typeface="+mn-lt"/>
                <a:ea typeface="+mn-ea"/>
                <a:cs typeface="+mn-cs"/>
                <a:sym typeface="Helvetica Light"/>
              </a:defRPr>
            </a:lvl5pPr>
          </a:lstStyle>
          <a:p>
            <a:r>
              <a:t>Textebene 1</a:t>
            </a:r>
          </a:p>
          <a:p>
            <a:pPr lvl="1"/>
            <a:r>
              <a:t>Textebene 2</a:t>
            </a:r>
          </a:p>
          <a:p>
            <a:pPr lvl="2"/>
            <a:r>
              <a:t>Textebene 3</a:t>
            </a:r>
          </a:p>
          <a:p>
            <a:pPr lvl="3"/>
            <a:r>
              <a:t>Textebene 4</a:t>
            </a:r>
          </a:p>
          <a:p>
            <a:pPr lvl="4"/>
            <a:r>
              <a:t>Textebene 5</a:t>
            </a:r>
          </a:p>
        </p:txBody>
      </p:sp>
      <p:sp>
        <p:nvSpPr>
          <p:cNvPr id="53" name="Foliennummer"/>
          <p:cNvSpPr txBox="1">
            <a:spLocks noGrp="1"/>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456" name="Gruppieren"/>
          <p:cNvGrpSpPr/>
          <p:nvPr/>
        </p:nvGrpSpPr>
        <p:grpSpPr>
          <a:xfrm>
            <a:off x="21134455" y="12755081"/>
            <a:ext cx="3176181" cy="961839"/>
            <a:chOff x="0" y="0"/>
            <a:chExt cx="3176180" cy="961838"/>
          </a:xfrm>
        </p:grpSpPr>
        <p:sp>
          <p:nvSpPr>
            <p:cNvPr id="453"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454"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455"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457" name="© Ralph Schmauder 2018 all rights reserved"/>
          <p:cNvSpPr txBox="1"/>
          <p:nvPr/>
        </p:nvSpPr>
        <p:spPr>
          <a:xfrm>
            <a:off x="106777" y="13234412"/>
            <a:ext cx="3693618" cy="358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t>© Ralph Schmauder 2018 all rights reserved</a:t>
            </a:r>
          </a:p>
        </p:txBody>
      </p:sp>
      <p:pic>
        <p:nvPicPr>
          <p:cNvPr id="458" name="pasted-image.png" descr="pasted-image.png"/>
          <p:cNvPicPr>
            <a:picLocks noChangeAspect="1"/>
          </p:cNvPicPr>
          <p:nvPr/>
        </p:nvPicPr>
        <p:blipFill>
          <a:blip r:embed="rId3" cstate="print"/>
          <a:srcRect l="16334" r="60806" b="55753"/>
          <a:stretch>
            <a:fillRect/>
          </a:stretch>
        </p:blipFill>
        <p:spPr>
          <a:xfrm>
            <a:off x="15608317" y="-68977"/>
            <a:ext cx="2451680" cy="786727"/>
          </a:xfrm>
          <a:prstGeom prst="rect">
            <a:avLst/>
          </a:prstGeom>
          <a:ln w="12700">
            <a:miter lim="400000"/>
          </a:ln>
        </p:spPr>
      </p:pic>
      <p:sp>
        <p:nvSpPr>
          <p:cNvPr id="459" name="Rechteck"/>
          <p:cNvSpPr/>
          <p:nvPr/>
        </p:nvSpPr>
        <p:spPr>
          <a:xfrm>
            <a:off x="12391548" y="672785"/>
            <a:ext cx="3318367" cy="345965"/>
          </a:xfrm>
          <a:prstGeom prst="rect">
            <a:avLst/>
          </a:prstGeom>
          <a:blipFill>
            <a:blip r:embed="rId4" cstate="print"/>
          </a:blipFill>
          <a:ln w="12700">
            <a:miter lim="400000"/>
          </a:ln>
        </p:spPr>
        <p:txBody>
          <a:bodyPr lIns="71437" tIns="71437" rIns="71437" bIns="71437" anchor="ctr"/>
          <a:lstStyle/>
          <a:p>
            <a:pPr>
              <a:defRPr sz="3200">
                <a:solidFill>
                  <a:srgbClr val="FF2600"/>
                </a:solidFill>
              </a:defRPr>
            </a:pPr>
            <a:endParaRPr/>
          </a:p>
        </p:txBody>
      </p:sp>
      <p:sp>
        <p:nvSpPr>
          <p:cNvPr id="460" name="Rechteck"/>
          <p:cNvSpPr/>
          <p:nvPr/>
        </p:nvSpPr>
        <p:spPr>
          <a:xfrm>
            <a:off x="18016636" y="659974"/>
            <a:ext cx="6467963" cy="358776"/>
          </a:xfrm>
          <a:prstGeom prst="rect">
            <a:avLst/>
          </a:prstGeom>
          <a:blipFill>
            <a:blip r:embed="rId4" cstate="print"/>
          </a:blipFill>
          <a:ln w="12700">
            <a:miter lim="400000"/>
          </a:ln>
        </p:spPr>
        <p:txBody>
          <a:bodyPr lIns="71437" tIns="71437" rIns="71437" bIns="71437" anchor="ctr"/>
          <a:lstStyle/>
          <a:p>
            <a:pPr>
              <a:defRPr sz="3200">
                <a:solidFill>
                  <a:srgbClr val="FF2600"/>
                </a:solidFill>
              </a:defRPr>
            </a:pPr>
            <a:endParaRPr/>
          </a:p>
        </p:txBody>
      </p:sp>
      <p:sp>
        <p:nvSpPr>
          <p:cNvPr id="461" name="BUILDING DISTRIBUTION DEUTSCHLAND"/>
          <p:cNvSpPr txBox="1"/>
          <p:nvPr/>
        </p:nvSpPr>
        <p:spPr>
          <a:xfrm>
            <a:off x="18470934" y="594196"/>
            <a:ext cx="5382857" cy="460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900">
                <a:solidFill>
                  <a:srgbClr val="FFFFFF"/>
                </a:solidFill>
                <a:latin typeface="Comfortaa Bold"/>
                <a:ea typeface="Comfortaa Bold"/>
                <a:cs typeface="Comfortaa Bold"/>
                <a:sym typeface="Comfortaa Bold"/>
              </a:defRPr>
            </a:lvl1pPr>
          </a:lstStyle>
          <a:p>
            <a:r>
              <a:t>BUILDING DISTRIBUTION DEUTSCHLAND</a:t>
            </a:r>
          </a:p>
        </p:txBody>
      </p:sp>
      <p:sp>
        <p:nvSpPr>
          <p:cNvPr id="462" name="powered by"/>
          <p:cNvSpPr txBox="1"/>
          <p:nvPr/>
        </p:nvSpPr>
        <p:spPr>
          <a:xfrm>
            <a:off x="22756609" y="12450762"/>
            <a:ext cx="157838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sp>
        <p:nvSpPr>
          <p:cNvPr id="463" name="SAINT-GOBAIN"/>
          <p:cNvSpPr txBox="1"/>
          <p:nvPr/>
        </p:nvSpPr>
        <p:spPr>
          <a:xfrm>
            <a:off x="15789173" y="575146"/>
            <a:ext cx="2097406" cy="498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2000">
                <a:solidFill>
                  <a:srgbClr val="2B679A"/>
                </a:solidFill>
                <a:latin typeface="Comfortaa Bold"/>
                <a:ea typeface="Comfortaa Bold"/>
                <a:cs typeface="Comfortaa Bold"/>
                <a:sym typeface="Comfortaa Bold"/>
              </a:defRPr>
            </a:lvl1pPr>
          </a:lstStyle>
          <a:p>
            <a:r>
              <a:t>SAINT-GOBAIN</a:t>
            </a:r>
          </a:p>
        </p:txBody>
      </p:sp>
      <p:sp>
        <p:nvSpPr>
          <p:cNvPr id="464" name="Abgerundetes Rechteck"/>
          <p:cNvSpPr/>
          <p:nvPr/>
        </p:nvSpPr>
        <p:spPr>
          <a:xfrm rot="1301920">
            <a:off x="12297233" y="678282"/>
            <a:ext cx="188227" cy="336106"/>
          </a:xfrm>
          <a:prstGeom prst="roundRect">
            <a:avLst>
              <a:gd name="adj" fmla="val 35895"/>
            </a:avLst>
          </a:prstGeom>
          <a:solidFill>
            <a:srgbClr val="CA352B"/>
          </a:solidFill>
          <a:ln w="12700">
            <a:miter lim="400000"/>
          </a:ln>
        </p:spPr>
        <p:txBody>
          <a:bodyPr lIns="71437" tIns="71437" rIns="71437" bIns="71437" anchor="ctr"/>
          <a:lstStyle/>
          <a:p>
            <a:pPr>
              <a:defRPr sz="3200">
                <a:solidFill>
                  <a:srgbClr val="FFFFFF"/>
                </a:solidFill>
              </a:defRPr>
            </a:pPr>
            <a:endParaRPr/>
          </a:p>
        </p:txBody>
      </p:sp>
      <p:sp>
        <p:nvSpPr>
          <p:cNvPr id="465" name="Linien"/>
          <p:cNvSpPr/>
          <p:nvPr/>
        </p:nvSpPr>
        <p:spPr>
          <a:xfrm flipV="1">
            <a:off x="18002408" y="-367886"/>
            <a:ext cx="1" cy="1594775"/>
          </a:xfrm>
          <a:prstGeom prst="line">
            <a:avLst/>
          </a:prstGeom>
          <a:ln w="25400">
            <a:solidFill>
              <a:srgbClr val="EBEBEB"/>
            </a:solidFill>
            <a:miter lim="400000"/>
          </a:ln>
        </p:spPr>
        <p:txBody>
          <a:bodyPr lIns="71437" tIns="71437" rIns="71437" bIns="71437" anchor="ctr"/>
          <a:lstStyle/>
          <a:p>
            <a:pPr>
              <a:defRPr sz="3200">
                <a:solidFill>
                  <a:srgbClr val="FFFFFF"/>
                </a:solidFill>
              </a:defRPr>
            </a:pPr>
            <a:endParaRPr/>
          </a:p>
        </p:txBody>
      </p:sp>
      <p:sp>
        <p:nvSpPr>
          <p:cNvPr id="466" name="Linien"/>
          <p:cNvSpPr/>
          <p:nvPr/>
        </p:nvSpPr>
        <p:spPr>
          <a:xfrm flipV="1">
            <a:off x="15719988" y="-282469"/>
            <a:ext cx="1" cy="1807307"/>
          </a:xfrm>
          <a:prstGeom prst="line">
            <a:avLst/>
          </a:prstGeom>
          <a:ln w="25400">
            <a:solidFill>
              <a:srgbClr val="EBEBEB"/>
            </a:solidFill>
            <a:miter lim="400000"/>
          </a:ln>
        </p:spPr>
        <p:txBody>
          <a:bodyPr lIns="71437" tIns="71437" rIns="71437" bIns="71437" anchor="ctr"/>
          <a:lstStyle/>
          <a:p>
            <a:pPr>
              <a:defRPr sz="3200">
                <a:solidFill>
                  <a:srgbClr val="FFFFFF"/>
                </a:solidFill>
              </a:defRPr>
            </a:pPr>
            <a:endParaRPr/>
          </a:p>
        </p:txBody>
      </p:sp>
      <p:sp>
        <p:nvSpPr>
          <p:cNvPr id="467" name="Linien"/>
          <p:cNvSpPr/>
          <p:nvPr/>
        </p:nvSpPr>
        <p:spPr>
          <a:xfrm flipV="1">
            <a:off x="15711440" y="1224700"/>
            <a:ext cx="2303671" cy="320804"/>
          </a:xfrm>
          <a:prstGeom prst="line">
            <a:avLst/>
          </a:prstGeom>
          <a:ln w="25400">
            <a:solidFill>
              <a:srgbClr val="EBEBEB"/>
            </a:solidFill>
            <a:miter lim="400000"/>
          </a:ln>
        </p:spPr>
        <p:txBody>
          <a:bodyPr lIns="71437" tIns="71437" rIns="71437" bIns="71437" anchor="ctr"/>
          <a:lstStyle/>
          <a:p>
            <a:pPr>
              <a:defRPr sz="3200">
                <a:solidFill>
                  <a:srgbClr val="FFFFFF"/>
                </a:solidFill>
              </a:defRPr>
            </a:pPr>
            <a:endParaRPr/>
          </a:p>
        </p:txBody>
      </p:sp>
      <p:sp>
        <p:nvSpPr>
          <p:cNvPr id="468"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Titelfolie">
    <p:spTree>
      <p:nvGrpSpPr>
        <p:cNvPr id="1" name=""/>
        <p:cNvGrpSpPr/>
        <p:nvPr/>
      </p:nvGrpSpPr>
      <p:grpSpPr>
        <a:xfrm>
          <a:off x="0" y="0"/>
          <a:ext cx="0" cy="0"/>
          <a:chOff x="0" y="0"/>
          <a:chExt cx="0" cy="0"/>
        </a:xfrm>
      </p:grpSpPr>
      <p:grpSp>
        <p:nvGrpSpPr>
          <p:cNvPr id="481" name="Gruppieren"/>
          <p:cNvGrpSpPr/>
          <p:nvPr/>
        </p:nvGrpSpPr>
        <p:grpSpPr>
          <a:xfrm>
            <a:off x="762000" y="-35280"/>
            <a:ext cx="22860001" cy="13368610"/>
            <a:chOff x="0" y="-35282"/>
            <a:chExt cx="22860000" cy="13368609"/>
          </a:xfrm>
        </p:grpSpPr>
        <p:sp>
          <p:nvSpPr>
            <p:cNvPr id="475" name="Rechteck"/>
            <p:cNvSpPr/>
            <p:nvPr/>
          </p:nvSpPr>
          <p:spPr>
            <a:xfrm>
              <a:off x="0" y="1524207"/>
              <a:ext cx="22860001" cy="407491"/>
            </a:xfrm>
            <a:prstGeom prst="rect">
              <a:avLst/>
            </a:prstGeom>
            <a:solidFill>
              <a:srgbClr val="EDB300"/>
            </a:solidFill>
            <a:ln w="12700" cap="flat">
              <a:noFill/>
              <a:miter lim="400000"/>
            </a:ln>
            <a:effectLst/>
          </p:spPr>
          <p:txBody>
            <a:bodyPr wrap="square" lIns="114300" tIns="114300" rIns="114300" bIns="114300" numCol="1" anchor="t">
              <a:noAutofit/>
            </a:bodyPr>
            <a:lstStyle/>
            <a:p>
              <a:pPr algn="l" defTabSz="2286000">
                <a:defRPr sz="6000">
                  <a:solidFill>
                    <a:srgbClr val="FFFFFF"/>
                  </a:solidFill>
                  <a:latin typeface="Times New Roman"/>
                  <a:ea typeface="Times New Roman"/>
                  <a:cs typeface="Times New Roman"/>
                  <a:sym typeface="Times New Roman"/>
                </a:defRPr>
              </a:pPr>
              <a:endParaRPr/>
            </a:p>
          </p:txBody>
        </p:sp>
        <p:grpSp>
          <p:nvGrpSpPr>
            <p:cNvPr id="478" name="Gruppieren"/>
            <p:cNvGrpSpPr/>
            <p:nvPr/>
          </p:nvGrpSpPr>
          <p:grpSpPr>
            <a:xfrm>
              <a:off x="1297562" y="-35283"/>
              <a:ext cx="6561366" cy="1880186"/>
              <a:chOff x="196596" y="-133754"/>
              <a:chExt cx="6561365" cy="1880184"/>
            </a:xfrm>
          </p:grpSpPr>
          <p:sp>
            <p:nvSpPr>
              <p:cNvPr id="476" name="betaConcept"/>
              <p:cNvSpPr txBox="1"/>
              <p:nvPr/>
            </p:nvSpPr>
            <p:spPr>
              <a:xfrm>
                <a:off x="571779" y="-133755"/>
                <a:ext cx="6186184" cy="18801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7000" tIns="127000" rIns="127000" bIns="127000" numCol="1" anchor="ctr">
                <a:noAutofit/>
              </a:bodyPr>
              <a:lstStyle>
                <a:lvl1pPr defTabSz="1460500">
                  <a:defRPr sz="6000" spc="-659">
                    <a:solidFill>
                      <a:srgbClr val="E57031"/>
                    </a:solidFill>
                    <a:latin typeface="Comfortaa Bold"/>
                    <a:ea typeface="Comfortaa Bold"/>
                    <a:cs typeface="Comfortaa Bold"/>
                    <a:sym typeface="Comfortaa Bold"/>
                  </a:defRPr>
                </a:lvl1pPr>
              </a:lstStyle>
              <a:p>
                <a:r>
                  <a:t>betaConcept</a:t>
                </a:r>
              </a:p>
            </p:txBody>
          </p:sp>
          <p:pic>
            <p:nvPicPr>
              <p:cNvPr id="477" name="pasted-image.png" descr="pasted-image.png"/>
              <p:cNvPicPr>
                <a:picLocks noChangeAspect="1"/>
              </p:cNvPicPr>
              <p:nvPr/>
            </p:nvPicPr>
            <p:blipFill>
              <a:blip r:embed="rId2" cstate="print"/>
              <a:srcRect l="1915" t="5882" r="73623" b="11760"/>
              <a:stretch>
                <a:fillRect/>
              </a:stretch>
            </p:blipFill>
            <p:spPr>
              <a:xfrm>
                <a:off x="196596" y="263472"/>
                <a:ext cx="1091804" cy="1085454"/>
              </a:xfrm>
              <a:custGeom>
                <a:avLst/>
                <a:gdLst/>
                <a:ahLst/>
                <a:cxnLst>
                  <a:cxn ang="0">
                    <a:pos x="wd2" y="hd2"/>
                  </a:cxn>
                  <a:cxn ang="5400000">
                    <a:pos x="wd2" y="hd2"/>
                  </a:cxn>
                  <a:cxn ang="10800000">
                    <a:pos x="wd2" y="hd2"/>
                  </a:cxn>
                  <a:cxn ang="16200000">
                    <a:pos x="wd2" y="hd2"/>
                  </a:cxn>
                </a:cxnLst>
                <a:rect l="0" t="0" r="r" b="b"/>
                <a:pathLst>
                  <a:path w="21600" h="21600" extrusionOk="0">
                    <a:moveTo>
                      <a:pt x="9925" y="0"/>
                    </a:moveTo>
                    <a:cubicBezTo>
                      <a:pt x="9534" y="0"/>
                      <a:pt x="8876" y="672"/>
                      <a:pt x="8244" y="1580"/>
                    </a:cubicBezTo>
                    <a:cubicBezTo>
                      <a:pt x="7613" y="2487"/>
                      <a:pt x="7011" y="3628"/>
                      <a:pt x="6745" y="4573"/>
                    </a:cubicBezTo>
                    <a:cubicBezTo>
                      <a:pt x="6676" y="4815"/>
                      <a:pt x="6654" y="4936"/>
                      <a:pt x="6862" y="4999"/>
                    </a:cubicBezTo>
                    <a:cubicBezTo>
                      <a:pt x="7070" y="5063"/>
                      <a:pt x="7513" y="5070"/>
                      <a:pt x="8378" y="5070"/>
                    </a:cubicBezTo>
                    <a:lnTo>
                      <a:pt x="10144" y="5070"/>
                    </a:lnTo>
                    <a:lnTo>
                      <a:pt x="10144" y="2535"/>
                    </a:lnTo>
                    <a:cubicBezTo>
                      <a:pt x="10144" y="1053"/>
                      <a:pt x="10048" y="0"/>
                      <a:pt x="9925" y="0"/>
                    </a:cubicBezTo>
                    <a:close/>
                    <a:moveTo>
                      <a:pt x="11668" y="0"/>
                    </a:moveTo>
                    <a:cubicBezTo>
                      <a:pt x="11606" y="0"/>
                      <a:pt x="11556" y="262"/>
                      <a:pt x="11518" y="711"/>
                    </a:cubicBezTo>
                    <a:cubicBezTo>
                      <a:pt x="11481" y="1159"/>
                      <a:pt x="11456" y="1794"/>
                      <a:pt x="11456" y="2535"/>
                    </a:cubicBezTo>
                    <a:lnTo>
                      <a:pt x="11456" y="5070"/>
                    </a:lnTo>
                    <a:lnTo>
                      <a:pt x="13222" y="5070"/>
                    </a:lnTo>
                    <a:cubicBezTo>
                      <a:pt x="15265" y="5070"/>
                      <a:pt x="15228" y="5167"/>
                      <a:pt x="14062" y="2717"/>
                    </a:cubicBezTo>
                    <a:cubicBezTo>
                      <a:pt x="13765" y="2092"/>
                      <a:pt x="13291" y="1416"/>
                      <a:pt x="12830" y="892"/>
                    </a:cubicBezTo>
                    <a:cubicBezTo>
                      <a:pt x="12599" y="630"/>
                      <a:pt x="12380" y="402"/>
                      <a:pt x="12178" y="245"/>
                    </a:cubicBezTo>
                    <a:cubicBezTo>
                      <a:pt x="11976" y="87"/>
                      <a:pt x="11794" y="0"/>
                      <a:pt x="11668" y="0"/>
                    </a:cubicBezTo>
                    <a:close/>
                    <a:moveTo>
                      <a:pt x="7954" y="245"/>
                    </a:moveTo>
                    <a:lnTo>
                      <a:pt x="7302" y="434"/>
                    </a:lnTo>
                    <a:cubicBezTo>
                      <a:pt x="6593" y="639"/>
                      <a:pt x="5754" y="1057"/>
                      <a:pt x="4947" y="1580"/>
                    </a:cubicBezTo>
                    <a:cubicBezTo>
                      <a:pt x="4139" y="2101"/>
                      <a:pt x="3371" y="2731"/>
                      <a:pt x="2795" y="3356"/>
                    </a:cubicBezTo>
                    <a:cubicBezTo>
                      <a:pt x="2137" y="4071"/>
                      <a:pt x="1594" y="4751"/>
                      <a:pt x="1594" y="4865"/>
                    </a:cubicBezTo>
                    <a:cubicBezTo>
                      <a:pt x="1594" y="4979"/>
                      <a:pt x="2470" y="5070"/>
                      <a:pt x="3541" y="5070"/>
                    </a:cubicBezTo>
                    <a:lnTo>
                      <a:pt x="5480" y="5070"/>
                    </a:lnTo>
                    <a:lnTo>
                      <a:pt x="6069" y="3459"/>
                    </a:lnTo>
                    <a:cubicBezTo>
                      <a:pt x="6391" y="2573"/>
                      <a:pt x="6942" y="1490"/>
                      <a:pt x="7302" y="1050"/>
                    </a:cubicBezTo>
                    <a:lnTo>
                      <a:pt x="7954" y="245"/>
                    </a:lnTo>
                    <a:close/>
                    <a:moveTo>
                      <a:pt x="13638" y="245"/>
                    </a:moveTo>
                    <a:lnTo>
                      <a:pt x="14290" y="1050"/>
                    </a:lnTo>
                    <a:cubicBezTo>
                      <a:pt x="14650" y="1490"/>
                      <a:pt x="15209" y="2573"/>
                      <a:pt x="15531" y="3459"/>
                    </a:cubicBezTo>
                    <a:lnTo>
                      <a:pt x="16120" y="5070"/>
                    </a:lnTo>
                    <a:lnTo>
                      <a:pt x="18059" y="5070"/>
                    </a:lnTo>
                    <a:cubicBezTo>
                      <a:pt x="18594" y="5070"/>
                      <a:pt x="19081" y="5045"/>
                      <a:pt x="19433" y="5007"/>
                    </a:cubicBezTo>
                    <a:cubicBezTo>
                      <a:pt x="19785" y="4970"/>
                      <a:pt x="19998" y="4922"/>
                      <a:pt x="19998" y="4865"/>
                    </a:cubicBezTo>
                    <a:cubicBezTo>
                      <a:pt x="19998" y="4751"/>
                      <a:pt x="19463" y="4071"/>
                      <a:pt x="18805" y="3356"/>
                    </a:cubicBezTo>
                    <a:cubicBezTo>
                      <a:pt x="18229" y="2731"/>
                      <a:pt x="17453" y="2101"/>
                      <a:pt x="16646" y="1580"/>
                    </a:cubicBezTo>
                    <a:cubicBezTo>
                      <a:pt x="15839" y="1057"/>
                      <a:pt x="14999" y="639"/>
                      <a:pt x="14290" y="434"/>
                    </a:cubicBezTo>
                    <a:lnTo>
                      <a:pt x="13638" y="245"/>
                    </a:lnTo>
                    <a:close/>
                    <a:moveTo>
                      <a:pt x="919" y="6168"/>
                    </a:moveTo>
                    <a:lnTo>
                      <a:pt x="573" y="6981"/>
                    </a:lnTo>
                    <a:cubicBezTo>
                      <a:pt x="388" y="7428"/>
                      <a:pt x="192" y="8320"/>
                      <a:pt x="126" y="8964"/>
                    </a:cubicBezTo>
                    <a:lnTo>
                      <a:pt x="0" y="10141"/>
                    </a:lnTo>
                    <a:lnTo>
                      <a:pt x="2442" y="10141"/>
                    </a:lnTo>
                    <a:lnTo>
                      <a:pt x="4884" y="10141"/>
                    </a:lnTo>
                    <a:lnTo>
                      <a:pt x="4892" y="9090"/>
                    </a:lnTo>
                    <a:cubicBezTo>
                      <a:pt x="4897" y="8514"/>
                      <a:pt x="4981" y="7623"/>
                      <a:pt x="5080" y="7108"/>
                    </a:cubicBezTo>
                    <a:lnTo>
                      <a:pt x="5261" y="6168"/>
                    </a:lnTo>
                    <a:lnTo>
                      <a:pt x="3086" y="6168"/>
                    </a:lnTo>
                    <a:lnTo>
                      <a:pt x="919" y="6168"/>
                    </a:lnTo>
                    <a:close/>
                    <a:moveTo>
                      <a:pt x="8291" y="6168"/>
                    </a:moveTo>
                    <a:cubicBezTo>
                      <a:pt x="7274" y="6168"/>
                      <a:pt x="6391" y="6255"/>
                      <a:pt x="6328" y="6358"/>
                    </a:cubicBezTo>
                    <a:cubicBezTo>
                      <a:pt x="6265" y="6460"/>
                      <a:pt x="6151" y="7351"/>
                      <a:pt x="6069" y="8340"/>
                    </a:cubicBezTo>
                    <a:lnTo>
                      <a:pt x="5912" y="10141"/>
                    </a:lnTo>
                    <a:lnTo>
                      <a:pt x="8024" y="10141"/>
                    </a:lnTo>
                    <a:lnTo>
                      <a:pt x="10144" y="10141"/>
                    </a:lnTo>
                    <a:lnTo>
                      <a:pt x="10144" y="8158"/>
                    </a:lnTo>
                    <a:lnTo>
                      <a:pt x="10144" y="6168"/>
                    </a:lnTo>
                    <a:lnTo>
                      <a:pt x="8291" y="6168"/>
                    </a:lnTo>
                    <a:close/>
                    <a:moveTo>
                      <a:pt x="11456" y="6168"/>
                    </a:moveTo>
                    <a:lnTo>
                      <a:pt x="11456" y="8158"/>
                    </a:lnTo>
                    <a:lnTo>
                      <a:pt x="11456" y="10141"/>
                    </a:lnTo>
                    <a:lnTo>
                      <a:pt x="13568" y="10141"/>
                    </a:lnTo>
                    <a:lnTo>
                      <a:pt x="15680" y="10141"/>
                    </a:lnTo>
                    <a:lnTo>
                      <a:pt x="15531" y="8340"/>
                    </a:lnTo>
                    <a:cubicBezTo>
                      <a:pt x="15449" y="7351"/>
                      <a:pt x="15335" y="6460"/>
                      <a:pt x="15272" y="6358"/>
                    </a:cubicBezTo>
                    <a:cubicBezTo>
                      <a:pt x="15209" y="6255"/>
                      <a:pt x="14318" y="6168"/>
                      <a:pt x="13301" y="6168"/>
                    </a:cubicBezTo>
                    <a:lnTo>
                      <a:pt x="11456" y="6168"/>
                    </a:lnTo>
                    <a:close/>
                    <a:moveTo>
                      <a:pt x="16339" y="6168"/>
                    </a:moveTo>
                    <a:lnTo>
                      <a:pt x="16512" y="7108"/>
                    </a:lnTo>
                    <a:cubicBezTo>
                      <a:pt x="16611" y="7623"/>
                      <a:pt x="16703" y="8514"/>
                      <a:pt x="16708" y="9090"/>
                    </a:cubicBezTo>
                    <a:lnTo>
                      <a:pt x="16716" y="10141"/>
                    </a:lnTo>
                    <a:lnTo>
                      <a:pt x="19150" y="10141"/>
                    </a:lnTo>
                    <a:lnTo>
                      <a:pt x="21600" y="10141"/>
                    </a:lnTo>
                    <a:lnTo>
                      <a:pt x="21474" y="8964"/>
                    </a:lnTo>
                    <a:cubicBezTo>
                      <a:pt x="21408" y="8320"/>
                      <a:pt x="21205" y="7428"/>
                      <a:pt x="21019" y="6981"/>
                    </a:cubicBezTo>
                    <a:lnTo>
                      <a:pt x="20681" y="6168"/>
                    </a:lnTo>
                    <a:lnTo>
                      <a:pt x="18506" y="6168"/>
                    </a:lnTo>
                    <a:lnTo>
                      <a:pt x="16339" y="6168"/>
                    </a:lnTo>
                    <a:close/>
                    <a:moveTo>
                      <a:pt x="0" y="11459"/>
                    </a:moveTo>
                    <a:lnTo>
                      <a:pt x="126" y="12628"/>
                    </a:lnTo>
                    <a:cubicBezTo>
                      <a:pt x="192" y="13272"/>
                      <a:pt x="388" y="14172"/>
                      <a:pt x="573" y="14619"/>
                    </a:cubicBezTo>
                    <a:lnTo>
                      <a:pt x="919" y="15424"/>
                    </a:lnTo>
                    <a:lnTo>
                      <a:pt x="3086" y="15424"/>
                    </a:lnTo>
                    <a:lnTo>
                      <a:pt x="5261" y="15424"/>
                    </a:lnTo>
                    <a:lnTo>
                      <a:pt x="5080" y="14492"/>
                    </a:lnTo>
                    <a:cubicBezTo>
                      <a:pt x="4981" y="13977"/>
                      <a:pt x="4897" y="13086"/>
                      <a:pt x="4892" y="12510"/>
                    </a:cubicBezTo>
                    <a:lnTo>
                      <a:pt x="4884" y="11459"/>
                    </a:lnTo>
                    <a:lnTo>
                      <a:pt x="2442" y="11459"/>
                    </a:lnTo>
                    <a:lnTo>
                      <a:pt x="0" y="11459"/>
                    </a:lnTo>
                    <a:close/>
                    <a:moveTo>
                      <a:pt x="5912" y="11459"/>
                    </a:moveTo>
                    <a:lnTo>
                      <a:pt x="6069" y="13260"/>
                    </a:lnTo>
                    <a:cubicBezTo>
                      <a:pt x="6151" y="14249"/>
                      <a:pt x="6265" y="15140"/>
                      <a:pt x="6328" y="15242"/>
                    </a:cubicBezTo>
                    <a:cubicBezTo>
                      <a:pt x="6360" y="15294"/>
                      <a:pt x="6592" y="15335"/>
                      <a:pt x="6949" y="15369"/>
                    </a:cubicBezTo>
                    <a:cubicBezTo>
                      <a:pt x="7305" y="15403"/>
                      <a:pt x="7783" y="15424"/>
                      <a:pt x="8291" y="15424"/>
                    </a:cubicBezTo>
                    <a:lnTo>
                      <a:pt x="10144" y="15424"/>
                    </a:lnTo>
                    <a:lnTo>
                      <a:pt x="10144" y="13442"/>
                    </a:lnTo>
                    <a:lnTo>
                      <a:pt x="10144" y="11459"/>
                    </a:lnTo>
                    <a:lnTo>
                      <a:pt x="8024" y="11459"/>
                    </a:lnTo>
                    <a:lnTo>
                      <a:pt x="5912" y="11459"/>
                    </a:lnTo>
                    <a:close/>
                    <a:moveTo>
                      <a:pt x="11456" y="11459"/>
                    </a:moveTo>
                    <a:lnTo>
                      <a:pt x="11456" y="13442"/>
                    </a:lnTo>
                    <a:lnTo>
                      <a:pt x="11456" y="15424"/>
                    </a:lnTo>
                    <a:lnTo>
                      <a:pt x="13301" y="15424"/>
                    </a:lnTo>
                    <a:cubicBezTo>
                      <a:pt x="14318" y="15424"/>
                      <a:pt x="15209" y="15345"/>
                      <a:pt x="15272" y="15242"/>
                    </a:cubicBezTo>
                    <a:cubicBezTo>
                      <a:pt x="15335" y="15140"/>
                      <a:pt x="15449" y="14249"/>
                      <a:pt x="15531" y="13260"/>
                    </a:cubicBezTo>
                    <a:lnTo>
                      <a:pt x="15680" y="11459"/>
                    </a:lnTo>
                    <a:lnTo>
                      <a:pt x="13568" y="11459"/>
                    </a:lnTo>
                    <a:lnTo>
                      <a:pt x="11456" y="11459"/>
                    </a:lnTo>
                    <a:close/>
                    <a:moveTo>
                      <a:pt x="16716" y="11459"/>
                    </a:moveTo>
                    <a:lnTo>
                      <a:pt x="16708" y="12510"/>
                    </a:lnTo>
                    <a:cubicBezTo>
                      <a:pt x="16703" y="13086"/>
                      <a:pt x="16611" y="13977"/>
                      <a:pt x="16512" y="14492"/>
                    </a:cubicBezTo>
                    <a:lnTo>
                      <a:pt x="16339" y="15424"/>
                    </a:lnTo>
                    <a:lnTo>
                      <a:pt x="18506" y="15424"/>
                    </a:lnTo>
                    <a:lnTo>
                      <a:pt x="20681" y="15424"/>
                    </a:lnTo>
                    <a:lnTo>
                      <a:pt x="21019" y="14619"/>
                    </a:lnTo>
                    <a:cubicBezTo>
                      <a:pt x="21205" y="14172"/>
                      <a:pt x="21408" y="13272"/>
                      <a:pt x="21474" y="12628"/>
                    </a:cubicBezTo>
                    <a:lnTo>
                      <a:pt x="21600" y="11459"/>
                    </a:lnTo>
                    <a:lnTo>
                      <a:pt x="19150" y="11459"/>
                    </a:lnTo>
                    <a:lnTo>
                      <a:pt x="16716" y="11459"/>
                    </a:lnTo>
                    <a:close/>
                    <a:moveTo>
                      <a:pt x="3541" y="16530"/>
                    </a:moveTo>
                    <a:cubicBezTo>
                      <a:pt x="2470" y="16530"/>
                      <a:pt x="1594" y="16621"/>
                      <a:pt x="1594" y="16735"/>
                    </a:cubicBezTo>
                    <a:cubicBezTo>
                      <a:pt x="1594" y="16849"/>
                      <a:pt x="2137" y="17529"/>
                      <a:pt x="2795" y="18244"/>
                    </a:cubicBezTo>
                    <a:cubicBezTo>
                      <a:pt x="3637" y="19158"/>
                      <a:pt x="4936" y="20105"/>
                      <a:pt x="6124" y="20700"/>
                    </a:cubicBezTo>
                    <a:cubicBezTo>
                      <a:pt x="6126" y="20701"/>
                      <a:pt x="6130" y="20699"/>
                      <a:pt x="6132" y="20700"/>
                    </a:cubicBezTo>
                    <a:cubicBezTo>
                      <a:pt x="6526" y="20897"/>
                      <a:pt x="6909" y="21060"/>
                      <a:pt x="7255" y="21166"/>
                    </a:cubicBezTo>
                    <a:cubicBezTo>
                      <a:pt x="7574" y="21263"/>
                      <a:pt x="7868" y="21345"/>
                      <a:pt x="7907" y="21355"/>
                    </a:cubicBezTo>
                    <a:cubicBezTo>
                      <a:pt x="7946" y="21366"/>
                      <a:pt x="7676" y="21012"/>
                      <a:pt x="7310" y="20565"/>
                    </a:cubicBezTo>
                    <a:cubicBezTo>
                      <a:pt x="6944" y="20118"/>
                      <a:pt x="6391" y="19027"/>
                      <a:pt x="6069" y="18141"/>
                    </a:cubicBezTo>
                    <a:lnTo>
                      <a:pt x="5480" y="16530"/>
                    </a:lnTo>
                    <a:lnTo>
                      <a:pt x="3541" y="16530"/>
                    </a:lnTo>
                    <a:close/>
                    <a:moveTo>
                      <a:pt x="8378" y="16530"/>
                    </a:moveTo>
                    <a:cubicBezTo>
                      <a:pt x="6649" y="16530"/>
                      <a:pt x="6608" y="16542"/>
                      <a:pt x="6745" y="17027"/>
                    </a:cubicBezTo>
                    <a:cubicBezTo>
                      <a:pt x="6919" y="17646"/>
                      <a:pt x="7298" y="18458"/>
                      <a:pt x="7718" y="19199"/>
                    </a:cubicBezTo>
                    <a:cubicBezTo>
                      <a:pt x="8138" y="19940"/>
                      <a:pt x="8600" y="20611"/>
                      <a:pt x="8951" y="20921"/>
                    </a:cubicBezTo>
                    <a:cubicBezTo>
                      <a:pt x="9374" y="21295"/>
                      <a:pt x="9808" y="21600"/>
                      <a:pt x="9925" y="21600"/>
                    </a:cubicBezTo>
                    <a:cubicBezTo>
                      <a:pt x="10048" y="21600"/>
                      <a:pt x="10144" y="20547"/>
                      <a:pt x="10144" y="19065"/>
                    </a:cubicBezTo>
                    <a:lnTo>
                      <a:pt x="10144" y="16530"/>
                    </a:lnTo>
                    <a:lnTo>
                      <a:pt x="8378" y="16530"/>
                    </a:lnTo>
                    <a:close/>
                    <a:moveTo>
                      <a:pt x="11456" y="16530"/>
                    </a:moveTo>
                    <a:lnTo>
                      <a:pt x="11456" y="19065"/>
                    </a:lnTo>
                    <a:cubicBezTo>
                      <a:pt x="11456" y="20547"/>
                      <a:pt x="11544" y="21600"/>
                      <a:pt x="11668" y="21600"/>
                    </a:cubicBezTo>
                    <a:cubicBezTo>
                      <a:pt x="11794" y="21600"/>
                      <a:pt x="11976" y="21505"/>
                      <a:pt x="12178" y="21347"/>
                    </a:cubicBezTo>
                    <a:cubicBezTo>
                      <a:pt x="12380" y="21190"/>
                      <a:pt x="12599" y="20962"/>
                      <a:pt x="12830" y="20700"/>
                    </a:cubicBezTo>
                    <a:cubicBezTo>
                      <a:pt x="13291" y="20176"/>
                      <a:pt x="13765" y="19500"/>
                      <a:pt x="14062" y="18875"/>
                    </a:cubicBezTo>
                    <a:cubicBezTo>
                      <a:pt x="15228" y="16425"/>
                      <a:pt x="15265" y="16530"/>
                      <a:pt x="13222" y="16530"/>
                    </a:cubicBezTo>
                    <a:lnTo>
                      <a:pt x="11456" y="16530"/>
                    </a:lnTo>
                    <a:close/>
                    <a:moveTo>
                      <a:pt x="16120" y="16530"/>
                    </a:moveTo>
                    <a:lnTo>
                      <a:pt x="15531" y="18141"/>
                    </a:lnTo>
                    <a:cubicBezTo>
                      <a:pt x="15209" y="19027"/>
                      <a:pt x="14650" y="20110"/>
                      <a:pt x="14290" y="20550"/>
                    </a:cubicBezTo>
                    <a:lnTo>
                      <a:pt x="13638" y="21347"/>
                    </a:lnTo>
                    <a:lnTo>
                      <a:pt x="14290" y="21166"/>
                    </a:lnTo>
                    <a:cubicBezTo>
                      <a:pt x="14999" y="20961"/>
                      <a:pt x="15839" y="20543"/>
                      <a:pt x="16646" y="20020"/>
                    </a:cubicBezTo>
                    <a:cubicBezTo>
                      <a:pt x="17453" y="19499"/>
                      <a:pt x="18229" y="18869"/>
                      <a:pt x="18805" y="18244"/>
                    </a:cubicBezTo>
                    <a:cubicBezTo>
                      <a:pt x="19463" y="17529"/>
                      <a:pt x="19998" y="16849"/>
                      <a:pt x="19998" y="16735"/>
                    </a:cubicBezTo>
                    <a:cubicBezTo>
                      <a:pt x="19998" y="16621"/>
                      <a:pt x="19130" y="16530"/>
                      <a:pt x="18059" y="16530"/>
                    </a:cubicBezTo>
                    <a:lnTo>
                      <a:pt x="16120" y="16530"/>
                    </a:lnTo>
                    <a:close/>
                  </a:path>
                </a:pathLst>
              </a:custGeom>
              <a:ln w="12700" cap="flat">
                <a:noFill/>
                <a:miter lim="400000"/>
              </a:ln>
              <a:effectLst/>
            </p:spPr>
          </p:pic>
        </p:grpSp>
        <p:pic>
          <p:nvPicPr>
            <p:cNvPr id="479" name="pasted-image.pdf" descr="pasted-image.pdf"/>
            <p:cNvPicPr>
              <a:picLocks noChangeAspect="1"/>
            </p:cNvPicPr>
            <p:nvPr/>
          </p:nvPicPr>
          <p:blipFill>
            <a:blip r:embed="rId3" cstate="print"/>
            <a:stretch>
              <a:fillRect/>
            </a:stretch>
          </p:blipFill>
          <p:spPr>
            <a:xfrm>
              <a:off x="17705483" y="354444"/>
              <a:ext cx="3527767" cy="1051204"/>
            </a:xfrm>
            <a:prstGeom prst="rect">
              <a:avLst/>
            </a:prstGeom>
            <a:ln w="12700" cap="flat">
              <a:noFill/>
              <a:miter lim="400000"/>
            </a:ln>
            <a:effectLst/>
          </p:spPr>
        </p:pic>
        <p:pic>
          <p:nvPicPr>
            <p:cNvPr id="480" name="pasted-image.pdf" descr="pasted-image.pdf"/>
            <p:cNvPicPr>
              <a:picLocks noChangeAspect="1"/>
            </p:cNvPicPr>
            <p:nvPr/>
          </p:nvPicPr>
          <p:blipFill>
            <a:blip r:embed="rId4" cstate="print"/>
            <a:stretch>
              <a:fillRect/>
            </a:stretch>
          </p:blipFill>
          <p:spPr>
            <a:xfrm>
              <a:off x="15601686" y="12984077"/>
              <a:ext cx="6159501" cy="349251"/>
            </a:xfrm>
            <a:prstGeom prst="rect">
              <a:avLst/>
            </a:prstGeom>
            <a:ln w="12700" cap="flat">
              <a:noFill/>
              <a:miter lim="400000"/>
            </a:ln>
            <a:effectLst/>
          </p:spPr>
        </p:pic>
      </p:grpSp>
      <p:sp>
        <p:nvSpPr>
          <p:cNvPr id="482" name="Titeltext"/>
          <p:cNvSpPr txBox="1">
            <a:spLocks noGrp="1"/>
          </p:cNvSpPr>
          <p:nvPr>
            <p:ph type="title"/>
          </p:nvPr>
        </p:nvSpPr>
        <p:spPr>
          <a:xfrm>
            <a:off x="2476500" y="4262437"/>
            <a:ext cx="19431000" cy="2936876"/>
          </a:xfrm>
          <a:prstGeom prst="rect">
            <a:avLst/>
          </a:prstGeom>
        </p:spPr>
        <p:txBody>
          <a:bodyPr/>
          <a:lstStyle/>
          <a:p>
            <a:r>
              <a:t>Titeltext</a:t>
            </a:r>
          </a:p>
        </p:txBody>
      </p:sp>
      <p:sp>
        <p:nvSpPr>
          <p:cNvPr id="483" name="Textebene 1…"/>
          <p:cNvSpPr txBox="1">
            <a:spLocks noGrp="1"/>
          </p:cNvSpPr>
          <p:nvPr>
            <p:ph type="body" sz="quarter" idx="1"/>
          </p:nvPr>
        </p:nvSpPr>
        <p:spPr>
          <a:xfrm>
            <a:off x="4191000" y="7770812"/>
            <a:ext cx="16002000" cy="3508376"/>
          </a:xfrm>
          <a:prstGeom prst="rect">
            <a:avLst/>
          </a:prstGeom>
        </p:spPr>
        <p:txBody>
          <a:bodyPr/>
          <a:lstStyle>
            <a:lvl1pPr marL="0" indent="0" algn="ctr"/>
            <a:lvl2pPr marL="0" indent="457200" algn="ctr"/>
            <a:lvl3pPr marL="0" indent="914400" algn="ctr"/>
            <a:lvl4pPr marL="0" indent="1371600" algn="ctr"/>
            <a:lvl5pPr marL="0" indent="1828800" algn="ctr"/>
          </a:lstStyle>
          <a:p>
            <a:r>
              <a:t>Textebene 1</a:t>
            </a:r>
          </a:p>
          <a:p>
            <a:pPr lvl="1"/>
            <a:r>
              <a:t>Textebene 2</a:t>
            </a:r>
          </a:p>
          <a:p>
            <a:pPr lvl="2"/>
            <a:r>
              <a:t>Textebene 3</a:t>
            </a:r>
          </a:p>
          <a:p>
            <a:pPr lvl="3"/>
            <a:r>
              <a:t>Textebene 4</a:t>
            </a:r>
          </a:p>
          <a:p>
            <a:pPr lvl="4"/>
            <a:r>
              <a:t>Textebene 5</a:t>
            </a:r>
          </a:p>
        </p:txBody>
      </p:sp>
      <p:sp>
        <p:nvSpPr>
          <p:cNvPr id="484"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sp>
        <p:nvSpPr>
          <p:cNvPr id="491" name="Titeltext"/>
          <p:cNvSpPr txBox="1">
            <a:spLocks noGrp="1"/>
          </p:cNvSpPr>
          <p:nvPr>
            <p:ph type="title"/>
          </p:nvPr>
        </p:nvSpPr>
        <p:spPr>
          <a:xfrm>
            <a:off x="4833937" y="4536281"/>
            <a:ext cx="14716126" cy="4643438"/>
          </a:xfrm>
          <a:prstGeom prst="rect">
            <a:avLst/>
          </a:prstGeom>
        </p:spPr>
        <p:txBody>
          <a:bodyPr lIns="71437" tIns="71437" rIns="71437" bIns="71437" anchor="ctr"/>
          <a:lstStyle>
            <a:lvl1pPr algn="ctr" defTabSz="821531">
              <a:lnSpc>
                <a:spcPct val="100000"/>
              </a:lnSpc>
              <a:defRPr sz="11200">
                <a:latin typeface="+mn-lt"/>
                <a:ea typeface="+mn-ea"/>
                <a:cs typeface="+mn-cs"/>
                <a:sym typeface="Helvetica Light"/>
              </a:defRPr>
            </a:lvl1pPr>
          </a:lstStyle>
          <a:p>
            <a:r>
              <a:t>Titeltext</a:t>
            </a:r>
          </a:p>
        </p:txBody>
      </p:sp>
      <p:grpSp>
        <p:nvGrpSpPr>
          <p:cNvPr id="495" name="Gruppieren"/>
          <p:cNvGrpSpPr/>
          <p:nvPr/>
        </p:nvGrpSpPr>
        <p:grpSpPr>
          <a:xfrm>
            <a:off x="21134455" y="12755081"/>
            <a:ext cx="3196201" cy="961839"/>
            <a:chOff x="0" y="0"/>
            <a:chExt cx="3196199" cy="961838"/>
          </a:xfrm>
        </p:grpSpPr>
        <p:sp>
          <p:nvSpPr>
            <p:cNvPr id="492"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493" name="online-academy"/>
            <p:cNvSpPr txBox="1"/>
            <p:nvPr/>
          </p:nvSpPr>
          <p:spPr>
            <a:xfrm>
              <a:off x="13137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1600">
                  <a:solidFill>
                    <a:srgbClr val="E57031"/>
                  </a:solidFill>
                  <a:latin typeface="Comfortaa Bold"/>
                  <a:ea typeface="Comfortaa Bold"/>
                  <a:cs typeface="Comfortaa Bold"/>
                  <a:sym typeface="Comfortaa Bold"/>
                </a:defRPr>
              </a:lvl1pPr>
            </a:lstStyle>
            <a:p>
              <a:r>
                <a:t>online-academy</a:t>
              </a:r>
            </a:p>
          </p:txBody>
        </p:sp>
        <p:pic>
          <p:nvPicPr>
            <p:cNvPr id="494"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496" name="© Ralph Schmauder 2020 all rights reserved"/>
          <p:cNvSpPr txBox="1"/>
          <p:nvPr/>
        </p:nvSpPr>
        <p:spPr>
          <a:xfrm>
            <a:off x="157577" y="13056612"/>
            <a:ext cx="3693618" cy="358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t>© Ralph Schmauder 2020 all rights reserved</a:t>
            </a:r>
          </a:p>
        </p:txBody>
      </p:sp>
      <p:sp>
        <p:nvSpPr>
          <p:cNvPr id="497"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sp>
        <p:nvSpPr>
          <p:cNvPr id="504" name="Titeltext"/>
          <p:cNvSpPr txBox="1">
            <a:spLocks noGrp="1"/>
          </p:cNvSpPr>
          <p:nvPr>
            <p:ph type="title"/>
          </p:nvPr>
        </p:nvSpPr>
        <p:spPr>
          <a:xfrm>
            <a:off x="4833937" y="4536281"/>
            <a:ext cx="14716126" cy="4643438"/>
          </a:xfrm>
          <a:prstGeom prst="rect">
            <a:avLst/>
          </a:prstGeom>
        </p:spPr>
        <p:txBody>
          <a:bodyPr lIns="71437" tIns="71437" rIns="71437" bIns="71437" anchor="ctr"/>
          <a:lstStyle>
            <a:lvl1pPr algn="ctr" defTabSz="821531">
              <a:lnSpc>
                <a:spcPct val="100000"/>
              </a:lnSpc>
              <a:defRPr sz="11200">
                <a:latin typeface="+mn-lt"/>
                <a:ea typeface="+mn-ea"/>
                <a:cs typeface="+mn-cs"/>
                <a:sym typeface="Helvetica Light"/>
              </a:defRPr>
            </a:lvl1pPr>
          </a:lstStyle>
          <a:p>
            <a:r>
              <a:t>Titeltext</a:t>
            </a:r>
          </a:p>
        </p:txBody>
      </p:sp>
      <p:sp>
        <p:nvSpPr>
          <p:cNvPr id="505" name="DIE MITARBEITER-LEISTUNGS-MATRIX"/>
          <p:cNvSpPr txBox="1"/>
          <p:nvPr/>
        </p:nvSpPr>
        <p:spPr>
          <a:xfrm>
            <a:off x="2937570" y="629011"/>
            <a:ext cx="18508860" cy="16144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2B669A"/>
                </a:solidFill>
                <a:latin typeface="Impact"/>
                <a:ea typeface="Impact"/>
                <a:cs typeface="Impact"/>
                <a:sym typeface="Impact"/>
              </a:defRPr>
            </a:lvl1pPr>
          </a:lstStyle>
          <a:p>
            <a:r>
              <a:t>DIE MITARBEITER-LEISTUNGS-MATRIX</a:t>
            </a:r>
          </a:p>
        </p:txBody>
      </p:sp>
      <p:grpSp>
        <p:nvGrpSpPr>
          <p:cNvPr id="509" name="Gruppieren"/>
          <p:cNvGrpSpPr/>
          <p:nvPr/>
        </p:nvGrpSpPr>
        <p:grpSpPr>
          <a:xfrm>
            <a:off x="21134455" y="12755081"/>
            <a:ext cx="3196201" cy="961839"/>
            <a:chOff x="0" y="0"/>
            <a:chExt cx="3196199" cy="961838"/>
          </a:xfrm>
        </p:grpSpPr>
        <p:sp>
          <p:nvSpPr>
            <p:cNvPr id="506"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507" name="online-academy"/>
            <p:cNvSpPr txBox="1"/>
            <p:nvPr/>
          </p:nvSpPr>
          <p:spPr>
            <a:xfrm>
              <a:off x="13137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1600">
                  <a:solidFill>
                    <a:srgbClr val="E57031"/>
                  </a:solidFill>
                  <a:latin typeface="Comfortaa Bold"/>
                  <a:ea typeface="Comfortaa Bold"/>
                  <a:cs typeface="Comfortaa Bold"/>
                  <a:sym typeface="Comfortaa Bold"/>
                </a:defRPr>
              </a:lvl1pPr>
            </a:lstStyle>
            <a:p>
              <a:r>
                <a:t>online-academy</a:t>
              </a:r>
            </a:p>
          </p:txBody>
        </p:sp>
        <p:pic>
          <p:nvPicPr>
            <p:cNvPr id="508"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510" name="© Ralph Schmauder 2020 all rights reserved"/>
          <p:cNvSpPr txBox="1"/>
          <p:nvPr/>
        </p:nvSpPr>
        <p:spPr>
          <a:xfrm>
            <a:off x="132177" y="13297912"/>
            <a:ext cx="3693618" cy="358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t>© Ralph Schmauder 2020 all rights reserved</a:t>
            </a:r>
          </a:p>
        </p:txBody>
      </p:sp>
      <p:sp>
        <p:nvSpPr>
          <p:cNvPr id="511"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531" name="Titeltext"/>
          <p:cNvSpPr txBox="1">
            <a:spLocks noGrp="1"/>
          </p:cNvSpPr>
          <p:nvPr>
            <p:ph type="title"/>
          </p:nvPr>
        </p:nvSpPr>
        <p:spPr>
          <a:prstGeom prst="rect">
            <a:avLst/>
          </a:prstGeom>
        </p:spPr>
        <p:txBody>
          <a:bodyPr/>
          <a:lstStyle/>
          <a:p>
            <a:r>
              <a:t>Titeltext</a:t>
            </a:r>
          </a:p>
        </p:txBody>
      </p:sp>
      <p:sp>
        <p:nvSpPr>
          <p:cNvPr id="532"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grpSp>
        <p:nvGrpSpPr>
          <p:cNvPr id="535" name="Gruppieren"/>
          <p:cNvGrpSpPr/>
          <p:nvPr/>
        </p:nvGrpSpPr>
        <p:grpSpPr>
          <a:xfrm>
            <a:off x="-106296" y="231085"/>
            <a:ext cx="24469409" cy="1439539"/>
            <a:chOff x="0" y="0"/>
            <a:chExt cx="24469408" cy="1439537"/>
          </a:xfrm>
        </p:grpSpPr>
        <p:sp>
          <p:nvSpPr>
            <p:cNvPr id="533" name="Rechteck"/>
            <p:cNvSpPr/>
            <p:nvPr/>
          </p:nvSpPr>
          <p:spPr>
            <a:xfrm>
              <a:off x="0" y="1293123"/>
              <a:ext cx="24469409" cy="146415"/>
            </a:xfrm>
            <a:prstGeom prst="rect">
              <a:avLst/>
            </a:prstGeom>
            <a:solidFill>
              <a:srgbClr val="F1601F"/>
            </a:solidFill>
            <a:ln w="12700" cap="flat">
              <a:noFill/>
              <a:miter lim="400000"/>
            </a:ln>
            <a:effectLst/>
          </p:spPr>
          <p:txBody>
            <a:bodyPr wrap="square" lIns="114300" tIns="114300" rIns="114300" bIns="114300" numCol="1" anchor="t">
              <a:noAutofit/>
            </a:bodyPr>
            <a:lstStyle/>
            <a:p>
              <a:pPr algn="l" defTabSz="2286000">
                <a:defRPr sz="6000">
                  <a:solidFill>
                    <a:srgbClr val="FFFFFF"/>
                  </a:solidFill>
                  <a:latin typeface="Times New Roman"/>
                  <a:ea typeface="Times New Roman"/>
                  <a:cs typeface="Times New Roman"/>
                  <a:sym typeface="Times New Roman"/>
                </a:defRPr>
              </a:pPr>
              <a:endParaRPr/>
            </a:p>
          </p:txBody>
        </p:sp>
        <p:pic>
          <p:nvPicPr>
            <p:cNvPr id="534" name="pasted-image.png" descr="pasted-image.png"/>
            <p:cNvPicPr>
              <a:picLocks noChangeAspect="1"/>
            </p:cNvPicPr>
            <p:nvPr/>
          </p:nvPicPr>
          <p:blipFill>
            <a:blip r:embed="rId2" cstate="print"/>
            <a:srcRect/>
            <a:stretch>
              <a:fillRect/>
            </a:stretch>
          </p:blipFill>
          <p:spPr>
            <a:xfrm>
              <a:off x="1152698" y="0"/>
              <a:ext cx="4535311" cy="1151684"/>
            </a:xfrm>
            <a:prstGeom prst="rect">
              <a:avLst/>
            </a:prstGeom>
            <a:ln w="12700" cap="flat">
              <a:noFill/>
              <a:miter lim="400000"/>
            </a:ln>
            <a:effectLst/>
          </p:spPr>
        </p:pic>
      </p:grpSp>
      <p:sp>
        <p:nvSpPr>
          <p:cNvPr id="536" name="© Ralph Schmauder 2018 all rights reserved"/>
          <p:cNvSpPr txBox="1"/>
          <p:nvPr/>
        </p:nvSpPr>
        <p:spPr>
          <a:xfrm>
            <a:off x="198528" y="13291101"/>
            <a:ext cx="3179254" cy="3117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6972" tIns="66972" rIns="66972" bIns="66972" anchor="ctr">
            <a:spAutoFit/>
          </a:bodyPr>
          <a:lstStyle>
            <a:lvl1pPr algn="l">
              <a:buClr>
                <a:srgbClr val="000000"/>
              </a:buClr>
              <a:defRPr sz="1200"/>
            </a:lvl1pPr>
          </a:lstStyle>
          <a:p>
            <a:r>
              <a:t>© Ralph Schmauder 2018 all rights reserved</a:t>
            </a:r>
          </a:p>
        </p:txBody>
      </p:sp>
      <p:sp>
        <p:nvSpPr>
          <p:cNvPr id="537" name="EINWANDBEHANDLUNG"/>
          <p:cNvSpPr txBox="1"/>
          <p:nvPr/>
        </p:nvSpPr>
        <p:spPr>
          <a:xfrm>
            <a:off x="13740863" y="184086"/>
            <a:ext cx="10340071" cy="1298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7400" spc="887">
                <a:solidFill>
                  <a:srgbClr val="F36602"/>
                </a:solidFill>
                <a:latin typeface="Impact"/>
                <a:ea typeface="Impact"/>
                <a:cs typeface="Impact"/>
                <a:sym typeface="Impact"/>
              </a:defRPr>
            </a:lvl1pPr>
          </a:lstStyle>
          <a:p>
            <a:r>
              <a:t>EINWANDBEHANDLUNG</a:t>
            </a:r>
          </a:p>
        </p:txBody>
      </p:sp>
      <p:sp>
        <p:nvSpPr>
          <p:cNvPr id="538"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548" name="Gruppieren"/>
          <p:cNvGrpSpPr/>
          <p:nvPr/>
        </p:nvGrpSpPr>
        <p:grpSpPr>
          <a:xfrm>
            <a:off x="21134455" y="12755081"/>
            <a:ext cx="3176181" cy="961839"/>
            <a:chOff x="0" y="0"/>
            <a:chExt cx="3176180" cy="961838"/>
          </a:xfrm>
        </p:grpSpPr>
        <p:sp>
          <p:nvSpPr>
            <p:cNvPr id="545"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546"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547"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549" name="© Ralph Schmauder 2018 all rights reserved"/>
          <p:cNvSpPr txBox="1"/>
          <p:nvPr/>
        </p:nvSpPr>
        <p:spPr>
          <a:xfrm>
            <a:off x="106777" y="13234412"/>
            <a:ext cx="3693618" cy="358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t>© Ralph Schmauder 2018 all rights reserved</a:t>
            </a:r>
          </a:p>
        </p:txBody>
      </p:sp>
      <p:sp>
        <p:nvSpPr>
          <p:cNvPr id="550" name="powered by"/>
          <p:cNvSpPr txBox="1"/>
          <p:nvPr/>
        </p:nvSpPr>
        <p:spPr>
          <a:xfrm>
            <a:off x="22756609" y="12450762"/>
            <a:ext cx="157838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pic>
        <p:nvPicPr>
          <p:cNvPr id="551" name="pasted-image.pdf" descr="pasted-image.pdf"/>
          <p:cNvPicPr>
            <a:picLocks noChangeAspect="1"/>
          </p:cNvPicPr>
          <p:nvPr/>
        </p:nvPicPr>
        <p:blipFill>
          <a:blip r:embed="rId3" cstate="print"/>
          <a:stretch>
            <a:fillRect/>
          </a:stretch>
        </p:blipFill>
        <p:spPr>
          <a:xfrm>
            <a:off x="533128" y="-204715"/>
            <a:ext cx="2250773" cy="1642457"/>
          </a:xfrm>
          <a:prstGeom prst="rect">
            <a:avLst/>
          </a:prstGeom>
          <a:ln w="12700">
            <a:miter lim="400000"/>
          </a:ln>
        </p:spPr>
      </p:pic>
      <p:sp>
        <p:nvSpPr>
          <p:cNvPr id="552"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sp>
        <p:nvSpPr>
          <p:cNvPr id="559" name="Titeltext"/>
          <p:cNvSpPr txBox="1">
            <a:spLocks noGrp="1"/>
          </p:cNvSpPr>
          <p:nvPr>
            <p:ph type="title"/>
          </p:nvPr>
        </p:nvSpPr>
        <p:spPr>
          <a:xfrm>
            <a:off x="4833937" y="4536281"/>
            <a:ext cx="14716126" cy="4643438"/>
          </a:xfrm>
          <a:prstGeom prst="rect">
            <a:avLst/>
          </a:prstGeom>
        </p:spPr>
        <p:txBody>
          <a:bodyPr lIns="71437" tIns="71437" rIns="71437" bIns="71437" anchor="ctr"/>
          <a:lstStyle>
            <a:lvl1pPr algn="ctr" defTabSz="821531">
              <a:lnSpc>
                <a:spcPct val="100000"/>
              </a:lnSpc>
              <a:defRPr sz="11200">
                <a:latin typeface="+mn-lt"/>
                <a:ea typeface="+mn-ea"/>
                <a:cs typeface="+mn-cs"/>
                <a:sym typeface="Helvetica Light"/>
              </a:defRPr>
            </a:lvl1pPr>
          </a:lstStyle>
          <a:p>
            <a:r>
              <a:t>Titeltext</a:t>
            </a:r>
          </a:p>
        </p:txBody>
      </p:sp>
      <p:grpSp>
        <p:nvGrpSpPr>
          <p:cNvPr id="563" name="Gruppieren"/>
          <p:cNvGrpSpPr/>
          <p:nvPr/>
        </p:nvGrpSpPr>
        <p:grpSpPr>
          <a:xfrm>
            <a:off x="21134455" y="12755081"/>
            <a:ext cx="3196201" cy="961839"/>
            <a:chOff x="0" y="0"/>
            <a:chExt cx="3196199" cy="961838"/>
          </a:xfrm>
        </p:grpSpPr>
        <p:sp>
          <p:nvSpPr>
            <p:cNvPr id="560"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561" name="online-academy"/>
            <p:cNvSpPr txBox="1"/>
            <p:nvPr/>
          </p:nvSpPr>
          <p:spPr>
            <a:xfrm>
              <a:off x="13137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1600">
                  <a:solidFill>
                    <a:srgbClr val="E57031"/>
                  </a:solidFill>
                  <a:latin typeface="Comfortaa Bold"/>
                  <a:ea typeface="Comfortaa Bold"/>
                  <a:cs typeface="Comfortaa Bold"/>
                  <a:sym typeface="Comfortaa Bold"/>
                </a:defRPr>
              </a:lvl1pPr>
            </a:lstStyle>
            <a:p>
              <a:r>
                <a:t>online-academy</a:t>
              </a:r>
            </a:p>
          </p:txBody>
        </p:sp>
        <p:pic>
          <p:nvPicPr>
            <p:cNvPr id="562"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564" name="© Ralph Schmauder 2017 all rights reserved"/>
          <p:cNvSpPr txBox="1"/>
          <p:nvPr/>
        </p:nvSpPr>
        <p:spPr>
          <a:xfrm>
            <a:off x="157577" y="13056612"/>
            <a:ext cx="3693618" cy="358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t>© Ralph Schmauder 2017 all rights reserved</a:t>
            </a:r>
          </a:p>
        </p:txBody>
      </p:sp>
      <p:sp>
        <p:nvSpPr>
          <p:cNvPr id="565"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575" name="Gruppieren"/>
          <p:cNvGrpSpPr/>
          <p:nvPr/>
        </p:nvGrpSpPr>
        <p:grpSpPr>
          <a:xfrm>
            <a:off x="21134455" y="12755081"/>
            <a:ext cx="3176181" cy="961839"/>
            <a:chOff x="0" y="0"/>
            <a:chExt cx="3176180" cy="961838"/>
          </a:xfrm>
        </p:grpSpPr>
        <p:sp>
          <p:nvSpPr>
            <p:cNvPr id="572"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573"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574"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576" name="© Ralph Schmauder 2020 all rights reserved"/>
          <p:cNvSpPr txBox="1"/>
          <p:nvPr/>
        </p:nvSpPr>
        <p:spPr>
          <a:xfrm>
            <a:off x="106777" y="13234412"/>
            <a:ext cx="3693618" cy="358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t>© Ralph Schmauder 2020 all rights reserved</a:t>
            </a:r>
          </a:p>
        </p:txBody>
      </p:sp>
      <p:sp>
        <p:nvSpPr>
          <p:cNvPr id="577" name="powered by"/>
          <p:cNvSpPr txBox="1"/>
          <p:nvPr/>
        </p:nvSpPr>
        <p:spPr>
          <a:xfrm>
            <a:off x="22756609" y="12450762"/>
            <a:ext cx="157838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sp>
        <p:nvSpPr>
          <p:cNvPr id="578" name="Linien"/>
          <p:cNvSpPr/>
          <p:nvPr/>
        </p:nvSpPr>
        <p:spPr>
          <a:xfrm flipV="1">
            <a:off x="18002408" y="-367886"/>
            <a:ext cx="1" cy="1594775"/>
          </a:xfrm>
          <a:prstGeom prst="line">
            <a:avLst/>
          </a:prstGeom>
          <a:ln w="25400">
            <a:solidFill>
              <a:srgbClr val="EBEBEB"/>
            </a:solidFill>
            <a:miter lim="400000"/>
          </a:ln>
        </p:spPr>
        <p:txBody>
          <a:bodyPr lIns="71437" tIns="71437" rIns="71437" bIns="71437" anchor="ctr"/>
          <a:lstStyle/>
          <a:p>
            <a:pPr>
              <a:defRPr sz="3200">
                <a:solidFill>
                  <a:srgbClr val="FFFFFF"/>
                </a:solidFill>
              </a:defRPr>
            </a:pPr>
            <a:endParaRPr/>
          </a:p>
        </p:txBody>
      </p:sp>
      <p:sp>
        <p:nvSpPr>
          <p:cNvPr id="579" name="Linien"/>
          <p:cNvSpPr/>
          <p:nvPr/>
        </p:nvSpPr>
        <p:spPr>
          <a:xfrm flipV="1">
            <a:off x="15719988" y="-282469"/>
            <a:ext cx="1" cy="1807307"/>
          </a:xfrm>
          <a:prstGeom prst="line">
            <a:avLst/>
          </a:prstGeom>
          <a:ln w="25400">
            <a:solidFill>
              <a:srgbClr val="EBEBEB"/>
            </a:solidFill>
            <a:miter lim="400000"/>
          </a:ln>
        </p:spPr>
        <p:txBody>
          <a:bodyPr lIns="71437" tIns="71437" rIns="71437" bIns="71437" anchor="ctr"/>
          <a:lstStyle/>
          <a:p>
            <a:pPr>
              <a:defRPr sz="3200">
                <a:solidFill>
                  <a:srgbClr val="FFFFFF"/>
                </a:solidFill>
              </a:defRPr>
            </a:pPr>
            <a:endParaRPr/>
          </a:p>
        </p:txBody>
      </p:sp>
      <p:sp>
        <p:nvSpPr>
          <p:cNvPr id="580" name="Linien"/>
          <p:cNvSpPr/>
          <p:nvPr/>
        </p:nvSpPr>
        <p:spPr>
          <a:xfrm flipV="1">
            <a:off x="15711440" y="1224700"/>
            <a:ext cx="2303671" cy="320804"/>
          </a:xfrm>
          <a:prstGeom prst="line">
            <a:avLst/>
          </a:prstGeom>
          <a:ln w="25400">
            <a:solidFill>
              <a:srgbClr val="EBEBEB"/>
            </a:solidFill>
            <a:miter lim="400000"/>
          </a:ln>
        </p:spPr>
        <p:txBody>
          <a:bodyPr lIns="71437" tIns="71437" rIns="71437" bIns="71437" anchor="ctr"/>
          <a:lstStyle/>
          <a:p>
            <a:pPr>
              <a:defRPr sz="3200">
                <a:solidFill>
                  <a:srgbClr val="FFFFFF"/>
                </a:solidFill>
              </a:defRPr>
            </a:pPr>
            <a:endParaRPr/>
          </a:p>
        </p:txBody>
      </p:sp>
      <p:pic>
        <p:nvPicPr>
          <p:cNvPr id="581" name="pasted-image.png" descr="pasted-image.png"/>
          <p:cNvPicPr>
            <a:picLocks noChangeAspect="1"/>
          </p:cNvPicPr>
          <p:nvPr/>
        </p:nvPicPr>
        <p:blipFill>
          <a:blip r:embed="rId3" cstate="print"/>
          <a:stretch>
            <a:fillRect/>
          </a:stretch>
        </p:blipFill>
        <p:spPr>
          <a:xfrm>
            <a:off x="21097730" y="326980"/>
            <a:ext cx="2692401" cy="927101"/>
          </a:xfrm>
          <a:prstGeom prst="rect">
            <a:avLst/>
          </a:prstGeom>
          <a:ln w="12700">
            <a:miter lim="400000"/>
          </a:ln>
        </p:spPr>
      </p:pic>
      <p:sp>
        <p:nvSpPr>
          <p:cNvPr id="582"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589" name="Titeltext"/>
          <p:cNvSpPr txBox="1">
            <a:spLocks noGrp="1"/>
          </p:cNvSpPr>
          <p:nvPr>
            <p:ph type="title"/>
          </p:nvPr>
        </p:nvSpPr>
        <p:spPr>
          <a:prstGeom prst="rect">
            <a:avLst/>
          </a:prstGeom>
        </p:spPr>
        <p:txBody>
          <a:bodyPr/>
          <a:lstStyle/>
          <a:p>
            <a:r>
              <a:t>Titeltext</a:t>
            </a:r>
          </a:p>
        </p:txBody>
      </p:sp>
      <p:sp>
        <p:nvSpPr>
          <p:cNvPr id="590"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grpSp>
        <p:nvGrpSpPr>
          <p:cNvPr id="597" name="Gruppieren"/>
          <p:cNvGrpSpPr/>
          <p:nvPr/>
        </p:nvGrpSpPr>
        <p:grpSpPr>
          <a:xfrm>
            <a:off x="762000" y="-35280"/>
            <a:ext cx="22860001" cy="13368610"/>
            <a:chOff x="0" y="-35282"/>
            <a:chExt cx="22860000" cy="13368609"/>
          </a:xfrm>
        </p:grpSpPr>
        <p:sp>
          <p:nvSpPr>
            <p:cNvPr id="591" name="Rechteck"/>
            <p:cNvSpPr/>
            <p:nvPr/>
          </p:nvSpPr>
          <p:spPr>
            <a:xfrm>
              <a:off x="0" y="1524207"/>
              <a:ext cx="22860001" cy="407491"/>
            </a:xfrm>
            <a:prstGeom prst="rect">
              <a:avLst/>
            </a:prstGeom>
            <a:solidFill>
              <a:srgbClr val="EDB300"/>
            </a:solidFill>
            <a:ln w="12700" cap="flat">
              <a:noFill/>
              <a:miter lim="400000"/>
            </a:ln>
            <a:effectLst/>
          </p:spPr>
          <p:txBody>
            <a:bodyPr wrap="square" lIns="114300" tIns="114300" rIns="114300" bIns="114300" numCol="1" anchor="t">
              <a:noAutofit/>
            </a:bodyPr>
            <a:lstStyle/>
            <a:p>
              <a:pPr algn="l" defTabSz="2286000">
                <a:defRPr sz="6000">
                  <a:solidFill>
                    <a:srgbClr val="FFFFFF"/>
                  </a:solidFill>
                  <a:latin typeface="Times New Roman"/>
                  <a:ea typeface="Times New Roman"/>
                  <a:cs typeface="Times New Roman"/>
                  <a:sym typeface="Times New Roman"/>
                </a:defRPr>
              </a:pPr>
              <a:endParaRPr/>
            </a:p>
          </p:txBody>
        </p:sp>
        <p:grpSp>
          <p:nvGrpSpPr>
            <p:cNvPr id="594" name="Gruppieren"/>
            <p:cNvGrpSpPr/>
            <p:nvPr/>
          </p:nvGrpSpPr>
          <p:grpSpPr>
            <a:xfrm>
              <a:off x="1297562" y="-35283"/>
              <a:ext cx="6561366" cy="1880186"/>
              <a:chOff x="196596" y="-133754"/>
              <a:chExt cx="6561365" cy="1880184"/>
            </a:xfrm>
          </p:grpSpPr>
          <p:sp>
            <p:nvSpPr>
              <p:cNvPr id="592" name="betaConcept"/>
              <p:cNvSpPr txBox="1"/>
              <p:nvPr/>
            </p:nvSpPr>
            <p:spPr>
              <a:xfrm>
                <a:off x="571779" y="-133755"/>
                <a:ext cx="6186184" cy="18801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7000" tIns="127000" rIns="127000" bIns="127000" numCol="1" anchor="ctr">
                <a:noAutofit/>
              </a:bodyPr>
              <a:lstStyle>
                <a:lvl1pPr defTabSz="1460500">
                  <a:defRPr sz="6000" spc="-659">
                    <a:solidFill>
                      <a:srgbClr val="E57031"/>
                    </a:solidFill>
                    <a:latin typeface="Comfortaa Bold"/>
                    <a:ea typeface="Comfortaa Bold"/>
                    <a:cs typeface="Comfortaa Bold"/>
                    <a:sym typeface="Comfortaa Bold"/>
                  </a:defRPr>
                </a:lvl1pPr>
              </a:lstStyle>
              <a:p>
                <a:r>
                  <a:t>betaConcept</a:t>
                </a:r>
              </a:p>
            </p:txBody>
          </p:sp>
          <p:pic>
            <p:nvPicPr>
              <p:cNvPr id="593" name="pasted-image.png" descr="pasted-image.png"/>
              <p:cNvPicPr>
                <a:picLocks noChangeAspect="1"/>
              </p:cNvPicPr>
              <p:nvPr/>
            </p:nvPicPr>
            <p:blipFill>
              <a:blip r:embed="rId2" cstate="print"/>
              <a:srcRect l="1915" t="5882" r="73623" b="11760"/>
              <a:stretch>
                <a:fillRect/>
              </a:stretch>
            </p:blipFill>
            <p:spPr>
              <a:xfrm>
                <a:off x="196596" y="263472"/>
                <a:ext cx="1091804" cy="1085454"/>
              </a:xfrm>
              <a:custGeom>
                <a:avLst/>
                <a:gdLst/>
                <a:ahLst/>
                <a:cxnLst>
                  <a:cxn ang="0">
                    <a:pos x="wd2" y="hd2"/>
                  </a:cxn>
                  <a:cxn ang="5400000">
                    <a:pos x="wd2" y="hd2"/>
                  </a:cxn>
                  <a:cxn ang="10800000">
                    <a:pos x="wd2" y="hd2"/>
                  </a:cxn>
                  <a:cxn ang="16200000">
                    <a:pos x="wd2" y="hd2"/>
                  </a:cxn>
                </a:cxnLst>
                <a:rect l="0" t="0" r="r" b="b"/>
                <a:pathLst>
                  <a:path w="21600" h="21600" extrusionOk="0">
                    <a:moveTo>
                      <a:pt x="9925" y="0"/>
                    </a:moveTo>
                    <a:cubicBezTo>
                      <a:pt x="9534" y="0"/>
                      <a:pt x="8876" y="672"/>
                      <a:pt x="8244" y="1580"/>
                    </a:cubicBezTo>
                    <a:cubicBezTo>
                      <a:pt x="7613" y="2487"/>
                      <a:pt x="7011" y="3628"/>
                      <a:pt x="6745" y="4573"/>
                    </a:cubicBezTo>
                    <a:cubicBezTo>
                      <a:pt x="6676" y="4815"/>
                      <a:pt x="6654" y="4936"/>
                      <a:pt x="6862" y="4999"/>
                    </a:cubicBezTo>
                    <a:cubicBezTo>
                      <a:pt x="7070" y="5063"/>
                      <a:pt x="7513" y="5070"/>
                      <a:pt x="8378" y="5070"/>
                    </a:cubicBezTo>
                    <a:lnTo>
                      <a:pt x="10144" y="5070"/>
                    </a:lnTo>
                    <a:lnTo>
                      <a:pt x="10144" y="2535"/>
                    </a:lnTo>
                    <a:cubicBezTo>
                      <a:pt x="10144" y="1053"/>
                      <a:pt x="10048" y="0"/>
                      <a:pt x="9925" y="0"/>
                    </a:cubicBezTo>
                    <a:close/>
                    <a:moveTo>
                      <a:pt x="11668" y="0"/>
                    </a:moveTo>
                    <a:cubicBezTo>
                      <a:pt x="11606" y="0"/>
                      <a:pt x="11556" y="262"/>
                      <a:pt x="11518" y="711"/>
                    </a:cubicBezTo>
                    <a:cubicBezTo>
                      <a:pt x="11481" y="1159"/>
                      <a:pt x="11456" y="1794"/>
                      <a:pt x="11456" y="2535"/>
                    </a:cubicBezTo>
                    <a:lnTo>
                      <a:pt x="11456" y="5070"/>
                    </a:lnTo>
                    <a:lnTo>
                      <a:pt x="13222" y="5070"/>
                    </a:lnTo>
                    <a:cubicBezTo>
                      <a:pt x="15265" y="5070"/>
                      <a:pt x="15228" y="5167"/>
                      <a:pt x="14062" y="2717"/>
                    </a:cubicBezTo>
                    <a:cubicBezTo>
                      <a:pt x="13765" y="2092"/>
                      <a:pt x="13291" y="1416"/>
                      <a:pt x="12830" y="892"/>
                    </a:cubicBezTo>
                    <a:cubicBezTo>
                      <a:pt x="12599" y="630"/>
                      <a:pt x="12380" y="402"/>
                      <a:pt x="12178" y="245"/>
                    </a:cubicBezTo>
                    <a:cubicBezTo>
                      <a:pt x="11976" y="87"/>
                      <a:pt x="11794" y="0"/>
                      <a:pt x="11668" y="0"/>
                    </a:cubicBezTo>
                    <a:close/>
                    <a:moveTo>
                      <a:pt x="7954" y="245"/>
                    </a:moveTo>
                    <a:lnTo>
                      <a:pt x="7302" y="434"/>
                    </a:lnTo>
                    <a:cubicBezTo>
                      <a:pt x="6593" y="639"/>
                      <a:pt x="5754" y="1057"/>
                      <a:pt x="4947" y="1580"/>
                    </a:cubicBezTo>
                    <a:cubicBezTo>
                      <a:pt x="4139" y="2101"/>
                      <a:pt x="3371" y="2731"/>
                      <a:pt x="2795" y="3356"/>
                    </a:cubicBezTo>
                    <a:cubicBezTo>
                      <a:pt x="2137" y="4071"/>
                      <a:pt x="1594" y="4751"/>
                      <a:pt x="1594" y="4865"/>
                    </a:cubicBezTo>
                    <a:cubicBezTo>
                      <a:pt x="1594" y="4979"/>
                      <a:pt x="2470" y="5070"/>
                      <a:pt x="3541" y="5070"/>
                    </a:cubicBezTo>
                    <a:lnTo>
                      <a:pt x="5480" y="5070"/>
                    </a:lnTo>
                    <a:lnTo>
                      <a:pt x="6069" y="3459"/>
                    </a:lnTo>
                    <a:cubicBezTo>
                      <a:pt x="6391" y="2573"/>
                      <a:pt x="6942" y="1490"/>
                      <a:pt x="7302" y="1050"/>
                    </a:cubicBezTo>
                    <a:lnTo>
                      <a:pt x="7954" y="245"/>
                    </a:lnTo>
                    <a:close/>
                    <a:moveTo>
                      <a:pt x="13638" y="245"/>
                    </a:moveTo>
                    <a:lnTo>
                      <a:pt x="14290" y="1050"/>
                    </a:lnTo>
                    <a:cubicBezTo>
                      <a:pt x="14650" y="1490"/>
                      <a:pt x="15209" y="2573"/>
                      <a:pt x="15531" y="3459"/>
                    </a:cubicBezTo>
                    <a:lnTo>
                      <a:pt x="16120" y="5070"/>
                    </a:lnTo>
                    <a:lnTo>
                      <a:pt x="18059" y="5070"/>
                    </a:lnTo>
                    <a:cubicBezTo>
                      <a:pt x="18594" y="5070"/>
                      <a:pt x="19081" y="5045"/>
                      <a:pt x="19433" y="5007"/>
                    </a:cubicBezTo>
                    <a:cubicBezTo>
                      <a:pt x="19785" y="4970"/>
                      <a:pt x="19998" y="4922"/>
                      <a:pt x="19998" y="4865"/>
                    </a:cubicBezTo>
                    <a:cubicBezTo>
                      <a:pt x="19998" y="4751"/>
                      <a:pt x="19463" y="4071"/>
                      <a:pt x="18805" y="3356"/>
                    </a:cubicBezTo>
                    <a:cubicBezTo>
                      <a:pt x="18229" y="2731"/>
                      <a:pt x="17453" y="2101"/>
                      <a:pt x="16646" y="1580"/>
                    </a:cubicBezTo>
                    <a:cubicBezTo>
                      <a:pt x="15839" y="1057"/>
                      <a:pt x="14999" y="639"/>
                      <a:pt x="14290" y="434"/>
                    </a:cubicBezTo>
                    <a:lnTo>
                      <a:pt x="13638" y="245"/>
                    </a:lnTo>
                    <a:close/>
                    <a:moveTo>
                      <a:pt x="919" y="6168"/>
                    </a:moveTo>
                    <a:lnTo>
                      <a:pt x="573" y="6981"/>
                    </a:lnTo>
                    <a:cubicBezTo>
                      <a:pt x="388" y="7428"/>
                      <a:pt x="192" y="8320"/>
                      <a:pt x="126" y="8964"/>
                    </a:cubicBezTo>
                    <a:lnTo>
                      <a:pt x="0" y="10141"/>
                    </a:lnTo>
                    <a:lnTo>
                      <a:pt x="2442" y="10141"/>
                    </a:lnTo>
                    <a:lnTo>
                      <a:pt x="4884" y="10141"/>
                    </a:lnTo>
                    <a:lnTo>
                      <a:pt x="4892" y="9090"/>
                    </a:lnTo>
                    <a:cubicBezTo>
                      <a:pt x="4897" y="8514"/>
                      <a:pt x="4981" y="7623"/>
                      <a:pt x="5080" y="7108"/>
                    </a:cubicBezTo>
                    <a:lnTo>
                      <a:pt x="5261" y="6168"/>
                    </a:lnTo>
                    <a:lnTo>
                      <a:pt x="3086" y="6168"/>
                    </a:lnTo>
                    <a:lnTo>
                      <a:pt x="919" y="6168"/>
                    </a:lnTo>
                    <a:close/>
                    <a:moveTo>
                      <a:pt x="8291" y="6168"/>
                    </a:moveTo>
                    <a:cubicBezTo>
                      <a:pt x="7274" y="6168"/>
                      <a:pt x="6391" y="6255"/>
                      <a:pt x="6328" y="6358"/>
                    </a:cubicBezTo>
                    <a:cubicBezTo>
                      <a:pt x="6265" y="6460"/>
                      <a:pt x="6151" y="7351"/>
                      <a:pt x="6069" y="8340"/>
                    </a:cubicBezTo>
                    <a:lnTo>
                      <a:pt x="5912" y="10141"/>
                    </a:lnTo>
                    <a:lnTo>
                      <a:pt x="8024" y="10141"/>
                    </a:lnTo>
                    <a:lnTo>
                      <a:pt x="10144" y="10141"/>
                    </a:lnTo>
                    <a:lnTo>
                      <a:pt x="10144" y="8158"/>
                    </a:lnTo>
                    <a:lnTo>
                      <a:pt x="10144" y="6168"/>
                    </a:lnTo>
                    <a:lnTo>
                      <a:pt x="8291" y="6168"/>
                    </a:lnTo>
                    <a:close/>
                    <a:moveTo>
                      <a:pt x="11456" y="6168"/>
                    </a:moveTo>
                    <a:lnTo>
                      <a:pt x="11456" y="8158"/>
                    </a:lnTo>
                    <a:lnTo>
                      <a:pt x="11456" y="10141"/>
                    </a:lnTo>
                    <a:lnTo>
                      <a:pt x="13568" y="10141"/>
                    </a:lnTo>
                    <a:lnTo>
                      <a:pt x="15680" y="10141"/>
                    </a:lnTo>
                    <a:lnTo>
                      <a:pt x="15531" y="8340"/>
                    </a:lnTo>
                    <a:cubicBezTo>
                      <a:pt x="15449" y="7351"/>
                      <a:pt x="15335" y="6460"/>
                      <a:pt x="15272" y="6358"/>
                    </a:cubicBezTo>
                    <a:cubicBezTo>
                      <a:pt x="15209" y="6255"/>
                      <a:pt x="14318" y="6168"/>
                      <a:pt x="13301" y="6168"/>
                    </a:cubicBezTo>
                    <a:lnTo>
                      <a:pt x="11456" y="6168"/>
                    </a:lnTo>
                    <a:close/>
                    <a:moveTo>
                      <a:pt x="16339" y="6168"/>
                    </a:moveTo>
                    <a:lnTo>
                      <a:pt x="16512" y="7108"/>
                    </a:lnTo>
                    <a:cubicBezTo>
                      <a:pt x="16611" y="7623"/>
                      <a:pt x="16703" y="8514"/>
                      <a:pt x="16708" y="9090"/>
                    </a:cubicBezTo>
                    <a:lnTo>
                      <a:pt x="16716" y="10141"/>
                    </a:lnTo>
                    <a:lnTo>
                      <a:pt x="19150" y="10141"/>
                    </a:lnTo>
                    <a:lnTo>
                      <a:pt x="21600" y="10141"/>
                    </a:lnTo>
                    <a:lnTo>
                      <a:pt x="21474" y="8964"/>
                    </a:lnTo>
                    <a:cubicBezTo>
                      <a:pt x="21408" y="8320"/>
                      <a:pt x="21205" y="7428"/>
                      <a:pt x="21019" y="6981"/>
                    </a:cubicBezTo>
                    <a:lnTo>
                      <a:pt x="20681" y="6168"/>
                    </a:lnTo>
                    <a:lnTo>
                      <a:pt x="18506" y="6168"/>
                    </a:lnTo>
                    <a:lnTo>
                      <a:pt x="16339" y="6168"/>
                    </a:lnTo>
                    <a:close/>
                    <a:moveTo>
                      <a:pt x="0" y="11459"/>
                    </a:moveTo>
                    <a:lnTo>
                      <a:pt x="126" y="12628"/>
                    </a:lnTo>
                    <a:cubicBezTo>
                      <a:pt x="192" y="13272"/>
                      <a:pt x="388" y="14172"/>
                      <a:pt x="573" y="14619"/>
                    </a:cubicBezTo>
                    <a:lnTo>
                      <a:pt x="919" y="15424"/>
                    </a:lnTo>
                    <a:lnTo>
                      <a:pt x="3086" y="15424"/>
                    </a:lnTo>
                    <a:lnTo>
                      <a:pt x="5261" y="15424"/>
                    </a:lnTo>
                    <a:lnTo>
                      <a:pt x="5080" y="14492"/>
                    </a:lnTo>
                    <a:cubicBezTo>
                      <a:pt x="4981" y="13977"/>
                      <a:pt x="4897" y="13086"/>
                      <a:pt x="4892" y="12510"/>
                    </a:cubicBezTo>
                    <a:lnTo>
                      <a:pt x="4884" y="11459"/>
                    </a:lnTo>
                    <a:lnTo>
                      <a:pt x="2442" y="11459"/>
                    </a:lnTo>
                    <a:lnTo>
                      <a:pt x="0" y="11459"/>
                    </a:lnTo>
                    <a:close/>
                    <a:moveTo>
                      <a:pt x="5912" y="11459"/>
                    </a:moveTo>
                    <a:lnTo>
                      <a:pt x="6069" y="13260"/>
                    </a:lnTo>
                    <a:cubicBezTo>
                      <a:pt x="6151" y="14249"/>
                      <a:pt x="6265" y="15140"/>
                      <a:pt x="6328" y="15242"/>
                    </a:cubicBezTo>
                    <a:cubicBezTo>
                      <a:pt x="6360" y="15294"/>
                      <a:pt x="6592" y="15335"/>
                      <a:pt x="6949" y="15369"/>
                    </a:cubicBezTo>
                    <a:cubicBezTo>
                      <a:pt x="7305" y="15403"/>
                      <a:pt x="7783" y="15424"/>
                      <a:pt x="8291" y="15424"/>
                    </a:cubicBezTo>
                    <a:lnTo>
                      <a:pt x="10144" y="15424"/>
                    </a:lnTo>
                    <a:lnTo>
                      <a:pt x="10144" y="13442"/>
                    </a:lnTo>
                    <a:lnTo>
                      <a:pt x="10144" y="11459"/>
                    </a:lnTo>
                    <a:lnTo>
                      <a:pt x="8024" y="11459"/>
                    </a:lnTo>
                    <a:lnTo>
                      <a:pt x="5912" y="11459"/>
                    </a:lnTo>
                    <a:close/>
                    <a:moveTo>
                      <a:pt x="11456" y="11459"/>
                    </a:moveTo>
                    <a:lnTo>
                      <a:pt x="11456" y="13442"/>
                    </a:lnTo>
                    <a:lnTo>
                      <a:pt x="11456" y="15424"/>
                    </a:lnTo>
                    <a:lnTo>
                      <a:pt x="13301" y="15424"/>
                    </a:lnTo>
                    <a:cubicBezTo>
                      <a:pt x="14318" y="15424"/>
                      <a:pt x="15209" y="15345"/>
                      <a:pt x="15272" y="15242"/>
                    </a:cubicBezTo>
                    <a:cubicBezTo>
                      <a:pt x="15335" y="15140"/>
                      <a:pt x="15449" y="14249"/>
                      <a:pt x="15531" y="13260"/>
                    </a:cubicBezTo>
                    <a:lnTo>
                      <a:pt x="15680" y="11459"/>
                    </a:lnTo>
                    <a:lnTo>
                      <a:pt x="13568" y="11459"/>
                    </a:lnTo>
                    <a:lnTo>
                      <a:pt x="11456" y="11459"/>
                    </a:lnTo>
                    <a:close/>
                    <a:moveTo>
                      <a:pt x="16716" y="11459"/>
                    </a:moveTo>
                    <a:lnTo>
                      <a:pt x="16708" y="12510"/>
                    </a:lnTo>
                    <a:cubicBezTo>
                      <a:pt x="16703" y="13086"/>
                      <a:pt x="16611" y="13977"/>
                      <a:pt x="16512" y="14492"/>
                    </a:cubicBezTo>
                    <a:lnTo>
                      <a:pt x="16339" y="15424"/>
                    </a:lnTo>
                    <a:lnTo>
                      <a:pt x="18506" y="15424"/>
                    </a:lnTo>
                    <a:lnTo>
                      <a:pt x="20681" y="15424"/>
                    </a:lnTo>
                    <a:lnTo>
                      <a:pt x="21019" y="14619"/>
                    </a:lnTo>
                    <a:cubicBezTo>
                      <a:pt x="21205" y="14172"/>
                      <a:pt x="21408" y="13272"/>
                      <a:pt x="21474" y="12628"/>
                    </a:cubicBezTo>
                    <a:lnTo>
                      <a:pt x="21600" y="11459"/>
                    </a:lnTo>
                    <a:lnTo>
                      <a:pt x="19150" y="11459"/>
                    </a:lnTo>
                    <a:lnTo>
                      <a:pt x="16716" y="11459"/>
                    </a:lnTo>
                    <a:close/>
                    <a:moveTo>
                      <a:pt x="3541" y="16530"/>
                    </a:moveTo>
                    <a:cubicBezTo>
                      <a:pt x="2470" y="16530"/>
                      <a:pt x="1594" y="16621"/>
                      <a:pt x="1594" y="16735"/>
                    </a:cubicBezTo>
                    <a:cubicBezTo>
                      <a:pt x="1594" y="16849"/>
                      <a:pt x="2137" y="17529"/>
                      <a:pt x="2795" y="18244"/>
                    </a:cubicBezTo>
                    <a:cubicBezTo>
                      <a:pt x="3637" y="19158"/>
                      <a:pt x="4936" y="20105"/>
                      <a:pt x="6124" y="20700"/>
                    </a:cubicBezTo>
                    <a:cubicBezTo>
                      <a:pt x="6126" y="20701"/>
                      <a:pt x="6130" y="20699"/>
                      <a:pt x="6132" y="20700"/>
                    </a:cubicBezTo>
                    <a:cubicBezTo>
                      <a:pt x="6526" y="20897"/>
                      <a:pt x="6909" y="21060"/>
                      <a:pt x="7255" y="21166"/>
                    </a:cubicBezTo>
                    <a:cubicBezTo>
                      <a:pt x="7574" y="21263"/>
                      <a:pt x="7868" y="21345"/>
                      <a:pt x="7907" y="21355"/>
                    </a:cubicBezTo>
                    <a:cubicBezTo>
                      <a:pt x="7946" y="21366"/>
                      <a:pt x="7676" y="21012"/>
                      <a:pt x="7310" y="20565"/>
                    </a:cubicBezTo>
                    <a:cubicBezTo>
                      <a:pt x="6944" y="20118"/>
                      <a:pt x="6391" y="19027"/>
                      <a:pt x="6069" y="18141"/>
                    </a:cubicBezTo>
                    <a:lnTo>
                      <a:pt x="5480" y="16530"/>
                    </a:lnTo>
                    <a:lnTo>
                      <a:pt x="3541" y="16530"/>
                    </a:lnTo>
                    <a:close/>
                    <a:moveTo>
                      <a:pt x="8378" y="16530"/>
                    </a:moveTo>
                    <a:cubicBezTo>
                      <a:pt x="6649" y="16530"/>
                      <a:pt x="6608" y="16542"/>
                      <a:pt x="6745" y="17027"/>
                    </a:cubicBezTo>
                    <a:cubicBezTo>
                      <a:pt x="6919" y="17646"/>
                      <a:pt x="7298" y="18458"/>
                      <a:pt x="7718" y="19199"/>
                    </a:cubicBezTo>
                    <a:cubicBezTo>
                      <a:pt x="8138" y="19940"/>
                      <a:pt x="8600" y="20611"/>
                      <a:pt x="8951" y="20921"/>
                    </a:cubicBezTo>
                    <a:cubicBezTo>
                      <a:pt x="9374" y="21295"/>
                      <a:pt x="9808" y="21600"/>
                      <a:pt x="9925" y="21600"/>
                    </a:cubicBezTo>
                    <a:cubicBezTo>
                      <a:pt x="10048" y="21600"/>
                      <a:pt x="10144" y="20547"/>
                      <a:pt x="10144" y="19065"/>
                    </a:cubicBezTo>
                    <a:lnTo>
                      <a:pt x="10144" y="16530"/>
                    </a:lnTo>
                    <a:lnTo>
                      <a:pt x="8378" y="16530"/>
                    </a:lnTo>
                    <a:close/>
                    <a:moveTo>
                      <a:pt x="11456" y="16530"/>
                    </a:moveTo>
                    <a:lnTo>
                      <a:pt x="11456" y="19065"/>
                    </a:lnTo>
                    <a:cubicBezTo>
                      <a:pt x="11456" y="20547"/>
                      <a:pt x="11544" y="21600"/>
                      <a:pt x="11668" y="21600"/>
                    </a:cubicBezTo>
                    <a:cubicBezTo>
                      <a:pt x="11794" y="21600"/>
                      <a:pt x="11976" y="21505"/>
                      <a:pt x="12178" y="21347"/>
                    </a:cubicBezTo>
                    <a:cubicBezTo>
                      <a:pt x="12380" y="21190"/>
                      <a:pt x="12599" y="20962"/>
                      <a:pt x="12830" y="20700"/>
                    </a:cubicBezTo>
                    <a:cubicBezTo>
                      <a:pt x="13291" y="20176"/>
                      <a:pt x="13765" y="19500"/>
                      <a:pt x="14062" y="18875"/>
                    </a:cubicBezTo>
                    <a:cubicBezTo>
                      <a:pt x="15228" y="16425"/>
                      <a:pt x="15265" y="16530"/>
                      <a:pt x="13222" y="16530"/>
                    </a:cubicBezTo>
                    <a:lnTo>
                      <a:pt x="11456" y="16530"/>
                    </a:lnTo>
                    <a:close/>
                    <a:moveTo>
                      <a:pt x="16120" y="16530"/>
                    </a:moveTo>
                    <a:lnTo>
                      <a:pt x="15531" y="18141"/>
                    </a:lnTo>
                    <a:cubicBezTo>
                      <a:pt x="15209" y="19027"/>
                      <a:pt x="14650" y="20110"/>
                      <a:pt x="14290" y="20550"/>
                    </a:cubicBezTo>
                    <a:lnTo>
                      <a:pt x="13638" y="21347"/>
                    </a:lnTo>
                    <a:lnTo>
                      <a:pt x="14290" y="21166"/>
                    </a:lnTo>
                    <a:cubicBezTo>
                      <a:pt x="14999" y="20961"/>
                      <a:pt x="15839" y="20543"/>
                      <a:pt x="16646" y="20020"/>
                    </a:cubicBezTo>
                    <a:cubicBezTo>
                      <a:pt x="17453" y="19499"/>
                      <a:pt x="18229" y="18869"/>
                      <a:pt x="18805" y="18244"/>
                    </a:cubicBezTo>
                    <a:cubicBezTo>
                      <a:pt x="19463" y="17529"/>
                      <a:pt x="19998" y="16849"/>
                      <a:pt x="19998" y="16735"/>
                    </a:cubicBezTo>
                    <a:cubicBezTo>
                      <a:pt x="19998" y="16621"/>
                      <a:pt x="19130" y="16530"/>
                      <a:pt x="18059" y="16530"/>
                    </a:cubicBezTo>
                    <a:lnTo>
                      <a:pt x="16120" y="16530"/>
                    </a:lnTo>
                    <a:close/>
                  </a:path>
                </a:pathLst>
              </a:custGeom>
              <a:ln w="12700" cap="flat">
                <a:noFill/>
                <a:miter lim="400000"/>
              </a:ln>
              <a:effectLst/>
            </p:spPr>
          </p:pic>
        </p:grpSp>
        <p:pic>
          <p:nvPicPr>
            <p:cNvPr id="595" name="pasted-image.pdf" descr="pasted-image.pdf"/>
            <p:cNvPicPr>
              <a:picLocks noChangeAspect="1"/>
            </p:cNvPicPr>
            <p:nvPr/>
          </p:nvPicPr>
          <p:blipFill>
            <a:blip r:embed="rId3" cstate="print"/>
            <a:stretch>
              <a:fillRect/>
            </a:stretch>
          </p:blipFill>
          <p:spPr>
            <a:xfrm>
              <a:off x="17705483" y="354444"/>
              <a:ext cx="3527767" cy="1051204"/>
            </a:xfrm>
            <a:prstGeom prst="rect">
              <a:avLst/>
            </a:prstGeom>
            <a:ln w="12700" cap="flat">
              <a:noFill/>
              <a:miter lim="400000"/>
            </a:ln>
            <a:effectLst/>
          </p:spPr>
        </p:pic>
        <p:pic>
          <p:nvPicPr>
            <p:cNvPr id="596" name="pasted-image.pdf" descr="pasted-image.pdf"/>
            <p:cNvPicPr>
              <a:picLocks noChangeAspect="1"/>
            </p:cNvPicPr>
            <p:nvPr/>
          </p:nvPicPr>
          <p:blipFill>
            <a:blip r:embed="rId4" cstate="print"/>
            <a:stretch>
              <a:fillRect/>
            </a:stretch>
          </p:blipFill>
          <p:spPr>
            <a:xfrm>
              <a:off x="15601686" y="12984077"/>
              <a:ext cx="6159501" cy="349251"/>
            </a:xfrm>
            <a:prstGeom prst="rect">
              <a:avLst/>
            </a:prstGeom>
            <a:ln w="12700" cap="flat">
              <a:noFill/>
              <a:miter lim="400000"/>
            </a:ln>
            <a:effectLst/>
          </p:spPr>
        </p:pic>
      </p:grpSp>
      <p:sp>
        <p:nvSpPr>
          <p:cNvPr id="598"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sp>
        <p:nvSpPr>
          <p:cNvPr id="619" name="betaConcept"/>
          <p:cNvSpPr txBox="1"/>
          <p:nvPr/>
        </p:nvSpPr>
        <p:spPr>
          <a:xfrm>
            <a:off x="21858587" y="12755081"/>
            <a:ext cx="2452050" cy="7673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620" name="academy"/>
          <p:cNvSpPr txBox="1"/>
          <p:nvPr/>
        </p:nvSpPr>
        <p:spPr>
          <a:xfrm>
            <a:off x="22422769" y="13209898"/>
            <a:ext cx="1882487" cy="5070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dirty="0"/>
              <a:t>academy</a:t>
            </a:r>
          </a:p>
        </p:txBody>
      </p:sp>
      <p:pic>
        <p:nvPicPr>
          <p:cNvPr id="621" name="pasted-image.png" descr="pasted-image.png"/>
          <p:cNvPicPr>
            <a:picLocks noChangeAspect="1"/>
          </p:cNvPicPr>
          <p:nvPr/>
        </p:nvPicPr>
        <p:blipFill>
          <a:blip r:embed="rId2" cstate="print"/>
          <a:srcRect l="1915" t="5882" r="73622" b="11760"/>
          <a:stretch>
            <a:fillRect/>
          </a:stretch>
        </p:blipFill>
        <p:spPr>
          <a:xfrm>
            <a:off x="21134455" y="12765908"/>
            <a:ext cx="750094" cy="745730"/>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sp>
        <p:nvSpPr>
          <p:cNvPr id="623" name="powered by"/>
          <p:cNvSpPr txBox="1"/>
          <p:nvPr/>
        </p:nvSpPr>
        <p:spPr>
          <a:xfrm>
            <a:off x="22756609" y="12450762"/>
            <a:ext cx="157838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sp>
        <p:nvSpPr>
          <p:cNvPr id="625" name="© Ralph Schmauder 2024 all rights reserved"/>
          <p:cNvSpPr txBox="1"/>
          <p:nvPr/>
        </p:nvSpPr>
        <p:spPr>
          <a:xfrm>
            <a:off x="106777" y="13233944"/>
            <a:ext cx="3310201" cy="3597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rPr dirty="0"/>
              <a:t>© </a:t>
            </a:r>
            <a:r>
              <a:rPr lang="de-DE" dirty="0"/>
              <a:t>betaConcept</a:t>
            </a:r>
            <a:r>
              <a:rPr dirty="0"/>
              <a:t> 202</a:t>
            </a:r>
            <a:r>
              <a:rPr lang="de-DE" dirty="0"/>
              <a:t>6</a:t>
            </a:r>
            <a:r>
              <a:rPr dirty="0"/>
              <a:t> all rights reserved</a:t>
            </a:r>
          </a:p>
        </p:txBody>
      </p:sp>
      <p:sp>
        <p:nvSpPr>
          <p:cNvPr id="626"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el - Oben">
    <p:spTree>
      <p:nvGrpSpPr>
        <p:cNvPr id="1" name=""/>
        <p:cNvGrpSpPr/>
        <p:nvPr/>
      </p:nvGrpSpPr>
      <p:grpSpPr>
        <a:xfrm>
          <a:off x="0" y="0"/>
          <a:ext cx="0" cy="0"/>
          <a:chOff x="0" y="0"/>
          <a:chExt cx="0" cy="0"/>
        </a:xfrm>
      </p:grpSpPr>
      <p:sp>
        <p:nvSpPr>
          <p:cNvPr id="60" name="Titeltext"/>
          <p:cNvSpPr txBox="1">
            <a:spLocks noGrp="1"/>
          </p:cNvSpPr>
          <p:nvPr>
            <p:ph type="title"/>
          </p:nvPr>
        </p:nvSpPr>
        <p:spPr>
          <a:xfrm>
            <a:off x="4387453" y="625078"/>
            <a:ext cx="15609094" cy="3036094"/>
          </a:xfrm>
          <a:prstGeom prst="rect">
            <a:avLst/>
          </a:prstGeom>
        </p:spPr>
        <p:txBody>
          <a:bodyPr lIns="71437" tIns="71437" rIns="71437" bIns="71437" anchor="ctr"/>
          <a:lstStyle>
            <a:lvl1pPr algn="ctr" defTabSz="821531">
              <a:lnSpc>
                <a:spcPct val="100000"/>
              </a:lnSpc>
              <a:defRPr sz="11200">
                <a:latin typeface="+mn-lt"/>
                <a:ea typeface="+mn-ea"/>
                <a:cs typeface="+mn-cs"/>
                <a:sym typeface="Helvetica Light"/>
              </a:defRPr>
            </a:lvl1pPr>
          </a:lstStyle>
          <a:p>
            <a:r>
              <a:t>Titeltext</a:t>
            </a:r>
          </a:p>
        </p:txBody>
      </p:sp>
      <p:sp>
        <p:nvSpPr>
          <p:cNvPr id="61" name="Foliennummer"/>
          <p:cNvSpPr txBox="1">
            <a:spLocks noGrp="1"/>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636" name="Gruppieren"/>
          <p:cNvGrpSpPr/>
          <p:nvPr/>
        </p:nvGrpSpPr>
        <p:grpSpPr>
          <a:xfrm>
            <a:off x="21134455" y="12755081"/>
            <a:ext cx="3176181" cy="961839"/>
            <a:chOff x="0" y="0"/>
            <a:chExt cx="3176180" cy="961838"/>
          </a:xfrm>
        </p:grpSpPr>
        <p:sp>
          <p:nvSpPr>
            <p:cNvPr id="633"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634"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635"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637" name="powered by"/>
          <p:cNvSpPr txBox="1"/>
          <p:nvPr/>
        </p:nvSpPr>
        <p:spPr>
          <a:xfrm>
            <a:off x="22756609" y="12450762"/>
            <a:ext cx="157838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pic>
        <p:nvPicPr>
          <p:cNvPr id="638" name="pasted-image.png" descr="pasted-image.png"/>
          <p:cNvPicPr>
            <a:picLocks noChangeAspect="1"/>
          </p:cNvPicPr>
          <p:nvPr/>
        </p:nvPicPr>
        <p:blipFill>
          <a:blip r:embed="rId3" cstate="print"/>
          <a:stretch>
            <a:fillRect/>
          </a:stretch>
        </p:blipFill>
        <p:spPr>
          <a:xfrm>
            <a:off x="21097730" y="326980"/>
            <a:ext cx="2692401" cy="927101"/>
          </a:xfrm>
          <a:prstGeom prst="rect">
            <a:avLst/>
          </a:prstGeom>
          <a:ln w="12700">
            <a:miter lim="400000"/>
          </a:ln>
        </p:spPr>
      </p:pic>
      <p:sp>
        <p:nvSpPr>
          <p:cNvPr id="639" name="© Ralph Schmauder 2024 all rights reserved"/>
          <p:cNvSpPr txBox="1"/>
          <p:nvPr/>
        </p:nvSpPr>
        <p:spPr>
          <a:xfrm>
            <a:off x="106777" y="13234412"/>
            <a:ext cx="3693618" cy="358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t>© Ralph Schmauder 2024 all rights reserved</a:t>
            </a:r>
          </a:p>
        </p:txBody>
      </p:sp>
      <p:sp>
        <p:nvSpPr>
          <p:cNvPr id="640"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cSld name="Titel &amp; Untertitel">
    <p:spTree>
      <p:nvGrpSpPr>
        <p:cNvPr id="1" name=""/>
        <p:cNvGrpSpPr/>
        <p:nvPr/>
      </p:nvGrpSpPr>
      <p:grpSpPr>
        <a:xfrm>
          <a:off x="0" y="0"/>
          <a:ext cx="0" cy="0"/>
          <a:chOff x="0" y="0"/>
          <a:chExt cx="0" cy="0"/>
        </a:xfrm>
      </p:grpSpPr>
      <p:sp>
        <p:nvSpPr>
          <p:cNvPr id="15" name="Titeltext"/>
          <p:cNvSpPr txBox="1">
            <a:spLocks noGrp="1"/>
          </p:cNvSpPr>
          <p:nvPr>
            <p:ph type="title"/>
          </p:nvPr>
        </p:nvSpPr>
        <p:spPr>
          <a:xfrm>
            <a:off x="4833937" y="2303859"/>
            <a:ext cx="14716126" cy="4643438"/>
          </a:xfrm>
          <a:prstGeom prst="rect">
            <a:avLst/>
          </a:prstGeom>
        </p:spPr>
        <p:txBody>
          <a:bodyPr lIns="71437" tIns="71437" rIns="71437" bIns="71437" anchor="b"/>
          <a:lstStyle>
            <a:lvl1pPr algn="ctr" defTabSz="821531">
              <a:lnSpc>
                <a:spcPct val="100000"/>
              </a:lnSpc>
              <a:defRPr sz="11200">
                <a:latin typeface="+mn-lt"/>
                <a:ea typeface="+mn-ea"/>
                <a:cs typeface="+mn-cs"/>
                <a:sym typeface="Helvetica Light"/>
              </a:defRPr>
            </a:lvl1pPr>
          </a:lstStyle>
          <a:p>
            <a:r>
              <a:t>Titeltext</a:t>
            </a:r>
          </a:p>
        </p:txBody>
      </p:sp>
      <p:sp>
        <p:nvSpPr>
          <p:cNvPr id="16" name="Textebene 1…"/>
          <p:cNvSpPr txBox="1">
            <a:spLocks noGrp="1"/>
          </p:cNvSpPr>
          <p:nvPr>
            <p:ph type="body" sz="quarter" idx="1"/>
          </p:nvPr>
        </p:nvSpPr>
        <p:spPr>
          <a:xfrm>
            <a:off x="4833937" y="7072312"/>
            <a:ext cx="14716126" cy="1589485"/>
          </a:xfrm>
          <a:prstGeom prst="rect">
            <a:avLst/>
          </a:prstGeom>
        </p:spPr>
        <p:txBody>
          <a:bodyPr lIns="71437" tIns="71437" rIns="71437" bIns="71437"/>
          <a:lstStyle>
            <a:lvl1pPr marL="0" indent="0" algn="ctr" defTabSz="821531">
              <a:spcBef>
                <a:spcPts val="0"/>
              </a:spcBef>
              <a:defRPr sz="4400">
                <a:latin typeface="+mn-lt"/>
                <a:ea typeface="+mn-ea"/>
                <a:cs typeface="+mn-cs"/>
                <a:sym typeface="Helvetica Light"/>
              </a:defRPr>
            </a:lvl1pPr>
            <a:lvl2pPr marL="0" indent="228600" algn="ctr" defTabSz="821531">
              <a:spcBef>
                <a:spcPts val="0"/>
              </a:spcBef>
              <a:defRPr sz="4400">
                <a:latin typeface="+mn-lt"/>
                <a:ea typeface="+mn-ea"/>
                <a:cs typeface="+mn-cs"/>
                <a:sym typeface="Helvetica Light"/>
              </a:defRPr>
            </a:lvl2pPr>
            <a:lvl3pPr marL="0" indent="457200" algn="ctr" defTabSz="821531">
              <a:spcBef>
                <a:spcPts val="0"/>
              </a:spcBef>
              <a:defRPr sz="4400">
                <a:latin typeface="+mn-lt"/>
                <a:ea typeface="+mn-ea"/>
                <a:cs typeface="+mn-cs"/>
                <a:sym typeface="Helvetica Light"/>
              </a:defRPr>
            </a:lvl3pPr>
            <a:lvl4pPr marL="0" indent="685800" algn="ctr" defTabSz="821531">
              <a:spcBef>
                <a:spcPts val="0"/>
              </a:spcBef>
              <a:defRPr sz="4400">
                <a:latin typeface="+mn-lt"/>
                <a:ea typeface="+mn-ea"/>
                <a:cs typeface="+mn-cs"/>
                <a:sym typeface="Helvetica Light"/>
              </a:defRPr>
            </a:lvl4pPr>
            <a:lvl5pPr marL="0" indent="914400" algn="ctr" defTabSz="821531">
              <a:spcBef>
                <a:spcPts val="0"/>
              </a:spcBef>
              <a:defRPr sz="4400">
                <a:latin typeface="+mn-lt"/>
                <a:ea typeface="+mn-ea"/>
                <a:cs typeface="+mn-cs"/>
                <a:sym typeface="Helvetica Light"/>
              </a:defRPr>
            </a:lvl5pPr>
          </a:lstStyle>
          <a:p>
            <a:r>
              <a:t>Textebene 1</a:t>
            </a:r>
          </a:p>
          <a:p>
            <a:pPr lvl="1"/>
            <a:r>
              <a:t>Textebene 2</a:t>
            </a:r>
          </a:p>
          <a:p>
            <a:pPr lvl="2"/>
            <a:r>
              <a:t>Textebene 3</a:t>
            </a:r>
          </a:p>
          <a:p>
            <a:pPr lvl="3"/>
            <a:r>
              <a:t>Textebene 4</a:t>
            </a:r>
          </a:p>
          <a:p>
            <a:pPr lvl="4"/>
            <a:r>
              <a:t>Textebene 5</a:t>
            </a:r>
          </a:p>
        </p:txBody>
      </p:sp>
      <p:sp>
        <p:nvSpPr>
          <p:cNvPr id="20" name="Foliennummer"/>
          <p:cNvSpPr txBox="1">
            <a:spLocks noGrp="1"/>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t>‹Nr.›</a:t>
            </a:fld>
            <a:endParaRPr/>
          </a:p>
        </p:txBody>
      </p:sp>
      <p:sp>
        <p:nvSpPr>
          <p:cNvPr id="2" name="© Ralph Schmauder 2025 all rights reserved">
            <a:extLst>
              <a:ext uri="{FF2B5EF4-FFF2-40B4-BE49-F238E27FC236}">
                <a16:creationId xmlns:a16="http://schemas.microsoft.com/office/drawing/2014/main" id="{BED2E7A3-2CF9-7BB6-6CA8-A9EEE05FE43C}"/>
              </a:ext>
            </a:extLst>
          </p:cNvPr>
          <p:cNvSpPr txBox="1"/>
          <p:nvPr userDrawn="1"/>
        </p:nvSpPr>
        <p:spPr>
          <a:xfrm>
            <a:off x="106777" y="13233944"/>
            <a:ext cx="3310201" cy="3597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rPr lang="de-DE" dirty="0"/>
              <a:t>© betaConcept 2026 all </a:t>
            </a:r>
            <a:r>
              <a:rPr lang="de-DE" dirty="0" err="1"/>
              <a:t>rights</a:t>
            </a:r>
            <a:r>
              <a:rPr lang="de-DE" dirty="0"/>
              <a:t> </a:t>
            </a:r>
            <a:r>
              <a:rPr lang="de-DE" dirty="0" err="1"/>
              <a:t>reserved</a:t>
            </a:r>
            <a:endParaRPr lang="de-DE" dirty="0"/>
          </a:p>
        </p:txBody>
      </p:sp>
    </p:spTree>
    <p:extLst>
      <p:ext uri="{BB962C8B-B14F-4D97-AF65-F5344CB8AC3E}">
        <p14:creationId xmlns:p14="http://schemas.microsoft.com/office/powerpoint/2010/main" val="392996301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el, Aufzählung &amp; Foto">
    <p:spTree>
      <p:nvGrpSpPr>
        <p:cNvPr id="1" name=""/>
        <p:cNvGrpSpPr/>
        <p:nvPr/>
      </p:nvGrpSpPr>
      <p:grpSpPr>
        <a:xfrm>
          <a:off x="0" y="0"/>
          <a:ext cx="0" cy="0"/>
          <a:chOff x="0" y="0"/>
          <a:chExt cx="0" cy="0"/>
        </a:xfrm>
      </p:grpSpPr>
      <p:sp>
        <p:nvSpPr>
          <p:cNvPr id="77" name="Bild"/>
          <p:cNvSpPr>
            <a:spLocks noGrp="1"/>
          </p:cNvSpPr>
          <p:nvPr>
            <p:ph type="pic" sz="half" idx="21"/>
          </p:nvPr>
        </p:nvSpPr>
        <p:spPr>
          <a:xfrm>
            <a:off x="9423796" y="3661171"/>
            <a:ext cx="13260587" cy="8840392"/>
          </a:xfrm>
          <a:prstGeom prst="rect">
            <a:avLst/>
          </a:prstGeom>
        </p:spPr>
        <p:txBody>
          <a:bodyPr lIns="91439" tIns="45719" rIns="91439" bIns="45719">
            <a:noAutofit/>
          </a:bodyPr>
          <a:lstStyle/>
          <a:p>
            <a:endParaRPr/>
          </a:p>
        </p:txBody>
      </p:sp>
      <p:sp>
        <p:nvSpPr>
          <p:cNvPr id="78" name="Titeltext"/>
          <p:cNvSpPr txBox="1">
            <a:spLocks noGrp="1"/>
          </p:cNvSpPr>
          <p:nvPr>
            <p:ph type="title"/>
          </p:nvPr>
        </p:nvSpPr>
        <p:spPr>
          <a:xfrm>
            <a:off x="4387453" y="625078"/>
            <a:ext cx="15609094" cy="3036094"/>
          </a:xfrm>
          <a:prstGeom prst="rect">
            <a:avLst/>
          </a:prstGeom>
        </p:spPr>
        <p:txBody>
          <a:bodyPr lIns="71437" tIns="71437" rIns="71437" bIns="71437" anchor="ctr"/>
          <a:lstStyle>
            <a:lvl1pPr algn="ctr" defTabSz="821531">
              <a:lnSpc>
                <a:spcPct val="100000"/>
              </a:lnSpc>
              <a:defRPr sz="11200">
                <a:latin typeface="+mn-lt"/>
                <a:ea typeface="+mn-ea"/>
                <a:cs typeface="+mn-cs"/>
                <a:sym typeface="Helvetica Light"/>
              </a:defRPr>
            </a:lvl1pPr>
          </a:lstStyle>
          <a:p>
            <a:r>
              <a:t>Titeltext</a:t>
            </a:r>
          </a:p>
        </p:txBody>
      </p:sp>
      <p:sp>
        <p:nvSpPr>
          <p:cNvPr id="79" name="Textebene 1…"/>
          <p:cNvSpPr txBox="1">
            <a:spLocks noGrp="1"/>
          </p:cNvSpPr>
          <p:nvPr>
            <p:ph type="body" sz="quarter" idx="1"/>
          </p:nvPr>
        </p:nvSpPr>
        <p:spPr>
          <a:xfrm>
            <a:off x="4387453" y="3661171"/>
            <a:ext cx="7500938" cy="8840392"/>
          </a:xfrm>
          <a:prstGeom prst="rect">
            <a:avLst/>
          </a:prstGeom>
        </p:spPr>
        <p:txBody>
          <a:bodyPr lIns="71437" tIns="71437" rIns="71437" bIns="71437" anchor="ctr"/>
          <a:lstStyle>
            <a:lvl1pPr marL="465364" indent="-465364" defTabSz="821531">
              <a:spcBef>
                <a:spcPts val="4500"/>
              </a:spcBef>
              <a:buSzPct val="75000"/>
              <a:buChar char="•"/>
              <a:defRPr sz="3800">
                <a:latin typeface="+mn-lt"/>
                <a:ea typeface="+mn-ea"/>
                <a:cs typeface="+mn-cs"/>
                <a:sym typeface="Helvetica Light"/>
              </a:defRPr>
            </a:lvl1pPr>
            <a:lvl2pPr marL="808264" indent="-465364" defTabSz="821531">
              <a:spcBef>
                <a:spcPts val="4500"/>
              </a:spcBef>
              <a:buSzPct val="75000"/>
              <a:buChar char="•"/>
              <a:defRPr sz="3800">
                <a:latin typeface="+mn-lt"/>
                <a:ea typeface="+mn-ea"/>
                <a:cs typeface="+mn-cs"/>
                <a:sym typeface="Helvetica Light"/>
              </a:defRPr>
            </a:lvl2pPr>
            <a:lvl3pPr marL="1151164" indent="-465364" defTabSz="821531">
              <a:spcBef>
                <a:spcPts val="4500"/>
              </a:spcBef>
              <a:buSzPct val="75000"/>
              <a:buChar char="•"/>
              <a:defRPr sz="3800">
                <a:latin typeface="+mn-lt"/>
                <a:ea typeface="+mn-ea"/>
                <a:cs typeface="+mn-cs"/>
                <a:sym typeface="Helvetica Light"/>
              </a:defRPr>
            </a:lvl3pPr>
            <a:lvl4pPr marL="1494064" indent="-465364" defTabSz="821531">
              <a:spcBef>
                <a:spcPts val="4500"/>
              </a:spcBef>
              <a:buSzPct val="75000"/>
              <a:buChar char="•"/>
              <a:defRPr sz="3800">
                <a:latin typeface="+mn-lt"/>
                <a:ea typeface="+mn-ea"/>
                <a:cs typeface="+mn-cs"/>
                <a:sym typeface="Helvetica Light"/>
              </a:defRPr>
            </a:lvl4pPr>
            <a:lvl5pPr marL="1836964" indent="-465364" defTabSz="821531">
              <a:spcBef>
                <a:spcPts val="4500"/>
              </a:spcBef>
              <a:buSzPct val="75000"/>
              <a:buChar char="•"/>
              <a:defRPr sz="3800">
                <a:latin typeface="+mn-lt"/>
                <a:ea typeface="+mn-ea"/>
                <a:cs typeface="+mn-cs"/>
                <a:sym typeface="Helvetica Light"/>
              </a:defRPr>
            </a:lvl5pPr>
          </a:lstStyle>
          <a:p>
            <a:r>
              <a:t>Textebene 1</a:t>
            </a:r>
          </a:p>
          <a:p>
            <a:pPr lvl="1"/>
            <a:r>
              <a:t>Textebene 2</a:t>
            </a:r>
          </a:p>
          <a:p>
            <a:pPr lvl="2"/>
            <a:r>
              <a:t>Textebene 3</a:t>
            </a:r>
          </a:p>
          <a:p>
            <a:pPr lvl="3"/>
            <a:r>
              <a:t>Textebene 4</a:t>
            </a:r>
          </a:p>
          <a:p>
            <a:pPr lvl="4"/>
            <a:r>
              <a:t>Textebene 5</a:t>
            </a:r>
          </a:p>
        </p:txBody>
      </p:sp>
      <p:sp>
        <p:nvSpPr>
          <p:cNvPr id="80" name="Foliennummer"/>
          <p:cNvSpPr txBox="1">
            <a:spLocks noGrp="1"/>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Punkte">
    <p:spTree>
      <p:nvGrpSpPr>
        <p:cNvPr id="1" name=""/>
        <p:cNvGrpSpPr/>
        <p:nvPr/>
      </p:nvGrpSpPr>
      <p:grpSpPr>
        <a:xfrm>
          <a:off x="0" y="0"/>
          <a:ext cx="0" cy="0"/>
          <a:chOff x="0" y="0"/>
          <a:chExt cx="0" cy="0"/>
        </a:xfrm>
      </p:grpSpPr>
      <p:sp>
        <p:nvSpPr>
          <p:cNvPr id="87" name="Textebene 1…"/>
          <p:cNvSpPr txBox="1">
            <a:spLocks noGrp="1"/>
          </p:cNvSpPr>
          <p:nvPr>
            <p:ph type="body" idx="1"/>
          </p:nvPr>
        </p:nvSpPr>
        <p:spPr>
          <a:xfrm>
            <a:off x="4387453" y="1785937"/>
            <a:ext cx="15609094" cy="10144126"/>
          </a:xfrm>
          <a:prstGeom prst="rect">
            <a:avLst/>
          </a:prstGeom>
        </p:spPr>
        <p:txBody>
          <a:bodyPr lIns="71437" tIns="71437" rIns="71437" bIns="71437" anchor="ctr"/>
          <a:lstStyle>
            <a:lvl1pPr marL="617361" indent="-617361" defTabSz="821531">
              <a:spcBef>
                <a:spcPts val="5900"/>
              </a:spcBef>
              <a:buSzPct val="75000"/>
              <a:buChar char="•"/>
              <a:defRPr sz="5000">
                <a:latin typeface="+mn-lt"/>
                <a:ea typeface="+mn-ea"/>
                <a:cs typeface="+mn-cs"/>
                <a:sym typeface="Helvetica Light"/>
              </a:defRPr>
            </a:lvl1pPr>
            <a:lvl2pPr marL="1061861" indent="-617361" defTabSz="821531">
              <a:spcBef>
                <a:spcPts val="5900"/>
              </a:spcBef>
              <a:buSzPct val="75000"/>
              <a:buChar char="•"/>
              <a:defRPr sz="5000">
                <a:latin typeface="+mn-lt"/>
                <a:ea typeface="+mn-ea"/>
                <a:cs typeface="+mn-cs"/>
                <a:sym typeface="Helvetica Light"/>
              </a:defRPr>
            </a:lvl2pPr>
            <a:lvl3pPr marL="1506361" indent="-617361" defTabSz="821531">
              <a:spcBef>
                <a:spcPts val="5900"/>
              </a:spcBef>
              <a:buSzPct val="75000"/>
              <a:buChar char="•"/>
              <a:defRPr sz="5000">
                <a:latin typeface="+mn-lt"/>
                <a:ea typeface="+mn-ea"/>
                <a:cs typeface="+mn-cs"/>
                <a:sym typeface="Helvetica Light"/>
              </a:defRPr>
            </a:lvl3pPr>
            <a:lvl4pPr marL="1950861" indent="-617361" defTabSz="821531">
              <a:spcBef>
                <a:spcPts val="5900"/>
              </a:spcBef>
              <a:buSzPct val="75000"/>
              <a:buChar char="•"/>
              <a:defRPr sz="5000">
                <a:latin typeface="+mn-lt"/>
                <a:ea typeface="+mn-ea"/>
                <a:cs typeface="+mn-cs"/>
                <a:sym typeface="Helvetica Light"/>
              </a:defRPr>
            </a:lvl4pPr>
            <a:lvl5pPr marL="2395361" indent="-617361" defTabSz="821531">
              <a:spcBef>
                <a:spcPts val="5900"/>
              </a:spcBef>
              <a:buSzPct val="75000"/>
              <a:buChar char="•"/>
              <a:defRPr sz="5000">
                <a:latin typeface="+mn-lt"/>
                <a:ea typeface="+mn-ea"/>
                <a:cs typeface="+mn-cs"/>
                <a:sym typeface="Helvetica Light"/>
              </a:defRPr>
            </a:lvl5pPr>
          </a:lstStyle>
          <a:p>
            <a:r>
              <a:t>Textebene 1</a:t>
            </a:r>
          </a:p>
          <a:p>
            <a:pPr lvl="1"/>
            <a:r>
              <a:t>Textebene 2</a:t>
            </a:r>
          </a:p>
          <a:p>
            <a:pPr lvl="2"/>
            <a:r>
              <a:t>Textebene 3</a:t>
            </a:r>
          </a:p>
          <a:p>
            <a:pPr lvl="3"/>
            <a:r>
              <a:t>Textebene 4</a:t>
            </a:r>
          </a:p>
          <a:p>
            <a:pPr lvl="4"/>
            <a:r>
              <a:t>Textebene 5</a:t>
            </a:r>
          </a:p>
        </p:txBody>
      </p:sp>
      <p:sp>
        <p:nvSpPr>
          <p:cNvPr id="88" name="Foliennummer"/>
          <p:cNvSpPr txBox="1">
            <a:spLocks noGrp="1"/>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Foto - 3 Stück">
    <p:spTree>
      <p:nvGrpSpPr>
        <p:cNvPr id="1" name=""/>
        <p:cNvGrpSpPr/>
        <p:nvPr/>
      </p:nvGrpSpPr>
      <p:grpSpPr>
        <a:xfrm>
          <a:off x="0" y="0"/>
          <a:ext cx="0" cy="0"/>
          <a:chOff x="0" y="0"/>
          <a:chExt cx="0" cy="0"/>
        </a:xfrm>
      </p:grpSpPr>
      <p:sp>
        <p:nvSpPr>
          <p:cNvPr id="95" name="Bild"/>
          <p:cNvSpPr>
            <a:spLocks noGrp="1"/>
          </p:cNvSpPr>
          <p:nvPr>
            <p:ph type="pic" sz="quarter" idx="21"/>
          </p:nvPr>
        </p:nvSpPr>
        <p:spPr>
          <a:xfrm>
            <a:off x="12442031" y="7069144"/>
            <a:ext cx="8518923" cy="5682241"/>
          </a:xfrm>
          <a:prstGeom prst="rect">
            <a:avLst/>
          </a:prstGeom>
        </p:spPr>
        <p:txBody>
          <a:bodyPr lIns="91439" tIns="45719" rIns="91439" bIns="45719">
            <a:noAutofit/>
          </a:bodyPr>
          <a:lstStyle/>
          <a:p>
            <a:endParaRPr/>
          </a:p>
        </p:txBody>
      </p:sp>
      <p:sp>
        <p:nvSpPr>
          <p:cNvPr id="96" name="Bild"/>
          <p:cNvSpPr>
            <a:spLocks noGrp="1"/>
          </p:cNvSpPr>
          <p:nvPr>
            <p:ph type="pic" sz="quarter" idx="22"/>
          </p:nvPr>
        </p:nvSpPr>
        <p:spPr>
          <a:xfrm>
            <a:off x="12192000" y="1246988"/>
            <a:ext cx="8251032" cy="5500689"/>
          </a:xfrm>
          <a:prstGeom prst="rect">
            <a:avLst/>
          </a:prstGeom>
        </p:spPr>
        <p:txBody>
          <a:bodyPr lIns="91439" tIns="45719" rIns="91439" bIns="45719">
            <a:noAutofit/>
          </a:bodyPr>
          <a:lstStyle/>
          <a:p>
            <a:endParaRPr/>
          </a:p>
        </p:txBody>
      </p:sp>
      <p:sp>
        <p:nvSpPr>
          <p:cNvPr id="97" name="Bild"/>
          <p:cNvSpPr>
            <a:spLocks noGrp="1"/>
          </p:cNvSpPr>
          <p:nvPr>
            <p:ph type="pic" idx="23"/>
          </p:nvPr>
        </p:nvSpPr>
        <p:spPr>
          <a:xfrm>
            <a:off x="-291704" y="1250156"/>
            <a:ext cx="16841392" cy="11227594"/>
          </a:xfrm>
          <a:prstGeom prst="rect">
            <a:avLst/>
          </a:prstGeom>
        </p:spPr>
        <p:txBody>
          <a:bodyPr lIns="91439" tIns="45719" rIns="91439" bIns="45719">
            <a:noAutofit/>
          </a:bodyPr>
          <a:lstStyle/>
          <a:p>
            <a:endParaRPr/>
          </a:p>
        </p:txBody>
      </p:sp>
      <p:sp>
        <p:nvSpPr>
          <p:cNvPr id="98" name="Foliennummer"/>
          <p:cNvSpPr txBox="1">
            <a:spLocks noGrp="1"/>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Zitat">
    <p:spTree>
      <p:nvGrpSpPr>
        <p:cNvPr id="1" name=""/>
        <p:cNvGrpSpPr/>
        <p:nvPr/>
      </p:nvGrpSpPr>
      <p:grpSpPr>
        <a:xfrm>
          <a:off x="0" y="0"/>
          <a:ext cx="0" cy="0"/>
          <a:chOff x="0" y="0"/>
          <a:chExt cx="0" cy="0"/>
        </a:xfrm>
      </p:grpSpPr>
      <p:sp>
        <p:nvSpPr>
          <p:cNvPr id="105" name="–Christian Bauer"/>
          <p:cNvSpPr txBox="1">
            <a:spLocks noGrp="1"/>
          </p:cNvSpPr>
          <p:nvPr>
            <p:ph type="body" sz="quarter" idx="21"/>
          </p:nvPr>
        </p:nvSpPr>
        <p:spPr>
          <a:xfrm>
            <a:off x="4833937" y="8947546"/>
            <a:ext cx="14716126" cy="660798"/>
          </a:xfrm>
          <a:prstGeom prst="rect">
            <a:avLst/>
          </a:prstGeom>
        </p:spPr>
        <p:txBody>
          <a:bodyPr lIns="71437" tIns="71437" rIns="71437" bIns="71437" anchor="ctr">
            <a:spAutoFit/>
          </a:bodyPr>
          <a:lstStyle>
            <a:lvl1pPr marL="0" indent="0" algn="ctr" defTabSz="821531">
              <a:spcBef>
                <a:spcPts val="0"/>
              </a:spcBef>
              <a:defRPr sz="3200">
                <a:latin typeface="Helvetica"/>
                <a:ea typeface="Helvetica"/>
                <a:cs typeface="Helvetica"/>
                <a:sym typeface="Helvetica"/>
              </a:defRPr>
            </a:lvl1pPr>
          </a:lstStyle>
          <a:p>
            <a:r>
              <a:t>–Christian Bauer</a:t>
            </a:r>
          </a:p>
        </p:txBody>
      </p:sp>
      <p:sp>
        <p:nvSpPr>
          <p:cNvPr id="106" name="„Zitat hier eingeben.“"/>
          <p:cNvSpPr txBox="1">
            <a:spLocks noGrp="1"/>
          </p:cNvSpPr>
          <p:nvPr>
            <p:ph type="body" sz="quarter" idx="22"/>
          </p:nvPr>
        </p:nvSpPr>
        <p:spPr>
          <a:xfrm>
            <a:off x="4833937" y="6000353"/>
            <a:ext cx="14716126" cy="965201"/>
          </a:xfrm>
          <a:prstGeom prst="rect">
            <a:avLst/>
          </a:prstGeom>
        </p:spPr>
        <p:txBody>
          <a:bodyPr lIns="71437" tIns="71437" rIns="71437" bIns="71437" anchor="ctr">
            <a:spAutoFit/>
          </a:bodyPr>
          <a:lstStyle>
            <a:lvl1pPr marL="0" indent="0" algn="ctr" defTabSz="821531">
              <a:spcBef>
                <a:spcPts val="0"/>
              </a:spcBef>
              <a:defRPr sz="5200">
                <a:latin typeface="+mn-lt"/>
                <a:ea typeface="+mn-ea"/>
                <a:cs typeface="+mn-cs"/>
                <a:sym typeface="Helvetica Light"/>
              </a:defRPr>
            </a:lvl1pPr>
          </a:lstStyle>
          <a:p>
            <a:r>
              <a:t>„Zitat hier eingeben.“ </a:t>
            </a:r>
          </a:p>
        </p:txBody>
      </p:sp>
      <p:sp>
        <p:nvSpPr>
          <p:cNvPr id="107" name="Foliennummer"/>
          <p:cNvSpPr txBox="1">
            <a:spLocks noGrp="1"/>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Foto">
    <p:spTree>
      <p:nvGrpSpPr>
        <p:cNvPr id="1" name=""/>
        <p:cNvGrpSpPr/>
        <p:nvPr/>
      </p:nvGrpSpPr>
      <p:grpSpPr>
        <a:xfrm>
          <a:off x="0" y="0"/>
          <a:ext cx="0" cy="0"/>
          <a:chOff x="0" y="0"/>
          <a:chExt cx="0" cy="0"/>
        </a:xfrm>
      </p:grpSpPr>
      <p:sp>
        <p:nvSpPr>
          <p:cNvPr id="114" name="Bild"/>
          <p:cNvSpPr>
            <a:spLocks noGrp="1"/>
          </p:cNvSpPr>
          <p:nvPr>
            <p:ph type="pic" idx="21"/>
          </p:nvPr>
        </p:nvSpPr>
        <p:spPr>
          <a:xfrm>
            <a:off x="1905000" y="0"/>
            <a:ext cx="21420093" cy="14287500"/>
          </a:xfrm>
          <a:prstGeom prst="rect">
            <a:avLst/>
          </a:prstGeom>
        </p:spPr>
        <p:txBody>
          <a:bodyPr lIns="91439" tIns="45719" rIns="91439" bIns="45719">
            <a:noAutofit/>
          </a:bodyPr>
          <a:lstStyle/>
          <a:p>
            <a:endParaRPr/>
          </a:p>
        </p:txBody>
      </p:sp>
      <p:sp>
        <p:nvSpPr>
          <p:cNvPr id="115" name="Foliennummer"/>
          <p:cNvSpPr txBox="1">
            <a:spLocks noGrp="1"/>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text"/>
          <p:cNvSpPr txBox="1">
            <a:spLocks noGrp="1"/>
          </p:cNvSpPr>
          <p:nvPr>
            <p:ph type="title"/>
          </p:nvPr>
        </p:nvSpPr>
        <p:spPr>
          <a:xfrm>
            <a:off x="1905000" y="547687"/>
            <a:ext cx="20574000" cy="228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4300" tIns="114300" rIns="114300" bIns="114300">
            <a:normAutofit/>
          </a:bodyPr>
          <a:lstStyle/>
          <a:p>
            <a:r>
              <a:t>Titeltext</a:t>
            </a:r>
          </a:p>
        </p:txBody>
      </p:sp>
      <p:sp>
        <p:nvSpPr>
          <p:cNvPr id="3" name="Textebene 1…"/>
          <p:cNvSpPr txBox="1">
            <a:spLocks noGrp="1"/>
          </p:cNvSpPr>
          <p:nvPr>
            <p:ph type="body" idx="1"/>
          </p:nvPr>
        </p:nvSpPr>
        <p:spPr>
          <a:xfrm>
            <a:off x="1905000" y="3198812"/>
            <a:ext cx="20574000" cy="9052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4300" tIns="114300" rIns="114300" bIns="114300">
            <a:normAutofit/>
          </a:bodyPr>
          <a:lstStyle/>
          <a:p>
            <a:r>
              <a:t>Textebene 1</a:t>
            </a:r>
          </a:p>
          <a:p>
            <a:pPr lvl="1"/>
            <a:r>
              <a:t>Textebene 2</a:t>
            </a:r>
          </a:p>
          <a:p>
            <a:pPr lvl="2"/>
            <a:r>
              <a:t>Textebene 3</a:t>
            </a:r>
          </a:p>
          <a:p>
            <a:pPr lvl="3"/>
            <a:r>
              <a:t>Textebene 4</a:t>
            </a:r>
          </a:p>
          <a:p>
            <a:pPr lvl="4"/>
            <a:r>
              <a:t>Textebene 5</a:t>
            </a:r>
          </a:p>
        </p:txBody>
      </p:sp>
      <p:sp>
        <p:nvSpPr>
          <p:cNvPr id="8" name="Foliennummer"/>
          <p:cNvSpPr txBox="1">
            <a:spLocks noGrp="1"/>
          </p:cNvSpPr>
          <p:nvPr>
            <p:ph type="sldNum" sz="quarter" idx="2"/>
          </p:nvPr>
        </p:nvSpPr>
        <p:spPr>
          <a:xfrm>
            <a:off x="1143000" y="13144500"/>
            <a:ext cx="1088877" cy="1079972"/>
          </a:xfrm>
          <a:prstGeom prst="rect">
            <a:avLst/>
          </a:prstGeom>
          <a:ln w="12700">
            <a:miter lim="400000"/>
          </a:ln>
        </p:spPr>
        <p:txBody>
          <a:bodyPr wrap="none" lIns="114300" tIns="114300" rIns="114300" bIns="114300">
            <a:spAutoFit/>
          </a:bodyPr>
          <a:lstStyle>
            <a:lvl1pPr algn="l" defTabSz="2286000">
              <a:defRPr sz="6000">
                <a:latin typeface="Arial"/>
                <a:ea typeface="Arial"/>
                <a:cs typeface="Arial"/>
                <a:sym typeface="Arial"/>
              </a:defRPr>
            </a:lvl1pPr>
          </a:lstStyle>
          <a:p>
            <a:fld id="{86CB4B4D-7CA3-9044-876B-883B54F8677D}" type="slidenum">
              <a:rPr/>
              <a:pPr/>
              <a:t>‹Nr.›</a:t>
            </a:fld>
            <a:endParaRPr/>
          </a:p>
        </p:txBody>
      </p:sp>
      <p:sp>
        <p:nvSpPr>
          <p:cNvPr id="17" name="© Ralph Schmauder 2025 all rights reserved">
            <a:extLst>
              <a:ext uri="{FF2B5EF4-FFF2-40B4-BE49-F238E27FC236}">
                <a16:creationId xmlns:a16="http://schemas.microsoft.com/office/drawing/2014/main" id="{2F568E36-30F0-CCFB-F42B-C57EDE243195}"/>
              </a:ext>
            </a:extLst>
          </p:cNvPr>
          <p:cNvSpPr txBox="1"/>
          <p:nvPr userDrawn="1"/>
        </p:nvSpPr>
        <p:spPr>
          <a:xfrm>
            <a:off x="106777" y="13233944"/>
            <a:ext cx="3310201" cy="3597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rPr lang="de-DE" dirty="0"/>
              <a:t>© betaConcept 2026 all </a:t>
            </a:r>
            <a:r>
              <a:rPr lang="de-DE" dirty="0" err="1"/>
              <a:t>rights</a:t>
            </a:r>
            <a:r>
              <a:rPr lang="de-DE" dirty="0"/>
              <a:t> </a:t>
            </a:r>
            <a:r>
              <a:rPr lang="de-DE" dirty="0" err="1"/>
              <a:t>reserved</a:t>
            </a:r>
            <a:endParaRPr lang="de-DE"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5" r:id="rId5"/>
    <p:sldLayoutId id="2147483656" r:id="rId6"/>
    <p:sldLayoutId id="2147483657" r:id="rId7"/>
    <p:sldLayoutId id="2147483658" r:id="rId8"/>
    <p:sldLayoutId id="2147483659" r:id="rId9"/>
    <p:sldLayoutId id="2147483661" r:id="rId10"/>
    <p:sldLayoutId id="2147483662" r:id="rId11"/>
    <p:sldLayoutId id="2147483663" r:id="rId12"/>
    <p:sldLayoutId id="2147483667" r:id="rId13"/>
    <p:sldLayoutId id="2147483668" r:id="rId14"/>
    <p:sldLayoutId id="2147483669" r:id="rId15"/>
    <p:sldLayoutId id="2147483671" r:id="rId16"/>
    <p:sldLayoutId id="2147483672" r:id="rId17"/>
    <p:sldLayoutId id="2147483673" r:id="rId18"/>
    <p:sldLayoutId id="2147483674" r:id="rId19"/>
    <p:sldLayoutId id="2147483675" r:id="rId20"/>
    <p:sldLayoutId id="2147483676" r:id="rId21"/>
    <p:sldLayoutId id="2147483677" r:id="rId22"/>
    <p:sldLayoutId id="2147483679" r:id="rId23"/>
    <p:sldLayoutId id="2147483680" r:id="rId24"/>
    <p:sldLayoutId id="2147483681" r:id="rId25"/>
    <p:sldLayoutId id="2147483683" r:id="rId26"/>
    <p:sldLayoutId id="2147483685" r:id="rId27"/>
    <p:sldLayoutId id="2147483686" r:id="rId28"/>
    <p:sldLayoutId id="2147483687" r:id="rId29"/>
    <p:sldLayoutId id="2147483688" r:id="rId30"/>
    <p:sldLayoutId id="2147483689" r:id="rId31"/>
    <p:sldLayoutId id="2147483690" r:id="rId32"/>
    <p:sldLayoutId id="2147483691" r:id="rId33"/>
    <p:sldLayoutId id="2147483693" r:id="rId34"/>
    <p:sldLayoutId id="2147483694" r:id="rId35"/>
    <p:sldLayoutId id="2147483695" r:id="rId36"/>
    <p:sldLayoutId id="2147483696" r:id="rId37"/>
    <p:sldLayoutId id="2147483697" r:id="rId38"/>
    <p:sldLayoutId id="2147483699" r:id="rId39"/>
    <p:sldLayoutId id="2147483700" r:id="rId40"/>
    <p:sldLayoutId id="2147483702" r:id="rId41"/>
  </p:sldLayoutIdLst>
  <p:transition spd="med"/>
  <p:txStyles>
    <p:titleStyle>
      <a:lvl1pPr marL="0" marR="0" indent="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1pPr>
      <a:lvl2pPr marL="0" marR="0" indent="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2pPr>
      <a:lvl3pPr marL="0" marR="0" indent="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3pPr>
      <a:lvl4pPr marL="0" marR="0" indent="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4pPr>
      <a:lvl5pPr marL="0" marR="0" indent="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5pPr>
      <a:lvl6pPr marL="0" marR="0" indent="45720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6pPr>
      <a:lvl7pPr marL="0" marR="0" indent="91440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7pPr>
      <a:lvl8pPr marL="0" marR="0" indent="137160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8pPr>
      <a:lvl9pPr marL="0" marR="0" indent="182880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9pPr>
    </p:titleStyle>
    <p:bodyStyle>
      <a:lvl1pPr marL="857250" marR="0" indent="-857250" algn="l" defTabSz="2286000" latinLnBrk="0">
        <a:lnSpc>
          <a:spcPct val="100000"/>
        </a:lnSpc>
        <a:spcBef>
          <a:spcPts val="90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1pPr>
      <a:lvl2pPr marL="857250" marR="0" indent="-400050" algn="l" defTabSz="2286000" latinLnBrk="0">
        <a:lnSpc>
          <a:spcPct val="100000"/>
        </a:lnSpc>
        <a:spcBef>
          <a:spcPts val="90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2pPr>
      <a:lvl3pPr marL="857250" marR="0" indent="57150" algn="l" defTabSz="2286000" latinLnBrk="0">
        <a:lnSpc>
          <a:spcPct val="100000"/>
        </a:lnSpc>
        <a:spcBef>
          <a:spcPts val="90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3pPr>
      <a:lvl4pPr marL="857250" marR="0" indent="514350" algn="l" defTabSz="2286000" latinLnBrk="0">
        <a:lnSpc>
          <a:spcPct val="100000"/>
        </a:lnSpc>
        <a:spcBef>
          <a:spcPts val="90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4pPr>
      <a:lvl5pPr marL="857250" marR="0" indent="971550" algn="l" defTabSz="2286000" latinLnBrk="0">
        <a:lnSpc>
          <a:spcPct val="100000"/>
        </a:lnSpc>
        <a:spcBef>
          <a:spcPts val="90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5pPr>
      <a:lvl6pPr marL="857250" marR="0" indent="1428750" algn="l" defTabSz="2286000" latinLnBrk="0">
        <a:lnSpc>
          <a:spcPct val="100000"/>
        </a:lnSpc>
        <a:spcBef>
          <a:spcPts val="90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6pPr>
      <a:lvl7pPr marL="857250" marR="0" indent="1885950" algn="l" defTabSz="2286000" latinLnBrk="0">
        <a:lnSpc>
          <a:spcPct val="100000"/>
        </a:lnSpc>
        <a:spcBef>
          <a:spcPts val="90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7pPr>
      <a:lvl8pPr marL="857250" marR="0" indent="2343150" algn="l" defTabSz="2286000" latinLnBrk="0">
        <a:lnSpc>
          <a:spcPct val="100000"/>
        </a:lnSpc>
        <a:spcBef>
          <a:spcPts val="90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8pPr>
      <a:lvl9pPr marL="857250" marR="0" indent="2800350" algn="l" defTabSz="2286000" latinLnBrk="0">
        <a:lnSpc>
          <a:spcPct val="100000"/>
        </a:lnSpc>
        <a:spcBef>
          <a:spcPts val="90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9pPr>
    </p:bodyStyle>
    <p:otherStyle>
      <a:lvl1pPr marL="0" marR="0" indent="0" algn="l" defTabSz="2286000" latinLnBrk="0">
        <a:lnSpc>
          <a:spcPct val="100000"/>
        </a:lnSpc>
        <a:spcBef>
          <a:spcPts val="0"/>
        </a:spcBef>
        <a:spcAft>
          <a:spcPts val="0"/>
        </a:spcAft>
        <a:buClrTx/>
        <a:buSzTx/>
        <a:buFontTx/>
        <a:buNone/>
        <a:tabLst/>
        <a:defRPr sz="6000" b="0" i="0" u="none" strike="noStrike" cap="none" spc="0" baseline="0">
          <a:solidFill>
            <a:schemeClr val="tx1"/>
          </a:solidFill>
          <a:uFillTx/>
          <a:latin typeface="+mn-lt"/>
          <a:ea typeface="+mn-ea"/>
          <a:cs typeface="+mn-cs"/>
          <a:sym typeface="Arial"/>
        </a:defRPr>
      </a:lvl1pPr>
      <a:lvl2pPr marL="0" marR="0" indent="457200" algn="l" defTabSz="2286000" latinLnBrk="0">
        <a:lnSpc>
          <a:spcPct val="100000"/>
        </a:lnSpc>
        <a:spcBef>
          <a:spcPts val="0"/>
        </a:spcBef>
        <a:spcAft>
          <a:spcPts val="0"/>
        </a:spcAft>
        <a:buClrTx/>
        <a:buSzTx/>
        <a:buFontTx/>
        <a:buNone/>
        <a:tabLst/>
        <a:defRPr sz="6000" b="0" i="0" u="none" strike="noStrike" cap="none" spc="0" baseline="0">
          <a:solidFill>
            <a:schemeClr val="tx1"/>
          </a:solidFill>
          <a:uFillTx/>
          <a:latin typeface="+mn-lt"/>
          <a:ea typeface="+mn-ea"/>
          <a:cs typeface="+mn-cs"/>
          <a:sym typeface="Arial"/>
        </a:defRPr>
      </a:lvl2pPr>
      <a:lvl3pPr marL="0" marR="0" indent="914400" algn="l" defTabSz="2286000" latinLnBrk="0">
        <a:lnSpc>
          <a:spcPct val="100000"/>
        </a:lnSpc>
        <a:spcBef>
          <a:spcPts val="0"/>
        </a:spcBef>
        <a:spcAft>
          <a:spcPts val="0"/>
        </a:spcAft>
        <a:buClrTx/>
        <a:buSzTx/>
        <a:buFontTx/>
        <a:buNone/>
        <a:tabLst/>
        <a:defRPr sz="6000" b="0" i="0" u="none" strike="noStrike" cap="none" spc="0" baseline="0">
          <a:solidFill>
            <a:schemeClr val="tx1"/>
          </a:solidFill>
          <a:uFillTx/>
          <a:latin typeface="+mn-lt"/>
          <a:ea typeface="+mn-ea"/>
          <a:cs typeface="+mn-cs"/>
          <a:sym typeface="Arial"/>
        </a:defRPr>
      </a:lvl3pPr>
      <a:lvl4pPr marL="0" marR="0" indent="1371600" algn="l" defTabSz="2286000" latinLnBrk="0">
        <a:lnSpc>
          <a:spcPct val="100000"/>
        </a:lnSpc>
        <a:spcBef>
          <a:spcPts val="0"/>
        </a:spcBef>
        <a:spcAft>
          <a:spcPts val="0"/>
        </a:spcAft>
        <a:buClrTx/>
        <a:buSzTx/>
        <a:buFontTx/>
        <a:buNone/>
        <a:tabLst/>
        <a:defRPr sz="6000" b="0" i="0" u="none" strike="noStrike" cap="none" spc="0" baseline="0">
          <a:solidFill>
            <a:schemeClr val="tx1"/>
          </a:solidFill>
          <a:uFillTx/>
          <a:latin typeface="+mn-lt"/>
          <a:ea typeface="+mn-ea"/>
          <a:cs typeface="+mn-cs"/>
          <a:sym typeface="Arial"/>
        </a:defRPr>
      </a:lvl4pPr>
      <a:lvl5pPr marL="0" marR="0" indent="1828800" algn="l" defTabSz="2286000" latinLnBrk="0">
        <a:lnSpc>
          <a:spcPct val="100000"/>
        </a:lnSpc>
        <a:spcBef>
          <a:spcPts val="0"/>
        </a:spcBef>
        <a:spcAft>
          <a:spcPts val="0"/>
        </a:spcAft>
        <a:buClrTx/>
        <a:buSzTx/>
        <a:buFontTx/>
        <a:buNone/>
        <a:tabLst/>
        <a:defRPr sz="6000" b="0" i="0" u="none" strike="noStrike" cap="none" spc="0" baseline="0">
          <a:solidFill>
            <a:schemeClr val="tx1"/>
          </a:solidFill>
          <a:uFillTx/>
          <a:latin typeface="+mn-lt"/>
          <a:ea typeface="+mn-ea"/>
          <a:cs typeface="+mn-cs"/>
          <a:sym typeface="Arial"/>
        </a:defRPr>
      </a:lvl5pPr>
      <a:lvl6pPr marL="0" marR="0" indent="2286000" algn="l" defTabSz="2286000" latinLnBrk="0">
        <a:lnSpc>
          <a:spcPct val="100000"/>
        </a:lnSpc>
        <a:spcBef>
          <a:spcPts val="0"/>
        </a:spcBef>
        <a:spcAft>
          <a:spcPts val="0"/>
        </a:spcAft>
        <a:buClrTx/>
        <a:buSzTx/>
        <a:buFontTx/>
        <a:buNone/>
        <a:tabLst/>
        <a:defRPr sz="6000" b="0" i="0" u="none" strike="noStrike" cap="none" spc="0" baseline="0">
          <a:solidFill>
            <a:schemeClr val="tx1"/>
          </a:solidFill>
          <a:uFillTx/>
          <a:latin typeface="+mn-lt"/>
          <a:ea typeface="+mn-ea"/>
          <a:cs typeface="+mn-cs"/>
          <a:sym typeface="Arial"/>
        </a:defRPr>
      </a:lvl6pPr>
      <a:lvl7pPr marL="0" marR="0" indent="2743200" algn="l" defTabSz="2286000" latinLnBrk="0">
        <a:lnSpc>
          <a:spcPct val="100000"/>
        </a:lnSpc>
        <a:spcBef>
          <a:spcPts val="0"/>
        </a:spcBef>
        <a:spcAft>
          <a:spcPts val="0"/>
        </a:spcAft>
        <a:buClrTx/>
        <a:buSzTx/>
        <a:buFontTx/>
        <a:buNone/>
        <a:tabLst/>
        <a:defRPr sz="6000" b="0" i="0" u="none" strike="noStrike" cap="none" spc="0" baseline="0">
          <a:solidFill>
            <a:schemeClr val="tx1"/>
          </a:solidFill>
          <a:uFillTx/>
          <a:latin typeface="+mn-lt"/>
          <a:ea typeface="+mn-ea"/>
          <a:cs typeface="+mn-cs"/>
          <a:sym typeface="Arial"/>
        </a:defRPr>
      </a:lvl7pPr>
      <a:lvl8pPr marL="0" marR="0" indent="3200400" algn="l" defTabSz="2286000" latinLnBrk="0">
        <a:lnSpc>
          <a:spcPct val="100000"/>
        </a:lnSpc>
        <a:spcBef>
          <a:spcPts val="0"/>
        </a:spcBef>
        <a:spcAft>
          <a:spcPts val="0"/>
        </a:spcAft>
        <a:buClrTx/>
        <a:buSzTx/>
        <a:buFontTx/>
        <a:buNone/>
        <a:tabLst/>
        <a:defRPr sz="6000" b="0" i="0" u="none" strike="noStrike" cap="none" spc="0" baseline="0">
          <a:solidFill>
            <a:schemeClr val="tx1"/>
          </a:solidFill>
          <a:uFillTx/>
          <a:latin typeface="+mn-lt"/>
          <a:ea typeface="+mn-ea"/>
          <a:cs typeface="+mn-cs"/>
          <a:sym typeface="Arial"/>
        </a:defRPr>
      </a:lvl8pPr>
      <a:lvl9pPr marL="0" marR="0" indent="3657600" algn="l" defTabSz="2286000" latinLnBrk="0">
        <a:lnSpc>
          <a:spcPct val="100000"/>
        </a:lnSpc>
        <a:spcBef>
          <a:spcPts val="0"/>
        </a:spcBef>
        <a:spcAft>
          <a:spcPts val="0"/>
        </a:spcAft>
        <a:buClrTx/>
        <a:buSzTx/>
        <a:buFontTx/>
        <a:buNone/>
        <a:tabLst/>
        <a:defRPr sz="6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9.xml"/><Relationship Id="rId5" Type="http://schemas.openxmlformats.org/officeDocument/2006/relationships/image" Target="../media/image2.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41.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41.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1.xml"/><Relationship Id="rId5" Type="http://schemas.openxmlformats.org/officeDocument/2006/relationships/image" Target="../media/image31.jpe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1.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7.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41.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41.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41.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41.xml"/><Relationship Id="rId5" Type="http://schemas.openxmlformats.org/officeDocument/2006/relationships/image" Target="../media/image17.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41.xml"/><Relationship Id="rId5" Type="http://schemas.openxmlformats.org/officeDocument/2006/relationships/image" Target="../media/image17.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41.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41.xml"/><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41.xml"/><Relationship Id="rId5" Type="http://schemas.openxmlformats.org/officeDocument/2006/relationships/image" Target="../media/image17.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41.xml"/><Relationship Id="rId5" Type="http://schemas.openxmlformats.org/officeDocument/2006/relationships/image" Target="../media/image17.pn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41.xml"/><Relationship Id="rId5" Type="http://schemas.openxmlformats.org/officeDocument/2006/relationships/image" Target="../media/image17.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41.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41.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41.xml"/><Relationship Id="rId5" Type="http://schemas.openxmlformats.org/officeDocument/2006/relationships/image" Target="../media/image2.png"/><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41.xml"/><Relationship Id="rId5" Type="http://schemas.openxmlformats.org/officeDocument/2006/relationships/image" Target="../media/image17.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41.xml"/><Relationship Id="rId6" Type="http://schemas.openxmlformats.org/officeDocument/2006/relationships/image" Target="../media/image35.png"/><Relationship Id="rId5" Type="http://schemas.openxmlformats.org/officeDocument/2006/relationships/image" Target="../media/image17.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41.xml"/><Relationship Id="rId6" Type="http://schemas.openxmlformats.org/officeDocument/2006/relationships/image" Target="../media/image36.png"/><Relationship Id="rId5" Type="http://schemas.openxmlformats.org/officeDocument/2006/relationships/image" Target="../media/image17.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41.xml"/><Relationship Id="rId6" Type="http://schemas.openxmlformats.org/officeDocument/2006/relationships/image" Target="../media/image37.jpeg"/><Relationship Id="rId5" Type="http://schemas.openxmlformats.org/officeDocument/2006/relationships/image" Target="../media/image17.pn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41.xml"/><Relationship Id="rId6" Type="http://schemas.openxmlformats.org/officeDocument/2006/relationships/image" Target="../media/image38.jpeg"/><Relationship Id="rId5" Type="http://schemas.openxmlformats.org/officeDocument/2006/relationships/image" Target="../media/image17.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41.xml"/><Relationship Id="rId6" Type="http://schemas.openxmlformats.org/officeDocument/2006/relationships/image" Target="../media/image39.jpeg"/><Relationship Id="rId5" Type="http://schemas.openxmlformats.org/officeDocument/2006/relationships/image" Target="../media/image17.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41.xml"/><Relationship Id="rId6" Type="http://schemas.openxmlformats.org/officeDocument/2006/relationships/image" Target="../media/image40.jpeg"/><Relationship Id="rId5" Type="http://schemas.openxmlformats.org/officeDocument/2006/relationships/image" Target="../media/image17.pn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41.xml"/><Relationship Id="rId5" Type="http://schemas.openxmlformats.org/officeDocument/2006/relationships/image" Target="../media/image17.pn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41.xml"/><Relationship Id="rId5" Type="http://schemas.openxmlformats.org/officeDocument/2006/relationships/image" Target="../media/image17.png"/><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41.xml"/><Relationship Id="rId5" Type="http://schemas.openxmlformats.org/officeDocument/2006/relationships/image" Target="../media/image17.pn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41.xml"/><Relationship Id="rId5" Type="http://schemas.openxmlformats.org/officeDocument/2006/relationships/image" Target="../media/image17.png"/><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1.png"/><Relationship Id="rId5" Type="http://schemas.openxmlformats.org/officeDocument/2006/relationships/image" Target="../media/image2.png"/><Relationship Id="rId4" Type="http://schemas.openxmlformats.org/officeDocument/2006/relationships/notesSlide" Target="../notesSlides/notesSlide41.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hyperlink" Target="mailto:olaf.vittinghoff@betaconcept.org" TargetMode="External"/><Relationship Id="rId4" Type="http://schemas.openxmlformats.org/officeDocument/2006/relationships/image" Target="../media/image17.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17.png"/><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5" Type="http://schemas.openxmlformats.org/officeDocument/2006/relationships/image" Target="../media/image43.jpeg"/><Relationship Id="rId10" Type="http://schemas.openxmlformats.org/officeDocument/2006/relationships/image" Target="../media/image44.png"/><Relationship Id="rId4" Type="http://schemas.openxmlformats.org/officeDocument/2006/relationships/notesSlide" Target="../notesSlides/notesSlide44.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1.xml"/><Relationship Id="rId5" Type="http://schemas.openxmlformats.org/officeDocument/2006/relationships/image" Target="../media/image17.png"/><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Sales-Professional-Workshop…"/>
          <p:cNvSpPr txBox="1"/>
          <p:nvPr/>
        </p:nvSpPr>
        <p:spPr>
          <a:xfrm>
            <a:off x="153774" y="3545632"/>
            <a:ext cx="24076452" cy="7516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p>
            <a:pPr defTabSz="1285875">
              <a:defRPr sz="12000">
                <a:solidFill>
                  <a:srgbClr val="344D90"/>
                </a:solidFill>
                <a:latin typeface="Impact"/>
                <a:ea typeface="Impact"/>
                <a:cs typeface="Impact"/>
                <a:sym typeface="Impact"/>
              </a:defRPr>
            </a:pPr>
            <a:r>
              <a:rPr dirty="0"/>
              <a:t>Sales-Professional-Workshop</a:t>
            </a:r>
            <a:endParaRPr lang="de-DE" dirty="0"/>
          </a:p>
          <a:p>
            <a:pPr defTabSz="1285875">
              <a:defRPr sz="12000">
                <a:solidFill>
                  <a:srgbClr val="344D90"/>
                </a:solidFill>
                <a:latin typeface="Impact"/>
                <a:ea typeface="Impact"/>
                <a:cs typeface="Impact"/>
                <a:sym typeface="Impact"/>
              </a:defRPr>
            </a:pPr>
            <a:endParaRPr lang="de-DE" dirty="0"/>
          </a:p>
          <a:p>
            <a:pPr defTabSz="1285875">
              <a:defRPr sz="12000">
                <a:solidFill>
                  <a:srgbClr val="344D90"/>
                </a:solidFill>
                <a:latin typeface="Impact"/>
                <a:ea typeface="Impact"/>
                <a:cs typeface="Impact"/>
                <a:sym typeface="Impact"/>
              </a:defRPr>
            </a:pPr>
            <a:r>
              <a:rPr lang="de-DE" dirty="0"/>
              <a:t>Innendienst</a:t>
            </a:r>
          </a:p>
          <a:p>
            <a:pPr defTabSz="1285875">
              <a:defRPr sz="12000">
                <a:solidFill>
                  <a:srgbClr val="344D90"/>
                </a:solidFill>
                <a:latin typeface="Impact"/>
                <a:ea typeface="Impact"/>
                <a:cs typeface="Impact"/>
                <a:sym typeface="Impact"/>
              </a:defRPr>
            </a:pPr>
            <a:r>
              <a:rPr lang="de-DE" dirty="0"/>
              <a:t>4. Tag</a:t>
            </a:r>
            <a:endParaRPr dirty="0"/>
          </a:p>
        </p:txBody>
      </p:sp>
      <p:grpSp>
        <p:nvGrpSpPr>
          <p:cNvPr id="13" name="Gruppieren 12">
            <a:extLst>
              <a:ext uri="{FF2B5EF4-FFF2-40B4-BE49-F238E27FC236}">
                <a16:creationId xmlns:a16="http://schemas.microsoft.com/office/drawing/2014/main" id="{DEA93607-AEE4-A4BB-9274-C9D559815BCE}"/>
              </a:ext>
            </a:extLst>
          </p:cNvPr>
          <p:cNvGrpSpPr/>
          <p:nvPr/>
        </p:nvGrpSpPr>
        <p:grpSpPr>
          <a:xfrm>
            <a:off x="0" y="-360698"/>
            <a:ext cx="24384000" cy="2114039"/>
            <a:chOff x="0" y="-360698"/>
            <a:chExt cx="24384000" cy="2114039"/>
          </a:xfrm>
        </p:grpSpPr>
        <p:sp>
          <p:nvSpPr>
            <p:cNvPr id="14" name="Rechteck">
              <a:extLst>
                <a:ext uri="{FF2B5EF4-FFF2-40B4-BE49-F238E27FC236}">
                  <a16:creationId xmlns:a16="http://schemas.microsoft.com/office/drawing/2014/main" id="{0E8D337A-9BEF-6492-5DD2-402EA2F77B55}"/>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grpSp>
          <p:nvGrpSpPr>
            <p:cNvPr id="15" name="Gruppieren 14">
              <a:extLst>
                <a:ext uri="{FF2B5EF4-FFF2-40B4-BE49-F238E27FC236}">
                  <a16:creationId xmlns:a16="http://schemas.microsoft.com/office/drawing/2014/main" id="{F8E935D3-D015-3F7D-BFFD-DE26FB2FE89C}"/>
                </a:ext>
              </a:extLst>
            </p:cNvPr>
            <p:cNvGrpSpPr/>
            <p:nvPr/>
          </p:nvGrpSpPr>
          <p:grpSpPr>
            <a:xfrm>
              <a:off x="20214824" y="-360698"/>
              <a:ext cx="3777766" cy="2114039"/>
              <a:chOff x="16080432" y="2079665"/>
              <a:chExt cx="3777766" cy="2114039"/>
            </a:xfrm>
          </p:grpSpPr>
          <p:sp>
            <p:nvSpPr>
              <p:cNvPr id="16" name="Rechteck 15">
                <a:extLst>
                  <a:ext uri="{FF2B5EF4-FFF2-40B4-BE49-F238E27FC236}">
                    <a16:creationId xmlns:a16="http://schemas.microsoft.com/office/drawing/2014/main" id="{4BAA0B67-F949-D9B9-DE86-E78CA71FAD8D}"/>
                  </a:ext>
                </a:extLst>
              </p:cNvPr>
              <p:cNvSpPr/>
              <p:nvPr/>
            </p:nvSpPr>
            <p:spPr>
              <a:xfrm>
                <a:off x="16080432" y="2079665"/>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17" name="Grafik 16">
                <a:extLst>
                  <a:ext uri="{FF2B5EF4-FFF2-40B4-BE49-F238E27FC236}">
                    <a16:creationId xmlns:a16="http://schemas.microsoft.com/office/drawing/2014/main" id="{A6461871-6338-70C4-D26A-BBC238D2EC12}"/>
                  </a:ext>
                </a:extLst>
              </p:cNvPr>
              <p:cNvPicPr>
                <a:picLocks noChangeAspect="1"/>
              </p:cNvPicPr>
              <p:nvPr/>
            </p:nvPicPr>
            <p:blipFill>
              <a:blip r:embed="rId4"/>
              <a:stretch>
                <a:fillRect/>
              </a:stretch>
            </p:blipFill>
            <p:spPr>
              <a:xfrm>
                <a:off x="16656496" y="2715249"/>
                <a:ext cx="2645433" cy="1100784"/>
              </a:xfrm>
              <a:prstGeom prst="rect">
                <a:avLst/>
              </a:prstGeom>
            </p:spPr>
          </p:pic>
        </p:grpSp>
      </p:grpSp>
      <p:grpSp>
        <p:nvGrpSpPr>
          <p:cNvPr id="2" name="Gruppieren 1">
            <a:extLst>
              <a:ext uri="{FF2B5EF4-FFF2-40B4-BE49-F238E27FC236}">
                <a16:creationId xmlns:a16="http://schemas.microsoft.com/office/drawing/2014/main" id="{6C73E4CA-9299-4E44-74A3-10484B9DBA6D}"/>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B72E0156-B52D-8E24-FC8A-86F89658D7CE}"/>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grpSp>
          <p:nvGrpSpPr>
            <p:cNvPr id="4" name="Gruppieren 3">
              <a:extLst>
                <a:ext uri="{FF2B5EF4-FFF2-40B4-BE49-F238E27FC236}">
                  <a16:creationId xmlns:a16="http://schemas.microsoft.com/office/drawing/2014/main" id="{5499BAE1-01AD-3AC3-7D64-B4D1CE7F92F1}"/>
                </a:ext>
              </a:extLst>
            </p:cNvPr>
            <p:cNvGrpSpPr/>
            <p:nvPr/>
          </p:nvGrpSpPr>
          <p:grpSpPr>
            <a:xfrm>
              <a:off x="20214824" y="-360698"/>
              <a:ext cx="3777766" cy="2114039"/>
              <a:chOff x="16080432" y="2079665"/>
              <a:chExt cx="3777766" cy="2114039"/>
            </a:xfrm>
          </p:grpSpPr>
          <p:sp>
            <p:nvSpPr>
              <p:cNvPr id="5" name="Rechteck 4">
                <a:extLst>
                  <a:ext uri="{FF2B5EF4-FFF2-40B4-BE49-F238E27FC236}">
                    <a16:creationId xmlns:a16="http://schemas.microsoft.com/office/drawing/2014/main" id="{7994AB41-9681-DD94-8591-8C5406101CA5}"/>
                  </a:ext>
                </a:extLst>
              </p:cNvPr>
              <p:cNvSpPr/>
              <p:nvPr/>
            </p:nvSpPr>
            <p:spPr>
              <a:xfrm>
                <a:off x="16080432" y="2079665"/>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157DB118-82EF-26A6-A1CB-ED6C52592F12}"/>
                  </a:ext>
                </a:extLst>
              </p:cNvPr>
              <p:cNvPicPr>
                <a:picLocks noChangeAspect="1"/>
              </p:cNvPicPr>
              <p:nvPr/>
            </p:nvPicPr>
            <p:blipFill>
              <a:blip r:embed="rId4"/>
              <a:stretch>
                <a:fillRect/>
              </a:stretch>
            </p:blipFill>
            <p:spPr>
              <a:xfrm>
                <a:off x="16656496" y="2715249"/>
                <a:ext cx="2645433" cy="1100784"/>
              </a:xfrm>
              <a:prstGeom prst="rect">
                <a:avLst/>
              </a:prstGeom>
            </p:spPr>
          </p:pic>
        </p:grpSp>
      </p:grpSp>
      <p:grpSp>
        <p:nvGrpSpPr>
          <p:cNvPr id="7" name="Gruppieren">
            <a:extLst>
              <a:ext uri="{FF2B5EF4-FFF2-40B4-BE49-F238E27FC236}">
                <a16:creationId xmlns:a16="http://schemas.microsoft.com/office/drawing/2014/main" id="{83F9C6B8-3C6D-AC46-250B-C6D51B515E8E}"/>
              </a:ext>
            </a:extLst>
          </p:cNvPr>
          <p:cNvGrpSpPr/>
          <p:nvPr/>
        </p:nvGrpSpPr>
        <p:grpSpPr>
          <a:xfrm>
            <a:off x="1214290" y="17240"/>
            <a:ext cx="5425183" cy="1425153"/>
            <a:chOff x="266611" y="151719"/>
            <a:chExt cx="5425181" cy="1425151"/>
          </a:xfrm>
        </p:grpSpPr>
        <p:sp>
          <p:nvSpPr>
            <p:cNvPr id="8" name="betaConcept">
              <a:extLst>
                <a:ext uri="{FF2B5EF4-FFF2-40B4-BE49-F238E27FC236}">
                  <a16:creationId xmlns:a16="http://schemas.microsoft.com/office/drawing/2014/main" id="{AB4D6154-5902-9687-3DD4-34998E501EF7}"/>
                </a:ext>
              </a:extLst>
            </p:cNvPr>
            <p:cNvSpPr txBox="1"/>
            <p:nvPr/>
          </p:nvSpPr>
          <p:spPr>
            <a:xfrm>
              <a:off x="1451233" y="151719"/>
              <a:ext cx="4240559" cy="14251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5600" spc="-615">
                  <a:solidFill>
                    <a:srgbClr val="E57031"/>
                  </a:solidFill>
                  <a:latin typeface="Comfortaa Bold"/>
                  <a:ea typeface="Comfortaa Bold"/>
                  <a:cs typeface="Comfortaa Bold"/>
                  <a:sym typeface="Comfortaa Bold"/>
                </a:defRPr>
              </a:lvl1pPr>
            </a:lstStyle>
            <a:p>
              <a:r>
                <a:rPr dirty="0" err="1"/>
                <a:t>betaConcep</a:t>
              </a:r>
              <a:r>
                <a:rPr lang="de-DE" dirty="0"/>
                <a:t>t</a:t>
              </a:r>
              <a:endParaRPr dirty="0"/>
            </a:p>
          </p:txBody>
        </p:sp>
        <p:pic>
          <p:nvPicPr>
            <p:cNvPr id="9" name="pasted-image.png" descr="pasted-image.png">
              <a:extLst>
                <a:ext uri="{FF2B5EF4-FFF2-40B4-BE49-F238E27FC236}">
                  <a16:creationId xmlns:a16="http://schemas.microsoft.com/office/drawing/2014/main" id="{07BA4416-79D0-D7F7-41DE-92D0C05FCDB8}"/>
                </a:ext>
              </a:extLst>
            </p:cNvPr>
            <p:cNvPicPr>
              <a:picLocks noChangeAspect="1"/>
            </p:cNvPicPr>
            <p:nvPr/>
          </p:nvPicPr>
          <p:blipFill>
            <a:blip r:embed="rId5" cstate="print"/>
            <a:srcRect l="1915" t="5882" r="73626" b="11774"/>
            <a:stretch>
              <a:fillRect/>
            </a:stretch>
          </p:blipFill>
          <p:spPr>
            <a:xfrm>
              <a:off x="266611" y="317358"/>
              <a:ext cx="1081111" cy="1074805"/>
            </a:xfrm>
            <a:custGeom>
              <a:avLst/>
              <a:gdLst/>
              <a:ahLst/>
              <a:cxnLst>
                <a:cxn ang="0">
                  <a:pos x="wd2" y="hd2"/>
                </a:cxn>
                <a:cxn ang="5400000">
                  <a:pos x="wd2" y="hd2"/>
                </a:cxn>
                <a:cxn ang="10800000">
                  <a:pos x="wd2" y="hd2"/>
                </a:cxn>
                <a:cxn ang="16200000">
                  <a:pos x="wd2" y="hd2"/>
                </a:cxn>
              </a:cxnLst>
              <a:rect l="0" t="0" r="r" b="b"/>
              <a:pathLst>
                <a:path w="21600" h="21600" extrusionOk="0">
                  <a:moveTo>
                    <a:pt x="9930" y="0"/>
                  </a:moveTo>
                  <a:cubicBezTo>
                    <a:pt x="9539" y="0"/>
                    <a:pt x="8878" y="671"/>
                    <a:pt x="8246" y="1578"/>
                  </a:cubicBezTo>
                  <a:cubicBezTo>
                    <a:pt x="7614" y="2486"/>
                    <a:pt x="7012" y="3629"/>
                    <a:pt x="6746" y="4573"/>
                  </a:cubicBezTo>
                  <a:cubicBezTo>
                    <a:pt x="6677" y="4816"/>
                    <a:pt x="6652" y="4936"/>
                    <a:pt x="6860" y="5000"/>
                  </a:cubicBezTo>
                  <a:cubicBezTo>
                    <a:pt x="7068" y="5063"/>
                    <a:pt x="7513" y="5069"/>
                    <a:pt x="8378" y="5069"/>
                  </a:cubicBezTo>
                  <a:lnTo>
                    <a:pt x="10141" y="5069"/>
                  </a:lnTo>
                  <a:lnTo>
                    <a:pt x="10141" y="2534"/>
                  </a:lnTo>
                  <a:cubicBezTo>
                    <a:pt x="10141" y="1052"/>
                    <a:pt x="10053" y="0"/>
                    <a:pt x="9930" y="0"/>
                  </a:cubicBezTo>
                  <a:close/>
                  <a:moveTo>
                    <a:pt x="11670" y="0"/>
                  </a:moveTo>
                  <a:cubicBezTo>
                    <a:pt x="11609" y="0"/>
                    <a:pt x="11559" y="260"/>
                    <a:pt x="11522" y="708"/>
                  </a:cubicBezTo>
                  <a:cubicBezTo>
                    <a:pt x="11484" y="1157"/>
                    <a:pt x="11459" y="1793"/>
                    <a:pt x="11459" y="2534"/>
                  </a:cubicBezTo>
                  <a:lnTo>
                    <a:pt x="11459" y="5069"/>
                  </a:lnTo>
                  <a:lnTo>
                    <a:pt x="13222" y="5069"/>
                  </a:lnTo>
                  <a:cubicBezTo>
                    <a:pt x="15265" y="5069"/>
                    <a:pt x="15230" y="5169"/>
                    <a:pt x="14064" y="2719"/>
                  </a:cubicBezTo>
                  <a:cubicBezTo>
                    <a:pt x="13767" y="2094"/>
                    <a:pt x="13294" y="1417"/>
                    <a:pt x="12833" y="893"/>
                  </a:cubicBezTo>
                  <a:cubicBezTo>
                    <a:pt x="12602" y="631"/>
                    <a:pt x="12376" y="405"/>
                    <a:pt x="12174" y="248"/>
                  </a:cubicBezTo>
                  <a:cubicBezTo>
                    <a:pt x="11972" y="90"/>
                    <a:pt x="11797" y="0"/>
                    <a:pt x="11670" y="0"/>
                  </a:cubicBezTo>
                  <a:close/>
                  <a:moveTo>
                    <a:pt x="7960" y="248"/>
                  </a:moveTo>
                  <a:lnTo>
                    <a:pt x="7307" y="432"/>
                  </a:lnTo>
                  <a:cubicBezTo>
                    <a:pt x="6598" y="636"/>
                    <a:pt x="5760" y="1056"/>
                    <a:pt x="4953" y="1578"/>
                  </a:cubicBezTo>
                  <a:cubicBezTo>
                    <a:pt x="4145" y="2100"/>
                    <a:pt x="3370" y="2727"/>
                    <a:pt x="2794" y="3352"/>
                  </a:cubicBezTo>
                  <a:cubicBezTo>
                    <a:pt x="2137" y="4067"/>
                    <a:pt x="1598" y="4747"/>
                    <a:pt x="1598" y="4861"/>
                  </a:cubicBezTo>
                  <a:cubicBezTo>
                    <a:pt x="1598" y="4976"/>
                    <a:pt x="2468" y="5069"/>
                    <a:pt x="3539" y="5069"/>
                  </a:cubicBezTo>
                  <a:lnTo>
                    <a:pt x="5480" y="5069"/>
                  </a:lnTo>
                  <a:lnTo>
                    <a:pt x="6070" y="3456"/>
                  </a:lnTo>
                  <a:cubicBezTo>
                    <a:pt x="6391" y="2569"/>
                    <a:pt x="6947" y="1488"/>
                    <a:pt x="7307" y="1048"/>
                  </a:cubicBezTo>
                  <a:lnTo>
                    <a:pt x="7960" y="248"/>
                  </a:lnTo>
                  <a:close/>
                  <a:moveTo>
                    <a:pt x="13640" y="248"/>
                  </a:moveTo>
                  <a:lnTo>
                    <a:pt x="14293" y="1048"/>
                  </a:lnTo>
                  <a:cubicBezTo>
                    <a:pt x="14653" y="1488"/>
                    <a:pt x="15209" y="2569"/>
                    <a:pt x="15530" y="3456"/>
                  </a:cubicBezTo>
                  <a:lnTo>
                    <a:pt x="16120" y="5069"/>
                  </a:lnTo>
                  <a:lnTo>
                    <a:pt x="18061" y="5069"/>
                  </a:lnTo>
                  <a:cubicBezTo>
                    <a:pt x="18597" y="5069"/>
                    <a:pt x="19084" y="5043"/>
                    <a:pt x="19435" y="5005"/>
                  </a:cubicBezTo>
                  <a:cubicBezTo>
                    <a:pt x="19788" y="4968"/>
                    <a:pt x="20002" y="4919"/>
                    <a:pt x="20002" y="4861"/>
                  </a:cubicBezTo>
                  <a:cubicBezTo>
                    <a:pt x="20002" y="4747"/>
                    <a:pt x="19463" y="4067"/>
                    <a:pt x="18806" y="3352"/>
                  </a:cubicBezTo>
                  <a:cubicBezTo>
                    <a:pt x="18230" y="2727"/>
                    <a:pt x="17455" y="2100"/>
                    <a:pt x="16647" y="1578"/>
                  </a:cubicBezTo>
                  <a:cubicBezTo>
                    <a:pt x="15840" y="1056"/>
                    <a:pt x="15002" y="636"/>
                    <a:pt x="14293" y="432"/>
                  </a:cubicBezTo>
                  <a:lnTo>
                    <a:pt x="13640" y="248"/>
                  </a:lnTo>
                  <a:close/>
                  <a:moveTo>
                    <a:pt x="916" y="6175"/>
                  </a:moveTo>
                  <a:lnTo>
                    <a:pt x="573" y="6987"/>
                  </a:lnTo>
                  <a:cubicBezTo>
                    <a:pt x="387" y="7434"/>
                    <a:pt x="186" y="8324"/>
                    <a:pt x="120" y="8968"/>
                  </a:cubicBezTo>
                  <a:lnTo>
                    <a:pt x="0" y="10138"/>
                  </a:lnTo>
                  <a:lnTo>
                    <a:pt x="2445" y="10138"/>
                  </a:lnTo>
                  <a:lnTo>
                    <a:pt x="4885" y="10138"/>
                  </a:lnTo>
                  <a:lnTo>
                    <a:pt x="4890" y="9095"/>
                  </a:lnTo>
                  <a:cubicBezTo>
                    <a:pt x="4896" y="8519"/>
                    <a:pt x="4980" y="7623"/>
                    <a:pt x="5079" y="7108"/>
                  </a:cubicBezTo>
                  <a:lnTo>
                    <a:pt x="5257" y="6175"/>
                  </a:lnTo>
                  <a:lnTo>
                    <a:pt x="3087" y="6175"/>
                  </a:lnTo>
                  <a:lnTo>
                    <a:pt x="916" y="6175"/>
                  </a:lnTo>
                  <a:close/>
                  <a:moveTo>
                    <a:pt x="8292" y="6175"/>
                  </a:moveTo>
                  <a:cubicBezTo>
                    <a:pt x="7274" y="6175"/>
                    <a:pt x="6391" y="6256"/>
                    <a:pt x="6328" y="6359"/>
                  </a:cubicBezTo>
                  <a:cubicBezTo>
                    <a:pt x="6265" y="6462"/>
                    <a:pt x="6152" y="7352"/>
                    <a:pt x="6070" y="8340"/>
                  </a:cubicBezTo>
                  <a:lnTo>
                    <a:pt x="5915" y="10138"/>
                  </a:lnTo>
                  <a:lnTo>
                    <a:pt x="8028" y="10138"/>
                  </a:lnTo>
                  <a:lnTo>
                    <a:pt x="10141" y="10138"/>
                  </a:lnTo>
                  <a:lnTo>
                    <a:pt x="10141" y="8156"/>
                  </a:lnTo>
                  <a:lnTo>
                    <a:pt x="10141" y="6175"/>
                  </a:lnTo>
                  <a:lnTo>
                    <a:pt x="8292" y="6175"/>
                  </a:lnTo>
                  <a:close/>
                  <a:moveTo>
                    <a:pt x="11459" y="6175"/>
                  </a:moveTo>
                  <a:lnTo>
                    <a:pt x="11459" y="8156"/>
                  </a:lnTo>
                  <a:lnTo>
                    <a:pt x="11459" y="10138"/>
                  </a:lnTo>
                  <a:lnTo>
                    <a:pt x="13572" y="10138"/>
                  </a:lnTo>
                  <a:lnTo>
                    <a:pt x="15685" y="10138"/>
                  </a:lnTo>
                  <a:lnTo>
                    <a:pt x="15530" y="8340"/>
                  </a:lnTo>
                  <a:cubicBezTo>
                    <a:pt x="15448" y="7352"/>
                    <a:pt x="15335" y="6462"/>
                    <a:pt x="15272" y="6359"/>
                  </a:cubicBezTo>
                  <a:cubicBezTo>
                    <a:pt x="15209" y="6256"/>
                    <a:pt x="14326" y="6175"/>
                    <a:pt x="13308" y="6175"/>
                  </a:cubicBezTo>
                  <a:lnTo>
                    <a:pt x="11459" y="6175"/>
                  </a:lnTo>
                  <a:close/>
                  <a:moveTo>
                    <a:pt x="16337" y="6175"/>
                  </a:moveTo>
                  <a:lnTo>
                    <a:pt x="16521" y="7108"/>
                  </a:lnTo>
                  <a:cubicBezTo>
                    <a:pt x="16620" y="7623"/>
                    <a:pt x="16704" y="8519"/>
                    <a:pt x="16710" y="9095"/>
                  </a:cubicBezTo>
                  <a:lnTo>
                    <a:pt x="16715" y="10138"/>
                  </a:lnTo>
                  <a:lnTo>
                    <a:pt x="19155" y="10138"/>
                  </a:lnTo>
                  <a:lnTo>
                    <a:pt x="21600" y="10138"/>
                  </a:lnTo>
                  <a:lnTo>
                    <a:pt x="21474" y="8968"/>
                  </a:lnTo>
                  <a:cubicBezTo>
                    <a:pt x="21408" y="8324"/>
                    <a:pt x="21207" y="7434"/>
                    <a:pt x="21022" y="6987"/>
                  </a:cubicBezTo>
                  <a:lnTo>
                    <a:pt x="20684" y="6175"/>
                  </a:lnTo>
                  <a:lnTo>
                    <a:pt x="18513" y="6175"/>
                  </a:lnTo>
                  <a:lnTo>
                    <a:pt x="16337" y="6175"/>
                  </a:lnTo>
                  <a:close/>
                  <a:moveTo>
                    <a:pt x="0" y="11462"/>
                  </a:moveTo>
                  <a:lnTo>
                    <a:pt x="120" y="12632"/>
                  </a:lnTo>
                  <a:cubicBezTo>
                    <a:pt x="186" y="13276"/>
                    <a:pt x="387" y="14172"/>
                    <a:pt x="573" y="14619"/>
                  </a:cubicBezTo>
                  <a:lnTo>
                    <a:pt x="916" y="15431"/>
                  </a:lnTo>
                  <a:lnTo>
                    <a:pt x="3087" y="15431"/>
                  </a:lnTo>
                  <a:lnTo>
                    <a:pt x="5257" y="15431"/>
                  </a:lnTo>
                  <a:lnTo>
                    <a:pt x="5079" y="14492"/>
                  </a:lnTo>
                  <a:cubicBezTo>
                    <a:pt x="4980" y="13977"/>
                    <a:pt x="4896" y="13087"/>
                    <a:pt x="4890" y="12511"/>
                  </a:cubicBezTo>
                  <a:lnTo>
                    <a:pt x="4885" y="11462"/>
                  </a:lnTo>
                  <a:lnTo>
                    <a:pt x="2445" y="11462"/>
                  </a:lnTo>
                  <a:lnTo>
                    <a:pt x="0" y="11462"/>
                  </a:lnTo>
                  <a:close/>
                  <a:moveTo>
                    <a:pt x="5915" y="11462"/>
                  </a:moveTo>
                  <a:lnTo>
                    <a:pt x="6070" y="13260"/>
                  </a:lnTo>
                  <a:cubicBezTo>
                    <a:pt x="6152" y="14248"/>
                    <a:pt x="6265" y="15144"/>
                    <a:pt x="6328" y="15247"/>
                  </a:cubicBezTo>
                  <a:cubicBezTo>
                    <a:pt x="6359" y="15298"/>
                    <a:pt x="6596" y="15340"/>
                    <a:pt x="6952" y="15373"/>
                  </a:cubicBezTo>
                  <a:cubicBezTo>
                    <a:pt x="7308" y="15407"/>
                    <a:pt x="7783" y="15431"/>
                    <a:pt x="8292" y="15431"/>
                  </a:cubicBezTo>
                  <a:lnTo>
                    <a:pt x="10141" y="15431"/>
                  </a:lnTo>
                  <a:lnTo>
                    <a:pt x="10141" y="13444"/>
                  </a:lnTo>
                  <a:lnTo>
                    <a:pt x="10141" y="11462"/>
                  </a:lnTo>
                  <a:lnTo>
                    <a:pt x="8028" y="11462"/>
                  </a:lnTo>
                  <a:lnTo>
                    <a:pt x="5915" y="11462"/>
                  </a:lnTo>
                  <a:close/>
                  <a:moveTo>
                    <a:pt x="11459" y="11462"/>
                  </a:moveTo>
                  <a:lnTo>
                    <a:pt x="11459" y="13444"/>
                  </a:lnTo>
                  <a:lnTo>
                    <a:pt x="11459" y="15431"/>
                  </a:lnTo>
                  <a:lnTo>
                    <a:pt x="13308" y="15431"/>
                  </a:lnTo>
                  <a:cubicBezTo>
                    <a:pt x="14326" y="15431"/>
                    <a:pt x="15209" y="15349"/>
                    <a:pt x="15272" y="15247"/>
                  </a:cubicBezTo>
                  <a:cubicBezTo>
                    <a:pt x="15335" y="15144"/>
                    <a:pt x="15448" y="14248"/>
                    <a:pt x="15530" y="13260"/>
                  </a:cubicBezTo>
                  <a:lnTo>
                    <a:pt x="15685" y="11462"/>
                  </a:lnTo>
                  <a:lnTo>
                    <a:pt x="13572" y="11462"/>
                  </a:lnTo>
                  <a:lnTo>
                    <a:pt x="11459" y="11462"/>
                  </a:lnTo>
                  <a:close/>
                  <a:moveTo>
                    <a:pt x="16715" y="11462"/>
                  </a:moveTo>
                  <a:lnTo>
                    <a:pt x="16710" y="12511"/>
                  </a:lnTo>
                  <a:cubicBezTo>
                    <a:pt x="16704" y="13087"/>
                    <a:pt x="16620" y="13977"/>
                    <a:pt x="16521" y="14492"/>
                  </a:cubicBezTo>
                  <a:lnTo>
                    <a:pt x="16337" y="15431"/>
                  </a:lnTo>
                  <a:lnTo>
                    <a:pt x="18513" y="15431"/>
                  </a:lnTo>
                  <a:lnTo>
                    <a:pt x="20684" y="15431"/>
                  </a:lnTo>
                  <a:lnTo>
                    <a:pt x="21022" y="14619"/>
                  </a:lnTo>
                  <a:cubicBezTo>
                    <a:pt x="21207" y="14172"/>
                    <a:pt x="21408" y="13276"/>
                    <a:pt x="21474" y="12632"/>
                  </a:cubicBezTo>
                  <a:lnTo>
                    <a:pt x="21600" y="11462"/>
                  </a:lnTo>
                  <a:lnTo>
                    <a:pt x="19155" y="11462"/>
                  </a:lnTo>
                  <a:lnTo>
                    <a:pt x="16715" y="11462"/>
                  </a:lnTo>
                  <a:close/>
                  <a:moveTo>
                    <a:pt x="3539" y="16531"/>
                  </a:moveTo>
                  <a:cubicBezTo>
                    <a:pt x="2468" y="16531"/>
                    <a:pt x="1598" y="16624"/>
                    <a:pt x="1598" y="16739"/>
                  </a:cubicBezTo>
                  <a:cubicBezTo>
                    <a:pt x="1598" y="16853"/>
                    <a:pt x="2137" y="17533"/>
                    <a:pt x="2794" y="18248"/>
                  </a:cubicBezTo>
                  <a:cubicBezTo>
                    <a:pt x="3636" y="19162"/>
                    <a:pt x="4939" y="20112"/>
                    <a:pt x="6127" y="20707"/>
                  </a:cubicBezTo>
                  <a:cubicBezTo>
                    <a:pt x="6129" y="20708"/>
                    <a:pt x="6131" y="20706"/>
                    <a:pt x="6133" y="20707"/>
                  </a:cubicBezTo>
                  <a:cubicBezTo>
                    <a:pt x="6527" y="20904"/>
                    <a:pt x="6915" y="21063"/>
                    <a:pt x="7261" y="21168"/>
                  </a:cubicBezTo>
                  <a:cubicBezTo>
                    <a:pt x="7580" y="21265"/>
                    <a:pt x="7869" y="21353"/>
                    <a:pt x="7908" y="21364"/>
                  </a:cubicBezTo>
                  <a:cubicBezTo>
                    <a:pt x="7947" y="21374"/>
                    <a:pt x="7679" y="21016"/>
                    <a:pt x="7313" y="20569"/>
                  </a:cubicBezTo>
                  <a:cubicBezTo>
                    <a:pt x="6946" y="20122"/>
                    <a:pt x="6391" y="19031"/>
                    <a:pt x="6070" y="18144"/>
                  </a:cubicBezTo>
                  <a:lnTo>
                    <a:pt x="5480" y="16531"/>
                  </a:lnTo>
                  <a:lnTo>
                    <a:pt x="3539" y="16531"/>
                  </a:lnTo>
                  <a:close/>
                  <a:moveTo>
                    <a:pt x="8378" y="16531"/>
                  </a:moveTo>
                  <a:cubicBezTo>
                    <a:pt x="6649" y="16531"/>
                    <a:pt x="6609" y="16542"/>
                    <a:pt x="6746" y="17027"/>
                  </a:cubicBezTo>
                  <a:cubicBezTo>
                    <a:pt x="6920" y="17645"/>
                    <a:pt x="7299" y="18463"/>
                    <a:pt x="7719" y="19204"/>
                  </a:cubicBezTo>
                  <a:cubicBezTo>
                    <a:pt x="8139" y="19945"/>
                    <a:pt x="8600" y="20611"/>
                    <a:pt x="8950" y="20920"/>
                  </a:cubicBezTo>
                  <a:cubicBezTo>
                    <a:pt x="9374" y="21294"/>
                    <a:pt x="9813" y="21600"/>
                    <a:pt x="9930" y="21600"/>
                  </a:cubicBezTo>
                  <a:cubicBezTo>
                    <a:pt x="10053" y="21600"/>
                    <a:pt x="10141" y="20548"/>
                    <a:pt x="10141" y="19066"/>
                  </a:cubicBezTo>
                  <a:lnTo>
                    <a:pt x="10141" y="16531"/>
                  </a:lnTo>
                  <a:lnTo>
                    <a:pt x="8378" y="16531"/>
                  </a:lnTo>
                  <a:close/>
                  <a:moveTo>
                    <a:pt x="11459" y="16531"/>
                  </a:moveTo>
                  <a:lnTo>
                    <a:pt x="11459" y="19066"/>
                  </a:lnTo>
                  <a:cubicBezTo>
                    <a:pt x="11459" y="20548"/>
                    <a:pt x="11547" y="21600"/>
                    <a:pt x="11670" y="21600"/>
                  </a:cubicBezTo>
                  <a:cubicBezTo>
                    <a:pt x="11797" y="21600"/>
                    <a:pt x="11972" y="21510"/>
                    <a:pt x="12174" y="21352"/>
                  </a:cubicBezTo>
                  <a:cubicBezTo>
                    <a:pt x="12376" y="21195"/>
                    <a:pt x="12602" y="20969"/>
                    <a:pt x="12833" y="20707"/>
                  </a:cubicBezTo>
                  <a:cubicBezTo>
                    <a:pt x="13294" y="20183"/>
                    <a:pt x="13767" y="19506"/>
                    <a:pt x="14064" y="18881"/>
                  </a:cubicBezTo>
                  <a:cubicBezTo>
                    <a:pt x="15230" y="16431"/>
                    <a:pt x="15265" y="16531"/>
                    <a:pt x="13222" y="16531"/>
                  </a:cubicBezTo>
                  <a:lnTo>
                    <a:pt x="11459" y="16531"/>
                  </a:lnTo>
                  <a:close/>
                  <a:moveTo>
                    <a:pt x="16120" y="16531"/>
                  </a:moveTo>
                  <a:lnTo>
                    <a:pt x="15530" y="18144"/>
                  </a:lnTo>
                  <a:cubicBezTo>
                    <a:pt x="15209" y="19031"/>
                    <a:pt x="14653" y="20118"/>
                    <a:pt x="14293" y="20557"/>
                  </a:cubicBezTo>
                  <a:lnTo>
                    <a:pt x="13640" y="21352"/>
                  </a:lnTo>
                  <a:lnTo>
                    <a:pt x="14293" y="21168"/>
                  </a:lnTo>
                  <a:cubicBezTo>
                    <a:pt x="15002" y="20964"/>
                    <a:pt x="15840" y="20550"/>
                    <a:pt x="16647" y="20028"/>
                  </a:cubicBezTo>
                  <a:cubicBezTo>
                    <a:pt x="17455" y="19506"/>
                    <a:pt x="18230" y="18873"/>
                    <a:pt x="18806" y="18248"/>
                  </a:cubicBezTo>
                  <a:cubicBezTo>
                    <a:pt x="19463" y="17533"/>
                    <a:pt x="20002" y="16853"/>
                    <a:pt x="20002" y="16739"/>
                  </a:cubicBezTo>
                  <a:cubicBezTo>
                    <a:pt x="20002" y="16624"/>
                    <a:pt x="19132" y="16531"/>
                    <a:pt x="18061" y="16531"/>
                  </a:cubicBezTo>
                  <a:lnTo>
                    <a:pt x="16120" y="16531"/>
                  </a:lnTo>
                  <a:close/>
                </a:path>
              </a:pathLst>
            </a:custGeom>
            <a:ln w="12700" cap="flat">
              <a:noFill/>
              <a:miter lim="400000"/>
            </a:ln>
            <a:effectLst/>
          </p:spPr>
        </p:pic>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9" name="Tabelle 1"/>
          <p:cNvGraphicFramePr/>
          <p:nvPr/>
        </p:nvGraphicFramePr>
        <p:xfrm>
          <a:off x="2923526" y="4880163"/>
          <a:ext cx="18318183" cy="7190617"/>
        </p:xfrm>
        <a:graphic>
          <a:graphicData uri="http://schemas.openxmlformats.org/drawingml/2006/table">
            <a:tbl>
              <a:tblPr firstRow="1" bandRow="1">
                <a:tableStyleId>{4C3C2611-4C71-4FC5-86AE-919BDF0F9419}</a:tableStyleId>
              </a:tblPr>
              <a:tblGrid>
                <a:gridCol w="1778494">
                  <a:extLst>
                    <a:ext uri="{9D8B030D-6E8A-4147-A177-3AD203B41FA5}">
                      <a16:colId xmlns:a16="http://schemas.microsoft.com/office/drawing/2014/main" val="20000"/>
                    </a:ext>
                  </a:extLst>
                </a:gridCol>
                <a:gridCol w="1527478">
                  <a:extLst>
                    <a:ext uri="{9D8B030D-6E8A-4147-A177-3AD203B41FA5}">
                      <a16:colId xmlns:a16="http://schemas.microsoft.com/office/drawing/2014/main" val="20001"/>
                    </a:ext>
                  </a:extLst>
                </a:gridCol>
                <a:gridCol w="4375745">
                  <a:extLst>
                    <a:ext uri="{9D8B030D-6E8A-4147-A177-3AD203B41FA5}">
                      <a16:colId xmlns:a16="http://schemas.microsoft.com/office/drawing/2014/main" val="20002"/>
                    </a:ext>
                  </a:extLst>
                </a:gridCol>
                <a:gridCol w="10636466">
                  <a:extLst>
                    <a:ext uri="{9D8B030D-6E8A-4147-A177-3AD203B41FA5}">
                      <a16:colId xmlns:a16="http://schemas.microsoft.com/office/drawing/2014/main" val="20003"/>
                    </a:ext>
                  </a:extLst>
                </a:gridCol>
              </a:tblGrid>
              <a:tr h="2219744">
                <a:tc>
                  <a:txBody>
                    <a:bodyPr/>
                    <a:lstStyle/>
                    <a:p>
                      <a:pPr algn="ctr" defTabSz="914400">
                        <a:defRPr sz="1800" b="0">
                          <a:solidFill>
                            <a:srgbClr val="000000"/>
                          </a:solidFill>
                        </a:defRPr>
                      </a:pPr>
                      <a:r>
                        <a:rPr sz="1400" b="1">
                          <a:solidFill>
                            <a:srgbClr val="FFFFFF"/>
                          </a:solidFill>
                          <a:sym typeface="Helvetica"/>
                        </a:rPr>
                        <a:t>PRODUKT/DIENSTLEISTUNG</a:t>
                      </a:r>
                    </a:p>
                  </a:txBody>
                  <a:tcPr marL="50800" marR="50800" marT="50800" marB="50800" anchor="ctr" horzOverflow="overflow">
                    <a:lnL w="12700">
                      <a:solidFill>
                        <a:srgbClr val="3797C6"/>
                      </a:solidFill>
                      <a:miter lim="400000"/>
                    </a:lnL>
                    <a:lnT w="12700">
                      <a:solidFill>
                        <a:srgbClr val="3797C6"/>
                      </a:solidFill>
                      <a:miter lim="400000"/>
                    </a:lnT>
                  </a:tcPr>
                </a:tc>
                <a:tc>
                  <a:txBody>
                    <a:bodyPr/>
                    <a:lstStyle/>
                    <a:p>
                      <a:pPr algn="ctr" defTabSz="914400">
                        <a:defRPr sz="1800" b="0">
                          <a:solidFill>
                            <a:srgbClr val="000000"/>
                          </a:solidFill>
                        </a:defRPr>
                      </a:pPr>
                      <a:r>
                        <a:rPr sz="1400" b="1">
                          <a:solidFill>
                            <a:srgbClr val="FFFFFF"/>
                          </a:solidFill>
                          <a:sym typeface="Helvetica"/>
                        </a:rPr>
                        <a:t>MERKMALE 
von Produkt oder Dienstleistung</a:t>
                      </a:r>
                    </a:p>
                  </a:txBody>
                  <a:tcPr marL="50800" marR="50800" marT="50800" marB="50800" anchor="ctr" horzOverflow="overflow">
                    <a:lnT w="12700">
                      <a:solidFill>
                        <a:srgbClr val="3797C6"/>
                      </a:solidFill>
                      <a:miter lim="400000"/>
                    </a:lnT>
                  </a:tcPr>
                </a:tc>
                <a:tc>
                  <a:txBody>
                    <a:bodyPr/>
                    <a:lstStyle/>
                    <a:p>
                      <a:pPr algn="ctr" defTabSz="914400">
                        <a:defRPr sz="1800" b="0">
                          <a:solidFill>
                            <a:srgbClr val="000000"/>
                          </a:solidFill>
                        </a:defRPr>
                      </a:pPr>
                      <a:r>
                        <a:rPr sz="3600" b="1" dirty="0">
                          <a:solidFill>
                            <a:srgbClr val="FFFFFF"/>
                          </a:solidFill>
                          <a:sym typeface="Helvetica"/>
                        </a:rPr>
                        <a:t>NUTZEN 
für den Kunden</a:t>
                      </a:r>
                    </a:p>
                  </a:txBody>
                  <a:tcPr marL="50800" marR="50800" marT="50800" marB="50800" anchor="ctr" horzOverflow="overflow">
                    <a:lnT w="12700">
                      <a:solidFill>
                        <a:srgbClr val="3797C6"/>
                      </a:solidFill>
                      <a:miter lim="400000"/>
                    </a:lnT>
                  </a:tcPr>
                </a:tc>
                <a:tc>
                  <a:txBody>
                    <a:bodyPr/>
                    <a:lstStyle/>
                    <a:p>
                      <a:pPr algn="ctr" defTabSz="914400">
                        <a:defRPr sz="1800" b="0">
                          <a:solidFill>
                            <a:srgbClr val="000000"/>
                          </a:solidFill>
                        </a:defRPr>
                      </a:pPr>
                      <a:r>
                        <a:rPr sz="3600" b="1" dirty="0" err="1">
                          <a:solidFill>
                            <a:srgbClr val="FFFFFF"/>
                          </a:solidFill>
                          <a:sym typeface="Helvetica"/>
                        </a:rPr>
                        <a:t>idealerweise</a:t>
                      </a:r>
                      <a:r>
                        <a:rPr sz="3600" b="1" dirty="0">
                          <a:solidFill>
                            <a:srgbClr val="FFFFFF"/>
                          </a:solidFill>
                          <a:sym typeface="Helvetica"/>
                        </a:rPr>
                        <a:t> KÖNIGSFRAGEN
</a:t>
                      </a:r>
                      <a:r>
                        <a:rPr sz="3600" b="1" dirty="0" err="1">
                          <a:solidFill>
                            <a:srgbClr val="FFFFFF"/>
                          </a:solidFill>
                          <a:sym typeface="Helvetica"/>
                        </a:rPr>
                        <a:t>zum</a:t>
                      </a:r>
                      <a:r>
                        <a:rPr sz="3600" b="1" dirty="0">
                          <a:solidFill>
                            <a:srgbClr val="FFFFFF"/>
                          </a:solidFill>
                          <a:sym typeface="Helvetica"/>
                        </a:rPr>
                        <a:t> </a:t>
                      </a:r>
                      <a:r>
                        <a:rPr sz="3600" b="1" dirty="0" err="1">
                          <a:solidFill>
                            <a:srgbClr val="FFFFFF"/>
                          </a:solidFill>
                          <a:sym typeface="Helvetica"/>
                        </a:rPr>
                        <a:t>Kundennutzen</a:t>
                      </a:r>
                      <a:endParaRPr sz="3600" b="1" dirty="0">
                        <a:solidFill>
                          <a:srgbClr val="FFFFFF"/>
                        </a:solidFill>
                        <a:sym typeface="Helvetica"/>
                      </a:endParaRPr>
                    </a:p>
                  </a:txBody>
                  <a:tcPr marL="50800" marR="50800" marT="50800" marB="50800" anchor="ctr" horzOverflow="overflow">
                    <a:lnR w="12700">
                      <a:solidFill>
                        <a:srgbClr val="3797C6"/>
                      </a:solidFill>
                      <a:miter lim="400000"/>
                    </a:lnR>
                    <a:lnT w="12700">
                      <a:solidFill>
                        <a:srgbClr val="3797C6"/>
                      </a:solidFill>
                      <a:miter lim="400000"/>
                    </a:lnT>
                  </a:tcPr>
                </a:tc>
                <a:extLst>
                  <a:ext uri="{0D108BD9-81ED-4DB2-BD59-A6C34878D82A}">
                    <a16:rowId xmlns:a16="http://schemas.microsoft.com/office/drawing/2014/main" val="10000"/>
                  </a:ext>
                </a:extLst>
              </a:tr>
              <a:tr h="2176011">
                <a:tc>
                  <a:txBody>
                    <a:bodyPr/>
                    <a:lstStyle/>
                    <a:p>
                      <a:pPr algn="ctr" defTabSz="914400">
                        <a:defRPr sz="3600">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B w="12700">
                      <a:solidFill>
                        <a:srgbClr val="3797C6"/>
                      </a:solidFill>
                      <a:miter lim="400000"/>
                    </a:lnB>
                  </a:tcPr>
                </a:tc>
                <a:tc>
                  <a:txBody>
                    <a:bodyPr/>
                    <a:lstStyle/>
                    <a:p>
                      <a:pPr algn="ctr" defTabSz="914400">
                        <a:defRPr sz="3600">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B w="12700">
                      <a:solidFill>
                        <a:srgbClr val="3797C6"/>
                      </a:solidFill>
                      <a:miter lim="400000"/>
                    </a:lnB>
                  </a:tcPr>
                </a:tc>
                <a:tc>
                  <a:txBody>
                    <a:bodyPr/>
                    <a:lstStyle/>
                    <a:p>
                      <a:pPr algn="ctr" defTabSz="914400">
                        <a:defRPr sz="3600">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B w="12700">
                      <a:solidFill>
                        <a:srgbClr val="3797C6"/>
                      </a:solidFill>
                      <a:miter lim="400000"/>
                    </a:lnB>
                  </a:tcPr>
                </a:tc>
                <a:tc>
                  <a:txBody>
                    <a:bodyPr/>
                    <a:lstStyle/>
                    <a:p>
                      <a:pPr algn="ctr" defTabSz="914400">
                        <a:defRPr sz="3600">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B w="12700">
                      <a:solidFill>
                        <a:srgbClr val="3797C6"/>
                      </a:solidFill>
                      <a:miter lim="400000"/>
                    </a:lnB>
                  </a:tcPr>
                </a:tc>
                <a:extLst>
                  <a:ext uri="{0D108BD9-81ED-4DB2-BD59-A6C34878D82A}">
                    <a16:rowId xmlns:a16="http://schemas.microsoft.com/office/drawing/2014/main" val="10001"/>
                  </a:ext>
                </a:extLst>
              </a:tr>
              <a:tr h="2794862">
                <a:tc>
                  <a:txBody>
                    <a:bodyPr/>
                    <a:lstStyle/>
                    <a:p>
                      <a:pPr algn="ctr" defTabSz="914400">
                        <a:defRPr sz="3600">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algn="ctr" defTabSz="914400">
                        <a:defRPr sz="3600">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algn="ctr" defTabSz="914400">
                        <a:defRPr sz="3600">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algn="ctr" defTabSz="914400">
                        <a:defRPr sz="3600">
                          <a:sym typeface="Helvetica Light"/>
                        </a:defRPr>
                      </a:pPr>
                      <a:endParaRPr dirty="0"/>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2"/>
                  </a:ext>
                </a:extLst>
              </a:tr>
            </a:tbl>
          </a:graphicData>
        </a:graphic>
      </p:graphicFrame>
      <p:sp>
        <p:nvSpPr>
          <p:cNvPr id="1640" name="Welche (Königs-)Fragen leiten den Kunden zum Nutzen, den unsere unserer Produkte + Dienstleistungen bieten?"/>
          <p:cNvSpPr txBox="1"/>
          <p:nvPr/>
        </p:nvSpPr>
        <p:spPr>
          <a:xfrm>
            <a:off x="1966864" y="1645219"/>
            <a:ext cx="19468534" cy="2962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lvl1pPr defTabSz="457200">
              <a:defRPr sz="6100" b="1">
                <a:solidFill>
                  <a:srgbClr val="2B669A"/>
                </a:solidFill>
                <a:latin typeface="Verdana"/>
                <a:ea typeface="Verdana"/>
                <a:cs typeface="Verdana"/>
                <a:sym typeface="Verdana"/>
              </a:defRPr>
            </a:lvl1pPr>
          </a:lstStyle>
          <a:p>
            <a:r>
              <a:rPr dirty="0" err="1"/>
              <a:t>Welche</a:t>
            </a:r>
            <a:r>
              <a:rPr dirty="0"/>
              <a:t> (</a:t>
            </a:r>
            <a:r>
              <a:rPr dirty="0" err="1"/>
              <a:t>Königs</a:t>
            </a:r>
            <a:r>
              <a:rPr dirty="0"/>
              <a:t>-)</a:t>
            </a:r>
            <a:r>
              <a:rPr dirty="0" err="1"/>
              <a:t>Fragen</a:t>
            </a:r>
            <a:r>
              <a:rPr dirty="0"/>
              <a:t> </a:t>
            </a:r>
            <a:r>
              <a:rPr dirty="0" err="1"/>
              <a:t>leiten</a:t>
            </a:r>
            <a:r>
              <a:rPr dirty="0"/>
              <a:t> den Kunden </a:t>
            </a:r>
            <a:r>
              <a:rPr dirty="0" err="1"/>
              <a:t>zum</a:t>
            </a:r>
            <a:r>
              <a:rPr dirty="0"/>
              <a:t> </a:t>
            </a:r>
            <a:r>
              <a:rPr dirty="0" err="1"/>
              <a:t>Nutzen</a:t>
            </a:r>
            <a:r>
              <a:rPr dirty="0"/>
              <a:t>, den </a:t>
            </a:r>
            <a:r>
              <a:rPr dirty="0" err="1"/>
              <a:t>unserer</a:t>
            </a:r>
            <a:r>
              <a:rPr dirty="0"/>
              <a:t> </a:t>
            </a:r>
            <a:r>
              <a:rPr dirty="0" err="1"/>
              <a:t>Produkte</a:t>
            </a:r>
            <a:r>
              <a:rPr dirty="0"/>
              <a:t> + </a:t>
            </a:r>
            <a:r>
              <a:rPr dirty="0" err="1"/>
              <a:t>Dienstleistungen</a:t>
            </a:r>
            <a:r>
              <a:rPr dirty="0"/>
              <a:t> </a:t>
            </a:r>
            <a:r>
              <a:rPr dirty="0" err="1"/>
              <a:t>bieten</a:t>
            </a:r>
            <a:r>
              <a:rPr dirty="0"/>
              <a:t>?</a:t>
            </a:r>
          </a:p>
        </p:txBody>
      </p:sp>
      <p:sp>
        <p:nvSpPr>
          <p:cNvPr id="1641" name="Pfeil"/>
          <p:cNvSpPr/>
          <p:nvPr/>
        </p:nvSpPr>
        <p:spPr>
          <a:xfrm rot="10805282">
            <a:off x="9717276" y="4923182"/>
            <a:ext cx="2497950" cy="1184166"/>
          </a:xfrm>
          <a:prstGeom prst="rightArrow">
            <a:avLst>
              <a:gd name="adj1" fmla="val 41065"/>
              <a:gd name="adj2" fmla="val 99336"/>
            </a:avLst>
          </a:prstGeom>
          <a:solidFill>
            <a:schemeClr val="accent5">
              <a:hueOff val="-444211"/>
              <a:satOff val="-14915"/>
              <a:lumOff val="22857"/>
            </a:schemeClr>
          </a:solid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grpSp>
        <p:nvGrpSpPr>
          <p:cNvPr id="2" name="Gruppieren 1">
            <a:extLst>
              <a:ext uri="{FF2B5EF4-FFF2-40B4-BE49-F238E27FC236}">
                <a16:creationId xmlns:a16="http://schemas.microsoft.com/office/drawing/2014/main" id="{C4BC10A2-D281-9AE8-2511-C3BF291C8349}"/>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00520EBF-EEE0-07A9-179F-8624D1602F89}"/>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3B5DC3CC-2208-AD21-C4D2-EB8D3F778EEE}"/>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180E2BB8-D3DB-8565-068F-99A15809C308}"/>
                </a:ext>
              </a:extLst>
            </p:cNvPr>
            <p:cNvPicPr>
              <a:picLocks noChangeAspect="1"/>
            </p:cNvPicPr>
            <p:nvPr/>
          </p:nvPicPr>
          <p:blipFill>
            <a:blip r:embed="rId4"/>
            <a:stretch>
              <a:fillRect/>
            </a:stretch>
          </p:blipFill>
          <p:spPr>
            <a:xfrm>
              <a:off x="20790888" y="274886"/>
              <a:ext cx="2645433" cy="1100784"/>
            </a:xfrm>
            <a:prstGeom prst="rect">
              <a:avLst/>
            </a:prstGeom>
          </p:spPr>
        </p:pic>
      </p:grpSp>
      <p:sp>
        <p:nvSpPr>
          <p:cNvPr id="6" name="Ich habe für meinen Kunden ein Produkt im Kopf, das bestimmte Merkmale aufweist und damit für meinen Kunden einen bestimmten Nutzen hat.…">
            <a:extLst>
              <a:ext uri="{FF2B5EF4-FFF2-40B4-BE49-F238E27FC236}">
                <a16:creationId xmlns:a16="http://schemas.microsoft.com/office/drawing/2014/main" id="{ECC176C8-E498-3046-8194-BFF9C7A21AF7}"/>
              </a:ext>
            </a:extLst>
          </p:cNvPr>
          <p:cNvSpPr txBox="1"/>
          <p:nvPr/>
        </p:nvSpPr>
        <p:spPr>
          <a:xfrm>
            <a:off x="3451806" y="7002016"/>
            <a:ext cx="17813202" cy="4576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algn="l">
              <a:defRPr sz="6200">
                <a:solidFill>
                  <a:srgbClr val="CA362B"/>
                </a:solidFill>
                <a:latin typeface="Impact"/>
                <a:ea typeface="Impact"/>
                <a:cs typeface="Impact"/>
                <a:sym typeface="Impact"/>
              </a:defRPr>
            </a:pPr>
            <a:r>
              <a:rPr sz="4800" b="1" dirty="0">
                <a:latin typeface="Verdana" panose="020B0604030504040204" pitchFamily="34" charset="0"/>
                <a:ea typeface="Verdana" panose="020B0604030504040204" pitchFamily="34" charset="0"/>
                <a:cs typeface="Verdana" panose="020B0604030504040204" pitchFamily="34" charset="0"/>
              </a:rPr>
              <a:t>Ich </a:t>
            </a:r>
            <a:r>
              <a:rPr sz="4800" b="1" dirty="0" err="1">
                <a:latin typeface="Verdana" panose="020B0604030504040204" pitchFamily="34" charset="0"/>
                <a:ea typeface="Verdana" panose="020B0604030504040204" pitchFamily="34" charset="0"/>
                <a:cs typeface="Verdana" panose="020B0604030504040204" pitchFamily="34" charset="0"/>
              </a:rPr>
              <a:t>habe</a:t>
            </a:r>
            <a:r>
              <a:rPr sz="4800" b="1" dirty="0">
                <a:latin typeface="Verdana" panose="020B0604030504040204" pitchFamily="34" charset="0"/>
                <a:ea typeface="Verdana" panose="020B0604030504040204" pitchFamily="34" charset="0"/>
                <a:cs typeface="Verdana" panose="020B0604030504040204" pitchFamily="34" charset="0"/>
              </a:rPr>
              <a:t> für </a:t>
            </a:r>
            <a:r>
              <a:rPr sz="4800" b="1" dirty="0" err="1">
                <a:latin typeface="Verdana" panose="020B0604030504040204" pitchFamily="34" charset="0"/>
                <a:ea typeface="Verdana" panose="020B0604030504040204" pitchFamily="34" charset="0"/>
                <a:cs typeface="Verdana" panose="020B0604030504040204" pitchFamily="34" charset="0"/>
              </a:rPr>
              <a:t>meinen</a:t>
            </a:r>
            <a:r>
              <a:rPr sz="4800" b="1" dirty="0">
                <a:latin typeface="Verdana" panose="020B0604030504040204" pitchFamily="34" charset="0"/>
                <a:ea typeface="Verdana" panose="020B0604030504040204" pitchFamily="34" charset="0"/>
                <a:cs typeface="Verdana" panose="020B0604030504040204" pitchFamily="34" charset="0"/>
              </a:rPr>
              <a:t> Kunden </a:t>
            </a:r>
            <a:r>
              <a:rPr sz="4800" b="1" dirty="0" err="1">
                <a:latin typeface="Verdana" panose="020B0604030504040204" pitchFamily="34" charset="0"/>
                <a:ea typeface="Verdana" panose="020B0604030504040204" pitchFamily="34" charset="0"/>
                <a:cs typeface="Verdana" panose="020B0604030504040204" pitchFamily="34" charset="0"/>
              </a:rPr>
              <a:t>ein</a:t>
            </a:r>
            <a:r>
              <a:rPr sz="4800" b="1" dirty="0">
                <a:latin typeface="Verdana" panose="020B0604030504040204" pitchFamily="34" charset="0"/>
                <a:ea typeface="Verdana" panose="020B0604030504040204" pitchFamily="34" charset="0"/>
                <a:cs typeface="Verdana" panose="020B0604030504040204" pitchFamily="34" charset="0"/>
              </a:rPr>
              <a:t> </a:t>
            </a:r>
            <a:r>
              <a:rPr sz="4800" b="1" dirty="0" err="1">
                <a:latin typeface="Verdana" panose="020B0604030504040204" pitchFamily="34" charset="0"/>
                <a:ea typeface="Verdana" panose="020B0604030504040204" pitchFamily="34" charset="0"/>
                <a:cs typeface="Verdana" panose="020B0604030504040204" pitchFamily="34" charset="0"/>
              </a:rPr>
              <a:t>Produkt</a:t>
            </a:r>
            <a:r>
              <a:rPr sz="4800" b="1" dirty="0">
                <a:latin typeface="Verdana" panose="020B0604030504040204" pitchFamily="34" charset="0"/>
                <a:ea typeface="Verdana" panose="020B0604030504040204" pitchFamily="34" charset="0"/>
                <a:cs typeface="Verdana" panose="020B0604030504040204" pitchFamily="34" charset="0"/>
              </a:rPr>
              <a:t> </a:t>
            </a:r>
            <a:r>
              <a:rPr sz="4800" b="1" dirty="0" err="1">
                <a:latin typeface="Verdana" panose="020B0604030504040204" pitchFamily="34" charset="0"/>
                <a:ea typeface="Verdana" panose="020B0604030504040204" pitchFamily="34" charset="0"/>
                <a:cs typeface="Verdana" panose="020B0604030504040204" pitchFamily="34" charset="0"/>
              </a:rPr>
              <a:t>im</a:t>
            </a:r>
            <a:r>
              <a:rPr sz="4800" b="1" dirty="0">
                <a:latin typeface="Verdana" panose="020B0604030504040204" pitchFamily="34" charset="0"/>
                <a:ea typeface="Verdana" panose="020B0604030504040204" pitchFamily="34" charset="0"/>
                <a:cs typeface="Verdana" panose="020B0604030504040204" pitchFamily="34" charset="0"/>
              </a:rPr>
              <a:t> Kopf, das </a:t>
            </a:r>
            <a:r>
              <a:rPr sz="4800" b="1" dirty="0" err="1">
                <a:latin typeface="Verdana" panose="020B0604030504040204" pitchFamily="34" charset="0"/>
                <a:ea typeface="Verdana" panose="020B0604030504040204" pitchFamily="34" charset="0"/>
                <a:cs typeface="Verdana" panose="020B0604030504040204" pitchFamily="34" charset="0"/>
              </a:rPr>
              <a:t>bestimmte</a:t>
            </a:r>
            <a:r>
              <a:rPr sz="4800" b="1" dirty="0">
                <a:latin typeface="Verdana" panose="020B0604030504040204" pitchFamily="34" charset="0"/>
                <a:ea typeface="Verdana" panose="020B0604030504040204" pitchFamily="34" charset="0"/>
                <a:cs typeface="Verdana" panose="020B0604030504040204" pitchFamily="34" charset="0"/>
              </a:rPr>
              <a:t> </a:t>
            </a:r>
            <a:r>
              <a:rPr sz="4800" b="1" dirty="0" err="1">
                <a:latin typeface="Verdana" panose="020B0604030504040204" pitchFamily="34" charset="0"/>
                <a:ea typeface="Verdana" panose="020B0604030504040204" pitchFamily="34" charset="0"/>
                <a:cs typeface="Verdana" panose="020B0604030504040204" pitchFamily="34" charset="0"/>
              </a:rPr>
              <a:t>Merkmale</a:t>
            </a:r>
            <a:r>
              <a:rPr sz="4800" b="1" dirty="0">
                <a:latin typeface="Verdana" panose="020B0604030504040204" pitchFamily="34" charset="0"/>
                <a:ea typeface="Verdana" panose="020B0604030504040204" pitchFamily="34" charset="0"/>
                <a:cs typeface="Verdana" panose="020B0604030504040204" pitchFamily="34" charset="0"/>
              </a:rPr>
              <a:t> </a:t>
            </a:r>
            <a:r>
              <a:rPr sz="4800" b="1" dirty="0" err="1">
                <a:latin typeface="Verdana" panose="020B0604030504040204" pitchFamily="34" charset="0"/>
                <a:ea typeface="Verdana" panose="020B0604030504040204" pitchFamily="34" charset="0"/>
                <a:cs typeface="Verdana" panose="020B0604030504040204" pitchFamily="34" charset="0"/>
              </a:rPr>
              <a:t>aufweist</a:t>
            </a:r>
            <a:r>
              <a:rPr sz="4800" b="1" dirty="0">
                <a:latin typeface="Verdana" panose="020B0604030504040204" pitchFamily="34" charset="0"/>
                <a:ea typeface="Verdana" panose="020B0604030504040204" pitchFamily="34" charset="0"/>
                <a:cs typeface="Verdana" panose="020B0604030504040204" pitchFamily="34" charset="0"/>
              </a:rPr>
              <a:t> und </a:t>
            </a:r>
            <a:r>
              <a:rPr sz="4800" b="1" dirty="0" err="1">
                <a:latin typeface="Verdana" panose="020B0604030504040204" pitchFamily="34" charset="0"/>
                <a:ea typeface="Verdana" panose="020B0604030504040204" pitchFamily="34" charset="0"/>
                <a:cs typeface="Verdana" panose="020B0604030504040204" pitchFamily="34" charset="0"/>
              </a:rPr>
              <a:t>damit</a:t>
            </a:r>
            <a:r>
              <a:rPr sz="4800" b="1" dirty="0">
                <a:latin typeface="Verdana" panose="020B0604030504040204" pitchFamily="34" charset="0"/>
                <a:ea typeface="Verdana" panose="020B0604030504040204" pitchFamily="34" charset="0"/>
                <a:cs typeface="Verdana" panose="020B0604030504040204" pitchFamily="34" charset="0"/>
              </a:rPr>
              <a:t> für </a:t>
            </a:r>
            <a:r>
              <a:rPr sz="4800" b="1" dirty="0" err="1">
                <a:latin typeface="Verdana" panose="020B0604030504040204" pitchFamily="34" charset="0"/>
                <a:ea typeface="Verdana" panose="020B0604030504040204" pitchFamily="34" charset="0"/>
                <a:cs typeface="Verdana" panose="020B0604030504040204" pitchFamily="34" charset="0"/>
              </a:rPr>
              <a:t>meinen</a:t>
            </a:r>
            <a:r>
              <a:rPr sz="4800" b="1" dirty="0">
                <a:latin typeface="Verdana" panose="020B0604030504040204" pitchFamily="34" charset="0"/>
                <a:ea typeface="Verdana" panose="020B0604030504040204" pitchFamily="34" charset="0"/>
                <a:cs typeface="Verdana" panose="020B0604030504040204" pitchFamily="34" charset="0"/>
              </a:rPr>
              <a:t> Kunden </a:t>
            </a:r>
            <a:r>
              <a:rPr sz="4800" b="1" dirty="0" err="1">
                <a:latin typeface="Verdana" panose="020B0604030504040204" pitchFamily="34" charset="0"/>
                <a:ea typeface="Verdana" panose="020B0604030504040204" pitchFamily="34" charset="0"/>
                <a:cs typeface="Verdana" panose="020B0604030504040204" pitchFamily="34" charset="0"/>
              </a:rPr>
              <a:t>einen</a:t>
            </a:r>
            <a:r>
              <a:rPr sz="4800" b="1" dirty="0">
                <a:latin typeface="Verdana" panose="020B0604030504040204" pitchFamily="34" charset="0"/>
                <a:ea typeface="Verdana" panose="020B0604030504040204" pitchFamily="34" charset="0"/>
                <a:cs typeface="Verdana" panose="020B0604030504040204" pitchFamily="34" charset="0"/>
              </a:rPr>
              <a:t> </a:t>
            </a:r>
            <a:r>
              <a:rPr sz="4800" b="1" dirty="0" err="1">
                <a:latin typeface="Verdana" panose="020B0604030504040204" pitchFamily="34" charset="0"/>
                <a:ea typeface="Verdana" panose="020B0604030504040204" pitchFamily="34" charset="0"/>
                <a:cs typeface="Verdana" panose="020B0604030504040204" pitchFamily="34" charset="0"/>
              </a:rPr>
              <a:t>bestimmten</a:t>
            </a:r>
            <a:r>
              <a:rPr sz="4800" b="1" dirty="0">
                <a:latin typeface="Verdana" panose="020B0604030504040204" pitchFamily="34" charset="0"/>
                <a:ea typeface="Verdana" panose="020B0604030504040204" pitchFamily="34" charset="0"/>
                <a:cs typeface="Verdana" panose="020B0604030504040204" pitchFamily="34" charset="0"/>
              </a:rPr>
              <a:t> </a:t>
            </a:r>
            <a:r>
              <a:rPr sz="4800" b="1" dirty="0" err="1">
                <a:latin typeface="Verdana" panose="020B0604030504040204" pitchFamily="34" charset="0"/>
                <a:ea typeface="Verdana" panose="020B0604030504040204" pitchFamily="34" charset="0"/>
                <a:cs typeface="Verdana" panose="020B0604030504040204" pitchFamily="34" charset="0"/>
              </a:rPr>
              <a:t>Nutzen</a:t>
            </a:r>
            <a:r>
              <a:rPr sz="4800" b="1" dirty="0">
                <a:latin typeface="Verdana" panose="020B0604030504040204" pitchFamily="34" charset="0"/>
                <a:ea typeface="Verdana" panose="020B0604030504040204" pitchFamily="34" charset="0"/>
                <a:cs typeface="Verdana" panose="020B0604030504040204" pitchFamily="34" charset="0"/>
              </a:rPr>
              <a:t> hat.</a:t>
            </a:r>
          </a:p>
          <a:p>
            <a:pPr algn="l">
              <a:defRPr sz="6200">
                <a:solidFill>
                  <a:srgbClr val="CA362B"/>
                </a:solidFill>
                <a:latin typeface="Impact"/>
                <a:ea typeface="Impact"/>
                <a:cs typeface="Impact"/>
                <a:sym typeface="Impact"/>
              </a:defRPr>
            </a:pPr>
            <a:endParaRPr sz="4800" b="1" dirty="0">
              <a:latin typeface="Verdana" panose="020B0604030504040204" pitchFamily="34" charset="0"/>
              <a:ea typeface="Verdana" panose="020B0604030504040204" pitchFamily="34" charset="0"/>
              <a:cs typeface="Verdana" panose="020B0604030504040204" pitchFamily="34" charset="0"/>
            </a:endParaRPr>
          </a:p>
          <a:p>
            <a:pPr algn="l">
              <a:defRPr sz="6200">
                <a:solidFill>
                  <a:srgbClr val="CA362B"/>
                </a:solidFill>
                <a:latin typeface="Impact"/>
                <a:ea typeface="Impact"/>
                <a:cs typeface="Impact"/>
                <a:sym typeface="Impact"/>
              </a:defRPr>
            </a:pPr>
            <a:r>
              <a:rPr sz="4800" b="1" dirty="0">
                <a:latin typeface="Verdana" panose="020B0604030504040204" pitchFamily="34" charset="0"/>
                <a:ea typeface="Verdana" panose="020B0604030504040204" pitchFamily="34" charset="0"/>
                <a:cs typeface="Verdana" panose="020B0604030504040204" pitchFamily="34" charset="0"/>
              </a:rPr>
              <a:t>Mit </a:t>
            </a:r>
            <a:r>
              <a:rPr sz="4800" b="1" dirty="0" err="1">
                <a:latin typeface="Verdana" panose="020B0604030504040204" pitchFamily="34" charset="0"/>
                <a:ea typeface="Verdana" panose="020B0604030504040204" pitchFamily="34" charset="0"/>
                <a:cs typeface="Verdana" panose="020B0604030504040204" pitchFamily="34" charset="0"/>
              </a:rPr>
              <a:t>welchen</a:t>
            </a:r>
            <a:r>
              <a:rPr sz="4800" b="1" dirty="0">
                <a:latin typeface="Verdana" panose="020B0604030504040204" pitchFamily="34" charset="0"/>
                <a:ea typeface="Verdana" panose="020B0604030504040204" pitchFamily="34" charset="0"/>
                <a:cs typeface="Verdana" panose="020B0604030504040204" pitchFamily="34" charset="0"/>
              </a:rPr>
              <a:t> </a:t>
            </a:r>
            <a:r>
              <a:rPr sz="4800" b="1" dirty="0" err="1">
                <a:latin typeface="Verdana" panose="020B0604030504040204" pitchFamily="34" charset="0"/>
                <a:ea typeface="Verdana" panose="020B0604030504040204" pitchFamily="34" charset="0"/>
                <a:cs typeface="Verdana" panose="020B0604030504040204" pitchFamily="34" charset="0"/>
              </a:rPr>
              <a:t>Fragen</a:t>
            </a:r>
            <a:r>
              <a:rPr sz="4800" b="1" dirty="0">
                <a:latin typeface="Verdana" panose="020B0604030504040204" pitchFamily="34" charset="0"/>
                <a:ea typeface="Verdana" panose="020B0604030504040204" pitchFamily="34" charset="0"/>
                <a:cs typeface="Verdana" panose="020B0604030504040204" pitchFamily="34" charset="0"/>
              </a:rPr>
              <a:t> </a:t>
            </a:r>
            <a:r>
              <a:rPr sz="4800" b="1" dirty="0" err="1">
                <a:latin typeface="Verdana" panose="020B0604030504040204" pitchFamily="34" charset="0"/>
                <a:ea typeface="Verdana" panose="020B0604030504040204" pitchFamily="34" charset="0"/>
                <a:cs typeface="Verdana" panose="020B0604030504040204" pitchFamily="34" charset="0"/>
              </a:rPr>
              <a:t>schubse</a:t>
            </a:r>
            <a:r>
              <a:rPr sz="4800" b="1" dirty="0">
                <a:latin typeface="Verdana" panose="020B0604030504040204" pitchFamily="34" charset="0"/>
                <a:ea typeface="Verdana" panose="020B0604030504040204" pitchFamily="34" charset="0"/>
                <a:cs typeface="Verdana" panose="020B0604030504040204" pitchFamily="34" charset="0"/>
              </a:rPr>
              <a:t> ich </a:t>
            </a:r>
            <a:r>
              <a:rPr sz="4800" b="1" dirty="0" err="1">
                <a:latin typeface="Verdana" panose="020B0604030504040204" pitchFamily="34" charset="0"/>
                <a:ea typeface="Verdana" panose="020B0604030504040204" pitchFamily="34" charset="0"/>
                <a:cs typeface="Verdana" panose="020B0604030504040204" pitchFamily="34" charset="0"/>
              </a:rPr>
              <a:t>meinen</a:t>
            </a:r>
            <a:r>
              <a:rPr sz="4800" b="1" dirty="0">
                <a:latin typeface="Verdana" panose="020B0604030504040204" pitchFamily="34" charset="0"/>
                <a:ea typeface="Verdana" panose="020B0604030504040204" pitchFamily="34" charset="0"/>
                <a:cs typeface="Verdana" panose="020B0604030504040204" pitchFamily="34" charset="0"/>
              </a:rPr>
              <a:t> Kunden auf den </a:t>
            </a:r>
            <a:r>
              <a:rPr sz="4800" b="1" dirty="0" err="1">
                <a:latin typeface="Verdana" panose="020B0604030504040204" pitchFamily="34" charset="0"/>
                <a:ea typeface="Verdana" panose="020B0604030504040204" pitchFamily="34" charset="0"/>
                <a:cs typeface="Verdana" panose="020B0604030504040204" pitchFamily="34" charset="0"/>
              </a:rPr>
              <a:t>Nutzen</a:t>
            </a:r>
            <a:r>
              <a:rPr sz="4800" b="1" dirty="0">
                <a:latin typeface="Verdana" panose="020B0604030504040204" pitchFamily="34" charset="0"/>
                <a:ea typeface="Verdana" panose="020B0604030504040204" pitchFamily="34" charset="0"/>
                <a:cs typeface="Verdana" panose="020B0604030504040204" pitchFamily="34" charset="0"/>
              </a:rPr>
              <a:t> und </a:t>
            </a:r>
            <a:r>
              <a:rPr sz="4800" b="1" dirty="0" err="1">
                <a:latin typeface="Verdana" panose="020B0604030504040204" pitchFamily="34" charset="0"/>
                <a:ea typeface="Verdana" panose="020B0604030504040204" pitchFamily="34" charset="0"/>
                <a:cs typeface="Verdana" panose="020B0604030504040204" pitchFamily="34" charset="0"/>
              </a:rPr>
              <a:t>somit</a:t>
            </a:r>
            <a:r>
              <a:rPr sz="4800" b="1" dirty="0">
                <a:latin typeface="Verdana" panose="020B0604030504040204" pitchFamily="34" charset="0"/>
                <a:ea typeface="Verdana" panose="020B0604030504040204" pitchFamily="34" charset="0"/>
                <a:cs typeface="Verdana" panose="020B0604030504040204" pitchFamily="34" charset="0"/>
              </a:rPr>
              <a:t> auf das </a:t>
            </a:r>
            <a:r>
              <a:rPr sz="4800" b="1" dirty="0" err="1">
                <a:latin typeface="Verdana" panose="020B0604030504040204" pitchFamily="34" charset="0"/>
                <a:ea typeface="Verdana" panose="020B0604030504040204" pitchFamily="34" charset="0"/>
                <a:cs typeface="Verdana" panose="020B0604030504040204" pitchFamily="34" charset="0"/>
              </a:rPr>
              <a:t>Produkt</a:t>
            </a:r>
            <a:r>
              <a:rPr sz="4800" b="1" dirty="0">
                <a:latin typeface="Verdana" panose="020B0604030504040204" pitchFamily="34" charset="0"/>
                <a:ea typeface="Verdana" panose="020B0604030504040204" pitchFamily="34" charset="0"/>
                <a:cs typeface="Verdana" panose="020B0604030504040204" pitchFamily="34" charset="0"/>
              </a:rPr>
              <a:t>?</a:t>
            </a:r>
          </a:p>
        </p:txBody>
      </p:sp>
      <p:sp>
        <p:nvSpPr>
          <p:cNvPr id="7" name="BEISPIELE">
            <a:extLst>
              <a:ext uri="{FF2B5EF4-FFF2-40B4-BE49-F238E27FC236}">
                <a16:creationId xmlns:a16="http://schemas.microsoft.com/office/drawing/2014/main" id="{C3015B68-AC77-6EC9-49C1-14E9AB1B47C8}"/>
              </a:ext>
            </a:extLst>
          </p:cNvPr>
          <p:cNvSpPr/>
          <p:nvPr/>
        </p:nvSpPr>
        <p:spPr>
          <a:xfrm rot="20363172">
            <a:off x="-614622" y="518852"/>
            <a:ext cx="5162970" cy="1270001"/>
          </a:xfrm>
          <a:prstGeom prst="roundRect">
            <a:avLst>
              <a:gd name="adj" fmla="val 15000"/>
            </a:avLst>
          </a:prstGeom>
          <a:blipFill>
            <a:blip r:embed="rId5" cstate="print"/>
          </a:blip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a:defRPr sz="6600" spc="924">
                <a:solidFill>
                  <a:srgbClr val="FFFFFF"/>
                </a:solidFill>
                <a:latin typeface="Impact"/>
                <a:ea typeface="Impact"/>
                <a:cs typeface="Impact"/>
                <a:sym typeface="Impact"/>
              </a:defRPr>
            </a:lvl1pPr>
          </a:lstStyle>
          <a:p>
            <a:r>
              <a:rPr lang="de-DE" dirty="0" err="1"/>
              <a:t>Reminder</a:t>
            </a:r>
            <a:endParaRPr lang="de-DE" dirty="0"/>
          </a:p>
        </p:txBody>
      </p:sp>
      <p:sp>
        <p:nvSpPr>
          <p:cNvPr id="10" name="Pfeil">
            <a:extLst>
              <a:ext uri="{FF2B5EF4-FFF2-40B4-BE49-F238E27FC236}">
                <a16:creationId xmlns:a16="http://schemas.microsoft.com/office/drawing/2014/main" id="{98815434-4587-A684-1D45-6ACDB73E7D12}"/>
              </a:ext>
            </a:extLst>
          </p:cNvPr>
          <p:cNvSpPr/>
          <p:nvPr/>
        </p:nvSpPr>
        <p:spPr>
          <a:xfrm>
            <a:off x="4606631" y="12089036"/>
            <a:ext cx="15290225" cy="1419430"/>
          </a:xfrm>
          <a:prstGeom prst="rightArrow">
            <a:avLst>
              <a:gd name="adj1" fmla="val 41065"/>
              <a:gd name="adj2" fmla="val 99336"/>
            </a:avLst>
          </a:prstGeom>
          <a:solidFill>
            <a:schemeClr val="accent5">
              <a:hueOff val="-444211"/>
              <a:satOff val="-14915"/>
              <a:lumOff val="22857"/>
            </a:schemeClr>
          </a:solid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r>
              <a:rPr lang="de-DE" b="1" dirty="0">
                <a:latin typeface="Verdana" panose="020B0604030504040204" pitchFamily="34" charset="0"/>
                <a:ea typeface="Verdana" panose="020B0604030504040204" pitchFamily="34" charset="0"/>
                <a:cs typeface="Verdana" panose="020B0604030504040204" pitchFamily="34" charset="0"/>
              </a:rPr>
              <a:t>Beispiel nächste Folie</a:t>
            </a:r>
            <a:endParaRPr b="1" dirty="0">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D3B2C-CCD4-C906-289B-4D09868E1016}"/>
            </a:ext>
          </a:extLst>
        </p:cNvPr>
        <p:cNvGrpSpPr/>
        <p:nvPr/>
      </p:nvGrpSpPr>
      <p:grpSpPr>
        <a:xfrm>
          <a:off x="0" y="0"/>
          <a:ext cx="0" cy="0"/>
          <a:chOff x="0" y="0"/>
          <a:chExt cx="0" cy="0"/>
        </a:xfrm>
      </p:grpSpPr>
      <p:graphicFrame>
        <p:nvGraphicFramePr>
          <p:cNvPr id="1639" name="Tabelle 1">
            <a:extLst>
              <a:ext uri="{FF2B5EF4-FFF2-40B4-BE49-F238E27FC236}">
                <a16:creationId xmlns:a16="http://schemas.microsoft.com/office/drawing/2014/main" id="{5DD6F5B0-5208-9D57-D86C-C171E02C7076}"/>
              </a:ext>
            </a:extLst>
          </p:cNvPr>
          <p:cNvGraphicFramePr/>
          <p:nvPr/>
        </p:nvGraphicFramePr>
        <p:xfrm>
          <a:off x="2591651" y="5153175"/>
          <a:ext cx="18318183" cy="5623335"/>
        </p:xfrm>
        <a:graphic>
          <a:graphicData uri="http://schemas.openxmlformats.org/drawingml/2006/table">
            <a:tbl>
              <a:tblPr firstRow="1" bandRow="1">
                <a:tableStyleId>{4C3C2611-4C71-4FC5-86AE-919BDF0F9419}</a:tableStyleId>
              </a:tblPr>
              <a:tblGrid>
                <a:gridCol w="1778494">
                  <a:extLst>
                    <a:ext uri="{9D8B030D-6E8A-4147-A177-3AD203B41FA5}">
                      <a16:colId xmlns:a16="http://schemas.microsoft.com/office/drawing/2014/main" val="20000"/>
                    </a:ext>
                  </a:extLst>
                </a:gridCol>
                <a:gridCol w="1527478">
                  <a:extLst>
                    <a:ext uri="{9D8B030D-6E8A-4147-A177-3AD203B41FA5}">
                      <a16:colId xmlns:a16="http://schemas.microsoft.com/office/drawing/2014/main" val="20001"/>
                    </a:ext>
                  </a:extLst>
                </a:gridCol>
                <a:gridCol w="4375745">
                  <a:extLst>
                    <a:ext uri="{9D8B030D-6E8A-4147-A177-3AD203B41FA5}">
                      <a16:colId xmlns:a16="http://schemas.microsoft.com/office/drawing/2014/main" val="20002"/>
                    </a:ext>
                  </a:extLst>
                </a:gridCol>
                <a:gridCol w="10636466">
                  <a:extLst>
                    <a:ext uri="{9D8B030D-6E8A-4147-A177-3AD203B41FA5}">
                      <a16:colId xmlns:a16="http://schemas.microsoft.com/office/drawing/2014/main" val="20003"/>
                    </a:ext>
                  </a:extLst>
                </a:gridCol>
              </a:tblGrid>
              <a:tr h="1735924">
                <a:tc>
                  <a:txBody>
                    <a:bodyPr/>
                    <a:lstStyle/>
                    <a:p>
                      <a:pPr algn="ctr" defTabSz="914400">
                        <a:defRPr sz="1800" b="0">
                          <a:solidFill>
                            <a:srgbClr val="000000"/>
                          </a:solidFill>
                        </a:defRPr>
                      </a:pPr>
                      <a:r>
                        <a:rPr sz="1400" b="1">
                          <a:solidFill>
                            <a:srgbClr val="FFFFFF"/>
                          </a:solidFill>
                          <a:sym typeface="Helvetica"/>
                        </a:rPr>
                        <a:t>PRODUKT/DIENSTLEISTUNG</a:t>
                      </a:r>
                    </a:p>
                  </a:txBody>
                  <a:tcPr marL="50800" marR="50800" marT="50800" marB="50800" anchor="ctr" horzOverflow="overflow">
                    <a:lnL w="12700">
                      <a:solidFill>
                        <a:srgbClr val="3797C6"/>
                      </a:solidFill>
                      <a:miter lim="400000"/>
                    </a:lnL>
                    <a:lnT w="12700">
                      <a:solidFill>
                        <a:srgbClr val="3797C6"/>
                      </a:solidFill>
                      <a:miter lim="400000"/>
                    </a:lnT>
                  </a:tcPr>
                </a:tc>
                <a:tc>
                  <a:txBody>
                    <a:bodyPr/>
                    <a:lstStyle/>
                    <a:p>
                      <a:pPr algn="ctr" defTabSz="914400">
                        <a:defRPr sz="1800" b="0">
                          <a:solidFill>
                            <a:srgbClr val="000000"/>
                          </a:solidFill>
                        </a:defRPr>
                      </a:pPr>
                      <a:r>
                        <a:rPr sz="1400" b="1">
                          <a:solidFill>
                            <a:srgbClr val="FFFFFF"/>
                          </a:solidFill>
                          <a:sym typeface="Helvetica"/>
                        </a:rPr>
                        <a:t>MERKMALE 
von Produkt oder Dienstleistung</a:t>
                      </a:r>
                    </a:p>
                  </a:txBody>
                  <a:tcPr marL="50800" marR="50800" marT="50800" marB="50800" anchor="ctr" horzOverflow="overflow">
                    <a:lnT w="12700">
                      <a:solidFill>
                        <a:srgbClr val="3797C6"/>
                      </a:solidFill>
                      <a:miter lim="400000"/>
                    </a:lnT>
                  </a:tcPr>
                </a:tc>
                <a:tc>
                  <a:txBody>
                    <a:bodyPr/>
                    <a:lstStyle/>
                    <a:p>
                      <a:pPr algn="ctr" defTabSz="914400">
                        <a:defRPr sz="1800" b="0">
                          <a:solidFill>
                            <a:srgbClr val="000000"/>
                          </a:solidFill>
                        </a:defRPr>
                      </a:pPr>
                      <a:r>
                        <a:rPr sz="3600" b="1">
                          <a:solidFill>
                            <a:srgbClr val="FFFFFF"/>
                          </a:solidFill>
                          <a:sym typeface="Helvetica"/>
                        </a:rPr>
                        <a:t>NUTZEN 
für den Kunden</a:t>
                      </a:r>
                    </a:p>
                  </a:txBody>
                  <a:tcPr marL="50800" marR="50800" marT="50800" marB="50800" anchor="ctr" horzOverflow="overflow">
                    <a:lnT w="12700">
                      <a:solidFill>
                        <a:srgbClr val="3797C6"/>
                      </a:solidFill>
                      <a:miter lim="400000"/>
                    </a:lnT>
                  </a:tcPr>
                </a:tc>
                <a:tc>
                  <a:txBody>
                    <a:bodyPr/>
                    <a:lstStyle/>
                    <a:p>
                      <a:pPr algn="ctr" defTabSz="914400">
                        <a:defRPr sz="1800" b="0">
                          <a:solidFill>
                            <a:srgbClr val="000000"/>
                          </a:solidFill>
                        </a:defRPr>
                      </a:pPr>
                      <a:r>
                        <a:rPr sz="3600" b="1">
                          <a:solidFill>
                            <a:srgbClr val="FFFFFF"/>
                          </a:solidFill>
                          <a:sym typeface="Helvetica"/>
                        </a:rPr>
                        <a:t>idealerweise KÖNIGSFRAGEN
zum Kundennutzen</a:t>
                      </a:r>
                    </a:p>
                  </a:txBody>
                  <a:tcPr marL="50800" marR="50800" marT="50800" marB="50800" anchor="ctr" horzOverflow="overflow">
                    <a:lnR w="12700">
                      <a:solidFill>
                        <a:srgbClr val="3797C6"/>
                      </a:solidFill>
                      <a:miter lim="400000"/>
                    </a:lnR>
                    <a:lnT w="12700">
                      <a:solidFill>
                        <a:srgbClr val="3797C6"/>
                      </a:solidFill>
                      <a:miter lim="400000"/>
                    </a:lnT>
                  </a:tcPr>
                </a:tc>
                <a:extLst>
                  <a:ext uri="{0D108BD9-81ED-4DB2-BD59-A6C34878D82A}">
                    <a16:rowId xmlns:a16="http://schemas.microsoft.com/office/drawing/2014/main" val="10000"/>
                  </a:ext>
                </a:extLst>
              </a:tr>
              <a:tr h="1701723">
                <a:tc>
                  <a:txBody>
                    <a:bodyPr/>
                    <a:lstStyle/>
                    <a:p>
                      <a:pPr algn="ctr" defTabSz="914400">
                        <a:defRPr sz="3600">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B w="12700">
                      <a:solidFill>
                        <a:srgbClr val="3797C6"/>
                      </a:solidFill>
                      <a:miter lim="400000"/>
                    </a:lnB>
                  </a:tcPr>
                </a:tc>
                <a:tc>
                  <a:txBody>
                    <a:bodyPr/>
                    <a:lstStyle/>
                    <a:p>
                      <a:pPr algn="ctr" defTabSz="914400">
                        <a:defRPr sz="3600">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B w="12700">
                      <a:solidFill>
                        <a:srgbClr val="3797C6"/>
                      </a:solidFill>
                      <a:miter lim="400000"/>
                    </a:lnB>
                  </a:tcPr>
                </a:tc>
                <a:tc>
                  <a:txBody>
                    <a:bodyPr/>
                    <a:lstStyle/>
                    <a:p>
                      <a:pPr algn="ctr" defTabSz="914400">
                        <a:defRPr sz="3600">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B w="12700">
                      <a:solidFill>
                        <a:srgbClr val="3797C6"/>
                      </a:solidFill>
                      <a:miter lim="400000"/>
                    </a:lnB>
                  </a:tcPr>
                </a:tc>
                <a:tc>
                  <a:txBody>
                    <a:bodyPr/>
                    <a:lstStyle/>
                    <a:p>
                      <a:pPr algn="ctr" defTabSz="914400">
                        <a:defRPr sz="3600">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B w="12700">
                      <a:solidFill>
                        <a:srgbClr val="3797C6"/>
                      </a:solidFill>
                      <a:miter lim="400000"/>
                    </a:lnB>
                  </a:tcPr>
                </a:tc>
                <a:extLst>
                  <a:ext uri="{0D108BD9-81ED-4DB2-BD59-A6C34878D82A}">
                    <a16:rowId xmlns:a16="http://schemas.microsoft.com/office/drawing/2014/main" val="10001"/>
                  </a:ext>
                </a:extLst>
              </a:tr>
              <a:tr h="2185688">
                <a:tc>
                  <a:txBody>
                    <a:bodyPr/>
                    <a:lstStyle/>
                    <a:p>
                      <a:pPr algn="ctr" defTabSz="914400">
                        <a:defRPr sz="3600">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algn="ctr" defTabSz="914400">
                        <a:defRPr sz="3600">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algn="ctr" defTabSz="914400">
                        <a:defRPr sz="3600">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algn="ctr" defTabSz="914400">
                        <a:defRPr sz="3600">
                          <a:sym typeface="Helvetica Light"/>
                        </a:defRPr>
                      </a:pPr>
                      <a:endParaRPr dirty="0"/>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2"/>
                  </a:ext>
                </a:extLst>
              </a:tr>
            </a:tbl>
          </a:graphicData>
        </a:graphic>
      </p:graphicFrame>
      <p:sp>
        <p:nvSpPr>
          <p:cNvPr id="1640" name="Welche (Königs-)Fragen leiten den Kunden zum Nutzen, den unsere unserer Produkte + Dienstleistungen bieten?">
            <a:extLst>
              <a:ext uri="{FF2B5EF4-FFF2-40B4-BE49-F238E27FC236}">
                <a16:creationId xmlns:a16="http://schemas.microsoft.com/office/drawing/2014/main" id="{CD9D5E1C-A179-C968-014F-FA76913C1BC3}"/>
              </a:ext>
            </a:extLst>
          </p:cNvPr>
          <p:cNvSpPr txBox="1"/>
          <p:nvPr/>
        </p:nvSpPr>
        <p:spPr>
          <a:xfrm>
            <a:off x="1634989" y="2023516"/>
            <a:ext cx="19468534" cy="2962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lvl1pPr defTabSz="457200">
              <a:defRPr sz="6100" b="1">
                <a:solidFill>
                  <a:srgbClr val="2B669A"/>
                </a:solidFill>
                <a:latin typeface="Verdana"/>
                <a:ea typeface="Verdana"/>
                <a:cs typeface="Verdana"/>
                <a:sym typeface="Verdana"/>
              </a:defRPr>
            </a:lvl1pPr>
          </a:lstStyle>
          <a:p>
            <a:r>
              <a:rPr dirty="0" err="1"/>
              <a:t>Welche</a:t>
            </a:r>
            <a:r>
              <a:rPr dirty="0"/>
              <a:t> (</a:t>
            </a:r>
            <a:r>
              <a:rPr dirty="0" err="1"/>
              <a:t>Königs</a:t>
            </a:r>
            <a:r>
              <a:rPr dirty="0"/>
              <a:t>-)</a:t>
            </a:r>
            <a:r>
              <a:rPr dirty="0" err="1"/>
              <a:t>Fragen</a:t>
            </a:r>
            <a:r>
              <a:rPr dirty="0"/>
              <a:t> </a:t>
            </a:r>
            <a:r>
              <a:rPr dirty="0" err="1"/>
              <a:t>leiten</a:t>
            </a:r>
            <a:r>
              <a:rPr dirty="0"/>
              <a:t> den Kunden </a:t>
            </a:r>
            <a:r>
              <a:rPr dirty="0" err="1"/>
              <a:t>zum</a:t>
            </a:r>
            <a:r>
              <a:rPr dirty="0"/>
              <a:t> </a:t>
            </a:r>
            <a:r>
              <a:rPr dirty="0" err="1"/>
              <a:t>Nutzen</a:t>
            </a:r>
            <a:r>
              <a:rPr dirty="0"/>
              <a:t>, den </a:t>
            </a:r>
            <a:r>
              <a:rPr dirty="0" err="1"/>
              <a:t>unsere</a:t>
            </a:r>
            <a:r>
              <a:rPr dirty="0"/>
              <a:t> </a:t>
            </a:r>
            <a:r>
              <a:rPr dirty="0" err="1"/>
              <a:t>Produkte</a:t>
            </a:r>
            <a:r>
              <a:rPr dirty="0"/>
              <a:t> + </a:t>
            </a:r>
            <a:r>
              <a:rPr dirty="0" err="1"/>
              <a:t>Dienstleistungen</a:t>
            </a:r>
            <a:r>
              <a:rPr dirty="0"/>
              <a:t> </a:t>
            </a:r>
            <a:r>
              <a:rPr dirty="0" err="1"/>
              <a:t>bieten</a:t>
            </a:r>
            <a:r>
              <a:rPr dirty="0"/>
              <a:t>?</a:t>
            </a:r>
          </a:p>
        </p:txBody>
      </p:sp>
      <p:sp>
        <p:nvSpPr>
          <p:cNvPr id="1641" name="Pfeil">
            <a:extLst>
              <a:ext uri="{FF2B5EF4-FFF2-40B4-BE49-F238E27FC236}">
                <a16:creationId xmlns:a16="http://schemas.microsoft.com/office/drawing/2014/main" id="{98BD79B9-DE71-CB4E-78BA-7E426B8B4689}"/>
              </a:ext>
            </a:extLst>
          </p:cNvPr>
          <p:cNvSpPr/>
          <p:nvPr/>
        </p:nvSpPr>
        <p:spPr>
          <a:xfrm rot="10805282">
            <a:off x="8554723" y="8407801"/>
            <a:ext cx="3697505" cy="1419430"/>
          </a:xfrm>
          <a:prstGeom prst="rightArrow">
            <a:avLst>
              <a:gd name="adj1" fmla="val 41065"/>
              <a:gd name="adj2" fmla="val 99336"/>
            </a:avLst>
          </a:prstGeom>
          <a:solidFill>
            <a:schemeClr val="accent5">
              <a:hueOff val="-444211"/>
              <a:satOff val="-14915"/>
              <a:lumOff val="22857"/>
            </a:schemeClr>
          </a:solid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1644" name="sehr großer Haft-…">
            <a:extLst>
              <a:ext uri="{FF2B5EF4-FFF2-40B4-BE49-F238E27FC236}">
                <a16:creationId xmlns:a16="http://schemas.microsoft.com/office/drawing/2014/main" id="{7CCF7A34-4238-0041-8AA2-81B5E369F147}"/>
              </a:ext>
            </a:extLst>
          </p:cNvPr>
          <p:cNvSpPr txBox="1"/>
          <p:nvPr/>
        </p:nvSpPr>
        <p:spPr>
          <a:xfrm>
            <a:off x="6042536" y="6957782"/>
            <a:ext cx="3878139" cy="1514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spAutoFit/>
          </a:bodyPr>
          <a:lstStyle/>
          <a:p>
            <a:pPr algn="l" defTabSz="457200">
              <a:defRPr sz="3000" b="1">
                <a:solidFill>
                  <a:srgbClr val="2B669A"/>
                </a:solidFill>
                <a:latin typeface="Verdana"/>
                <a:ea typeface="Verdana"/>
                <a:cs typeface="Verdana"/>
                <a:sym typeface="Verdana"/>
              </a:defRPr>
            </a:pPr>
            <a:r>
              <a:rPr dirty="0" err="1"/>
              <a:t>sehr</a:t>
            </a:r>
            <a:r>
              <a:rPr dirty="0"/>
              <a:t> </a:t>
            </a:r>
            <a:r>
              <a:rPr dirty="0" err="1"/>
              <a:t>großer</a:t>
            </a:r>
            <a:r>
              <a:rPr dirty="0"/>
              <a:t> Haft-</a:t>
            </a:r>
          </a:p>
          <a:p>
            <a:pPr algn="l" defTabSz="457200">
              <a:defRPr sz="3000" b="1">
                <a:solidFill>
                  <a:srgbClr val="2B669A"/>
                </a:solidFill>
                <a:latin typeface="Verdana"/>
                <a:ea typeface="Verdana"/>
                <a:cs typeface="Verdana"/>
                <a:sym typeface="Verdana"/>
              </a:defRPr>
            </a:pPr>
            <a:r>
              <a:rPr dirty="0" err="1"/>
              <a:t>reibewert</a:t>
            </a:r>
            <a:r>
              <a:rPr dirty="0"/>
              <a:t>, </a:t>
            </a:r>
            <a:r>
              <a:rPr dirty="0" err="1"/>
              <a:t>sehr</a:t>
            </a:r>
            <a:r>
              <a:rPr dirty="0"/>
              <a:t> </a:t>
            </a:r>
          </a:p>
          <a:p>
            <a:pPr algn="l" defTabSz="457200">
              <a:defRPr sz="3000" b="1">
                <a:solidFill>
                  <a:srgbClr val="2B669A"/>
                </a:solidFill>
                <a:latin typeface="Verdana"/>
                <a:ea typeface="Verdana"/>
                <a:cs typeface="Verdana"/>
                <a:sym typeface="Verdana"/>
              </a:defRPr>
            </a:pPr>
            <a:r>
              <a:rPr dirty="0" err="1"/>
              <a:t>rutschsicher</a:t>
            </a:r>
            <a:r>
              <a:rPr dirty="0"/>
              <a:t> </a:t>
            </a:r>
          </a:p>
        </p:txBody>
      </p:sp>
      <p:sp>
        <p:nvSpPr>
          <p:cNvPr id="1645" name="„Wer wird dieses Badezimmer nutzen?“…">
            <a:extLst>
              <a:ext uri="{FF2B5EF4-FFF2-40B4-BE49-F238E27FC236}">
                <a16:creationId xmlns:a16="http://schemas.microsoft.com/office/drawing/2014/main" id="{8FB6D488-1C64-E05B-FB94-3FCB62F7D4B5}"/>
              </a:ext>
            </a:extLst>
          </p:cNvPr>
          <p:cNvSpPr txBox="1"/>
          <p:nvPr/>
        </p:nvSpPr>
        <p:spPr>
          <a:xfrm>
            <a:off x="10438297" y="6924953"/>
            <a:ext cx="10192300" cy="1514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marL="370416" indent="-370416" algn="l" defTabSz="457200">
              <a:buSzPct val="75000"/>
              <a:buChar char="•"/>
              <a:defRPr sz="3000" b="1">
                <a:solidFill>
                  <a:srgbClr val="2B669A"/>
                </a:solidFill>
                <a:latin typeface="Verdana"/>
                <a:ea typeface="Verdana"/>
                <a:cs typeface="Verdana"/>
                <a:sym typeface="Verdana"/>
              </a:defRPr>
            </a:pPr>
            <a:r>
              <a:rPr dirty="0"/>
              <a:t>„</a:t>
            </a:r>
            <a:r>
              <a:rPr dirty="0" err="1"/>
              <a:t>Wer</a:t>
            </a:r>
            <a:r>
              <a:rPr dirty="0"/>
              <a:t> </a:t>
            </a:r>
            <a:r>
              <a:rPr dirty="0" err="1"/>
              <a:t>wird</a:t>
            </a:r>
            <a:r>
              <a:rPr dirty="0"/>
              <a:t> dieses </a:t>
            </a:r>
            <a:r>
              <a:rPr dirty="0" err="1"/>
              <a:t>Badezimmer</a:t>
            </a:r>
            <a:r>
              <a:rPr dirty="0"/>
              <a:t> </a:t>
            </a:r>
            <a:r>
              <a:rPr dirty="0" err="1"/>
              <a:t>nutzen</a:t>
            </a:r>
            <a:r>
              <a:rPr dirty="0"/>
              <a:t>?“</a:t>
            </a:r>
          </a:p>
          <a:p>
            <a:pPr marL="370416" indent="-370416" algn="l" defTabSz="457200">
              <a:buSzPct val="75000"/>
              <a:buChar char="•"/>
              <a:defRPr sz="3000" b="1">
                <a:solidFill>
                  <a:srgbClr val="2B669A"/>
                </a:solidFill>
                <a:latin typeface="Verdana"/>
                <a:ea typeface="Verdana"/>
                <a:cs typeface="Verdana"/>
                <a:sym typeface="Verdana"/>
              </a:defRPr>
            </a:pPr>
            <a:r>
              <a:rPr dirty="0"/>
              <a:t>„Wie </a:t>
            </a:r>
            <a:r>
              <a:rPr dirty="0" err="1"/>
              <a:t>wichtig</a:t>
            </a:r>
            <a:r>
              <a:rPr dirty="0"/>
              <a:t> </a:t>
            </a:r>
            <a:r>
              <a:rPr dirty="0" err="1"/>
              <a:t>ist</a:t>
            </a:r>
            <a:r>
              <a:rPr dirty="0"/>
              <a:t> Ihnen die </a:t>
            </a:r>
            <a:r>
              <a:rPr dirty="0" err="1"/>
              <a:t>Rutschsicherheit</a:t>
            </a:r>
            <a:r>
              <a:rPr dirty="0"/>
              <a:t> </a:t>
            </a:r>
            <a:r>
              <a:rPr dirty="0" err="1"/>
              <a:t>im</a:t>
            </a:r>
            <a:r>
              <a:rPr dirty="0"/>
              <a:t> </a:t>
            </a:r>
            <a:r>
              <a:rPr dirty="0" err="1"/>
              <a:t>Badezimmer</a:t>
            </a:r>
            <a:r>
              <a:rPr dirty="0"/>
              <a:t>?“</a:t>
            </a:r>
          </a:p>
        </p:txBody>
      </p:sp>
      <p:grpSp>
        <p:nvGrpSpPr>
          <p:cNvPr id="2" name="Gruppieren 1">
            <a:extLst>
              <a:ext uri="{FF2B5EF4-FFF2-40B4-BE49-F238E27FC236}">
                <a16:creationId xmlns:a16="http://schemas.microsoft.com/office/drawing/2014/main" id="{DADF3ACC-A411-E348-63F5-F07125418CEF}"/>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A7EA7E82-FD5A-396B-07D2-EB2A4F33DBAA}"/>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568640B3-914A-63A3-C413-23760BD2A520}"/>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573B72CD-D197-CDBC-2C98-7DFDBAA52861}"/>
                </a:ext>
              </a:extLst>
            </p:cNvPr>
            <p:cNvPicPr>
              <a:picLocks noChangeAspect="1"/>
            </p:cNvPicPr>
            <p:nvPr/>
          </p:nvPicPr>
          <p:blipFill>
            <a:blip r:embed="rId4"/>
            <a:stretch>
              <a:fillRect/>
            </a:stretch>
          </p:blipFill>
          <p:spPr>
            <a:xfrm>
              <a:off x="20790888" y="274886"/>
              <a:ext cx="2645433" cy="1100784"/>
            </a:xfrm>
            <a:prstGeom prst="rect">
              <a:avLst/>
            </a:prstGeom>
          </p:spPr>
        </p:pic>
      </p:grpSp>
      <p:sp>
        <p:nvSpPr>
          <p:cNvPr id="6" name="EURE BEISPIELE SIND GEFRAGT">
            <a:extLst>
              <a:ext uri="{FF2B5EF4-FFF2-40B4-BE49-F238E27FC236}">
                <a16:creationId xmlns:a16="http://schemas.microsoft.com/office/drawing/2014/main" id="{E5F41688-A637-6098-D0D2-CE6047D6BCF9}"/>
              </a:ext>
            </a:extLst>
          </p:cNvPr>
          <p:cNvSpPr/>
          <p:nvPr/>
        </p:nvSpPr>
        <p:spPr>
          <a:xfrm rot="21599509">
            <a:off x="2591277" y="10868049"/>
            <a:ext cx="18381229" cy="1458101"/>
          </a:xfrm>
          <a:prstGeom prst="roundRect">
            <a:avLst>
              <a:gd name="adj" fmla="val 9055"/>
            </a:avLst>
          </a:prstGeom>
          <a:blipFill>
            <a:blip r:embed="rId5"/>
          </a:blip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a:defRPr sz="6100" spc="854">
                <a:solidFill>
                  <a:srgbClr val="FFFFFF"/>
                </a:solidFill>
                <a:latin typeface="Impact"/>
                <a:ea typeface="Impact"/>
                <a:cs typeface="Impact"/>
                <a:sym typeface="Impact"/>
              </a:defRPr>
            </a:lvl1pPr>
          </a:lstStyle>
          <a:p>
            <a:r>
              <a:rPr lang="de-DE" dirty="0"/>
              <a:t>ERGÄNZT EURE VORHERIGEN NOTIZEN</a:t>
            </a:r>
            <a:endParaRPr dirty="0"/>
          </a:p>
        </p:txBody>
      </p:sp>
      <p:sp>
        <p:nvSpPr>
          <p:cNvPr id="9" name="BEISPIEL">
            <a:extLst>
              <a:ext uri="{FF2B5EF4-FFF2-40B4-BE49-F238E27FC236}">
                <a16:creationId xmlns:a16="http://schemas.microsoft.com/office/drawing/2014/main" id="{E9B619AC-0F90-ADFF-E4C3-2622D4D4477A}"/>
              </a:ext>
            </a:extLst>
          </p:cNvPr>
          <p:cNvSpPr/>
          <p:nvPr/>
        </p:nvSpPr>
        <p:spPr>
          <a:xfrm rot="20363172">
            <a:off x="-700460" y="131877"/>
            <a:ext cx="5858024" cy="1866225"/>
          </a:xfrm>
          <a:prstGeom prst="roundRect">
            <a:avLst>
              <a:gd name="adj" fmla="val 15000"/>
            </a:avLst>
          </a:prstGeom>
          <a:blipFill>
            <a:blip r:embed="rId5"/>
          </a:blip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a:defRPr sz="4200" spc="588">
                <a:solidFill>
                  <a:srgbClr val="FFFFFF"/>
                </a:solidFill>
                <a:latin typeface="Impact"/>
                <a:ea typeface="Impact"/>
                <a:cs typeface="Impact"/>
                <a:sym typeface="Impact"/>
              </a:defRPr>
            </a:lvl1pPr>
          </a:lstStyle>
          <a:p>
            <a:r>
              <a:rPr lang="de-DE" sz="8000" dirty="0" err="1"/>
              <a:t>Reminder</a:t>
            </a:r>
            <a:endParaRPr sz="8000" dirty="0"/>
          </a:p>
        </p:txBody>
      </p:sp>
    </p:spTree>
    <p:extLst>
      <p:ext uri="{BB962C8B-B14F-4D97-AF65-F5344CB8AC3E}">
        <p14:creationId xmlns:p14="http://schemas.microsoft.com/office/powerpoint/2010/main" val="1318977894"/>
      </p:ext>
    </p:extLst>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6" name="Merkmal + Nutzen ist bekannt"/>
          <p:cNvSpPr txBox="1"/>
          <p:nvPr/>
        </p:nvSpPr>
        <p:spPr>
          <a:xfrm>
            <a:off x="1323314" y="3283558"/>
            <a:ext cx="9967471" cy="7598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spAutoFit/>
          </a:bodyPr>
          <a:lstStyle>
            <a:lvl1pPr>
              <a:lnSpc>
                <a:spcPct val="80000"/>
              </a:lnSpc>
              <a:defRPr>
                <a:solidFill>
                  <a:srgbClr val="4F8F00"/>
                </a:solidFill>
                <a:latin typeface="Comfortaa Bold"/>
                <a:ea typeface="Comfortaa Bold"/>
                <a:cs typeface="Comfortaa Bold"/>
                <a:sym typeface="Comfortaa Bold"/>
              </a:defRPr>
            </a:lvl1pPr>
          </a:lstStyle>
          <a:p>
            <a:r>
              <a:rPr dirty="0" err="1">
                <a:latin typeface="Verdana" panose="020B0604030504040204" pitchFamily="34" charset="0"/>
                <a:ea typeface="Verdana" panose="020B0604030504040204" pitchFamily="34" charset="0"/>
                <a:cs typeface="Verdana" panose="020B0604030504040204" pitchFamily="34" charset="0"/>
              </a:rPr>
              <a:t>Merkmal</a:t>
            </a:r>
            <a:r>
              <a:rPr dirty="0">
                <a:latin typeface="Verdana" panose="020B0604030504040204" pitchFamily="34" charset="0"/>
                <a:ea typeface="Verdana" panose="020B0604030504040204" pitchFamily="34" charset="0"/>
                <a:cs typeface="Verdana" panose="020B0604030504040204" pitchFamily="34" charset="0"/>
              </a:rPr>
              <a:t> + </a:t>
            </a:r>
            <a:r>
              <a:rPr dirty="0" err="1">
                <a:latin typeface="Verdana" panose="020B0604030504040204" pitchFamily="34" charset="0"/>
                <a:ea typeface="Verdana" panose="020B0604030504040204" pitchFamily="34" charset="0"/>
                <a:cs typeface="Verdana" panose="020B0604030504040204" pitchFamily="34" charset="0"/>
              </a:rPr>
              <a:t>Nutzen</a:t>
            </a:r>
            <a:r>
              <a:rPr dirty="0">
                <a:latin typeface="Verdana" panose="020B0604030504040204" pitchFamily="34" charset="0"/>
                <a:ea typeface="Verdana" panose="020B0604030504040204" pitchFamily="34" charset="0"/>
                <a:cs typeface="Verdana" panose="020B0604030504040204" pitchFamily="34" charset="0"/>
              </a:rPr>
              <a:t> </a:t>
            </a:r>
            <a:r>
              <a:rPr dirty="0" err="1">
                <a:latin typeface="Verdana" panose="020B0604030504040204" pitchFamily="34" charset="0"/>
                <a:ea typeface="Verdana" panose="020B0604030504040204" pitchFamily="34" charset="0"/>
                <a:cs typeface="Verdana" panose="020B0604030504040204" pitchFamily="34" charset="0"/>
              </a:rPr>
              <a:t>ist</a:t>
            </a:r>
            <a:r>
              <a:rPr dirty="0">
                <a:latin typeface="Verdana" panose="020B0604030504040204" pitchFamily="34" charset="0"/>
                <a:ea typeface="Verdana" panose="020B0604030504040204" pitchFamily="34" charset="0"/>
                <a:cs typeface="Verdana" panose="020B0604030504040204" pitchFamily="34" charset="0"/>
              </a:rPr>
              <a:t> </a:t>
            </a:r>
            <a:r>
              <a:rPr dirty="0" err="1">
                <a:latin typeface="Verdana" panose="020B0604030504040204" pitchFamily="34" charset="0"/>
                <a:ea typeface="Verdana" panose="020B0604030504040204" pitchFamily="34" charset="0"/>
                <a:cs typeface="Verdana" panose="020B0604030504040204" pitchFamily="34" charset="0"/>
              </a:rPr>
              <a:t>bekannt</a:t>
            </a: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2087" name="Produkt identifizieren"/>
          <p:cNvSpPr txBox="1"/>
          <p:nvPr/>
        </p:nvSpPr>
        <p:spPr>
          <a:xfrm>
            <a:off x="1323314" y="2177480"/>
            <a:ext cx="8683466" cy="8851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spAutoFit/>
          </a:bodyPr>
          <a:lstStyle>
            <a:lvl1pPr algn="l">
              <a:lnSpc>
                <a:spcPct val="80000"/>
              </a:lnSpc>
              <a:defRPr sz="8000" u="sng">
                <a:solidFill>
                  <a:srgbClr val="4F8F00"/>
                </a:solidFill>
                <a:latin typeface="Comfortaa Bold"/>
                <a:ea typeface="Comfortaa Bold"/>
                <a:cs typeface="Comfortaa Bold"/>
                <a:sym typeface="Comfortaa Bold"/>
              </a:defRPr>
            </a:lvl1pPr>
          </a:lstStyle>
          <a:p>
            <a:r>
              <a:rPr sz="6000" dirty="0" err="1">
                <a:solidFill>
                  <a:srgbClr val="3E5387"/>
                </a:solidFill>
                <a:latin typeface="Verdana" panose="020B0604030504040204" pitchFamily="34" charset="0"/>
                <a:ea typeface="Verdana" panose="020B0604030504040204" pitchFamily="34" charset="0"/>
                <a:cs typeface="Verdana" panose="020B0604030504040204" pitchFamily="34" charset="0"/>
              </a:rPr>
              <a:t>Produkt</a:t>
            </a:r>
            <a:r>
              <a:rPr sz="6000" dirty="0">
                <a:solidFill>
                  <a:srgbClr val="3E5387"/>
                </a:solidFill>
                <a:latin typeface="Verdana" panose="020B0604030504040204" pitchFamily="34" charset="0"/>
                <a:ea typeface="Verdana" panose="020B0604030504040204" pitchFamily="34" charset="0"/>
                <a:cs typeface="Verdana" panose="020B0604030504040204" pitchFamily="34" charset="0"/>
              </a:rPr>
              <a:t> </a:t>
            </a:r>
            <a:r>
              <a:rPr sz="6000" dirty="0" err="1">
                <a:solidFill>
                  <a:srgbClr val="3E5387"/>
                </a:solidFill>
                <a:latin typeface="Verdana" panose="020B0604030504040204" pitchFamily="34" charset="0"/>
                <a:ea typeface="Verdana" panose="020B0604030504040204" pitchFamily="34" charset="0"/>
                <a:cs typeface="Verdana" panose="020B0604030504040204" pitchFamily="34" charset="0"/>
              </a:rPr>
              <a:t>identifizieren</a:t>
            </a:r>
            <a:endParaRPr sz="6000" dirty="0">
              <a:solidFill>
                <a:srgbClr val="3E5387"/>
              </a:solidFill>
              <a:latin typeface="Verdana" panose="020B0604030504040204" pitchFamily="34" charset="0"/>
              <a:ea typeface="Verdana" panose="020B0604030504040204" pitchFamily="34" charset="0"/>
              <a:cs typeface="Verdana" panose="020B0604030504040204" pitchFamily="34" charset="0"/>
            </a:endParaRPr>
          </a:p>
        </p:txBody>
      </p:sp>
      <p:sp>
        <p:nvSpPr>
          <p:cNvPr id="2088" name="Königsfrage in Richtung Nutzen stellen"/>
          <p:cNvSpPr txBox="1"/>
          <p:nvPr/>
        </p:nvSpPr>
        <p:spPr>
          <a:xfrm>
            <a:off x="1267701" y="4720377"/>
            <a:ext cx="16265097" cy="892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lvl1pPr algn="l">
              <a:lnSpc>
                <a:spcPct val="80000"/>
              </a:lnSpc>
              <a:defRPr sz="8000" u="sng">
                <a:solidFill>
                  <a:srgbClr val="FF2600"/>
                </a:solidFill>
                <a:latin typeface="Comfortaa Bold"/>
                <a:ea typeface="Comfortaa Bold"/>
                <a:cs typeface="Comfortaa Bold"/>
                <a:sym typeface="Comfortaa Bold"/>
              </a:defRPr>
            </a:lvl1pPr>
          </a:lstStyle>
          <a:p>
            <a:r>
              <a:rPr sz="6000" dirty="0" err="1">
                <a:solidFill>
                  <a:srgbClr val="3E5387"/>
                </a:solidFill>
                <a:latin typeface="Verdana" panose="020B0604030504040204" pitchFamily="34" charset="0"/>
                <a:ea typeface="Verdana" panose="020B0604030504040204" pitchFamily="34" charset="0"/>
                <a:cs typeface="Verdana" panose="020B0604030504040204" pitchFamily="34" charset="0"/>
              </a:rPr>
              <a:t>Königsfrage</a:t>
            </a:r>
            <a:r>
              <a:rPr sz="6000" dirty="0">
                <a:solidFill>
                  <a:srgbClr val="3E5387"/>
                </a:solidFill>
                <a:latin typeface="Verdana" panose="020B0604030504040204" pitchFamily="34" charset="0"/>
                <a:ea typeface="Verdana" panose="020B0604030504040204" pitchFamily="34" charset="0"/>
                <a:cs typeface="Verdana" panose="020B0604030504040204" pitchFamily="34" charset="0"/>
              </a:rPr>
              <a:t> in </a:t>
            </a:r>
            <a:r>
              <a:rPr sz="6000" dirty="0" err="1">
                <a:solidFill>
                  <a:srgbClr val="3E5387"/>
                </a:solidFill>
                <a:latin typeface="Verdana" panose="020B0604030504040204" pitchFamily="34" charset="0"/>
                <a:ea typeface="Verdana" panose="020B0604030504040204" pitchFamily="34" charset="0"/>
                <a:cs typeface="Verdana" panose="020B0604030504040204" pitchFamily="34" charset="0"/>
              </a:rPr>
              <a:t>Richtung</a:t>
            </a:r>
            <a:r>
              <a:rPr sz="6000" dirty="0">
                <a:solidFill>
                  <a:srgbClr val="3E5387"/>
                </a:solidFill>
                <a:latin typeface="Verdana" panose="020B0604030504040204" pitchFamily="34" charset="0"/>
                <a:ea typeface="Verdana" panose="020B0604030504040204" pitchFamily="34" charset="0"/>
                <a:cs typeface="Verdana" panose="020B0604030504040204" pitchFamily="34" charset="0"/>
              </a:rPr>
              <a:t> </a:t>
            </a:r>
            <a:r>
              <a:rPr sz="6000" dirty="0" err="1">
                <a:solidFill>
                  <a:srgbClr val="3E5387"/>
                </a:solidFill>
                <a:latin typeface="Verdana" panose="020B0604030504040204" pitchFamily="34" charset="0"/>
                <a:ea typeface="Verdana" panose="020B0604030504040204" pitchFamily="34" charset="0"/>
                <a:cs typeface="Verdana" panose="020B0604030504040204" pitchFamily="34" charset="0"/>
              </a:rPr>
              <a:t>Nutzen</a:t>
            </a:r>
            <a:r>
              <a:rPr sz="6000" dirty="0">
                <a:solidFill>
                  <a:srgbClr val="3E5387"/>
                </a:solidFill>
                <a:latin typeface="Verdana" panose="020B0604030504040204" pitchFamily="34" charset="0"/>
                <a:ea typeface="Verdana" panose="020B0604030504040204" pitchFamily="34" charset="0"/>
                <a:cs typeface="Verdana" panose="020B0604030504040204" pitchFamily="34" charset="0"/>
              </a:rPr>
              <a:t> </a:t>
            </a:r>
            <a:r>
              <a:rPr sz="6000" dirty="0" err="1">
                <a:solidFill>
                  <a:srgbClr val="3E5387"/>
                </a:solidFill>
                <a:latin typeface="Verdana" panose="020B0604030504040204" pitchFamily="34" charset="0"/>
                <a:ea typeface="Verdana" panose="020B0604030504040204" pitchFamily="34" charset="0"/>
                <a:cs typeface="Verdana" panose="020B0604030504040204" pitchFamily="34" charset="0"/>
              </a:rPr>
              <a:t>stellen</a:t>
            </a:r>
            <a:endParaRPr sz="6000" dirty="0">
              <a:solidFill>
                <a:srgbClr val="3E5387"/>
              </a:solidFill>
              <a:latin typeface="Verdana" panose="020B0604030504040204" pitchFamily="34" charset="0"/>
              <a:ea typeface="Verdana" panose="020B0604030504040204" pitchFamily="34" charset="0"/>
              <a:cs typeface="Verdana" panose="020B0604030504040204" pitchFamily="34" charset="0"/>
            </a:endParaRPr>
          </a:p>
        </p:txBody>
      </p:sp>
      <p:sp>
        <p:nvSpPr>
          <p:cNvPr id="2090" name="Kunde wird das Produkt weiter schmackhaft gemacht"/>
          <p:cNvSpPr txBox="1"/>
          <p:nvPr/>
        </p:nvSpPr>
        <p:spPr>
          <a:xfrm>
            <a:off x="1340554" y="5818708"/>
            <a:ext cx="22498146" cy="7598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spAutoFit/>
          </a:bodyPr>
          <a:lstStyle>
            <a:lvl1pPr algn="l">
              <a:lnSpc>
                <a:spcPct val="80000"/>
              </a:lnSpc>
              <a:defRPr>
                <a:solidFill>
                  <a:srgbClr val="4F8F00"/>
                </a:solidFill>
                <a:latin typeface="Comfortaa Bold"/>
                <a:ea typeface="Comfortaa Bold"/>
                <a:cs typeface="Comfortaa Bold"/>
                <a:sym typeface="Comfortaa Bold"/>
              </a:defRPr>
            </a:lvl1pPr>
          </a:lstStyle>
          <a:p>
            <a:r>
              <a:rPr lang="de-DE" dirty="0">
                <a:latin typeface="Verdana" panose="020B0604030504040204" pitchFamily="34" charset="0"/>
                <a:ea typeface="Verdana" panose="020B0604030504040204" pitchFamily="34" charset="0"/>
                <a:cs typeface="Verdana" panose="020B0604030504040204" pitchFamily="34" charset="0"/>
              </a:rPr>
              <a:t>Dem </a:t>
            </a:r>
            <a:r>
              <a:rPr dirty="0">
                <a:latin typeface="Verdana" panose="020B0604030504040204" pitchFamily="34" charset="0"/>
                <a:ea typeface="Verdana" panose="020B0604030504040204" pitchFamily="34" charset="0"/>
                <a:cs typeface="Verdana" panose="020B0604030504040204" pitchFamily="34" charset="0"/>
              </a:rPr>
              <a:t>Kunde</a:t>
            </a:r>
            <a:r>
              <a:rPr lang="de-DE" dirty="0" err="1">
                <a:latin typeface="Verdana" panose="020B0604030504040204" pitchFamily="34" charset="0"/>
                <a:ea typeface="Verdana" panose="020B0604030504040204" pitchFamily="34" charset="0"/>
                <a:cs typeface="Verdana" panose="020B0604030504040204" pitchFamily="34" charset="0"/>
              </a:rPr>
              <a:t>n</a:t>
            </a:r>
            <a:r>
              <a:rPr dirty="0">
                <a:latin typeface="Verdana" panose="020B0604030504040204" pitchFamily="34" charset="0"/>
                <a:ea typeface="Verdana" panose="020B0604030504040204" pitchFamily="34" charset="0"/>
                <a:cs typeface="Verdana" panose="020B0604030504040204" pitchFamily="34" charset="0"/>
              </a:rPr>
              <a:t> </a:t>
            </a:r>
            <a:r>
              <a:rPr dirty="0" err="1">
                <a:latin typeface="Verdana" panose="020B0604030504040204" pitchFamily="34" charset="0"/>
                <a:ea typeface="Verdana" panose="020B0604030504040204" pitchFamily="34" charset="0"/>
                <a:cs typeface="Verdana" panose="020B0604030504040204" pitchFamily="34" charset="0"/>
              </a:rPr>
              <a:t>wird</a:t>
            </a:r>
            <a:r>
              <a:rPr dirty="0">
                <a:latin typeface="Verdana" panose="020B0604030504040204" pitchFamily="34" charset="0"/>
                <a:ea typeface="Verdana" panose="020B0604030504040204" pitchFamily="34" charset="0"/>
                <a:cs typeface="Verdana" panose="020B0604030504040204" pitchFamily="34" charset="0"/>
              </a:rPr>
              <a:t> das </a:t>
            </a:r>
            <a:r>
              <a:rPr dirty="0" err="1">
                <a:latin typeface="Verdana" panose="020B0604030504040204" pitchFamily="34" charset="0"/>
                <a:ea typeface="Verdana" panose="020B0604030504040204" pitchFamily="34" charset="0"/>
                <a:cs typeface="Verdana" panose="020B0604030504040204" pitchFamily="34" charset="0"/>
              </a:rPr>
              <a:t>Produkt</a:t>
            </a:r>
            <a:r>
              <a:rPr dirty="0">
                <a:latin typeface="Verdana" panose="020B0604030504040204" pitchFamily="34" charset="0"/>
                <a:ea typeface="Verdana" panose="020B0604030504040204" pitchFamily="34" charset="0"/>
                <a:cs typeface="Verdana" panose="020B0604030504040204" pitchFamily="34" charset="0"/>
              </a:rPr>
              <a:t> </a:t>
            </a:r>
            <a:r>
              <a:rPr dirty="0" err="1">
                <a:latin typeface="Verdana" panose="020B0604030504040204" pitchFamily="34" charset="0"/>
                <a:ea typeface="Verdana" panose="020B0604030504040204" pitchFamily="34" charset="0"/>
                <a:cs typeface="Verdana" panose="020B0604030504040204" pitchFamily="34" charset="0"/>
              </a:rPr>
              <a:t>weiter</a:t>
            </a:r>
            <a:r>
              <a:rPr dirty="0">
                <a:latin typeface="Verdana" panose="020B0604030504040204" pitchFamily="34" charset="0"/>
                <a:ea typeface="Verdana" panose="020B0604030504040204" pitchFamily="34" charset="0"/>
                <a:cs typeface="Verdana" panose="020B0604030504040204" pitchFamily="34" charset="0"/>
              </a:rPr>
              <a:t> </a:t>
            </a:r>
            <a:r>
              <a:rPr dirty="0" err="1">
                <a:latin typeface="Verdana" panose="020B0604030504040204" pitchFamily="34" charset="0"/>
                <a:ea typeface="Verdana" panose="020B0604030504040204" pitchFamily="34" charset="0"/>
                <a:cs typeface="Verdana" panose="020B0604030504040204" pitchFamily="34" charset="0"/>
              </a:rPr>
              <a:t>schmackhaft</a:t>
            </a:r>
            <a:r>
              <a:rPr dirty="0">
                <a:latin typeface="Verdana" panose="020B0604030504040204" pitchFamily="34" charset="0"/>
                <a:ea typeface="Verdana" panose="020B0604030504040204" pitchFamily="34" charset="0"/>
                <a:cs typeface="Verdana" panose="020B0604030504040204" pitchFamily="34" charset="0"/>
              </a:rPr>
              <a:t> </a:t>
            </a:r>
            <a:r>
              <a:rPr dirty="0" err="1">
                <a:latin typeface="Verdana" panose="020B0604030504040204" pitchFamily="34" charset="0"/>
                <a:ea typeface="Verdana" panose="020B0604030504040204" pitchFamily="34" charset="0"/>
                <a:cs typeface="Verdana" panose="020B0604030504040204" pitchFamily="34" charset="0"/>
              </a:rPr>
              <a:t>gemacht</a:t>
            </a:r>
            <a:r>
              <a:rPr lang="de-DE" dirty="0">
                <a:latin typeface="Verdana" panose="020B0604030504040204" pitchFamily="34" charset="0"/>
                <a:ea typeface="Verdana" panose="020B0604030504040204" pitchFamily="34" charset="0"/>
                <a:cs typeface="Verdana" panose="020B0604030504040204" pitchFamily="34" charset="0"/>
              </a:rPr>
              <a:t> für die...</a:t>
            </a: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2091" name="NUTZENPRÄSENTATION"/>
          <p:cNvSpPr txBox="1"/>
          <p:nvPr/>
        </p:nvSpPr>
        <p:spPr>
          <a:xfrm rot="20870226">
            <a:off x="2751975" y="9119031"/>
            <a:ext cx="12684386" cy="13609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algn="l" defTabSz="1285875">
              <a:defRPr sz="9600">
                <a:solidFill>
                  <a:srgbClr val="5E5E5E"/>
                </a:solidFill>
                <a:latin typeface="Impact"/>
                <a:ea typeface="Impact"/>
                <a:cs typeface="Impact"/>
                <a:sym typeface="Impact"/>
              </a:defRPr>
            </a:lvl1pPr>
          </a:lstStyle>
          <a:p>
            <a:r>
              <a:rPr sz="8000" dirty="0">
                <a:solidFill>
                  <a:srgbClr val="3E5387"/>
                </a:solidFill>
                <a:latin typeface="Verdana" panose="020B0604030504040204" pitchFamily="34" charset="0"/>
                <a:ea typeface="Verdana" panose="020B0604030504040204" pitchFamily="34" charset="0"/>
                <a:cs typeface="Verdana" panose="020B0604030504040204" pitchFamily="34" charset="0"/>
              </a:rPr>
              <a:t>NUTZENPRÄSENTATION</a:t>
            </a:r>
          </a:p>
        </p:txBody>
      </p:sp>
      <p:sp>
        <p:nvSpPr>
          <p:cNvPr id="2093" name="benötigen wir jetzt noch eine Steigerung!"/>
          <p:cNvSpPr txBox="1"/>
          <p:nvPr/>
        </p:nvSpPr>
        <p:spPr>
          <a:xfrm rot="20876454">
            <a:off x="6190454" y="10321919"/>
            <a:ext cx="6572311" cy="6367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spAutoFit/>
          </a:bodyPr>
          <a:lstStyle>
            <a:lvl1pPr algn="l">
              <a:lnSpc>
                <a:spcPct val="80000"/>
              </a:lnSpc>
              <a:defRPr>
                <a:solidFill>
                  <a:srgbClr val="4F8F00"/>
                </a:solidFill>
                <a:latin typeface="Comfortaa Bold"/>
                <a:ea typeface="Comfortaa Bold"/>
                <a:cs typeface="Comfortaa Bold"/>
                <a:sym typeface="Comfortaa Bold"/>
              </a:defRPr>
            </a:lvl1pPr>
          </a:lstStyle>
          <a:p>
            <a:r>
              <a:rPr lang="de-DE" sz="4000" dirty="0">
                <a:latin typeface="Verdana" panose="020B0604030504040204" pitchFamily="34" charset="0"/>
                <a:ea typeface="Verdana" panose="020B0604030504040204" pitchFamily="34" charset="0"/>
                <a:cs typeface="Verdana" panose="020B0604030504040204" pitchFamily="34" charset="0"/>
              </a:rPr>
              <a:t>mit </a:t>
            </a:r>
            <a:r>
              <a:rPr sz="4000" dirty="0" err="1">
                <a:latin typeface="Verdana" panose="020B0604030504040204" pitchFamily="34" charset="0"/>
                <a:ea typeface="Verdana" panose="020B0604030504040204" pitchFamily="34" charset="0"/>
                <a:cs typeface="Verdana" panose="020B0604030504040204" pitchFamily="34" charset="0"/>
              </a:rPr>
              <a:t>Steigerung</a:t>
            </a:r>
            <a:r>
              <a:rPr lang="de-DE" sz="4000" dirty="0" err="1">
                <a:latin typeface="Verdana" panose="020B0604030504040204" pitchFamily="34" charset="0"/>
                <a:ea typeface="Verdana" panose="020B0604030504040204" pitchFamily="34" charset="0"/>
                <a:cs typeface="Verdana" panose="020B0604030504040204" pitchFamily="34" charset="0"/>
              </a:rPr>
              <a:t>spotenzial</a:t>
            </a:r>
            <a:endParaRPr sz="4000" dirty="0">
              <a:latin typeface="Verdana" panose="020B0604030504040204" pitchFamily="34" charset="0"/>
              <a:ea typeface="Verdana" panose="020B0604030504040204" pitchFamily="34" charset="0"/>
              <a:cs typeface="Verdana" panose="020B0604030504040204" pitchFamily="34" charset="0"/>
            </a:endParaRPr>
          </a:p>
        </p:txBody>
      </p:sp>
      <p:pic>
        <p:nvPicPr>
          <p:cNvPr id="2094" name="Linien Linien" descr="Linien Linien"/>
          <p:cNvPicPr>
            <a:picLocks/>
          </p:cNvPicPr>
          <p:nvPr/>
        </p:nvPicPr>
        <p:blipFill>
          <a:blip r:embed="rId2"/>
          <a:stretch>
            <a:fillRect/>
          </a:stretch>
        </p:blipFill>
        <p:spPr>
          <a:xfrm rot="20925679">
            <a:off x="1105374" y="9842914"/>
            <a:ext cx="23937766" cy="3590474"/>
          </a:xfrm>
          <a:prstGeom prst="rect">
            <a:avLst/>
          </a:prstGeom>
          <a:effectLst>
            <a:outerShdw blurRad="190500" dist="279400" dir="5400000" rotWithShape="0">
              <a:srgbClr val="000000"/>
            </a:outerShdw>
          </a:effectLst>
        </p:spPr>
      </p:pic>
      <p:sp>
        <p:nvSpPr>
          <p:cNvPr id="2095" name="STEIGERUNG"/>
          <p:cNvSpPr txBox="1"/>
          <p:nvPr/>
        </p:nvSpPr>
        <p:spPr>
          <a:xfrm rot="20878561">
            <a:off x="2888498" y="10566924"/>
            <a:ext cx="20942859" cy="1375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lvl1pPr>
              <a:defRPr sz="8000" spc="10400">
                <a:solidFill>
                  <a:srgbClr val="9D2822"/>
                </a:solidFill>
                <a:effectLst>
                  <a:outerShdw blurRad="12700" dist="63500" dir="18900000" rotWithShape="0">
                    <a:srgbClr val="000000"/>
                  </a:outerShdw>
                </a:effectLst>
                <a:latin typeface="Comfortaa Bold"/>
                <a:ea typeface="Comfortaa Bold"/>
                <a:cs typeface="Comfortaa Bold"/>
                <a:sym typeface="Comfortaa Bold"/>
              </a:defRPr>
            </a:lvl1pPr>
          </a:lstStyle>
          <a:p>
            <a:r>
              <a:rPr dirty="0">
                <a:solidFill>
                  <a:srgbClr val="FF0000"/>
                </a:solidFill>
              </a:rPr>
              <a:t>STEIGERUNG</a:t>
            </a:r>
          </a:p>
        </p:txBody>
      </p:sp>
      <p:grpSp>
        <p:nvGrpSpPr>
          <p:cNvPr id="2" name="Gruppieren 1">
            <a:extLst>
              <a:ext uri="{FF2B5EF4-FFF2-40B4-BE49-F238E27FC236}">
                <a16:creationId xmlns:a16="http://schemas.microsoft.com/office/drawing/2014/main" id="{A6F41176-E855-6162-754C-0BE3F0153382}"/>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67D84D7B-A59C-DD6E-B652-11DCD3D22A6F}"/>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851055F4-77EB-EACA-A528-CD97988F8B45}"/>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6B116298-B062-4763-CEFF-52DB6425AE21}"/>
                </a:ext>
              </a:extLst>
            </p:cNvPr>
            <p:cNvPicPr>
              <a:picLocks noChangeAspect="1"/>
            </p:cNvPicPr>
            <p:nvPr/>
          </p:nvPicPr>
          <p:blipFill>
            <a:blip r:embed="rId4"/>
            <a:stretch>
              <a:fillRect/>
            </a:stretch>
          </p:blipFill>
          <p:spPr>
            <a:xfrm>
              <a:off x="20790888" y="274886"/>
              <a:ext cx="2645433" cy="1100784"/>
            </a:xfrm>
            <a:prstGeom prst="rect">
              <a:avLst/>
            </a:prstGeom>
          </p:spPr>
        </p:pic>
      </p:grpSp>
      <p:sp>
        <p:nvSpPr>
          <p:cNvPr id="2089" name="BEDARFSANALYSE"/>
          <p:cNvSpPr txBox="1"/>
          <p:nvPr/>
        </p:nvSpPr>
        <p:spPr>
          <a:xfrm rot="591">
            <a:off x="1130117" y="-132790"/>
            <a:ext cx="19649462" cy="1484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3" tIns="64293" rIns="64293" bIns="64293">
            <a:spAutoFit/>
          </a:bodyPr>
          <a:lstStyle>
            <a:lvl1pPr algn="l" defTabSz="1285875">
              <a:defRPr sz="9600">
                <a:solidFill>
                  <a:srgbClr val="5E5E5E"/>
                </a:solidFill>
                <a:latin typeface="Impact"/>
                <a:ea typeface="Impact"/>
                <a:cs typeface="Impact"/>
                <a:sym typeface="Impact"/>
              </a:defRPr>
            </a:lvl1pPr>
          </a:lstStyle>
          <a:p>
            <a:r>
              <a:rPr sz="8800" dirty="0">
                <a:solidFill>
                  <a:schemeClr val="bg1"/>
                </a:solidFill>
              </a:rPr>
              <a:t>BEDARFSANALYSE</a:t>
            </a:r>
            <a:r>
              <a:rPr lang="de-DE" sz="8800" dirty="0">
                <a:solidFill>
                  <a:schemeClr val="bg1"/>
                </a:solidFill>
              </a:rPr>
              <a:t> -&gt; NUTZENPRÄSENTATION</a:t>
            </a:r>
            <a:endParaRPr sz="8800" dirty="0">
              <a:solidFill>
                <a:schemeClr val="bg1"/>
              </a:solidFill>
            </a:endParaRPr>
          </a:p>
        </p:txBody>
      </p:sp>
    </p:spTree>
    <p:extLst>
      <p:ext uri="{BB962C8B-B14F-4D97-AF65-F5344CB8AC3E}">
        <p14:creationId xmlns:p14="http://schemas.microsoft.com/office/powerpoint/2010/main" val="230382741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2087"/>
                                        </p:tgtEl>
                                        <p:attrNameLst>
                                          <p:attrName>style.visibility</p:attrName>
                                        </p:attrNameLst>
                                      </p:cBhvr>
                                      <p:to>
                                        <p:strVal val="visible"/>
                                      </p:to>
                                    </p:set>
                                    <p:animEffect transition="in" filter="fade">
                                      <p:cBhvr>
                                        <p:cTn id="7" dur="1000"/>
                                        <p:tgtEl>
                                          <p:spTgt spid="2087"/>
                                        </p:tgtEl>
                                      </p:cBhvr>
                                    </p:animEffect>
                                  </p:childTnLst>
                                </p:cTn>
                              </p:par>
                              <p:par>
                                <p:cTn id="8" presetID="10" presetClass="entr" fill="hold" grpId="0" nodeType="withEffect">
                                  <p:stCondLst>
                                    <p:cond delay="0"/>
                                  </p:stCondLst>
                                  <p:iterate>
                                    <p:tmAbs val="0"/>
                                  </p:iterate>
                                  <p:childTnLst>
                                    <p:set>
                                      <p:cBhvr>
                                        <p:cTn id="9" fill="hold"/>
                                        <p:tgtEl>
                                          <p:spTgt spid="2086"/>
                                        </p:tgtEl>
                                        <p:attrNameLst>
                                          <p:attrName>style.visibility</p:attrName>
                                        </p:attrNameLst>
                                      </p:cBhvr>
                                      <p:to>
                                        <p:strVal val="visible"/>
                                      </p:to>
                                    </p:set>
                                    <p:animEffect transition="in" filter="fade">
                                      <p:cBhvr>
                                        <p:cTn id="10" dur="1000"/>
                                        <p:tgtEl>
                                          <p:spTgt spid="2086"/>
                                        </p:tgtEl>
                                      </p:cBhvr>
                                    </p:animEffect>
                                  </p:childTnLst>
                                </p:cTn>
                              </p:par>
                            </p:childTnLst>
                          </p:cTn>
                        </p:par>
                        <p:par>
                          <p:cTn id="11" fill="hold">
                            <p:stCondLst>
                              <p:cond delay="1000"/>
                            </p:stCondLst>
                            <p:childTnLst>
                              <p:par>
                                <p:cTn id="12" presetID="10" presetClass="entr" fill="hold" grpId="0" nodeType="afterEffect">
                                  <p:stCondLst>
                                    <p:cond delay="0"/>
                                  </p:stCondLst>
                                  <p:iterate>
                                    <p:tmAbs val="0"/>
                                  </p:iterate>
                                  <p:childTnLst>
                                    <p:set>
                                      <p:cBhvr>
                                        <p:cTn id="13" fill="hold"/>
                                        <p:tgtEl>
                                          <p:spTgt spid="2088"/>
                                        </p:tgtEl>
                                        <p:attrNameLst>
                                          <p:attrName>style.visibility</p:attrName>
                                        </p:attrNameLst>
                                      </p:cBhvr>
                                      <p:to>
                                        <p:strVal val="visible"/>
                                      </p:to>
                                    </p:set>
                                    <p:animEffect transition="in" filter="fade">
                                      <p:cBhvr>
                                        <p:cTn id="14" dur="1000"/>
                                        <p:tgtEl>
                                          <p:spTgt spid="2088"/>
                                        </p:tgtEl>
                                      </p:cBhvr>
                                    </p:animEffect>
                                  </p:childTnLst>
                                </p:cTn>
                              </p:par>
                              <p:par>
                                <p:cTn id="15" presetID="10" presetClass="entr" fill="hold" grpId="0" nodeType="withEffect">
                                  <p:stCondLst>
                                    <p:cond delay="0"/>
                                  </p:stCondLst>
                                  <p:iterate>
                                    <p:tmAbs val="0"/>
                                  </p:iterate>
                                  <p:childTnLst>
                                    <p:set>
                                      <p:cBhvr>
                                        <p:cTn id="16" fill="hold"/>
                                        <p:tgtEl>
                                          <p:spTgt spid="2090"/>
                                        </p:tgtEl>
                                        <p:attrNameLst>
                                          <p:attrName>style.visibility</p:attrName>
                                        </p:attrNameLst>
                                      </p:cBhvr>
                                      <p:to>
                                        <p:strVal val="visible"/>
                                      </p:to>
                                    </p:set>
                                    <p:animEffect transition="in" filter="fade">
                                      <p:cBhvr>
                                        <p:cTn id="17" dur="1000"/>
                                        <p:tgtEl>
                                          <p:spTgt spid="2090"/>
                                        </p:tgtEl>
                                      </p:cBhvr>
                                    </p:animEffect>
                                  </p:childTnLst>
                                </p:cTn>
                              </p:par>
                            </p:childTnLst>
                          </p:cTn>
                        </p:par>
                        <p:par>
                          <p:cTn id="18" fill="hold">
                            <p:stCondLst>
                              <p:cond delay="2000"/>
                            </p:stCondLst>
                            <p:childTnLst>
                              <p:par>
                                <p:cTn id="19" presetID="10" presetClass="entr" fill="hold" grpId="0" nodeType="afterEffect">
                                  <p:stCondLst>
                                    <p:cond delay="0"/>
                                  </p:stCondLst>
                                  <p:iterate>
                                    <p:tmAbs val="0"/>
                                  </p:iterate>
                                  <p:childTnLst>
                                    <p:set>
                                      <p:cBhvr>
                                        <p:cTn id="20" fill="hold"/>
                                        <p:tgtEl>
                                          <p:spTgt spid="2091"/>
                                        </p:tgtEl>
                                        <p:attrNameLst>
                                          <p:attrName>style.visibility</p:attrName>
                                        </p:attrNameLst>
                                      </p:cBhvr>
                                      <p:to>
                                        <p:strVal val="visible"/>
                                      </p:to>
                                    </p:set>
                                    <p:animEffect transition="in" filter="fade">
                                      <p:cBhvr>
                                        <p:cTn id="21" dur="1000"/>
                                        <p:tgtEl>
                                          <p:spTgt spid="2091"/>
                                        </p:tgtEl>
                                      </p:cBhvr>
                                    </p:animEffect>
                                  </p:childTnLst>
                                </p:cTn>
                              </p:par>
                              <p:par>
                                <p:cTn id="22" presetID="10" presetClass="entr" fill="hold" grpId="0" nodeType="withEffect">
                                  <p:stCondLst>
                                    <p:cond delay="0"/>
                                  </p:stCondLst>
                                  <p:iterate>
                                    <p:tmAbs val="0"/>
                                  </p:iterate>
                                  <p:childTnLst>
                                    <p:set>
                                      <p:cBhvr>
                                        <p:cTn id="23" fill="hold"/>
                                        <p:tgtEl>
                                          <p:spTgt spid="2093"/>
                                        </p:tgtEl>
                                        <p:attrNameLst>
                                          <p:attrName>style.visibility</p:attrName>
                                        </p:attrNameLst>
                                      </p:cBhvr>
                                      <p:to>
                                        <p:strVal val="visible"/>
                                      </p:to>
                                    </p:set>
                                    <p:animEffect transition="in" filter="fade">
                                      <p:cBhvr>
                                        <p:cTn id="24" dur="1000"/>
                                        <p:tgtEl>
                                          <p:spTgt spid="2093"/>
                                        </p:tgtEl>
                                      </p:cBhvr>
                                    </p:animEffect>
                                  </p:childTnLst>
                                </p:cTn>
                              </p:par>
                            </p:childTnLst>
                          </p:cTn>
                        </p:par>
                        <p:par>
                          <p:cTn id="25" fill="hold">
                            <p:stCondLst>
                              <p:cond delay="3000"/>
                            </p:stCondLst>
                            <p:childTnLst>
                              <p:par>
                                <p:cTn id="26" presetID="22" presetClass="entr" presetSubtype="8" fill="hold" grpId="0" nodeType="afterEffect">
                                  <p:stCondLst>
                                    <p:cond delay="0"/>
                                  </p:stCondLst>
                                  <p:iterate>
                                    <p:tmAbs val="0"/>
                                  </p:iterate>
                                  <p:childTnLst>
                                    <p:set>
                                      <p:cBhvr>
                                        <p:cTn id="27" fill="hold"/>
                                        <p:tgtEl>
                                          <p:spTgt spid="2094"/>
                                        </p:tgtEl>
                                        <p:attrNameLst>
                                          <p:attrName>style.visibility</p:attrName>
                                        </p:attrNameLst>
                                      </p:cBhvr>
                                      <p:to>
                                        <p:strVal val="visible"/>
                                      </p:to>
                                    </p:set>
                                    <p:animEffect transition="in" filter="wipe(left)">
                                      <p:cBhvr>
                                        <p:cTn id="28" dur="1000"/>
                                        <p:tgtEl>
                                          <p:spTgt spid="2094"/>
                                        </p:tgtEl>
                                      </p:cBhvr>
                                    </p:animEffect>
                                  </p:childTnLst>
                                </p:cTn>
                              </p:par>
                            </p:childTnLst>
                          </p:cTn>
                        </p:par>
                        <p:par>
                          <p:cTn id="29" fill="hold">
                            <p:stCondLst>
                              <p:cond delay="4000"/>
                            </p:stCondLst>
                            <p:childTnLst>
                              <p:par>
                                <p:cTn id="30" presetID="22" presetClass="entr" presetSubtype="8" fill="hold" grpId="0" nodeType="afterEffect">
                                  <p:stCondLst>
                                    <p:cond delay="0"/>
                                  </p:stCondLst>
                                  <p:iterate>
                                    <p:tmAbs val="0"/>
                                  </p:iterate>
                                  <p:childTnLst>
                                    <p:set>
                                      <p:cBhvr>
                                        <p:cTn id="31" fill="hold"/>
                                        <p:tgtEl>
                                          <p:spTgt spid="2095"/>
                                        </p:tgtEl>
                                        <p:attrNameLst>
                                          <p:attrName>style.visibility</p:attrName>
                                        </p:attrNameLst>
                                      </p:cBhvr>
                                      <p:to>
                                        <p:strVal val="visible"/>
                                      </p:to>
                                    </p:set>
                                    <p:animEffect transition="in" filter="wipe(left)">
                                      <p:cBhvr>
                                        <p:cTn id="32" dur="499"/>
                                        <p:tgtEl>
                                          <p:spTgt spid="2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6" grpId="0" animBg="1" advAuto="0"/>
      <p:bldP spid="2087" grpId="0" animBg="1" advAuto="0"/>
      <p:bldP spid="2088" grpId="0" animBg="1" advAuto="0"/>
      <p:bldP spid="2090" grpId="0" animBg="1" advAuto="0"/>
      <p:bldP spid="2091" grpId="0" animBg="1" advAuto="0"/>
      <p:bldP spid="2093" grpId="0" animBg="1" advAuto="0"/>
      <p:bldP spid="2094" grpId="0" animBg="1" advAuto="0"/>
      <p:bldP spid="2095"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4B0ED-9CAA-E864-F2F3-C882C88D2941}"/>
            </a:ext>
          </a:extLst>
        </p:cNvPr>
        <p:cNvGrpSpPr/>
        <p:nvPr/>
      </p:nvGrpSpPr>
      <p:grpSpPr>
        <a:xfrm>
          <a:off x="0" y="0"/>
          <a:ext cx="0" cy="0"/>
          <a:chOff x="0" y="0"/>
          <a:chExt cx="0" cy="0"/>
        </a:xfrm>
      </p:grpSpPr>
      <p:pic>
        <p:nvPicPr>
          <p:cNvPr id="2099" name="Linien Linien" descr="Linien Linien">
            <a:extLst>
              <a:ext uri="{FF2B5EF4-FFF2-40B4-BE49-F238E27FC236}">
                <a16:creationId xmlns:a16="http://schemas.microsoft.com/office/drawing/2014/main" id="{015C998B-1099-2C86-0343-E33B91670C14}"/>
              </a:ext>
            </a:extLst>
          </p:cNvPr>
          <p:cNvPicPr>
            <a:picLocks/>
          </p:cNvPicPr>
          <p:nvPr/>
        </p:nvPicPr>
        <p:blipFill>
          <a:blip r:embed="rId3" cstate="print"/>
          <a:stretch>
            <a:fillRect/>
          </a:stretch>
        </p:blipFill>
        <p:spPr>
          <a:xfrm rot="21136181">
            <a:off x="-81662" y="7771545"/>
            <a:ext cx="24262835" cy="3590474"/>
          </a:xfrm>
          <a:prstGeom prst="rect">
            <a:avLst/>
          </a:prstGeom>
          <a:effectLst>
            <a:outerShdw blurRad="190500" dist="279400" dir="5400000" rotWithShape="0">
              <a:srgbClr val="000000"/>
            </a:outerShdw>
          </a:effectLst>
        </p:spPr>
      </p:pic>
      <p:sp>
        <p:nvSpPr>
          <p:cNvPr id="2100" name="STEIGERUNG">
            <a:extLst>
              <a:ext uri="{FF2B5EF4-FFF2-40B4-BE49-F238E27FC236}">
                <a16:creationId xmlns:a16="http://schemas.microsoft.com/office/drawing/2014/main" id="{63F65071-E5A9-B480-25BD-88F440E11CD6}"/>
              </a:ext>
            </a:extLst>
          </p:cNvPr>
          <p:cNvSpPr txBox="1"/>
          <p:nvPr/>
        </p:nvSpPr>
        <p:spPr>
          <a:xfrm rot="21089063">
            <a:off x="1756121" y="8788354"/>
            <a:ext cx="21039413" cy="1375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spc="10400">
                <a:solidFill>
                  <a:srgbClr val="9D2822"/>
                </a:solidFill>
                <a:effectLst>
                  <a:outerShdw blurRad="12700" dist="63500" dir="18900000" rotWithShape="0">
                    <a:srgbClr val="000000"/>
                  </a:outerShdw>
                </a:effectLst>
                <a:latin typeface="Comfortaa Bold"/>
                <a:ea typeface="Comfortaa Bold"/>
                <a:cs typeface="Comfortaa Bold"/>
                <a:sym typeface="Comfortaa Bold"/>
              </a:defRPr>
            </a:lvl1pPr>
          </a:lstStyle>
          <a:p>
            <a:r>
              <a:rPr b="1" dirty="0">
                <a:solidFill>
                  <a:srgbClr val="FF0000"/>
                </a:solidFill>
                <a:latin typeface="Verdana" panose="020B0604030504040204" pitchFamily="34" charset="0"/>
                <a:ea typeface="Verdana" panose="020B0604030504040204" pitchFamily="34" charset="0"/>
                <a:cs typeface="Verdana" panose="020B0604030504040204" pitchFamily="34" charset="0"/>
              </a:rPr>
              <a:t>STEIGERUNG</a:t>
            </a:r>
          </a:p>
        </p:txBody>
      </p:sp>
      <p:sp>
        <p:nvSpPr>
          <p:cNvPr id="2101" name="Merkmal…">
            <a:extLst>
              <a:ext uri="{FF2B5EF4-FFF2-40B4-BE49-F238E27FC236}">
                <a16:creationId xmlns:a16="http://schemas.microsoft.com/office/drawing/2014/main" id="{5D942793-4DBC-7520-2824-957F28E04D70}"/>
              </a:ext>
            </a:extLst>
          </p:cNvPr>
          <p:cNvSpPr txBox="1"/>
          <p:nvPr/>
        </p:nvSpPr>
        <p:spPr>
          <a:xfrm>
            <a:off x="1852174" y="11696218"/>
            <a:ext cx="2725104" cy="14984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p>
            <a:pPr>
              <a:defRPr sz="9000" u="sng">
                <a:solidFill>
                  <a:srgbClr val="4F8F00"/>
                </a:solidFill>
                <a:latin typeface="Comfortaa Bold"/>
                <a:ea typeface="Comfortaa Bold"/>
                <a:cs typeface="Comfortaa Bold"/>
                <a:sym typeface="Comfortaa Bold"/>
              </a:defRPr>
            </a:pPr>
            <a:r>
              <a:rPr sz="4400" dirty="0" err="1">
                <a:solidFill>
                  <a:srgbClr val="FF0000"/>
                </a:solidFill>
              </a:rPr>
              <a:t>Merkmal</a:t>
            </a:r>
            <a:endParaRPr sz="4400" dirty="0">
              <a:solidFill>
                <a:srgbClr val="FF0000"/>
              </a:solidFill>
            </a:endParaRPr>
          </a:p>
          <a:p>
            <a:pPr>
              <a:defRPr sz="9000">
                <a:solidFill>
                  <a:srgbClr val="4F8F00"/>
                </a:solidFill>
                <a:latin typeface="Comfortaa Regular"/>
                <a:ea typeface="Comfortaa Regular"/>
                <a:cs typeface="Comfortaa Regular"/>
                <a:sym typeface="Comfortaa Regular"/>
              </a:defRPr>
            </a:pPr>
            <a:r>
              <a:rPr sz="4400" dirty="0"/>
              <a:t>ZDF</a:t>
            </a:r>
          </a:p>
        </p:txBody>
      </p:sp>
      <p:sp>
        <p:nvSpPr>
          <p:cNvPr id="2102" name="Nutzen…">
            <a:extLst>
              <a:ext uri="{FF2B5EF4-FFF2-40B4-BE49-F238E27FC236}">
                <a16:creationId xmlns:a16="http://schemas.microsoft.com/office/drawing/2014/main" id="{62061F7A-B1CD-FEBA-7C1B-A6A5EF384E00}"/>
              </a:ext>
            </a:extLst>
          </p:cNvPr>
          <p:cNvSpPr txBox="1"/>
          <p:nvPr/>
        </p:nvSpPr>
        <p:spPr>
          <a:xfrm>
            <a:off x="8657474" y="10688106"/>
            <a:ext cx="3209211" cy="14984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p>
            <a:pPr>
              <a:defRPr sz="9000" u="sng">
                <a:solidFill>
                  <a:srgbClr val="4F8F00"/>
                </a:solidFill>
                <a:latin typeface="Comfortaa Bold"/>
                <a:ea typeface="Comfortaa Bold"/>
                <a:cs typeface="Comfortaa Bold"/>
                <a:sym typeface="Comfortaa Bold"/>
              </a:defRPr>
            </a:pPr>
            <a:r>
              <a:rPr sz="4400" dirty="0" err="1">
                <a:solidFill>
                  <a:srgbClr val="FF0000"/>
                </a:solidFill>
              </a:rPr>
              <a:t>Nutzen</a:t>
            </a:r>
            <a:endParaRPr sz="4400" dirty="0">
              <a:solidFill>
                <a:srgbClr val="FF0000"/>
              </a:solidFill>
            </a:endParaRPr>
          </a:p>
          <a:p>
            <a:pPr>
              <a:defRPr sz="9000">
                <a:solidFill>
                  <a:srgbClr val="4F8F00"/>
                </a:solidFill>
                <a:latin typeface="Comfortaa Regular"/>
                <a:ea typeface="Comfortaa Regular"/>
                <a:cs typeface="Comfortaa Regular"/>
                <a:sym typeface="Comfortaa Regular"/>
              </a:defRPr>
            </a:pPr>
            <a:r>
              <a:rPr sz="4400" dirty="0"/>
              <a:t>am </a:t>
            </a:r>
            <a:r>
              <a:rPr sz="4400" dirty="0" err="1"/>
              <a:t>Bedarf</a:t>
            </a:r>
            <a:endParaRPr sz="4400" dirty="0"/>
          </a:p>
        </p:txBody>
      </p:sp>
      <p:sp>
        <p:nvSpPr>
          <p:cNvPr id="2103" name="Bild…">
            <a:extLst>
              <a:ext uri="{FF2B5EF4-FFF2-40B4-BE49-F238E27FC236}">
                <a16:creationId xmlns:a16="http://schemas.microsoft.com/office/drawing/2014/main" id="{9B19B312-022B-5D85-BBE4-50A2BB8141FC}"/>
              </a:ext>
            </a:extLst>
          </p:cNvPr>
          <p:cNvSpPr txBox="1"/>
          <p:nvPr/>
        </p:nvSpPr>
        <p:spPr>
          <a:xfrm>
            <a:off x="16945235" y="9085085"/>
            <a:ext cx="3103413" cy="13630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p>
            <a:pPr>
              <a:lnSpc>
                <a:spcPct val="90000"/>
              </a:lnSpc>
              <a:defRPr sz="9000" u="sng">
                <a:solidFill>
                  <a:srgbClr val="4F8F00"/>
                </a:solidFill>
                <a:latin typeface="Comfortaa Bold"/>
                <a:ea typeface="Comfortaa Bold"/>
                <a:cs typeface="Comfortaa Bold"/>
                <a:sym typeface="Comfortaa Bold"/>
              </a:defRPr>
            </a:pPr>
            <a:r>
              <a:rPr sz="4400" dirty="0">
                <a:solidFill>
                  <a:srgbClr val="FF0000"/>
                </a:solidFill>
              </a:rPr>
              <a:t>Bild</a:t>
            </a:r>
          </a:p>
          <a:p>
            <a:pPr>
              <a:lnSpc>
                <a:spcPct val="90000"/>
              </a:lnSpc>
              <a:defRPr sz="9000">
                <a:solidFill>
                  <a:srgbClr val="4F8F00"/>
                </a:solidFill>
                <a:latin typeface="Comfortaa Regular"/>
                <a:ea typeface="Comfortaa Regular"/>
                <a:cs typeface="Comfortaa Regular"/>
                <a:sym typeface="Comfortaa Regular"/>
              </a:defRPr>
            </a:pPr>
            <a:r>
              <a:rPr sz="4400" dirty="0" err="1"/>
              <a:t>Kaufmotiv</a:t>
            </a:r>
            <a:endParaRPr sz="4400" dirty="0"/>
          </a:p>
        </p:txBody>
      </p:sp>
      <p:sp>
        <p:nvSpPr>
          <p:cNvPr id="2104" name="Mit diesen 1a Qualitäten …">
            <a:extLst>
              <a:ext uri="{FF2B5EF4-FFF2-40B4-BE49-F238E27FC236}">
                <a16:creationId xmlns:a16="http://schemas.microsoft.com/office/drawing/2014/main" id="{D4526263-747A-5742-72F0-C74DB93EE695}"/>
              </a:ext>
            </a:extLst>
          </p:cNvPr>
          <p:cNvSpPr txBox="1"/>
          <p:nvPr/>
        </p:nvSpPr>
        <p:spPr>
          <a:xfrm>
            <a:off x="846214" y="8779515"/>
            <a:ext cx="4616634" cy="1375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spAutoFit/>
          </a:bodyPr>
          <a:lstStyle>
            <a:lvl1pPr algn="l" defTabSz="457200">
              <a:defRPr sz="4800" b="1">
                <a:solidFill>
                  <a:srgbClr val="2B669A"/>
                </a:solidFill>
                <a:latin typeface="Verdana"/>
                <a:ea typeface="Verdana"/>
                <a:cs typeface="Verdana"/>
                <a:sym typeface="Verdana"/>
              </a:defRPr>
            </a:lvl1pPr>
          </a:lstStyle>
          <a:p>
            <a:r>
              <a:rPr sz="4000" dirty="0"/>
              <a:t>Mit </a:t>
            </a:r>
            <a:r>
              <a:rPr sz="4000" dirty="0" err="1"/>
              <a:t>diese</a:t>
            </a:r>
            <a:r>
              <a:rPr lang="de-DE" sz="4000" dirty="0"/>
              <a:t>m </a:t>
            </a:r>
            <a:r>
              <a:rPr lang="de-DE" sz="4000" dirty="0" err="1"/>
              <a:t>Hochkran</a:t>
            </a:r>
            <a:r>
              <a:rPr sz="4000" dirty="0"/>
              <a:t>…</a:t>
            </a:r>
          </a:p>
        </p:txBody>
      </p:sp>
      <p:sp>
        <p:nvSpPr>
          <p:cNvPr id="2105" name="… können Sie ganz  einfach und schnell…">
            <a:extLst>
              <a:ext uri="{FF2B5EF4-FFF2-40B4-BE49-F238E27FC236}">
                <a16:creationId xmlns:a16="http://schemas.microsoft.com/office/drawing/2014/main" id="{429408B3-5D9C-C5F2-C68C-FD57F61E27DD}"/>
              </a:ext>
            </a:extLst>
          </p:cNvPr>
          <p:cNvSpPr txBox="1"/>
          <p:nvPr/>
        </p:nvSpPr>
        <p:spPr>
          <a:xfrm>
            <a:off x="7389708" y="7583159"/>
            <a:ext cx="7130279" cy="1375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spAutoFit/>
          </a:bodyPr>
          <a:lstStyle>
            <a:lvl1pPr algn="l" defTabSz="457200">
              <a:defRPr sz="4800" b="1">
                <a:solidFill>
                  <a:srgbClr val="2B669A"/>
                </a:solidFill>
                <a:latin typeface="Verdana"/>
                <a:ea typeface="Verdana"/>
                <a:cs typeface="Verdana"/>
                <a:sym typeface="Verdana"/>
              </a:defRPr>
            </a:lvl1pPr>
          </a:lstStyle>
          <a:p>
            <a:r>
              <a:rPr sz="4000" dirty="0"/>
              <a:t>… </a:t>
            </a:r>
            <a:r>
              <a:rPr sz="4000" dirty="0" err="1"/>
              <a:t>können</a:t>
            </a:r>
            <a:r>
              <a:rPr sz="4000" dirty="0"/>
              <a:t> Sie </a:t>
            </a:r>
            <a:r>
              <a:rPr lang="de-DE" sz="4000" dirty="0"/>
              <a:t>locker die 30 Meter überwinden</a:t>
            </a:r>
            <a:r>
              <a:rPr sz="4000" dirty="0"/>
              <a:t> …</a:t>
            </a:r>
          </a:p>
        </p:txBody>
      </p:sp>
      <p:sp>
        <p:nvSpPr>
          <p:cNvPr id="2106" name="…und Sie können die Wohlfühl-Atmosphäre ihres Bades genießen">
            <a:extLst>
              <a:ext uri="{FF2B5EF4-FFF2-40B4-BE49-F238E27FC236}">
                <a16:creationId xmlns:a16="http://schemas.microsoft.com/office/drawing/2014/main" id="{659CA31F-5009-8854-CBBE-4B24CEE8B5B6}"/>
              </a:ext>
            </a:extLst>
          </p:cNvPr>
          <p:cNvSpPr txBox="1"/>
          <p:nvPr/>
        </p:nvSpPr>
        <p:spPr>
          <a:xfrm>
            <a:off x="14266243" y="4824518"/>
            <a:ext cx="9726347" cy="260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spAutoFit/>
          </a:bodyPr>
          <a:lstStyle/>
          <a:p>
            <a:pPr algn="l" defTabSz="457200">
              <a:defRPr sz="4800" b="1">
                <a:solidFill>
                  <a:srgbClr val="2B669A"/>
                </a:solidFill>
                <a:latin typeface="Verdana"/>
                <a:ea typeface="Verdana"/>
                <a:cs typeface="Verdana"/>
                <a:sym typeface="Verdana"/>
              </a:defRPr>
            </a:pPr>
            <a:r>
              <a:rPr sz="4000" dirty="0"/>
              <a:t>…und </a:t>
            </a:r>
            <a:r>
              <a:rPr lang="de-DE" sz="4000" dirty="0"/>
              <a:t>gewinnen damit die gewünschte </a:t>
            </a:r>
            <a:r>
              <a:rPr lang="de-DE" sz="4000" i="1" u="sng" dirty="0">
                <a:solidFill>
                  <a:srgbClr val="C00000"/>
                </a:solidFill>
              </a:rPr>
              <a:t>Zeitersparnis,</a:t>
            </a:r>
            <a:r>
              <a:rPr lang="de-DE" sz="4000" dirty="0"/>
              <a:t> um ihre MA in den anderen Projekten einsetzen zu können!</a:t>
            </a:r>
            <a:endParaRPr sz="4000" dirty="0"/>
          </a:p>
        </p:txBody>
      </p:sp>
      <p:sp>
        <p:nvSpPr>
          <p:cNvPr id="2107" name="MNB-Regel">
            <a:extLst>
              <a:ext uri="{FF2B5EF4-FFF2-40B4-BE49-F238E27FC236}">
                <a16:creationId xmlns:a16="http://schemas.microsoft.com/office/drawing/2014/main" id="{2ABBD1D3-E834-10AE-0507-BF03EB168BA5}"/>
              </a:ext>
            </a:extLst>
          </p:cNvPr>
          <p:cNvSpPr/>
          <p:nvPr/>
        </p:nvSpPr>
        <p:spPr>
          <a:xfrm>
            <a:off x="35205" y="1582716"/>
            <a:ext cx="3777765" cy="2832855"/>
          </a:xfrm>
          <a:custGeom>
            <a:avLst/>
            <a:gdLst/>
            <a:ahLst/>
            <a:cxnLst>
              <a:cxn ang="0">
                <a:pos x="wd2" y="hd2"/>
              </a:cxn>
              <a:cxn ang="5400000">
                <a:pos x="wd2" y="hd2"/>
              </a:cxn>
              <a:cxn ang="10800000">
                <a:pos x="wd2" y="hd2"/>
              </a:cxn>
              <a:cxn ang="16200000">
                <a:pos x="wd2" y="hd2"/>
              </a:cxn>
            </a:cxnLst>
            <a:rect l="0" t="0" r="r" b="b"/>
            <a:pathLst>
              <a:path w="21600" h="21600" extrusionOk="0">
                <a:moveTo>
                  <a:pt x="0" y="20368"/>
                </a:moveTo>
                <a:lnTo>
                  <a:pt x="0" y="1232"/>
                </a:lnTo>
                <a:cubicBezTo>
                  <a:pt x="0" y="552"/>
                  <a:pt x="297" y="0"/>
                  <a:pt x="663" y="0"/>
                </a:cubicBezTo>
                <a:lnTo>
                  <a:pt x="20937" y="0"/>
                </a:lnTo>
                <a:cubicBezTo>
                  <a:pt x="21303" y="0"/>
                  <a:pt x="21600" y="552"/>
                  <a:pt x="21600" y="1232"/>
                </a:cubicBezTo>
                <a:lnTo>
                  <a:pt x="21600" y="20368"/>
                </a:lnTo>
                <a:cubicBezTo>
                  <a:pt x="21600" y="21048"/>
                  <a:pt x="21303" y="21600"/>
                  <a:pt x="20937" y="21600"/>
                </a:cubicBezTo>
                <a:lnTo>
                  <a:pt x="663" y="21600"/>
                </a:lnTo>
                <a:cubicBezTo>
                  <a:pt x="297" y="21600"/>
                  <a:pt x="0" y="21048"/>
                  <a:pt x="0" y="20368"/>
                </a:cubicBezTo>
                <a:close/>
              </a:path>
            </a:pathLst>
          </a:custGeom>
          <a:blipFill>
            <a:blip r:embed="rId4" cstate="print"/>
          </a:blipFill>
          <a:ln w="12700">
            <a:miter lim="400000"/>
          </a:ln>
          <a:effectLst>
            <a:outerShdw blurRad="190500" dist="279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6000">
                <a:solidFill>
                  <a:srgbClr val="FFFFFF"/>
                </a:solidFill>
                <a:latin typeface="Comfortaa Regular"/>
                <a:ea typeface="Comfortaa Regular"/>
                <a:cs typeface="Comfortaa Regular"/>
                <a:sym typeface="Comfortaa Regular"/>
              </a:defRPr>
            </a:lvl1pPr>
          </a:lstStyle>
          <a:p>
            <a:r>
              <a:rPr sz="4800" b="1" dirty="0">
                <a:solidFill>
                  <a:srgbClr val="FF0000"/>
                </a:solidFill>
              </a:rPr>
              <a:t>M</a:t>
            </a:r>
            <a:r>
              <a:rPr lang="de-DE" sz="4800" b="1" dirty="0" err="1">
                <a:solidFill>
                  <a:srgbClr val="FF0000"/>
                </a:solidFill>
              </a:rPr>
              <a:t>erkmal</a:t>
            </a:r>
            <a:r>
              <a:rPr lang="de-DE" sz="4800" b="1" dirty="0">
                <a:solidFill>
                  <a:srgbClr val="FF0000"/>
                </a:solidFill>
              </a:rPr>
              <a:t>-</a:t>
            </a:r>
            <a:r>
              <a:rPr sz="4800" b="1" dirty="0">
                <a:solidFill>
                  <a:srgbClr val="FF0000"/>
                </a:solidFill>
              </a:rPr>
              <a:t>N</a:t>
            </a:r>
            <a:r>
              <a:rPr lang="de-DE" sz="4800" b="1" dirty="0" err="1">
                <a:solidFill>
                  <a:srgbClr val="FF0000"/>
                </a:solidFill>
              </a:rPr>
              <a:t>utzen</a:t>
            </a:r>
            <a:r>
              <a:rPr lang="de-DE" sz="4800" b="1" dirty="0">
                <a:solidFill>
                  <a:srgbClr val="FF0000"/>
                </a:solidFill>
              </a:rPr>
              <a:t>-</a:t>
            </a:r>
            <a:r>
              <a:rPr sz="4800" b="1" dirty="0">
                <a:solidFill>
                  <a:srgbClr val="FF0000"/>
                </a:solidFill>
              </a:rPr>
              <a:t>B</a:t>
            </a:r>
            <a:r>
              <a:rPr lang="de-DE" sz="4800" b="1" dirty="0" err="1">
                <a:solidFill>
                  <a:srgbClr val="FF0000"/>
                </a:solidFill>
              </a:rPr>
              <a:t>ild</a:t>
            </a:r>
            <a:r>
              <a:rPr sz="4800" b="1" dirty="0">
                <a:solidFill>
                  <a:srgbClr val="FF0000"/>
                </a:solidFill>
              </a:rPr>
              <a:t>-Regel</a:t>
            </a:r>
          </a:p>
        </p:txBody>
      </p:sp>
      <p:sp>
        <p:nvSpPr>
          <p:cNvPr id="6" name="BEDARFSANALYSE">
            <a:extLst>
              <a:ext uri="{FF2B5EF4-FFF2-40B4-BE49-F238E27FC236}">
                <a16:creationId xmlns:a16="http://schemas.microsoft.com/office/drawing/2014/main" id="{C131F516-D921-209E-4A87-1931A72D6945}"/>
              </a:ext>
            </a:extLst>
          </p:cNvPr>
          <p:cNvSpPr txBox="1"/>
          <p:nvPr/>
        </p:nvSpPr>
        <p:spPr>
          <a:xfrm rot="591">
            <a:off x="5999451" y="-144004"/>
            <a:ext cx="11593150" cy="1607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4293" tIns="64293" rIns="64293" bIns="64293">
            <a:spAutoFit/>
          </a:bodyPr>
          <a:lstStyle>
            <a:lvl1pPr algn="l" defTabSz="1285875">
              <a:defRPr sz="9600">
                <a:solidFill>
                  <a:srgbClr val="5E5E5E"/>
                </a:solidFill>
                <a:latin typeface="Impact"/>
                <a:ea typeface="Impact"/>
                <a:cs typeface="Impact"/>
                <a:sym typeface="Impact"/>
              </a:defRPr>
            </a:lvl1pPr>
          </a:lstStyle>
          <a:p>
            <a:r>
              <a:rPr lang="de-DE" dirty="0">
                <a:solidFill>
                  <a:schemeClr val="bg1"/>
                </a:solidFill>
              </a:rPr>
              <a:t>NUTZENPRÄSENTATION</a:t>
            </a:r>
            <a:endParaRPr dirty="0">
              <a:solidFill>
                <a:schemeClr val="bg1"/>
              </a:solidFill>
            </a:endParaRPr>
          </a:p>
        </p:txBody>
      </p:sp>
      <p:grpSp>
        <p:nvGrpSpPr>
          <p:cNvPr id="7" name="Gruppieren">
            <a:extLst>
              <a:ext uri="{FF2B5EF4-FFF2-40B4-BE49-F238E27FC236}">
                <a16:creationId xmlns:a16="http://schemas.microsoft.com/office/drawing/2014/main" id="{16080656-9FB6-8284-BCFA-637B7229B56B}"/>
              </a:ext>
            </a:extLst>
          </p:cNvPr>
          <p:cNvGrpSpPr/>
          <p:nvPr/>
        </p:nvGrpSpPr>
        <p:grpSpPr>
          <a:xfrm>
            <a:off x="21134455" y="12755081"/>
            <a:ext cx="3176181" cy="961839"/>
            <a:chOff x="0" y="0"/>
            <a:chExt cx="3176180" cy="961838"/>
          </a:xfrm>
        </p:grpSpPr>
        <p:sp>
          <p:nvSpPr>
            <p:cNvPr id="8" name="betaConcept">
              <a:extLst>
                <a:ext uri="{FF2B5EF4-FFF2-40B4-BE49-F238E27FC236}">
                  <a16:creationId xmlns:a16="http://schemas.microsoft.com/office/drawing/2014/main" id="{C6C99743-4094-CDE7-D751-594579880140}"/>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9" name="academy">
              <a:extLst>
                <a:ext uri="{FF2B5EF4-FFF2-40B4-BE49-F238E27FC236}">
                  <a16:creationId xmlns:a16="http://schemas.microsoft.com/office/drawing/2014/main" id="{889889E9-4A5E-FB72-DC8F-EE0B1C5DC529}"/>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0" name="pasted-image.png" descr="pasted-image.png">
              <a:extLst>
                <a:ext uri="{FF2B5EF4-FFF2-40B4-BE49-F238E27FC236}">
                  <a16:creationId xmlns:a16="http://schemas.microsoft.com/office/drawing/2014/main" id="{DB5EE8AE-7CD6-2936-AA84-1C8910092942}"/>
                </a:ext>
              </a:extLst>
            </p:cNvPr>
            <p:cNvPicPr>
              <a:picLocks noChangeAspect="1"/>
            </p:cNvPicPr>
            <p:nvPr/>
          </p:nvPicPr>
          <p:blipFill>
            <a:blip r:embed="rId5"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11" name="powered by">
            <a:extLst>
              <a:ext uri="{FF2B5EF4-FFF2-40B4-BE49-F238E27FC236}">
                <a16:creationId xmlns:a16="http://schemas.microsoft.com/office/drawing/2014/main" id="{1FF357BF-F6FB-9416-387A-C692ECBCFA81}"/>
              </a:ext>
            </a:extLst>
          </p:cNvPr>
          <p:cNvSpPr txBox="1"/>
          <p:nvPr/>
        </p:nvSpPr>
        <p:spPr>
          <a:xfrm>
            <a:off x="22756609" y="12450762"/>
            <a:ext cx="1578382" cy="44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rPr dirty="0"/>
              <a:t>powered by </a:t>
            </a:r>
          </a:p>
        </p:txBody>
      </p:sp>
      <p:grpSp>
        <p:nvGrpSpPr>
          <p:cNvPr id="13" name="Gruppieren 12">
            <a:extLst>
              <a:ext uri="{FF2B5EF4-FFF2-40B4-BE49-F238E27FC236}">
                <a16:creationId xmlns:a16="http://schemas.microsoft.com/office/drawing/2014/main" id="{2A418135-90C2-F1D0-57F2-CD6281D60856}"/>
              </a:ext>
            </a:extLst>
          </p:cNvPr>
          <p:cNvGrpSpPr/>
          <p:nvPr/>
        </p:nvGrpSpPr>
        <p:grpSpPr>
          <a:xfrm>
            <a:off x="0" y="-360698"/>
            <a:ext cx="24384000" cy="2114039"/>
            <a:chOff x="0" y="-360698"/>
            <a:chExt cx="24384000" cy="2114039"/>
          </a:xfrm>
        </p:grpSpPr>
        <p:sp>
          <p:nvSpPr>
            <p:cNvPr id="14" name="Rechteck">
              <a:extLst>
                <a:ext uri="{FF2B5EF4-FFF2-40B4-BE49-F238E27FC236}">
                  <a16:creationId xmlns:a16="http://schemas.microsoft.com/office/drawing/2014/main" id="{AEB6CDA9-0810-31CF-5D9D-B04E1291D1AB}"/>
                </a:ext>
              </a:extLst>
            </p:cNvPr>
            <p:cNvSpPr/>
            <p:nvPr/>
          </p:nvSpPr>
          <p:spPr>
            <a:xfrm>
              <a:off x="0" y="-134479"/>
              <a:ext cx="24384000" cy="1497182"/>
            </a:xfrm>
            <a:prstGeom prst="rect">
              <a:avLst/>
            </a:prstGeom>
            <a:blipFill>
              <a:blip r:embed="rId6"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15" name="Rechteck 14">
              <a:extLst>
                <a:ext uri="{FF2B5EF4-FFF2-40B4-BE49-F238E27FC236}">
                  <a16:creationId xmlns:a16="http://schemas.microsoft.com/office/drawing/2014/main" id="{A3F9DE14-F419-5B11-56AF-52ABF09E7C72}"/>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16" name="Grafik 15">
              <a:extLst>
                <a:ext uri="{FF2B5EF4-FFF2-40B4-BE49-F238E27FC236}">
                  <a16:creationId xmlns:a16="http://schemas.microsoft.com/office/drawing/2014/main" id="{A1D228AE-D2BE-A99D-336D-6E070F20DF71}"/>
                </a:ext>
              </a:extLst>
            </p:cNvPr>
            <p:cNvPicPr>
              <a:picLocks noChangeAspect="1"/>
            </p:cNvPicPr>
            <p:nvPr/>
          </p:nvPicPr>
          <p:blipFill>
            <a:blip r:embed="rId7"/>
            <a:stretch>
              <a:fillRect/>
            </a:stretch>
          </p:blipFill>
          <p:spPr>
            <a:xfrm>
              <a:off x="20790888" y="274886"/>
              <a:ext cx="2645433" cy="1100784"/>
            </a:xfrm>
            <a:prstGeom prst="rect">
              <a:avLst/>
            </a:prstGeom>
          </p:spPr>
        </p:pic>
      </p:grpSp>
      <p:sp>
        <p:nvSpPr>
          <p:cNvPr id="17" name="BEDARFSANALYSE">
            <a:extLst>
              <a:ext uri="{FF2B5EF4-FFF2-40B4-BE49-F238E27FC236}">
                <a16:creationId xmlns:a16="http://schemas.microsoft.com/office/drawing/2014/main" id="{10A28BA5-31B6-6097-E42A-62EA3C255DA9}"/>
              </a:ext>
            </a:extLst>
          </p:cNvPr>
          <p:cNvSpPr txBox="1"/>
          <p:nvPr/>
        </p:nvSpPr>
        <p:spPr>
          <a:xfrm rot="591">
            <a:off x="1130117" y="-132790"/>
            <a:ext cx="19649462" cy="1484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3" tIns="64293" rIns="64293" bIns="64293">
            <a:spAutoFit/>
          </a:bodyPr>
          <a:lstStyle>
            <a:lvl1pPr algn="l" defTabSz="1285875">
              <a:defRPr sz="9600">
                <a:solidFill>
                  <a:srgbClr val="5E5E5E"/>
                </a:solidFill>
                <a:latin typeface="Impact"/>
                <a:ea typeface="Impact"/>
                <a:cs typeface="Impact"/>
                <a:sym typeface="Impact"/>
              </a:defRPr>
            </a:lvl1pPr>
          </a:lstStyle>
          <a:p>
            <a:r>
              <a:rPr sz="8800" dirty="0">
                <a:solidFill>
                  <a:schemeClr val="bg1"/>
                </a:solidFill>
              </a:rPr>
              <a:t>BEDARFSANALYSE</a:t>
            </a:r>
            <a:r>
              <a:rPr lang="de-DE" sz="8800" dirty="0">
                <a:solidFill>
                  <a:schemeClr val="bg1"/>
                </a:solidFill>
              </a:rPr>
              <a:t> -&gt; NUTZENPRÄSENTATION</a:t>
            </a:r>
            <a:endParaRPr sz="8800" dirty="0">
              <a:solidFill>
                <a:schemeClr val="bg1"/>
              </a:solidFill>
            </a:endParaRPr>
          </a:p>
        </p:txBody>
      </p:sp>
      <p:sp>
        <p:nvSpPr>
          <p:cNvPr id="2" name="Textfeld 1">
            <a:extLst>
              <a:ext uri="{FF2B5EF4-FFF2-40B4-BE49-F238E27FC236}">
                <a16:creationId xmlns:a16="http://schemas.microsoft.com/office/drawing/2014/main" id="{7BEF80E4-03BA-1628-1D47-8A40EC4520C1}"/>
              </a:ext>
            </a:extLst>
          </p:cNvPr>
          <p:cNvSpPr txBox="1"/>
          <p:nvPr/>
        </p:nvSpPr>
        <p:spPr>
          <a:xfrm>
            <a:off x="3927923" y="2397503"/>
            <a:ext cx="15736205" cy="1631216"/>
          </a:xfrm>
          <a:prstGeom prst="rect">
            <a:avLst/>
          </a:prstGeom>
          <a:ln/>
        </p:spPr>
        <p:style>
          <a:lnRef idx="3">
            <a:schemeClr val="lt1"/>
          </a:lnRef>
          <a:fillRef idx="1">
            <a:schemeClr val="accent1"/>
          </a:fillRef>
          <a:effectRef idx="1">
            <a:schemeClr val="accent1"/>
          </a:effectRef>
          <a:fontRef idx="minor">
            <a:schemeClr val="lt1"/>
          </a:fontRef>
        </p:style>
        <p:txBody>
          <a:bodyPr wrap="square">
            <a:spAutoFit/>
          </a:bodyPr>
          <a:lstStyle/>
          <a:p>
            <a:r>
              <a:rPr lang="de-DE" b="1" dirty="0">
                <a:latin typeface="Verdana" panose="020B0604030504040204" pitchFamily="34" charset="0"/>
                <a:ea typeface="Verdana" panose="020B0604030504040204" pitchFamily="34" charset="0"/>
                <a:cs typeface="Verdana" panose="020B0604030504040204" pitchFamily="34" charset="0"/>
              </a:rPr>
              <a:t>Welche Fragen führen hier nochmal zu diesem Ergebnis?</a:t>
            </a:r>
          </a:p>
        </p:txBody>
      </p:sp>
    </p:spTree>
    <p:extLst>
      <p:ext uri="{BB962C8B-B14F-4D97-AF65-F5344CB8AC3E}">
        <p14:creationId xmlns:p14="http://schemas.microsoft.com/office/powerpoint/2010/main" val="49888426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5" name="pasted-image.png" descr="pasted-image.png"/>
          <p:cNvPicPr>
            <a:picLocks noChangeAspect="1"/>
          </p:cNvPicPr>
          <p:nvPr/>
        </p:nvPicPr>
        <p:blipFill>
          <a:blip r:embed="rId2"/>
          <a:stretch>
            <a:fillRect/>
          </a:stretch>
        </p:blipFill>
        <p:spPr>
          <a:xfrm>
            <a:off x="389949" y="350285"/>
            <a:ext cx="20379680" cy="13015430"/>
          </a:xfrm>
          <a:prstGeom prst="rect">
            <a:avLst/>
          </a:prstGeom>
          <a:ln w="12700">
            <a:miter lim="400000"/>
          </a:ln>
        </p:spPr>
      </p:pic>
      <p:sp>
        <p:nvSpPr>
          <p:cNvPr id="1976" name="FormulierungsTIPPS…"/>
          <p:cNvSpPr/>
          <p:nvPr/>
        </p:nvSpPr>
        <p:spPr>
          <a:xfrm>
            <a:off x="7005444" y="3936034"/>
            <a:ext cx="11298174" cy="4366255"/>
          </a:xfrm>
          <a:custGeom>
            <a:avLst/>
            <a:gdLst/>
            <a:ahLst/>
            <a:cxnLst>
              <a:cxn ang="0">
                <a:pos x="wd2" y="hd2"/>
              </a:cxn>
              <a:cxn ang="5400000">
                <a:pos x="wd2" y="hd2"/>
              </a:cxn>
              <a:cxn ang="10800000">
                <a:pos x="wd2" y="hd2"/>
              </a:cxn>
              <a:cxn ang="16200000">
                <a:pos x="wd2" y="hd2"/>
              </a:cxn>
            </a:cxnLst>
            <a:rect l="0" t="0" r="r" b="b"/>
            <a:pathLst>
              <a:path w="21600" h="21600" extrusionOk="0">
                <a:moveTo>
                  <a:pt x="0" y="20368"/>
                </a:moveTo>
                <a:lnTo>
                  <a:pt x="0" y="1232"/>
                </a:lnTo>
                <a:cubicBezTo>
                  <a:pt x="0" y="552"/>
                  <a:pt x="213" y="0"/>
                  <a:pt x="476" y="0"/>
                </a:cubicBezTo>
                <a:lnTo>
                  <a:pt x="21124" y="0"/>
                </a:lnTo>
                <a:cubicBezTo>
                  <a:pt x="21387" y="0"/>
                  <a:pt x="21600" y="552"/>
                  <a:pt x="21600" y="1232"/>
                </a:cubicBezTo>
                <a:lnTo>
                  <a:pt x="21600" y="20368"/>
                </a:lnTo>
                <a:cubicBezTo>
                  <a:pt x="21600" y="21048"/>
                  <a:pt x="21387" y="21600"/>
                  <a:pt x="21124" y="21600"/>
                </a:cubicBezTo>
                <a:lnTo>
                  <a:pt x="476" y="21600"/>
                </a:lnTo>
                <a:cubicBezTo>
                  <a:pt x="213" y="21600"/>
                  <a:pt x="0" y="21048"/>
                  <a:pt x="0" y="20368"/>
                </a:cubicBezTo>
                <a:close/>
              </a:path>
            </a:pathLst>
          </a:custGeom>
          <a:solidFill>
            <a:schemeClr val="accent5"/>
          </a:solidFill>
          <a:ln w="12700">
            <a:miter lim="400000"/>
          </a:ln>
          <a:effectLst>
            <a:outerShdw blurRad="190500" dist="279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defRPr sz="6000">
                <a:solidFill>
                  <a:srgbClr val="FFFFFF"/>
                </a:solidFill>
                <a:latin typeface="Comfortaa Bold"/>
                <a:ea typeface="Comfortaa Bold"/>
                <a:cs typeface="Comfortaa Bold"/>
                <a:sym typeface="Comfortaa Bold"/>
              </a:defRPr>
            </a:pPr>
            <a:r>
              <a:t>FormulierungsTIPPS</a:t>
            </a:r>
          </a:p>
          <a:p>
            <a:pPr>
              <a:defRPr sz="4100">
                <a:solidFill>
                  <a:srgbClr val="FFFFFF"/>
                </a:solidFill>
                <a:latin typeface="Comfortaa Bold"/>
                <a:ea typeface="Comfortaa Bold"/>
                <a:cs typeface="Comfortaa Bold"/>
                <a:sym typeface="Comfortaa Bold"/>
              </a:defRPr>
            </a:pPr>
            <a:r>
              <a:t>aus der Psychologie</a:t>
            </a:r>
          </a:p>
        </p:txBody>
      </p:sp>
      <p:grpSp>
        <p:nvGrpSpPr>
          <p:cNvPr id="2" name="Gruppieren 1">
            <a:extLst>
              <a:ext uri="{FF2B5EF4-FFF2-40B4-BE49-F238E27FC236}">
                <a16:creationId xmlns:a16="http://schemas.microsoft.com/office/drawing/2014/main" id="{1E300435-A210-635A-8C34-13A0BD0580CB}"/>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7BC67112-E763-30F3-87B6-68249ABEC91C}"/>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219606C2-5089-5B9B-B1A5-EDB47F1EE063}"/>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93A2914B-7B08-DDAB-E4FB-DF59ECF7CC20}"/>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1977" name="TIPP"/>
          <p:cNvSpPr/>
          <p:nvPr/>
        </p:nvSpPr>
        <p:spPr>
          <a:xfrm rot="20363172">
            <a:off x="-335835" y="155530"/>
            <a:ext cx="3437026" cy="1270001"/>
          </a:xfrm>
          <a:prstGeom prst="roundRect">
            <a:avLst>
              <a:gd name="adj" fmla="val 15000"/>
            </a:avLst>
          </a:prstGeom>
          <a:blipFill>
            <a:blip r:embed="rId5"/>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6600" spc="924">
                <a:solidFill>
                  <a:srgbClr val="FFFFFF"/>
                </a:solidFill>
                <a:latin typeface="Impact"/>
                <a:ea typeface="Impact"/>
                <a:cs typeface="Impact"/>
                <a:sym typeface="Impact"/>
              </a:defRPr>
            </a:lvl1pPr>
          </a:lstStyle>
          <a:p>
            <a:r>
              <a:rPr lang="de-DE" dirty="0"/>
              <a:t>ÜBUNG</a:t>
            </a:r>
            <a:endParaRPr dirty="0"/>
          </a:p>
        </p:txBody>
      </p:sp>
      <p:sp>
        <p:nvSpPr>
          <p:cNvPr id="6" name="VERTRIEBS-PROZESS">
            <a:extLst>
              <a:ext uri="{FF2B5EF4-FFF2-40B4-BE49-F238E27FC236}">
                <a16:creationId xmlns:a16="http://schemas.microsoft.com/office/drawing/2014/main" id="{E7D44E4C-5520-8473-53FC-78FA70C11E9B}"/>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NUTZENPRÄSENTATION</a:t>
            </a:r>
            <a:r>
              <a:rPr dirty="0"/>
              <a:t> </a:t>
            </a:r>
          </a:p>
        </p:txBody>
      </p:sp>
    </p:spTree>
    <p:extLst>
      <p:ext uri="{BB962C8B-B14F-4D97-AF65-F5344CB8AC3E}">
        <p14:creationId xmlns:p14="http://schemas.microsoft.com/office/powerpoint/2010/main" val="117605513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976"/>
                                        </p:tgtEl>
                                        <p:attrNameLst>
                                          <p:attrName>style.visibility</p:attrName>
                                        </p:attrNameLst>
                                      </p:cBhvr>
                                      <p:to>
                                        <p:strVal val="visible"/>
                                      </p:to>
                                    </p:set>
                                    <p:animEffect transition="in" filter="dissolve">
                                      <p:cBhvr>
                                        <p:cTn id="7" dur="1500"/>
                                        <p:tgtEl>
                                          <p:spTgt spid="1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9" name="pasted-image.png" descr="pasted-image.png"/>
          <p:cNvPicPr>
            <a:picLocks noChangeAspect="1"/>
          </p:cNvPicPr>
          <p:nvPr/>
        </p:nvPicPr>
        <p:blipFill>
          <a:blip r:embed="rId3"/>
          <a:stretch>
            <a:fillRect/>
          </a:stretch>
        </p:blipFill>
        <p:spPr>
          <a:xfrm>
            <a:off x="1738422" y="1780050"/>
            <a:ext cx="20822730" cy="11085171"/>
          </a:xfrm>
          <a:prstGeom prst="rect">
            <a:avLst/>
          </a:prstGeom>
          <a:ln w="12700">
            <a:miter lim="400000"/>
          </a:ln>
        </p:spPr>
      </p:pic>
      <p:grpSp>
        <p:nvGrpSpPr>
          <p:cNvPr id="1983" name="Gruppieren"/>
          <p:cNvGrpSpPr/>
          <p:nvPr/>
        </p:nvGrpSpPr>
        <p:grpSpPr>
          <a:xfrm>
            <a:off x="21134455" y="12755081"/>
            <a:ext cx="3176181" cy="961839"/>
            <a:chOff x="0" y="0"/>
            <a:chExt cx="3176180" cy="961838"/>
          </a:xfrm>
        </p:grpSpPr>
        <p:sp>
          <p:nvSpPr>
            <p:cNvPr id="1980"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981"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982" name="pasted-image.png" descr="pasted-image.png"/>
            <p:cNvPicPr>
              <a:picLocks noChangeAspect="1"/>
            </p:cNvPicPr>
            <p:nvPr/>
          </p:nvPicPr>
          <p:blipFill>
            <a:blip r:embed="rId4"/>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1984" name="powered by"/>
          <p:cNvSpPr txBox="1"/>
          <p:nvPr/>
        </p:nvSpPr>
        <p:spPr>
          <a:xfrm>
            <a:off x="22756609" y="12450762"/>
            <a:ext cx="1578382" cy="44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grpSp>
        <p:nvGrpSpPr>
          <p:cNvPr id="3" name="Gruppieren 2">
            <a:extLst>
              <a:ext uri="{FF2B5EF4-FFF2-40B4-BE49-F238E27FC236}">
                <a16:creationId xmlns:a16="http://schemas.microsoft.com/office/drawing/2014/main" id="{F9FDD2D7-122C-B3CB-9A37-E2255F09CAD8}"/>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92740856-8AED-8997-19AC-A6262973A768}"/>
                </a:ext>
              </a:extLst>
            </p:cNvPr>
            <p:cNvSpPr/>
            <p:nvPr/>
          </p:nvSpPr>
          <p:spPr>
            <a:xfrm>
              <a:off x="0" y="-134479"/>
              <a:ext cx="24384000" cy="1497182"/>
            </a:xfrm>
            <a:prstGeom prst="rect">
              <a:avLst/>
            </a:prstGeom>
            <a:blipFill>
              <a:blip r:embed="rId5"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09C088F0-BC1D-2EED-9C28-1546E43DE770}"/>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B7DC5B20-599A-84FA-0950-9A5D82DB53BF}"/>
                </a:ext>
              </a:extLst>
            </p:cNvPr>
            <p:cNvPicPr>
              <a:picLocks noChangeAspect="1"/>
            </p:cNvPicPr>
            <p:nvPr/>
          </p:nvPicPr>
          <p:blipFill>
            <a:blip r:embed="rId6" cstate="print"/>
            <a:stretch>
              <a:fillRect/>
            </a:stretch>
          </p:blipFill>
          <p:spPr>
            <a:xfrm>
              <a:off x="20790888" y="274886"/>
              <a:ext cx="2645433" cy="1100784"/>
            </a:xfrm>
            <a:prstGeom prst="rect">
              <a:avLst/>
            </a:prstGeom>
          </p:spPr>
        </p:pic>
      </p:grpSp>
      <p:sp>
        <p:nvSpPr>
          <p:cNvPr id="7" name="VERTRIEBS-PROZESS">
            <a:extLst>
              <a:ext uri="{FF2B5EF4-FFF2-40B4-BE49-F238E27FC236}">
                <a16:creationId xmlns:a16="http://schemas.microsoft.com/office/drawing/2014/main" id="{B4A69FB6-84C8-2BC3-5F94-55D491A77D33}"/>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NUTZENPRÄSENTATION</a:t>
            </a:r>
            <a:r>
              <a:rPr dirty="0"/>
              <a:t> </a:t>
            </a:r>
          </a:p>
        </p:txBody>
      </p:sp>
      <p:sp>
        <p:nvSpPr>
          <p:cNvPr id="8" name="Rechteck 7">
            <a:extLst>
              <a:ext uri="{FF2B5EF4-FFF2-40B4-BE49-F238E27FC236}">
                <a16:creationId xmlns:a16="http://schemas.microsoft.com/office/drawing/2014/main" id="{A3FDBBE7-C05F-36A9-4703-641338D671F4}"/>
              </a:ext>
            </a:extLst>
          </p:cNvPr>
          <p:cNvSpPr/>
          <p:nvPr/>
        </p:nvSpPr>
        <p:spPr>
          <a:xfrm>
            <a:off x="9455696" y="2033590"/>
            <a:ext cx="12529392" cy="129328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mn-lt"/>
              <a:ea typeface="+mn-ea"/>
              <a:cs typeface="+mn-cs"/>
              <a:sym typeface="Helvetica Light"/>
            </a:endParaRPr>
          </a:p>
        </p:txBody>
      </p:sp>
      <p:sp>
        <p:nvSpPr>
          <p:cNvPr id="10" name="Rechteck 9">
            <a:extLst>
              <a:ext uri="{FF2B5EF4-FFF2-40B4-BE49-F238E27FC236}">
                <a16:creationId xmlns:a16="http://schemas.microsoft.com/office/drawing/2014/main" id="{12D4834E-2DEB-482C-028C-BA1047E3962A}"/>
              </a:ext>
            </a:extLst>
          </p:cNvPr>
          <p:cNvSpPr/>
          <p:nvPr/>
        </p:nvSpPr>
        <p:spPr>
          <a:xfrm>
            <a:off x="9730265" y="3744224"/>
            <a:ext cx="12254823" cy="1100212"/>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Rechteck 10">
            <a:extLst>
              <a:ext uri="{FF2B5EF4-FFF2-40B4-BE49-F238E27FC236}">
                <a16:creationId xmlns:a16="http://schemas.microsoft.com/office/drawing/2014/main" id="{38BF35C5-2A67-DE3E-DD37-7F9581C4DB58}"/>
              </a:ext>
            </a:extLst>
          </p:cNvPr>
          <p:cNvSpPr/>
          <p:nvPr/>
        </p:nvSpPr>
        <p:spPr>
          <a:xfrm>
            <a:off x="9586248" y="5261783"/>
            <a:ext cx="12254824" cy="93429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Rechteck 11">
            <a:extLst>
              <a:ext uri="{FF2B5EF4-FFF2-40B4-BE49-F238E27FC236}">
                <a16:creationId xmlns:a16="http://schemas.microsoft.com/office/drawing/2014/main" id="{6BE90AC0-A0E9-8CEB-FA9C-DC0090326147}"/>
              </a:ext>
            </a:extLst>
          </p:cNvPr>
          <p:cNvSpPr/>
          <p:nvPr/>
        </p:nvSpPr>
        <p:spPr>
          <a:xfrm>
            <a:off x="9586248" y="6720346"/>
            <a:ext cx="12254824" cy="131558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mn-lt"/>
              <a:ea typeface="+mn-ea"/>
              <a:cs typeface="+mn-cs"/>
              <a:sym typeface="Helvetica Light"/>
            </a:endParaRPr>
          </a:p>
        </p:txBody>
      </p:sp>
      <p:sp>
        <p:nvSpPr>
          <p:cNvPr id="13" name="Rechteck 12">
            <a:extLst>
              <a:ext uri="{FF2B5EF4-FFF2-40B4-BE49-F238E27FC236}">
                <a16:creationId xmlns:a16="http://schemas.microsoft.com/office/drawing/2014/main" id="{9E074018-3246-5B84-27CD-90813C693A9C}"/>
              </a:ext>
            </a:extLst>
          </p:cNvPr>
          <p:cNvSpPr/>
          <p:nvPr/>
        </p:nvSpPr>
        <p:spPr>
          <a:xfrm>
            <a:off x="9586249" y="8596255"/>
            <a:ext cx="12254823" cy="131558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Rechteck 13">
            <a:extLst>
              <a:ext uri="{FF2B5EF4-FFF2-40B4-BE49-F238E27FC236}">
                <a16:creationId xmlns:a16="http://schemas.microsoft.com/office/drawing/2014/main" id="{95B16678-F943-1111-274F-0E8673984F89}"/>
              </a:ext>
            </a:extLst>
          </p:cNvPr>
          <p:cNvSpPr/>
          <p:nvPr/>
        </p:nvSpPr>
        <p:spPr>
          <a:xfrm>
            <a:off x="9527704" y="10157407"/>
            <a:ext cx="12529392" cy="115193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Rechteck 14">
            <a:extLst>
              <a:ext uri="{FF2B5EF4-FFF2-40B4-BE49-F238E27FC236}">
                <a16:creationId xmlns:a16="http://schemas.microsoft.com/office/drawing/2014/main" id="{1C9F1902-8A54-241C-50D7-43E87F69B4D4}"/>
              </a:ext>
            </a:extLst>
          </p:cNvPr>
          <p:cNvSpPr/>
          <p:nvPr/>
        </p:nvSpPr>
        <p:spPr>
          <a:xfrm>
            <a:off x="9833455" y="11589588"/>
            <a:ext cx="11575569" cy="98827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mn-lt"/>
              <a:ea typeface="+mn-ea"/>
              <a:cs typeface="+mn-cs"/>
              <a:sym typeface="Helvetica Light"/>
            </a:endParaRPr>
          </a:p>
        </p:txBody>
      </p:sp>
      <p:sp>
        <p:nvSpPr>
          <p:cNvPr id="2" name="Zwölfeck 1">
            <a:extLst>
              <a:ext uri="{FF2B5EF4-FFF2-40B4-BE49-F238E27FC236}">
                <a16:creationId xmlns:a16="http://schemas.microsoft.com/office/drawing/2014/main" id="{2AC548A0-A931-7778-ED47-EBF5EF38C431}"/>
              </a:ext>
            </a:extLst>
          </p:cNvPr>
          <p:cNvSpPr/>
          <p:nvPr/>
        </p:nvSpPr>
        <p:spPr>
          <a:xfrm>
            <a:off x="403067" y="2238595"/>
            <a:ext cx="1199745" cy="1115294"/>
          </a:xfrm>
          <a:prstGeom prst="dodecagon">
            <a:avLst/>
          </a:prstGeom>
          <a:blipFill rotWithShape="1">
            <a:blip r:embed="rId5"/>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4400" b="1" i="0" u="none" strike="noStrike" cap="none" spc="0" normalizeH="0" baseline="0" dirty="0">
                <a:ln>
                  <a:noFill/>
                </a:ln>
                <a:solidFill>
                  <a:srgbClr val="FFFFFF"/>
                </a:solidFill>
                <a:effectLst/>
                <a:uFillTx/>
                <a:latin typeface="+mn-lt"/>
                <a:ea typeface="+mn-ea"/>
                <a:cs typeface="+mn-cs"/>
                <a:sym typeface="Helvetica Light"/>
              </a:rPr>
              <a:t>1</a:t>
            </a:r>
          </a:p>
        </p:txBody>
      </p:sp>
      <p:sp>
        <p:nvSpPr>
          <p:cNvPr id="9" name="Zwölfeck 8">
            <a:extLst>
              <a:ext uri="{FF2B5EF4-FFF2-40B4-BE49-F238E27FC236}">
                <a16:creationId xmlns:a16="http://schemas.microsoft.com/office/drawing/2014/main" id="{17E131E9-6042-975F-73E7-4B8B755BE97C}"/>
              </a:ext>
            </a:extLst>
          </p:cNvPr>
          <p:cNvSpPr/>
          <p:nvPr/>
        </p:nvSpPr>
        <p:spPr>
          <a:xfrm>
            <a:off x="407079" y="3798490"/>
            <a:ext cx="1199745" cy="1115294"/>
          </a:xfrm>
          <a:prstGeom prst="dodecagon">
            <a:avLst/>
          </a:prstGeom>
          <a:blipFill rotWithShape="1">
            <a:blip r:embed="rId5"/>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4400" b="1" i="0" u="none" strike="noStrike" cap="none" spc="0" normalizeH="0" baseline="0" dirty="0">
                <a:ln>
                  <a:noFill/>
                </a:ln>
                <a:solidFill>
                  <a:srgbClr val="FFFFFF"/>
                </a:solidFill>
                <a:effectLst/>
                <a:uFillTx/>
                <a:latin typeface="+mn-lt"/>
                <a:ea typeface="+mn-ea"/>
                <a:cs typeface="+mn-cs"/>
                <a:sym typeface="Helvetica Light"/>
              </a:rPr>
              <a:t>2</a:t>
            </a:r>
          </a:p>
        </p:txBody>
      </p:sp>
      <p:sp>
        <p:nvSpPr>
          <p:cNvPr id="16" name="Zwölfeck 15">
            <a:extLst>
              <a:ext uri="{FF2B5EF4-FFF2-40B4-BE49-F238E27FC236}">
                <a16:creationId xmlns:a16="http://schemas.microsoft.com/office/drawing/2014/main" id="{CF283BE7-C961-0EDF-0C18-0E0B53CC1AB2}"/>
              </a:ext>
            </a:extLst>
          </p:cNvPr>
          <p:cNvSpPr/>
          <p:nvPr/>
        </p:nvSpPr>
        <p:spPr>
          <a:xfrm>
            <a:off x="382688" y="5201816"/>
            <a:ext cx="1199745" cy="1115294"/>
          </a:xfrm>
          <a:prstGeom prst="dodecagon">
            <a:avLst/>
          </a:prstGeom>
          <a:blipFill rotWithShape="1">
            <a:blip r:embed="rId5"/>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4400" b="1" i="0" u="none" strike="noStrike" cap="none" spc="0" normalizeH="0" baseline="0" dirty="0">
                <a:ln>
                  <a:noFill/>
                </a:ln>
                <a:solidFill>
                  <a:srgbClr val="FFFFFF"/>
                </a:solidFill>
                <a:effectLst/>
                <a:uFillTx/>
                <a:latin typeface="+mn-lt"/>
                <a:ea typeface="+mn-ea"/>
                <a:cs typeface="+mn-cs"/>
                <a:sym typeface="Helvetica Light"/>
              </a:rPr>
              <a:t>3</a:t>
            </a:r>
          </a:p>
        </p:txBody>
      </p:sp>
      <p:sp>
        <p:nvSpPr>
          <p:cNvPr id="17" name="Zwölfeck 16">
            <a:extLst>
              <a:ext uri="{FF2B5EF4-FFF2-40B4-BE49-F238E27FC236}">
                <a16:creationId xmlns:a16="http://schemas.microsoft.com/office/drawing/2014/main" id="{8771EBC0-4F7B-08AA-D2A5-39F8007E6699}"/>
              </a:ext>
            </a:extLst>
          </p:cNvPr>
          <p:cNvSpPr/>
          <p:nvPr/>
        </p:nvSpPr>
        <p:spPr>
          <a:xfrm>
            <a:off x="382688" y="6785992"/>
            <a:ext cx="1199745" cy="1115294"/>
          </a:xfrm>
          <a:prstGeom prst="dodecagon">
            <a:avLst/>
          </a:prstGeom>
          <a:blipFill rotWithShape="1">
            <a:blip r:embed="rId5"/>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4400" b="1" i="0" u="none" strike="noStrike" cap="none" spc="0" normalizeH="0" baseline="0" dirty="0">
                <a:ln>
                  <a:noFill/>
                </a:ln>
                <a:solidFill>
                  <a:srgbClr val="FFFFFF"/>
                </a:solidFill>
                <a:effectLst/>
                <a:uFillTx/>
                <a:latin typeface="+mn-lt"/>
                <a:ea typeface="+mn-ea"/>
                <a:cs typeface="+mn-cs"/>
                <a:sym typeface="Helvetica Light"/>
              </a:rPr>
              <a:t>4</a:t>
            </a:r>
          </a:p>
        </p:txBody>
      </p:sp>
      <p:sp>
        <p:nvSpPr>
          <p:cNvPr id="18" name="Zwölfeck 17">
            <a:extLst>
              <a:ext uri="{FF2B5EF4-FFF2-40B4-BE49-F238E27FC236}">
                <a16:creationId xmlns:a16="http://schemas.microsoft.com/office/drawing/2014/main" id="{85178406-7D71-E002-A12F-9788E3B56517}"/>
              </a:ext>
            </a:extLst>
          </p:cNvPr>
          <p:cNvSpPr/>
          <p:nvPr/>
        </p:nvSpPr>
        <p:spPr>
          <a:xfrm>
            <a:off x="382688" y="8514184"/>
            <a:ext cx="1199745" cy="1115294"/>
          </a:xfrm>
          <a:prstGeom prst="dodecagon">
            <a:avLst/>
          </a:prstGeom>
          <a:blipFill rotWithShape="1">
            <a:blip r:embed="rId5"/>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4400" b="1" i="0" u="none" strike="noStrike" cap="none" spc="0" normalizeH="0" baseline="0" dirty="0">
                <a:ln>
                  <a:noFill/>
                </a:ln>
                <a:solidFill>
                  <a:srgbClr val="FFFFFF"/>
                </a:solidFill>
                <a:effectLst/>
                <a:uFillTx/>
                <a:latin typeface="+mn-lt"/>
                <a:ea typeface="+mn-ea"/>
                <a:cs typeface="+mn-cs"/>
                <a:sym typeface="Helvetica Light"/>
              </a:rPr>
              <a:t>5</a:t>
            </a:r>
          </a:p>
        </p:txBody>
      </p:sp>
      <p:sp>
        <p:nvSpPr>
          <p:cNvPr id="19" name="Zwölfeck 18">
            <a:extLst>
              <a:ext uri="{FF2B5EF4-FFF2-40B4-BE49-F238E27FC236}">
                <a16:creationId xmlns:a16="http://schemas.microsoft.com/office/drawing/2014/main" id="{71114668-9E7B-AB7F-0F18-09CFBA37CFA3}"/>
              </a:ext>
            </a:extLst>
          </p:cNvPr>
          <p:cNvSpPr/>
          <p:nvPr/>
        </p:nvSpPr>
        <p:spPr>
          <a:xfrm>
            <a:off x="382688" y="10135194"/>
            <a:ext cx="1199745" cy="1115294"/>
          </a:xfrm>
          <a:prstGeom prst="dodecagon">
            <a:avLst/>
          </a:prstGeom>
          <a:blipFill rotWithShape="1">
            <a:blip r:embed="rId5"/>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4400" b="1" i="0" u="none" strike="noStrike" cap="none" spc="0" normalizeH="0" baseline="0" dirty="0">
                <a:ln>
                  <a:noFill/>
                </a:ln>
                <a:solidFill>
                  <a:srgbClr val="FFFFFF"/>
                </a:solidFill>
                <a:effectLst/>
                <a:uFillTx/>
                <a:latin typeface="+mn-lt"/>
                <a:ea typeface="+mn-ea"/>
                <a:cs typeface="+mn-cs"/>
                <a:sym typeface="Helvetica Light"/>
              </a:rPr>
              <a:t>6</a:t>
            </a:r>
          </a:p>
        </p:txBody>
      </p:sp>
      <p:sp>
        <p:nvSpPr>
          <p:cNvPr id="20" name="Zwölfeck 19">
            <a:extLst>
              <a:ext uri="{FF2B5EF4-FFF2-40B4-BE49-F238E27FC236}">
                <a16:creationId xmlns:a16="http://schemas.microsoft.com/office/drawing/2014/main" id="{8B20AA24-CE11-552B-0BF9-BE1839DAED32}"/>
              </a:ext>
            </a:extLst>
          </p:cNvPr>
          <p:cNvSpPr/>
          <p:nvPr/>
        </p:nvSpPr>
        <p:spPr>
          <a:xfrm>
            <a:off x="382688" y="11610528"/>
            <a:ext cx="1199745" cy="1115294"/>
          </a:xfrm>
          <a:prstGeom prst="dodecagon">
            <a:avLst/>
          </a:prstGeom>
          <a:blipFill rotWithShape="1">
            <a:blip r:embed="rId5"/>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4400" b="1" i="0" u="none" strike="noStrike" cap="none" spc="0" normalizeH="0" baseline="0" dirty="0">
                <a:ln>
                  <a:noFill/>
                </a:ln>
                <a:solidFill>
                  <a:srgbClr val="FFFFFF"/>
                </a:solidFill>
                <a:effectLst/>
                <a:uFillTx/>
                <a:latin typeface="+mn-lt"/>
                <a:ea typeface="+mn-ea"/>
                <a:cs typeface="+mn-cs"/>
                <a:sym typeface="Helvetica Light"/>
              </a:rPr>
              <a:t>7</a:t>
            </a:r>
          </a:p>
        </p:txBody>
      </p:sp>
      <p:sp>
        <p:nvSpPr>
          <p:cNvPr id="21" name="TIPP">
            <a:extLst>
              <a:ext uri="{FF2B5EF4-FFF2-40B4-BE49-F238E27FC236}">
                <a16:creationId xmlns:a16="http://schemas.microsoft.com/office/drawing/2014/main" id="{2620B781-D851-ECFE-94EF-31F4FA9E8AEF}"/>
              </a:ext>
            </a:extLst>
          </p:cNvPr>
          <p:cNvSpPr/>
          <p:nvPr/>
        </p:nvSpPr>
        <p:spPr>
          <a:xfrm rot="20363172">
            <a:off x="-335835" y="155530"/>
            <a:ext cx="3437026" cy="1270001"/>
          </a:xfrm>
          <a:prstGeom prst="roundRect">
            <a:avLst>
              <a:gd name="adj" fmla="val 15000"/>
            </a:avLst>
          </a:prstGeom>
          <a:blipFill>
            <a:blip r:embed="rId7"/>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6600" spc="924">
                <a:solidFill>
                  <a:srgbClr val="FFFFFF"/>
                </a:solidFill>
                <a:latin typeface="Impact"/>
                <a:ea typeface="Impact"/>
                <a:cs typeface="Impact"/>
                <a:sym typeface="Impact"/>
              </a:defRPr>
            </a:lvl1pPr>
          </a:lstStyle>
          <a:p>
            <a:r>
              <a:rPr lang="de-DE" dirty="0"/>
              <a:t>ÜBUNG</a:t>
            </a:r>
            <a:endParaRPr dirty="0"/>
          </a:p>
        </p:txBody>
      </p:sp>
    </p:spTree>
    <p:extLst>
      <p:ext uri="{BB962C8B-B14F-4D97-AF65-F5344CB8AC3E}">
        <p14:creationId xmlns:p14="http://schemas.microsoft.com/office/powerpoint/2010/main" val="2620989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 name="ZUSAMMENFASSUNG MACHEN…"/>
          <p:cNvSpPr txBox="1"/>
          <p:nvPr/>
        </p:nvSpPr>
        <p:spPr>
          <a:xfrm>
            <a:off x="1414806" y="1238193"/>
            <a:ext cx="20458132" cy="112396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p>
            <a:pPr marL="592666" indent="-592666" algn="l" defTabSz="457200">
              <a:buSzPct val="45000"/>
              <a:buBlip>
                <a:blip r:embed="rId2"/>
              </a:buBlip>
              <a:defRPr sz="6100" b="1">
                <a:solidFill>
                  <a:srgbClr val="2B669A"/>
                </a:solidFill>
                <a:latin typeface="Verdana"/>
                <a:ea typeface="Verdana"/>
                <a:cs typeface="Verdana"/>
                <a:sym typeface="Verdana"/>
              </a:defRPr>
            </a:pPr>
            <a:endParaRPr lang="de-DE" dirty="0"/>
          </a:p>
          <a:p>
            <a:pPr algn="l" defTabSz="457200">
              <a:defRPr sz="8700" b="1">
                <a:solidFill>
                  <a:srgbClr val="2B669A"/>
                </a:solidFill>
                <a:latin typeface="Verdana"/>
                <a:ea typeface="Verdana"/>
                <a:cs typeface="Verdana"/>
                <a:sym typeface="Verdana"/>
              </a:defRPr>
            </a:pPr>
            <a:r>
              <a:rPr dirty="0"/>
              <a:t>ZUSAMMENFASSUNG MACHEN</a:t>
            </a:r>
            <a:endParaRPr lang="de-DE" dirty="0"/>
          </a:p>
          <a:p>
            <a:pPr algn="l" defTabSz="457200">
              <a:defRPr sz="8700" b="1">
                <a:solidFill>
                  <a:srgbClr val="2B669A"/>
                </a:solidFill>
                <a:latin typeface="Verdana"/>
                <a:ea typeface="Verdana"/>
                <a:cs typeface="Verdana"/>
                <a:sym typeface="Verdana"/>
              </a:defRPr>
            </a:pPr>
            <a:endParaRPr sz="2400" dirty="0"/>
          </a:p>
          <a:p>
            <a:pPr marL="592666" indent="-592666" algn="l" defTabSz="457200">
              <a:buSzPct val="45000"/>
              <a:buBlip>
                <a:blip r:embed="rId2"/>
              </a:buBlip>
              <a:defRPr sz="6100" b="1">
                <a:solidFill>
                  <a:srgbClr val="2B669A"/>
                </a:solidFill>
                <a:latin typeface="Verdana"/>
                <a:ea typeface="Verdana"/>
                <a:cs typeface="Verdana"/>
                <a:sym typeface="Verdana"/>
              </a:defRPr>
            </a:pPr>
            <a:r>
              <a:rPr dirty="0"/>
              <a:t>Ihnen war </a:t>
            </a:r>
            <a:r>
              <a:rPr dirty="0" err="1"/>
              <a:t>wichtig</a:t>
            </a:r>
            <a:r>
              <a:rPr dirty="0"/>
              <a:t>…</a:t>
            </a:r>
          </a:p>
          <a:p>
            <a:pPr marL="592666" indent="-592666" algn="l" defTabSz="457200">
              <a:buSzPct val="45000"/>
              <a:buBlip>
                <a:blip r:embed="rId2"/>
              </a:buBlip>
              <a:defRPr sz="6100" b="1">
                <a:solidFill>
                  <a:srgbClr val="2B669A"/>
                </a:solidFill>
                <a:latin typeface="Verdana"/>
                <a:ea typeface="Verdana"/>
                <a:cs typeface="Verdana"/>
                <a:sym typeface="Verdana"/>
              </a:defRPr>
            </a:pPr>
            <a:endParaRPr dirty="0"/>
          </a:p>
          <a:p>
            <a:pPr marL="592666" indent="-592666" algn="l" defTabSz="457200">
              <a:buSzPct val="45000"/>
              <a:buBlip>
                <a:blip r:embed="rId2"/>
              </a:buBlip>
              <a:defRPr sz="6100" b="1">
                <a:solidFill>
                  <a:srgbClr val="2B669A"/>
                </a:solidFill>
                <a:latin typeface="Verdana"/>
                <a:ea typeface="Verdana"/>
                <a:cs typeface="Verdana"/>
                <a:sym typeface="Verdana"/>
              </a:defRPr>
            </a:pPr>
            <a:r>
              <a:rPr dirty="0"/>
              <a:t>Sie </a:t>
            </a:r>
            <a:r>
              <a:rPr dirty="0" err="1"/>
              <a:t>wollen</a:t>
            </a:r>
            <a:r>
              <a:rPr dirty="0"/>
              <a:t> </a:t>
            </a:r>
            <a:r>
              <a:rPr dirty="0" err="1"/>
              <a:t>erreichen</a:t>
            </a:r>
            <a:r>
              <a:rPr dirty="0"/>
              <a:t>, </a:t>
            </a:r>
            <a:r>
              <a:rPr dirty="0" err="1"/>
              <a:t>dass</a:t>
            </a:r>
            <a:r>
              <a:rPr dirty="0"/>
              <a:t>…</a:t>
            </a:r>
          </a:p>
          <a:p>
            <a:pPr marL="592666" indent="-592666" algn="l" defTabSz="457200">
              <a:buSzPct val="45000"/>
              <a:buBlip>
                <a:blip r:embed="rId2"/>
              </a:buBlip>
              <a:defRPr sz="6100" b="1">
                <a:solidFill>
                  <a:srgbClr val="2B669A"/>
                </a:solidFill>
                <a:latin typeface="Verdana"/>
                <a:ea typeface="Verdana"/>
                <a:cs typeface="Verdana"/>
                <a:sym typeface="Verdana"/>
              </a:defRPr>
            </a:pPr>
            <a:endParaRPr dirty="0"/>
          </a:p>
          <a:p>
            <a:pPr marL="592666" indent="-592666" algn="l" defTabSz="457200">
              <a:buSzPct val="45000"/>
              <a:buBlip>
                <a:blip r:embed="rId2"/>
              </a:buBlip>
              <a:defRPr sz="6100" b="1">
                <a:solidFill>
                  <a:srgbClr val="2B669A"/>
                </a:solidFill>
                <a:latin typeface="Verdana"/>
                <a:ea typeface="Verdana"/>
                <a:cs typeface="Verdana"/>
                <a:sym typeface="Verdana"/>
              </a:defRPr>
            </a:pPr>
            <a:r>
              <a:rPr dirty="0"/>
              <a:t>Wenn ich Sie </a:t>
            </a:r>
            <a:r>
              <a:rPr dirty="0" err="1"/>
              <a:t>richtig</a:t>
            </a:r>
            <a:r>
              <a:rPr dirty="0"/>
              <a:t> </a:t>
            </a:r>
            <a:r>
              <a:rPr dirty="0" err="1"/>
              <a:t>verstanden</a:t>
            </a:r>
            <a:r>
              <a:rPr dirty="0"/>
              <a:t> </a:t>
            </a:r>
            <a:r>
              <a:rPr dirty="0" err="1"/>
              <a:t>habe</a:t>
            </a:r>
            <a:r>
              <a:rPr dirty="0"/>
              <a:t>, </a:t>
            </a:r>
            <a:r>
              <a:rPr dirty="0" err="1"/>
              <a:t>dann</a:t>
            </a:r>
            <a:r>
              <a:rPr dirty="0"/>
              <a:t>….</a:t>
            </a:r>
          </a:p>
          <a:p>
            <a:pPr marL="592666" indent="-592666" algn="l" defTabSz="457200">
              <a:buSzPct val="45000"/>
              <a:buBlip>
                <a:blip r:embed="rId2"/>
              </a:buBlip>
              <a:defRPr sz="6100" b="1">
                <a:solidFill>
                  <a:srgbClr val="2B669A"/>
                </a:solidFill>
                <a:latin typeface="Verdana"/>
                <a:ea typeface="Verdana"/>
                <a:cs typeface="Verdana"/>
                <a:sym typeface="Verdana"/>
              </a:defRPr>
            </a:pPr>
            <a:endParaRPr dirty="0"/>
          </a:p>
          <a:p>
            <a:pPr marL="592666" indent="-592666" algn="l" defTabSz="457200">
              <a:buSzPct val="45000"/>
              <a:buBlip>
                <a:blip r:embed="rId2"/>
              </a:buBlip>
              <a:defRPr sz="6100" b="1">
                <a:solidFill>
                  <a:srgbClr val="2B669A"/>
                </a:solidFill>
                <a:latin typeface="Verdana"/>
                <a:ea typeface="Verdana"/>
                <a:cs typeface="Verdana"/>
                <a:sym typeface="Verdana"/>
              </a:defRPr>
            </a:pPr>
            <a:r>
              <a:rPr dirty="0" err="1"/>
              <a:t>Gibt</a:t>
            </a:r>
            <a:r>
              <a:rPr dirty="0"/>
              <a:t> es </a:t>
            </a:r>
            <a:r>
              <a:rPr dirty="0" err="1"/>
              <a:t>sonst</a:t>
            </a:r>
            <a:r>
              <a:rPr dirty="0"/>
              <a:t> </a:t>
            </a:r>
            <a:r>
              <a:rPr dirty="0" err="1"/>
              <a:t>noch</a:t>
            </a:r>
            <a:r>
              <a:rPr dirty="0"/>
              <a:t> </a:t>
            </a:r>
            <a:r>
              <a:rPr dirty="0" err="1"/>
              <a:t>etwas</a:t>
            </a:r>
            <a:r>
              <a:rPr dirty="0"/>
              <a:t>, was Ihnen </a:t>
            </a:r>
            <a:r>
              <a:rPr dirty="0" err="1"/>
              <a:t>besonders</a:t>
            </a:r>
            <a:r>
              <a:rPr dirty="0"/>
              <a:t> </a:t>
            </a:r>
            <a:r>
              <a:rPr dirty="0" err="1"/>
              <a:t>wichtig</a:t>
            </a:r>
            <a:r>
              <a:rPr dirty="0"/>
              <a:t> </a:t>
            </a:r>
            <a:r>
              <a:rPr dirty="0" err="1"/>
              <a:t>ist</a:t>
            </a:r>
            <a:r>
              <a:rPr dirty="0"/>
              <a:t>?</a:t>
            </a:r>
          </a:p>
        </p:txBody>
      </p:sp>
      <p:pic>
        <p:nvPicPr>
          <p:cNvPr id="1828" name="music-304644_1280.png" descr="music-304644_1280.png"/>
          <p:cNvPicPr>
            <a:picLocks noChangeAspect="1"/>
          </p:cNvPicPr>
          <p:nvPr/>
        </p:nvPicPr>
        <p:blipFill>
          <a:blip r:embed="rId3">
            <a:alphaModFix amt="7349"/>
          </a:blip>
          <a:stretch>
            <a:fillRect/>
          </a:stretch>
        </p:blipFill>
        <p:spPr>
          <a:xfrm>
            <a:off x="8674937" y="3113584"/>
            <a:ext cx="20454098" cy="12304420"/>
          </a:xfrm>
          <a:prstGeom prst="rect">
            <a:avLst/>
          </a:prstGeom>
          <a:ln w="12700">
            <a:miter lim="400000"/>
          </a:ln>
        </p:spPr>
      </p:pic>
      <p:pic>
        <p:nvPicPr>
          <p:cNvPr id="1829" name="music-304644_1280.png" descr="music-304644_1280.png"/>
          <p:cNvPicPr>
            <a:picLocks noChangeAspect="1"/>
          </p:cNvPicPr>
          <p:nvPr/>
        </p:nvPicPr>
        <p:blipFill>
          <a:blip r:embed="rId3">
            <a:alphaModFix amt="7349"/>
          </a:blip>
          <a:stretch>
            <a:fillRect/>
          </a:stretch>
        </p:blipFill>
        <p:spPr>
          <a:xfrm>
            <a:off x="1046276" y="1546059"/>
            <a:ext cx="20454098" cy="12304420"/>
          </a:xfrm>
          <a:prstGeom prst="rect">
            <a:avLst/>
          </a:prstGeom>
          <a:ln w="12700">
            <a:miter lim="400000"/>
          </a:ln>
        </p:spPr>
      </p:pic>
      <p:sp>
        <p:nvSpPr>
          <p:cNvPr id="1830" name="aktives…"/>
          <p:cNvSpPr txBox="1"/>
          <p:nvPr/>
        </p:nvSpPr>
        <p:spPr>
          <a:xfrm>
            <a:off x="16262374" y="5633342"/>
            <a:ext cx="4158631" cy="1870076"/>
          </a:xfrm>
          <a:prstGeom prst="rect">
            <a:avLst/>
          </a:prstGeom>
          <a:solidFill>
            <a:srgbClr val="EBEBEB"/>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defRPr sz="5600">
                <a:latin typeface="Impact"/>
                <a:ea typeface="Impact"/>
                <a:cs typeface="Impact"/>
                <a:sym typeface="Impact"/>
              </a:defRPr>
            </a:pPr>
            <a:r>
              <a:t>aktives </a:t>
            </a:r>
          </a:p>
          <a:p>
            <a:pPr>
              <a:defRPr sz="5600">
                <a:latin typeface="Impact"/>
                <a:ea typeface="Impact"/>
                <a:cs typeface="Impact"/>
                <a:sym typeface="Impact"/>
              </a:defRPr>
            </a:pPr>
            <a:r>
              <a:t>Zuhören</a:t>
            </a:r>
          </a:p>
        </p:txBody>
      </p:sp>
      <p:pic>
        <p:nvPicPr>
          <p:cNvPr id="1831" name="music-304644_1280.png" descr="music-304644_1280.png"/>
          <p:cNvPicPr>
            <a:picLocks noChangeAspect="1"/>
          </p:cNvPicPr>
          <p:nvPr/>
        </p:nvPicPr>
        <p:blipFill>
          <a:blip r:embed="rId3">
            <a:alphaModFix amt="22712"/>
          </a:blip>
          <a:srcRect l="32392" t="48289" r="33603"/>
          <a:stretch>
            <a:fillRect/>
          </a:stretch>
        </p:blipFill>
        <p:spPr>
          <a:xfrm>
            <a:off x="14843236" y="1847796"/>
            <a:ext cx="6996790" cy="6400705"/>
          </a:xfrm>
          <a:prstGeom prst="rect">
            <a:avLst/>
          </a:prstGeom>
          <a:ln w="12700">
            <a:miter lim="400000"/>
          </a:ln>
        </p:spPr>
      </p:pic>
      <p:grpSp>
        <p:nvGrpSpPr>
          <p:cNvPr id="2" name="Gruppieren 1">
            <a:extLst>
              <a:ext uri="{FF2B5EF4-FFF2-40B4-BE49-F238E27FC236}">
                <a16:creationId xmlns:a16="http://schemas.microsoft.com/office/drawing/2014/main" id="{CC2DEC14-DE1C-ECE6-7F8D-91EA31BD6CF6}"/>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039EEC28-25C4-1F7A-BE1F-9ED23C251364}"/>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F7344537-FC9A-F230-6695-A56D75C074BC}"/>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62079DAC-4B92-2F3B-7F6D-91158263426A}"/>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7" name="Textfeld 6">
            <a:extLst>
              <a:ext uri="{FF2B5EF4-FFF2-40B4-BE49-F238E27FC236}">
                <a16:creationId xmlns:a16="http://schemas.microsoft.com/office/drawing/2014/main" id="{08219C16-FA5A-BB34-96C2-B1148B089FA4}"/>
              </a:ext>
            </a:extLst>
          </p:cNvPr>
          <p:cNvSpPr txBox="1"/>
          <p:nvPr/>
        </p:nvSpPr>
        <p:spPr>
          <a:xfrm>
            <a:off x="3695056" y="-54768"/>
            <a:ext cx="14599920" cy="1446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sz="8800" b="1" dirty="0">
                <a:solidFill>
                  <a:schemeClr val="bg1"/>
                </a:solidFill>
                <a:latin typeface="Impact" panose="020B0806030902050204" pitchFamily="34" charset="0"/>
              </a:rPr>
              <a:t>ZUSAMMENFASSUNG</a:t>
            </a:r>
            <a:endParaRPr lang="de-DE" sz="8800" b="1" dirty="0">
              <a:latin typeface="Impact" panose="020B0806030902050204" pitchFamily="34" charset="0"/>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5" name="betaConcept"/>
          <p:cNvSpPr txBox="1"/>
          <p:nvPr/>
        </p:nvSpPr>
        <p:spPr>
          <a:xfrm>
            <a:off x="21858588" y="12755081"/>
            <a:ext cx="2452048" cy="76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696" name="academy"/>
          <p:cNvSpPr txBox="1"/>
          <p:nvPr/>
        </p:nvSpPr>
        <p:spPr>
          <a:xfrm>
            <a:off x="22422770" y="13209897"/>
            <a:ext cx="1882486" cy="507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697" name="pasted-image.png" descr="pasted-image.png"/>
          <p:cNvPicPr>
            <a:picLocks noChangeAspect="1"/>
          </p:cNvPicPr>
          <p:nvPr/>
        </p:nvPicPr>
        <p:blipFill>
          <a:blip r:embed="rId2"/>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sp>
        <p:nvSpPr>
          <p:cNvPr id="1698" name="© Ralph Schmauder 2018 all rights reserved"/>
          <p:cNvSpPr txBox="1"/>
          <p:nvPr/>
        </p:nvSpPr>
        <p:spPr>
          <a:xfrm>
            <a:off x="106777" y="13234412"/>
            <a:ext cx="3693618" cy="358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t>© Ralph Schmauder 2018 all rights reserved</a:t>
            </a:r>
          </a:p>
        </p:txBody>
      </p:sp>
      <p:pic>
        <p:nvPicPr>
          <p:cNvPr id="1699" name="pasted-image.pdf" descr="pasted-image.pdf"/>
          <p:cNvPicPr>
            <a:picLocks noChangeAspect="1"/>
          </p:cNvPicPr>
          <p:nvPr/>
        </p:nvPicPr>
        <p:blipFill>
          <a:blip r:embed="rId3"/>
          <a:stretch>
            <a:fillRect/>
          </a:stretch>
        </p:blipFill>
        <p:spPr>
          <a:xfrm>
            <a:off x="2789089" y="2473562"/>
            <a:ext cx="19633681" cy="10299450"/>
          </a:xfrm>
          <a:prstGeom prst="rect">
            <a:avLst/>
          </a:prstGeom>
          <a:ln w="12700">
            <a:miter lim="400000"/>
          </a:ln>
        </p:spPr>
      </p:pic>
      <p:pic>
        <p:nvPicPr>
          <p:cNvPr id="1701" name="Oval Oval" descr="Oval Oval"/>
          <p:cNvPicPr>
            <a:picLocks/>
          </p:cNvPicPr>
          <p:nvPr/>
        </p:nvPicPr>
        <p:blipFill>
          <a:blip r:embed="rId4"/>
          <a:stretch>
            <a:fillRect/>
          </a:stretch>
        </p:blipFill>
        <p:spPr>
          <a:xfrm>
            <a:off x="5078055" y="9825097"/>
            <a:ext cx="5154602" cy="3077864"/>
          </a:xfrm>
          <a:prstGeom prst="rect">
            <a:avLst/>
          </a:prstGeom>
          <a:effectLst>
            <a:outerShdw blurRad="50800" dist="25400" dir="5400000" rotWithShape="0">
              <a:srgbClr val="000000">
                <a:alpha val="68852"/>
              </a:srgbClr>
            </a:outerShdw>
          </a:effectLst>
        </p:spPr>
      </p:pic>
      <p:grpSp>
        <p:nvGrpSpPr>
          <p:cNvPr id="2" name="Gruppieren 1">
            <a:extLst>
              <a:ext uri="{FF2B5EF4-FFF2-40B4-BE49-F238E27FC236}">
                <a16:creationId xmlns:a16="http://schemas.microsoft.com/office/drawing/2014/main" id="{24D0FED5-2851-5E10-8AEA-30083377C42F}"/>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C3FE2716-D586-5DAD-0D6D-4C779736056C}"/>
                </a:ext>
              </a:extLst>
            </p:cNvPr>
            <p:cNvSpPr/>
            <p:nvPr/>
          </p:nvSpPr>
          <p:spPr>
            <a:xfrm>
              <a:off x="0" y="-134479"/>
              <a:ext cx="24384000" cy="1497182"/>
            </a:xfrm>
            <a:prstGeom prst="rect">
              <a:avLst/>
            </a:prstGeom>
            <a:blipFill>
              <a:blip r:embed="rId5"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35BDAEC3-AA72-A1A4-F3A7-70954B01CE4F}"/>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0DAD9391-EC9E-C955-9E9B-169EFDE8F1BE}"/>
                </a:ext>
              </a:extLst>
            </p:cNvPr>
            <p:cNvPicPr>
              <a:picLocks noChangeAspect="1"/>
            </p:cNvPicPr>
            <p:nvPr/>
          </p:nvPicPr>
          <p:blipFill>
            <a:blip r:embed="rId6"/>
            <a:stretch>
              <a:fillRect/>
            </a:stretch>
          </p:blipFill>
          <p:spPr>
            <a:xfrm>
              <a:off x="20790888" y="274886"/>
              <a:ext cx="2645433" cy="1100784"/>
            </a:xfrm>
            <a:prstGeom prst="rect">
              <a:avLst/>
            </a:prstGeom>
          </p:spPr>
        </p:pic>
      </p:grpSp>
      <p:sp>
        <p:nvSpPr>
          <p:cNvPr id="1694" name="VERTRIEBS-PROZESS"/>
          <p:cNvSpPr txBox="1"/>
          <p:nvPr/>
        </p:nvSpPr>
        <p:spPr>
          <a:xfrm>
            <a:off x="2625595" y="-129967"/>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dirty="0"/>
              <a:t>VERTRIEBS-PROZESS </a:t>
            </a:r>
          </a:p>
        </p:txBody>
      </p:sp>
      <p:sp>
        <p:nvSpPr>
          <p:cNvPr id="6" name="Textfeld 5">
            <a:extLst>
              <a:ext uri="{FF2B5EF4-FFF2-40B4-BE49-F238E27FC236}">
                <a16:creationId xmlns:a16="http://schemas.microsoft.com/office/drawing/2014/main" id="{11790E43-6257-27FB-89AF-7CDD778357D2}"/>
              </a:ext>
            </a:extLst>
          </p:cNvPr>
          <p:cNvSpPr txBox="1"/>
          <p:nvPr/>
        </p:nvSpPr>
        <p:spPr>
          <a:xfrm>
            <a:off x="3242148" y="5770186"/>
            <a:ext cx="2805254" cy="57515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2800" b="1" u="none" strike="noStrike" cap="none" spc="0" normalizeH="0" baseline="0" dirty="0">
                <a:ln>
                  <a:noFill/>
                </a:ln>
                <a:solidFill>
                  <a:srgbClr val="4D80BD"/>
                </a:solidFill>
                <a:effectLst/>
                <a:uFillTx/>
                <a:latin typeface="Aptos" panose="020B0004020202020204" pitchFamily="34" charset="0"/>
                <a:ea typeface="Verdana" panose="020B0604030504040204" pitchFamily="34" charset="0"/>
                <a:cs typeface="Arial Black" panose="020B0604020202020204" pitchFamily="34" charset="0"/>
                <a:sym typeface="Helvetica Light"/>
              </a:rPr>
              <a:t>CROSS</a:t>
            </a:r>
            <a:r>
              <a:rPr kumimoji="0" lang="de-DE" sz="2800" b="1" u="none" strike="noStrike" cap="none" spc="0" normalizeH="0" baseline="0" dirty="0">
                <a:ln>
                  <a:noFill/>
                </a:ln>
                <a:solidFill>
                  <a:srgbClr val="2A669A"/>
                </a:solidFill>
                <a:effectLst/>
                <a:uFillTx/>
                <a:latin typeface="Aptos" panose="020B0004020202020204" pitchFamily="34" charset="0"/>
                <a:ea typeface="Verdana" panose="020B0604030504040204" pitchFamily="34" charset="0"/>
                <a:cs typeface="Arial Black" panose="020B0604020202020204" pitchFamily="34" charset="0"/>
                <a:sym typeface="Helvetica Light"/>
              </a:rPr>
              <a:t> SELLING</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06BED4C-D527-AD54-6724-04244F1BD7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76961481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7" name="keine Zeit…"/>
          <p:cNvSpPr txBox="1"/>
          <p:nvPr/>
        </p:nvSpPr>
        <p:spPr>
          <a:xfrm>
            <a:off x="472019" y="3070137"/>
            <a:ext cx="12156622" cy="467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marL="592666" indent="-592666" algn="l" defTabSz="457200">
              <a:buSzPct val="45000"/>
              <a:buBlip>
                <a:blip r:embed="rId3"/>
              </a:buBlip>
              <a:defRPr sz="4200" b="1">
                <a:solidFill>
                  <a:srgbClr val="2B669A"/>
                </a:solidFill>
                <a:latin typeface="Verdana"/>
                <a:ea typeface="Verdana"/>
                <a:cs typeface="Verdana"/>
                <a:sym typeface="Verdana"/>
              </a:defRPr>
            </a:pPr>
            <a:r>
              <a:t>keine Zeit</a:t>
            </a:r>
          </a:p>
          <a:p>
            <a:pPr marL="592666" indent="-592666" algn="l" defTabSz="457200">
              <a:buSzPct val="45000"/>
              <a:buBlip>
                <a:blip r:embed="rId3"/>
              </a:buBlip>
              <a:defRPr sz="4200" b="1">
                <a:solidFill>
                  <a:srgbClr val="2B669A"/>
                </a:solidFill>
                <a:latin typeface="Verdana"/>
                <a:ea typeface="Verdana"/>
                <a:cs typeface="Verdana"/>
                <a:sym typeface="Verdana"/>
              </a:defRPr>
            </a:pPr>
            <a:r>
              <a:t>lange Lieferzeiten</a:t>
            </a:r>
          </a:p>
          <a:p>
            <a:pPr marL="592666" indent="-592666" algn="l" defTabSz="457200">
              <a:buSzPct val="45000"/>
              <a:buBlip>
                <a:blip r:embed="rId3"/>
              </a:buBlip>
              <a:defRPr sz="4200" b="1">
                <a:solidFill>
                  <a:srgbClr val="2B669A"/>
                </a:solidFill>
                <a:latin typeface="Verdana"/>
                <a:ea typeface="Verdana"/>
                <a:cs typeface="Verdana"/>
                <a:sym typeface="Verdana"/>
              </a:defRPr>
            </a:pPr>
            <a:r>
              <a:t>schlechter Service/Qualität</a:t>
            </a:r>
          </a:p>
          <a:p>
            <a:pPr marL="592666" indent="-592666" algn="l" defTabSz="457200">
              <a:buSzPct val="45000"/>
              <a:buBlip>
                <a:blip r:embed="rId3"/>
              </a:buBlip>
              <a:defRPr sz="4200" b="1">
                <a:solidFill>
                  <a:srgbClr val="2B669A"/>
                </a:solidFill>
                <a:latin typeface="Verdana"/>
                <a:ea typeface="Verdana"/>
                <a:cs typeface="Verdana"/>
                <a:sym typeface="Verdana"/>
              </a:defRPr>
            </a:pPr>
            <a:r>
              <a:t>euer Sortiment passt nicht</a:t>
            </a:r>
          </a:p>
          <a:p>
            <a:pPr marL="592666" indent="-592666" algn="l" defTabSz="457200">
              <a:buSzPct val="45000"/>
              <a:buBlip>
                <a:blip r:embed="rId3"/>
              </a:buBlip>
              <a:defRPr sz="4200" b="1">
                <a:solidFill>
                  <a:srgbClr val="2B669A"/>
                </a:solidFill>
                <a:latin typeface="Verdana"/>
                <a:ea typeface="Verdana"/>
                <a:cs typeface="Verdana"/>
                <a:sym typeface="Verdana"/>
              </a:defRPr>
            </a:pPr>
            <a:r>
              <a:t>brauche gerade nichts</a:t>
            </a:r>
          </a:p>
          <a:p>
            <a:pPr marL="592666" indent="-592666" algn="l" defTabSz="457200">
              <a:buSzPct val="45000"/>
              <a:buBlip>
                <a:blip r:embed="rId3"/>
              </a:buBlip>
              <a:defRPr sz="4200" b="1">
                <a:solidFill>
                  <a:srgbClr val="2B669A"/>
                </a:solidFill>
                <a:latin typeface="Verdana"/>
                <a:ea typeface="Verdana"/>
                <a:cs typeface="Verdana"/>
                <a:sym typeface="Verdana"/>
              </a:defRPr>
            </a:pPr>
            <a:r>
              <a:t>bin versorgt, habe Lieferanten</a:t>
            </a:r>
          </a:p>
          <a:p>
            <a:pPr marL="592666" indent="-592666" algn="l" defTabSz="457200">
              <a:buSzPct val="45000"/>
              <a:buBlip>
                <a:blip r:embed="rId3"/>
              </a:buBlip>
              <a:defRPr sz="4200" b="1">
                <a:solidFill>
                  <a:srgbClr val="2B669A"/>
                </a:solidFill>
                <a:latin typeface="Verdana"/>
                <a:ea typeface="Verdana"/>
                <a:cs typeface="Verdana"/>
                <a:sym typeface="Verdana"/>
              </a:defRPr>
            </a:pPr>
            <a:r>
              <a:t>…</a:t>
            </a:r>
          </a:p>
        </p:txBody>
      </p:sp>
      <p:sp>
        <p:nvSpPr>
          <p:cNvPr id="1759" name="Ich kann Sie gut verstehen……"/>
          <p:cNvSpPr txBox="1"/>
          <p:nvPr/>
        </p:nvSpPr>
        <p:spPr>
          <a:xfrm>
            <a:off x="526704" y="8855567"/>
            <a:ext cx="21881643" cy="3419476"/>
          </a:xfrm>
          <a:prstGeom prst="rect">
            <a:avLst/>
          </a:prstGeom>
          <a:solidFill>
            <a:schemeClr val="accent3">
              <a:satOff val="18648"/>
              <a:lumOff val="5971"/>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marL="592666" indent="-592666" algn="l" defTabSz="457200">
              <a:buSzPct val="45000"/>
              <a:buBlip>
                <a:blip r:embed="rId3"/>
              </a:buBlip>
              <a:defRPr sz="7100" b="1">
                <a:solidFill>
                  <a:srgbClr val="2B669A"/>
                </a:solidFill>
                <a:latin typeface="Verdana"/>
                <a:ea typeface="Verdana"/>
                <a:cs typeface="Verdana"/>
                <a:sym typeface="Verdana"/>
              </a:defRPr>
            </a:pPr>
            <a:r>
              <a:rPr dirty="0"/>
              <a:t>Ich </a:t>
            </a:r>
            <a:r>
              <a:rPr dirty="0" err="1"/>
              <a:t>kann</a:t>
            </a:r>
            <a:r>
              <a:rPr dirty="0"/>
              <a:t> Sie gut verstehen…</a:t>
            </a:r>
          </a:p>
          <a:p>
            <a:pPr marL="592666" indent="-592666" algn="l" defTabSz="457200">
              <a:buSzPct val="45000"/>
              <a:buBlip>
                <a:blip r:embed="rId3"/>
              </a:buBlip>
              <a:defRPr sz="7100" b="1">
                <a:solidFill>
                  <a:srgbClr val="2B669A"/>
                </a:solidFill>
                <a:latin typeface="Verdana"/>
                <a:ea typeface="Verdana"/>
                <a:cs typeface="Verdana"/>
                <a:sym typeface="Verdana"/>
              </a:defRPr>
            </a:pPr>
            <a:r>
              <a:rPr dirty="0"/>
              <a:t>Gut, </a:t>
            </a:r>
            <a:r>
              <a:rPr dirty="0" err="1"/>
              <a:t>dass</a:t>
            </a:r>
            <a:r>
              <a:rPr dirty="0"/>
              <a:t> Sie das </a:t>
            </a:r>
            <a:r>
              <a:rPr dirty="0" err="1"/>
              <a:t>gerade</a:t>
            </a:r>
            <a:r>
              <a:rPr dirty="0"/>
              <a:t> </a:t>
            </a:r>
            <a:r>
              <a:rPr dirty="0" err="1"/>
              <a:t>ansprechen</a:t>
            </a:r>
            <a:r>
              <a:rPr dirty="0"/>
              <a:t>…</a:t>
            </a:r>
          </a:p>
          <a:p>
            <a:pPr marL="592666" indent="-592666" algn="l" defTabSz="457200">
              <a:buSzPct val="45000"/>
              <a:buBlip>
                <a:blip r:embed="rId3"/>
              </a:buBlip>
              <a:defRPr sz="7100" b="1">
                <a:solidFill>
                  <a:srgbClr val="2B669A"/>
                </a:solidFill>
                <a:latin typeface="Verdana"/>
                <a:ea typeface="Verdana"/>
                <a:cs typeface="Verdana"/>
                <a:sym typeface="Verdana"/>
              </a:defRPr>
            </a:pPr>
            <a:r>
              <a:rPr dirty="0"/>
              <a:t>Das </a:t>
            </a:r>
            <a:r>
              <a:rPr dirty="0" err="1"/>
              <a:t>ist</a:t>
            </a:r>
            <a:r>
              <a:rPr dirty="0"/>
              <a:t> </a:t>
            </a:r>
            <a:r>
              <a:rPr dirty="0" err="1"/>
              <a:t>ein</a:t>
            </a:r>
            <a:r>
              <a:rPr dirty="0"/>
              <a:t> </a:t>
            </a:r>
            <a:r>
              <a:rPr dirty="0" err="1"/>
              <a:t>ganz</a:t>
            </a:r>
            <a:r>
              <a:rPr dirty="0"/>
              <a:t> </a:t>
            </a:r>
            <a:r>
              <a:rPr dirty="0" err="1"/>
              <a:t>wichtiger</a:t>
            </a:r>
            <a:r>
              <a:rPr dirty="0"/>
              <a:t> Punkt…</a:t>
            </a:r>
          </a:p>
        </p:txBody>
      </p:sp>
      <p:sp>
        <p:nvSpPr>
          <p:cNvPr id="1760" name="… Zeit ist ein wichtiges gut…"/>
          <p:cNvSpPr txBox="1"/>
          <p:nvPr/>
        </p:nvSpPr>
        <p:spPr>
          <a:xfrm>
            <a:off x="10975854" y="3070137"/>
            <a:ext cx="12866365" cy="4676776"/>
          </a:xfrm>
          <a:prstGeom prst="rect">
            <a:avLst/>
          </a:prstGeom>
          <a:solidFill>
            <a:schemeClr val="accent3">
              <a:satOff val="18648"/>
              <a:lumOff val="5971"/>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algn="l" defTabSz="457200">
              <a:defRPr sz="4200" b="1">
                <a:solidFill>
                  <a:srgbClr val="2B669A"/>
                </a:solidFill>
                <a:latin typeface="Verdana"/>
                <a:ea typeface="Verdana"/>
                <a:cs typeface="Verdana"/>
                <a:sym typeface="Verdana"/>
              </a:defRPr>
            </a:pPr>
            <a:r>
              <a:rPr dirty="0"/>
              <a:t>… Zeit </a:t>
            </a:r>
            <a:r>
              <a:rPr dirty="0" err="1"/>
              <a:t>ist</a:t>
            </a:r>
            <a:r>
              <a:rPr dirty="0"/>
              <a:t> </a:t>
            </a:r>
            <a:r>
              <a:rPr dirty="0" err="1"/>
              <a:t>ein</a:t>
            </a:r>
            <a:r>
              <a:rPr dirty="0"/>
              <a:t> </a:t>
            </a:r>
            <a:r>
              <a:rPr dirty="0" err="1"/>
              <a:t>wichtiges</a:t>
            </a:r>
            <a:r>
              <a:rPr dirty="0"/>
              <a:t> </a:t>
            </a:r>
            <a:r>
              <a:rPr lang="de-DE" dirty="0"/>
              <a:t>G</a:t>
            </a:r>
            <a:r>
              <a:rPr dirty="0" err="1"/>
              <a:t>ut</a:t>
            </a:r>
            <a:endParaRPr dirty="0"/>
          </a:p>
          <a:p>
            <a:pPr algn="l" defTabSz="457200">
              <a:defRPr sz="4200" b="1">
                <a:solidFill>
                  <a:srgbClr val="2B669A"/>
                </a:solidFill>
                <a:latin typeface="Verdana"/>
                <a:ea typeface="Verdana"/>
                <a:cs typeface="Verdana"/>
                <a:sym typeface="Verdana"/>
              </a:defRPr>
            </a:pPr>
            <a:r>
              <a:rPr dirty="0"/>
              <a:t>… </a:t>
            </a:r>
            <a:r>
              <a:rPr dirty="0" err="1"/>
              <a:t>passende</a:t>
            </a:r>
            <a:r>
              <a:rPr dirty="0"/>
              <a:t> </a:t>
            </a:r>
            <a:r>
              <a:rPr dirty="0" err="1"/>
              <a:t>Lieferzeiten</a:t>
            </a:r>
            <a:r>
              <a:rPr dirty="0"/>
              <a:t> </a:t>
            </a:r>
            <a:r>
              <a:rPr dirty="0" err="1"/>
              <a:t>sind</a:t>
            </a:r>
            <a:r>
              <a:rPr dirty="0"/>
              <a:t> </a:t>
            </a:r>
            <a:r>
              <a:rPr dirty="0" err="1"/>
              <a:t>wichtig</a:t>
            </a:r>
            <a:endParaRPr dirty="0"/>
          </a:p>
          <a:p>
            <a:pPr algn="l" defTabSz="457200">
              <a:defRPr sz="4200" b="1">
                <a:solidFill>
                  <a:srgbClr val="2B669A"/>
                </a:solidFill>
                <a:latin typeface="Verdana"/>
                <a:ea typeface="Verdana"/>
                <a:cs typeface="Verdana"/>
                <a:sym typeface="Verdana"/>
              </a:defRPr>
            </a:pPr>
            <a:r>
              <a:rPr dirty="0"/>
              <a:t>… </a:t>
            </a:r>
            <a:r>
              <a:rPr dirty="0" err="1"/>
              <a:t>guter</a:t>
            </a:r>
            <a:r>
              <a:rPr dirty="0"/>
              <a:t> Service/</a:t>
            </a:r>
            <a:r>
              <a:rPr dirty="0" err="1"/>
              <a:t>Qualität</a:t>
            </a:r>
            <a:r>
              <a:rPr dirty="0"/>
              <a:t> </a:t>
            </a:r>
            <a:r>
              <a:rPr dirty="0" err="1"/>
              <a:t>ist</a:t>
            </a:r>
            <a:r>
              <a:rPr dirty="0"/>
              <a:t> </a:t>
            </a:r>
            <a:r>
              <a:rPr dirty="0" err="1"/>
              <a:t>entscheidend</a:t>
            </a:r>
            <a:endParaRPr dirty="0"/>
          </a:p>
          <a:p>
            <a:pPr algn="l" defTabSz="457200">
              <a:defRPr sz="4200" b="1">
                <a:solidFill>
                  <a:srgbClr val="2B669A"/>
                </a:solidFill>
                <a:latin typeface="Verdana"/>
                <a:ea typeface="Verdana"/>
                <a:cs typeface="Verdana"/>
                <a:sym typeface="Verdana"/>
              </a:defRPr>
            </a:pPr>
            <a:r>
              <a:rPr dirty="0"/>
              <a:t>… das </a:t>
            </a:r>
            <a:r>
              <a:rPr dirty="0" err="1"/>
              <a:t>Sortiment</a:t>
            </a:r>
            <a:r>
              <a:rPr dirty="0"/>
              <a:t> muss </a:t>
            </a:r>
            <a:r>
              <a:rPr dirty="0" err="1"/>
              <a:t>passen</a:t>
            </a:r>
            <a:endParaRPr dirty="0"/>
          </a:p>
          <a:p>
            <a:pPr algn="l" defTabSz="457200">
              <a:defRPr sz="4200" b="1">
                <a:solidFill>
                  <a:srgbClr val="2B669A"/>
                </a:solidFill>
                <a:latin typeface="Verdana"/>
                <a:ea typeface="Verdana"/>
                <a:cs typeface="Verdana"/>
                <a:sym typeface="Verdana"/>
              </a:defRPr>
            </a:pPr>
            <a:r>
              <a:rPr dirty="0"/>
              <a:t>… </a:t>
            </a:r>
            <a:r>
              <a:rPr dirty="0" err="1"/>
              <a:t>schön</a:t>
            </a:r>
            <a:r>
              <a:rPr dirty="0"/>
              <a:t>, </a:t>
            </a:r>
            <a:r>
              <a:rPr dirty="0" err="1"/>
              <a:t>dass</a:t>
            </a:r>
            <a:r>
              <a:rPr dirty="0"/>
              <a:t> Sie </a:t>
            </a:r>
            <a:r>
              <a:rPr dirty="0" err="1"/>
              <a:t>versorgt</a:t>
            </a:r>
            <a:r>
              <a:rPr dirty="0"/>
              <a:t> </a:t>
            </a:r>
            <a:r>
              <a:rPr dirty="0" err="1"/>
              <a:t>sind</a:t>
            </a:r>
            <a:endParaRPr dirty="0"/>
          </a:p>
          <a:p>
            <a:pPr algn="l" defTabSz="457200">
              <a:defRPr sz="4200" b="1">
                <a:solidFill>
                  <a:srgbClr val="2B669A"/>
                </a:solidFill>
                <a:latin typeface="Verdana"/>
                <a:ea typeface="Verdana"/>
                <a:cs typeface="Verdana"/>
                <a:sym typeface="Verdana"/>
              </a:defRPr>
            </a:pPr>
            <a:r>
              <a:rPr dirty="0"/>
              <a:t>… das </a:t>
            </a:r>
            <a:r>
              <a:rPr dirty="0" err="1"/>
              <a:t>dachte</a:t>
            </a:r>
            <a:r>
              <a:rPr dirty="0"/>
              <a:t> ich mir </a:t>
            </a:r>
            <a:r>
              <a:rPr dirty="0" err="1"/>
              <a:t>schon</a:t>
            </a:r>
            <a:r>
              <a:rPr dirty="0"/>
              <a:t>.</a:t>
            </a:r>
          </a:p>
          <a:p>
            <a:pPr algn="l" defTabSz="457200">
              <a:defRPr sz="4200" b="1">
                <a:solidFill>
                  <a:srgbClr val="2B669A"/>
                </a:solidFill>
                <a:latin typeface="Verdana"/>
                <a:ea typeface="Verdana"/>
                <a:cs typeface="Verdana"/>
                <a:sym typeface="Verdana"/>
              </a:defRPr>
            </a:pPr>
            <a:r>
              <a:rPr dirty="0"/>
              <a:t>…</a:t>
            </a:r>
          </a:p>
        </p:txBody>
      </p:sp>
      <p:sp>
        <p:nvSpPr>
          <p:cNvPr id="1761" name="1"/>
          <p:cNvSpPr/>
          <p:nvPr/>
        </p:nvSpPr>
        <p:spPr>
          <a:xfrm>
            <a:off x="382688" y="7775447"/>
            <a:ext cx="3888432" cy="1270001"/>
          </a:xfrm>
          <a:prstGeom prst="ellipse">
            <a:avLst/>
          </a:prstGeom>
          <a:solidFill>
            <a:srgbClr val="FF0000"/>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a:defRPr sz="6600" b="1">
                <a:solidFill>
                  <a:srgbClr val="FFFFFF"/>
                </a:solidFill>
                <a:latin typeface="Helvetica"/>
                <a:ea typeface="Helvetica"/>
                <a:cs typeface="Helvetica"/>
                <a:sym typeface="Helvetica"/>
              </a:defRPr>
            </a:lvl1pPr>
          </a:lstStyle>
          <a:p>
            <a:r>
              <a:rPr dirty="0"/>
              <a:t>1</a:t>
            </a:r>
            <a:r>
              <a:rPr lang="de-DE" dirty="0"/>
              <a:t>. Teil</a:t>
            </a:r>
            <a:endParaRPr dirty="0"/>
          </a:p>
        </p:txBody>
      </p:sp>
      <p:sp>
        <p:nvSpPr>
          <p:cNvPr id="1762" name="2"/>
          <p:cNvSpPr/>
          <p:nvPr/>
        </p:nvSpPr>
        <p:spPr>
          <a:xfrm>
            <a:off x="10247784" y="1936665"/>
            <a:ext cx="4318617" cy="1133472"/>
          </a:xfrm>
          <a:prstGeom prst="ellipse">
            <a:avLst/>
          </a:prstGeom>
          <a:solidFill>
            <a:srgbClr val="FF0000"/>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a:defRPr sz="6600" b="1">
                <a:solidFill>
                  <a:srgbClr val="FFFFFF"/>
                </a:solidFill>
                <a:latin typeface="Helvetica"/>
                <a:ea typeface="Helvetica"/>
                <a:cs typeface="Helvetica"/>
                <a:sym typeface="Helvetica"/>
              </a:defRPr>
            </a:lvl1pPr>
          </a:lstStyle>
          <a:p>
            <a:r>
              <a:rPr dirty="0"/>
              <a:t>2</a:t>
            </a:r>
            <a:r>
              <a:rPr lang="de-DE" dirty="0"/>
              <a:t>. Teil</a:t>
            </a:r>
            <a:endParaRPr dirty="0"/>
          </a:p>
        </p:txBody>
      </p:sp>
      <p:grpSp>
        <p:nvGrpSpPr>
          <p:cNvPr id="2" name="Gruppieren 1">
            <a:extLst>
              <a:ext uri="{FF2B5EF4-FFF2-40B4-BE49-F238E27FC236}">
                <a16:creationId xmlns:a16="http://schemas.microsoft.com/office/drawing/2014/main" id="{76999E53-4617-9DDA-DC4A-CCB7B2BE9776}"/>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6B0211FE-FDE8-6F4B-F90A-917C45A21D15}"/>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90E95706-7DDA-1A5F-7FA5-93EDCBD33D88}"/>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01346411-23EB-7C0F-7CC8-C72EAF70B3D5}"/>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1758" name="ZUSTIMMUNG"/>
          <p:cNvSpPr txBox="1"/>
          <p:nvPr/>
        </p:nvSpPr>
        <p:spPr>
          <a:xfrm>
            <a:off x="6884191" y="-86064"/>
            <a:ext cx="8183329" cy="1359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457200">
              <a:defRPr sz="7900">
                <a:solidFill>
                  <a:srgbClr val="2B669A"/>
                </a:solidFill>
                <a:latin typeface="Comfortaa Bold"/>
                <a:ea typeface="Comfortaa Bold"/>
                <a:cs typeface="Comfortaa Bold"/>
                <a:sym typeface="Comfortaa Bold"/>
              </a:defRPr>
            </a:lvl1pPr>
          </a:lstStyle>
          <a:p>
            <a:r>
              <a:rPr dirty="0">
                <a:solidFill>
                  <a:schemeClr val="bg1"/>
                </a:solidFill>
                <a:latin typeface="Impact" panose="020B0806030902050204" pitchFamily="34" charset="0"/>
              </a:rPr>
              <a:t>ZUSTIMMUNG</a:t>
            </a:r>
            <a:r>
              <a:rPr lang="de-DE" dirty="0">
                <a:solidFill>
                  <a:schemeClr val="bg1"/>
                </a:solidFill>
                <a:latin typeface="Impact" panose="020B0806030902050204" pitchFamily="34" charset="0"/>
              </a:rPr>
              <a:t> GEBEN</a:t>
            </a:r>
            <a:endParaRPr dirty="0">
              <a:solidFill>
                <a:schemeClr val="bg1"/>
              </a:solidFill>
              <a:latin typeface="Impact" panose="020B080603090205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fill="hold"/>
                                        <p:tgtEl>
                                          <p:spTgt spid="1759">
                                            <p:bg/>
                                          </p:spTgt>
                                        </p:tgtEl>
                                        <p:attrNameLst>
                                          <p:attrName>style.visibility</p:attrName>
                                        </p:attrNameLst>
                                      </p:cBhvr>
                                      <p:to>
                                        <p:strVal val="visible"/>
                                      </p:to>
                                    </p:set>
                                  </p:childTnLst>
                                </p:cTn>
                              </p:par>
                              <p:par>
                                <p:cTn id="7" presetID="1" presetClass="entr" presetSubtype="0" fill="hold" grpId="0" nodeType="withEffect">
                                  <p:stCondLst>
                                    <p:cond delay="0"/>
                                  </p:stCondLst>
                                  <p:iterate type="lt">
                                    <p:tmAbs val="100"/>
                                  </p:iterate>
                                  <p:childTnLst>
                                    <p:set>
                                      <p:cBhvr>
                                        <p:cTn id="8" fill="hold"/>
                                        <p:tgtEl>
                                          <p:spTgt spid="1759">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1761"/>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iterate type="lt">
                                    <p:tmAbs val="100"/>
                                  </p:iterate>
                                  <p:childTnLst>
                                    <p:set>
                                      <p:cBhvr>
                                        <p:cTn id="14" fill="hold"/>
                                        <p:tgtEl>
                                          <p:spTgt spid="1759">
                                            <p:txEl>
                                              <p:pRg st="1" end="1"/>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iterate type="lt">
                                    <p:tmAbs val="100"/>
                                  </p:iterate>
                                  <p:childTnLst>
                                    <p:set>
                                      <p:cBhvr>
                                        <p:cTn id="17" fill="hold"/>
                                        <p:tgtEl>
                                          <p:spTgt spid="1759">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iterate type="wd">
                                    <p:tmAbs val="0"/>
                                  </p:iterate>
                                  <p:childTnLst>
                                    <p:set>
                                      <p:cBhvr>
                                        <p:cTn id="21" fill="hold"/>
                                        <p:tgtEl>
                                          <p:spTgt spid="1760"/>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17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9" grpId="0" build="p" bldLvl="5" animBg="1" advAuto="0"/>
      <p:bldP spid="1760" grpId="0" animBg="1" advAuto="0"/>
      <p:bldP spid="1761" grpId="0" animBg="1" advAuto="0"/>
      <p:bldP spid="1762"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0">
            <a:extLst>
              <a:ext uri="{FF2B5EF4-FFF2-40B4-BE49-F238E27FC236}">
                <a16:creationId xmlns:a16="http://schemas.microsoft.com/office/drawing/2014/main" id="{F90A6295-91CE-E18A-24DF-529844ED3D82}"/>
              </a:ext>
            </a:extLst>
          </p:cNvPr>
          <p:cNvGrpSpPr/>
          <p:nvPr/>
        </p:nvGrpSpPr>
        <p:grpSpPr>
          <a:xfrm>
            <a:off x="0" y="-360698"/>
            <a:ext cx="24384000" cy="2114039"/>
            <a:chOff x="0" y="-360698"/>
            <a:chExt cx="24384000" cy="2114039"/>
          </a:xfrm>
        </p:grpSpPr>
        <p:sp>
          <p:nvSpPr>
            <p:cNvPr id="671" name="Rechteck"/>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grpSp>
          <p:nvGrpSpPr>
            <p:cNvPr id="10" name="Gruppieren 9">
              <a:extLst>
                <a:ext uri="{FF2B5EF4-FFF2-40B4-BE49-F238E27FC236}">
                  <a16:creationId xmlns:a16="http://schemas.microsoft.com/office/drawing/2014/main" id="{AA6D5FD0-DB94-65F2-02F5-6283A7896011}"/>
                </a:ext>
              </a:extLst>
            </p:cNvPr>
            <p:cNvGrpSpPr/>
            <p:nvPr/>
          </p:nvGrpSpPr>
          <p:grpSpPr>
            <a:xfrm>
              <a:off x="20214824" y="-360698"/>
              <a:ext cx="3777766" cy="2114039"/>
              <a:chOff x="16080432" y="2079665"/>
              <a:chExt cx="3777766" cy="2114039"/>
            </a:xfrm>
          </p:grpSpPr>
          <p:sp>
            <p:nvSpPr>
              <p:cNvPr id="8" name="Rechteck 7">
                <a:extLst>
                  <a:ext uri="{FF2B5EF4-FFF2-40B4-BE49-F238E27FC236}">
                    <a16:creationId xmlns:a16="http://schemas.microsoft.com/office/drawing/2014/main" id="{CDEDE6C9-21E8-C869-84BE-5129515E31AB}"/>
                  </a:ext>
                </a:extLst>
              </p:cNvPr>
              <p:cNvSpPr/>
              <p:nvPr/>
            </p:nvSpPr>
            <p:spPr>
              <a:xfrm>
                <a:off x="16080432" y="2079665"/>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9" name="Grafik 8">
                <a:extLst>
                  <a:ext uri="{FF2B5EF4-FFF2-40B4-BE49-F238E27FC236}">
                    <a16:creationId xmlns:a16="http://schemas.microsoft.com/office/drawing/2014/main" id="{6DEE5239-43A3-2395-6226-1AA4C07ED174}"/>
                  </a:ext>
                </a:extLst>
              </p:cNvPr>
              <p:cNvPicPr>
                <a:picLocks noChangeAspect="1"/>
              </p:cNvPicPr>
              <p:nvPr/>
            </p:nvPicPr>
            <p:blipFill>
              <a:blip r:embed="rId4"/>
              <a:stretch>
                <a:fillRect/>
              </a:stretch>
            </p:blipFill>
            <p:spPr>
              <a:xfrm>
                <a:off x="16656496" y="2715249"/>
                <a:ext cx="2645433" cy="1100784"/>
              </a:xfrm>
              <a:prstGeom prst="rect">
                <a:avLst/>
              </a:prstGeom>
            </p:spPr>
          </p:pic>
        </p:grpSp>
      </p:grpSp>
      <p:sp>
        <p:nvSpPr>
          <p:cNvPr id="3" name="seit 24 Jahren Unternehmer…">
            <a:extLst>
              <a:ext uri="{FF2B5EF4-FFF2-40B4-BE49-F238E27FC236}">
                <a16:creationId xmlns:a16="http://schemas.microsoft.com/office/drawing/2014/main" id="{587E1D71-6B06-BD1B-0C0A-556F1709AA6B}"/>
              </a:ext>
            </a:extLst>
          </p:cNvPr>
          <p:cNvSpPr txBox="1"/>
          <p:nvPr/>
        </p:nvSpPr>
        <p:spPr>
          <a:xfrm>
            <a:off x="4003648" y="3689648"/>
            <a:ext cx="16201800" cy="75309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p>
            <a:pPr lvl="8" indent="0" defTabSz="457200">
              <a:buSzPct val="45000"/>
              <a:defRPr sz="5800">
                <a:solidFill>
                  <a:srgbClr val="2B669A"/>
                </a:solidFill>
                <a:latin typeface="Comfortaa Bold"/>
                <a:ea typeface="Comfortaa Bold"/>
                <a:cs typeface="Comfortaa Bold"/>
                <a:sym typeface="Comfortaa Bold"/>
              </a:defRPr>
            </a:pPr>
            <a:r>
              <a:rPr lang="de-DE" sz="8000" b="1" i="1" dirty="0">
                <a:latin typeface="Verdana" panose="020B0604030504040204" pitchFamily="34" charset="0"/>
                <a:ea typeface="Verdana" panose="020B0604030504040204" pitchFamily="34" charset="0"/>
                <a:cs typeface="Verdana" panose="020B0604030504040204" pitchFamily="34" charset="0"/>
              </a:rPr>
              <a:t>„Liebe Trainer,</a:t>
            </a:r>
          </a:p>
          <a:p>
            <a:pPr lvl="8" indent="0" defTabSz="457200">
              <a:buSzPct val="45000"/>
              <a:defRPr sz="5800">
                <a:solidFill>
                  <a:srgbClr val="2B669A"/>
                </a:solidFill>
                <a:latin typeface="Comfortaa Bold"/>
                <a:ea typeface="Comfortaa Bold"/>
                <a:cs typeface="Comfortaa Bold"/>
                <a:sym typeface="Comfortaa Bold"/>
              </a:defRPr>
            </a:pPr>
            <a:r>
              <a:rPr lang="de-DE" sz="8000" b="1" i="1" dirty="0">
                <a:latin typeface="Verdana" panose="020B0604030504040204" pitchFamily="34" charset="0"/>
                <a:ea typeface="Verdana" panose="020B0604030504040204" pitchFamily="34" charset="0"/>
                <a:cs typeface="Verdana" panose="020B0604030504040204" pitchFamily="34" charset="0"/>
              </a:rPr>
              <a:t>sofern es für Euch eine neue Gruppe ist, </a:t>
            </a:r>
          </a:p>
          <a:p>
            <a:pPr lvl="8" indent="0" defTabSz="457200">
              <a:buSzPct val="45000"/>
              <a:defRPr sz="5800">
                <a:solidFill>
                  <a:srgbClr val="2B669A"/>
                </a:solidFill>
                <a:latin typeface="Comfortaa Bold"/>
                <a:ea typeface="Comfortaa Bold"/>
                <a:cs typeface="Comfortaa Bold"/>
                <a:sym typeface="Comfortaa Bold"/>
              </a:defRPr>
            </a:pPr>
            <a:r>
              <a:rPr lang="de-DE" sz="8000" b="1" i="1" dirty="0">
                <a:latin typeface="Verdana" panose="020B0604030504040204" pitchFamily="34" charset="0"/>
                <a:ea typeface="Verdana" panose="020B0604030504040204" pitchFamily="34" charset="0"/>
                <a:cs typeface="Verdana" panose="020B0604030504040204" pitchFamily="34" charset="0"/>
              </a:rPr>
              <a:t>fügt ihr hier bitte ein paar Sätze zu Euch ein.</a:t>
            </a:r>
          </a:p>
          <a:p>
            <a:pPr lvl="8" indent="0" defTabSz="457200">
              <a:buSzPct val="45000"/>
              <a:defRPr sz="5800">
                <a:solidFill>
                  <a:srgbClr val="2B669A"/>
                </a:solidFill>
                <a:latin typeface="Comfortaa Bold"/>
                <a:ea typeface="Comfortaa Bold"/>
                <a:cs typeface="Comfortaa Bold"/>
                <a:sym typeface="Comfortaa Bold"/>
              </a:defRPr>
            </a:pPr>
            <a:r>
              <a:rPr lang="de-DE" sz="8000" b="1" i="1" dirty="0">
                <a:latin typeface="Verdana" panose="020B0604030504040204" pitchFamily="34" charset="0"/>
                <a:ea typeface="Verdana" panose="020B0604030504040204" pitchFamily="34" charset="0"/>
                <a:cs typeface="Verdana" panose="020B0604030504040204" pitchFamily="34" charset="0"/>
              </a:rPr>
              <a:t>LG Ralph“</a:t>
            </a:r>
            <a:endParaRPr sz="8000" b="1" i="1" dirty="0">
              <a:latin typeface="Verdana" panose="020B0604030504040204" pitchFamily="34" charset="0"/>
              <a:ea typeface="Verdana" panose="020B0604030504040204" pitchFamily="34" charset="0"/>
              <a:cs typeface="Verdana" panose="020B0604030504040204" pitchFamily="34" charset="0"/>
            </a:endParaRPr>
          </a:p>
        </p:txBody>
      </p:sp>
      <p:sp>
        <p:nvSpPr>
          <p:cNvPr id="5" name="WER BIN ICH?">
            <a:extLst>
              <a:ext uri="{FF2B5EF4-FFF2-40B4-BE49-F238E27FC236}">
                <a16:creationId xmlns:a16="http://schemas.microsoft.com/office/drawing/2014/main" id="{A3E180BC-1BAA-EFAB-6209-12182CDD93DC}"/>
              </a:ext>
            </a:extLst>
          </p:cNvPr>
          <p:cNvSpPr txBox="1"/>
          <p:nvPr/>
        </p:nvSpPr>
        <p:spPr>
          <a:xfrm>
            <a:off x="2937570" y="-110922"/>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dirty="0"/>
              <a:t>WER </a:t>
            </a:r>
            <a:r>
              <a:rPr lang="de-DE" dirty="0"/>
              <a:t>bin ich </a:t>
            </a:r>
            <a:r>
              <a:rPr dirty="0"/>
              <a:t>?</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4" name="keine Zeit…"/>
          <p:cNvSpPr txBox="1"/>
          <p:nvPr/>
        </p:nvSpPr>
        <p:spPr>
          <a:xfrm>
            <a:off x="622390" y="3076167"/>
            <a:ext cx="12361698" cy="7915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p>
            <a:pPr marL="592666" indent="-592666" algn="l" defTabSz="457200">
              <a:buSzPct val="45000"/>
              <a:buBlip>
                <a:blip r:embed="rId3"/>
              </a:buBlip>
              <a:defRPr sz="4200" b="1">
                <a:solidFill>
                  <a:srgbClr val="2B669A"/>
                </a:solidFill>
                <a:latin typeface="Verdana"/>
                <a:ea typeface="Verdana"/>
                <a:cs typeface="Verdana"/>
                <a:sym typeface="Verdana"/>
              </a:defRPr>
            </a:pPr>
            <a:r>
              <a:rPr dirty="0" err="1"/>
              <a:t>keine</a:t>
            </a:r>
            <a:r>
              <a:rPr dirty="0"/>
              <a:t> Zeit</a:t>
            </a:r>
          </a:p>
          <a:p>
            <a:pPr marL="592666" indent="-592666" algn="l" defTabSz="457200">
              <a:buSzPct val="45000"/>
              <a:buBlip>
                <a:blip r:embed="rId3"/>
              </a:buBlip>
              <a:defRPr sz="4200" b="1">
                <a:solidFill>
                  <a:srgbClr val="2B669A"/>
                </a:solidFill>
                <a:latin typeface="Verdana"/>
                <a:ea typeface="Verdana"/>
                <a:cs typeface="Verdana"/>
                <a:sym typeface="Verdana"/>
              </a:defRPr>
            </a:pPr>
            <a:r>
              <a:rPr dirty="0" err="1"/>
              <a:t>lange</a:t>
            </a:r>
            <a:r>
              <a:rPr dirty="0"/>
              <a:t> </a:t>
            </a:r>
            <a:r>
              <a:rPr dirty="0" err="1"/>
              <a:t>Lieferzeiten</a:t>
            </a:r>
            <a:endParaRPr dirty="0"/>
          </a:p>
          <a:p>
            <a:pPr algn="l" defTabSz="457200">
              <a:defRPr sz="4200" b="1">
                <a:solidFill>
                  <a:srgbClr val="2B669A"/>
                </a:solidFill>
                <a:latin typeface="Verdana"/>
                <a:ea typeface="Verdana"/>
                <a:cs typeface="Verdana"/>
                <a:sym typeface="Verdana"/>
              </a:defRPr>
            </a:pPr>
            <a:endParaRPr dirty="0"/>
          </a:p>
          <a:p>
            <a:pPr marL="592666" indent="-592666" algn="l" defTabSz="457200">
              <a:buSzPct val="45000"/>
              <a:buBlip>
                <a:blip r:embed="rId3"/>
              </a:buBlip>
              <a:defRPr sz="4200" b="1">
                <a:solidFill>
                  <a:srgbClr val="2B669A"/>
                </a:solidFill>
                <a:latin typeface="Verdana"/>
                <a:ea typeface="Verdana"/>
                <a:cs typeface="Verdana"/>
                <a:sym typeface="Verdana"/>
              </a:defRPr>
            </a:pPr>
            <a:r>
              <a:rPr dirty="0" err="1"/>
              <a:t>schlechter</a:t>
            </a:r>
            <a:r>
              <a:rPr dirty="0"/>
              <a:t> Service/</a:t>
            </a:r>
            <a:r>
              <a:rPr dirty="0" err="1"/>
              <a:t>Qualität</a:t>
            </a:r>
            <a:endParaRPr dirty="0"/>
          </a:p>
          <a:p>
            <a:pPr marL="592666" indent="-592666" algn="l" defTabSz="457200">
              <a:buSzPct val="45000"/>
              <a:buBlip>
                <a:blip r:embed="rId3"/>
              </a:buBlip>
              <a:defRPr sz="4200" b="1">
                <a:solidFill>
                  <a:srgbClr val="2B669A"/>
                </a:solidFill>
                <a:latin typeface="Verdana"/>
                <a:ea typeface="Verdana"/>
                <a:cs typeface="Verdana"/>
                <a:sym typeface="Verdana"/>
              </a:defRPr>
            </a:pPr>
            <a:endParaRPr dirty="0"/>
          </a:p>
          <a:p>
            <a:pPr marL="592666" indent="-592666" algn="l" defTabSz="457200">
              <a:buSzPct val="45000"/>
              <a:buBlip>
                <a:blip r:embed="rId3"/>
              </a:buBlip>
              <a:defRPr sz="4200" b="1">
                <a:solidFill>
                  <a:srgbClr val="2B669A"/>
                </a:solidFill>
                <a:latin typeface="Verdana"/>
                <a:ea typeface="Verdana"/>
                <a:cs typeface="Verdana"/>
                <a:sym typeface="Verdana"/>
              </a:defRPr>
            </a:pPr>
            <a:r>
              <a:rPr dirty="0" err="1"/>
              <a:t>euer</a:t>
            </a:r>
            <a:r>
              <a:rPr dirty="0"/>
              <a:t> </a:t>
            </a:r>
            <a:r>
              <a:rPr dirty="0" err="1"/>
              <a:t>Sortiment</a:t>
            </a:r>
            <a:r>
              <a:rPr dirty="0"/>
              <a:t> </a:t>
            </a:r>
            <a:r>
              <a:rPr dirty="0" err="1"/>
              <a:t>passt</a:t>
            </a:r>
            <a:r>
              <a:rPr dirty="0"/>
              <a:t> nicht</a:t>
            </a:r>
          </a:p>
          <a:p>
            <a:pPr marL="592666" indent="-592666" algn="l" defTabSz="457200">
              <a:buSzPct val="45000"/>
              <a:buBlip>
                <a:blip r:embed="rId3"/>
              </a:buBlip>
              <a:defRPr sz="4200" b="1">
                <a:solidFill>
                  <a:srgbClr val="2B669A"/>
                </a:solidFill>
                <a:latin typeface="Verdana"/>
                <a:ea typeface="Verdana"/>
                <a:cs typeface="Verdana"/>
                <a:sym typeface="Verdana"/>
              </a:defRPr>
            </a:pPr>
            <a:endParaRPr dirty="0"/>
          </a:p>
          <a:p>
            <a:pPr marL="592666" indent="-592666" algn="l" defTabSz="457200">
              <a:buSzPct val="45000"/>
              <a:buBlip>
                <a:blip r:embed="rId3"/>
              </a:buBlip>
              <a:defRPr sz="4200" b="1">
                <a:solidFill>
                  <a:srgbClr val="2B669A"/>
                </a:solidFill>
                <a:latin typeface="Verdana"/>
                <a:ea typeface="Verdana"/>
                <a:cs typeface="Verdana"/>
                <a:sym typeface="Verdana"/>
              </a:defRPr>
            </a:pPr>
            <a:r>
              <a:rPr dirty="0" err="1"/>
              <a:t>brauche</a:t>
            </a:r>
            <a:r>
              <a:rPr dirty="0"/>
              <a:t> </a:t>
            </a:r>
            <a:r>
              <a:rPr dirty="0" err="1"/>
              <a:t>gerade</a:t>
            </a:r>
            <a:r>
              <a:rPr dirty="0"/>
              <a:t> </a:t>
            </a:r>
            <a:r>
              <a:rPr dirty="0" err="1"/>
              <a:t>nichts</a:t>
            </a:r>
            <a:endParaRPr dirty="0"/>
          </a:p>
          <a:p>
            <a:pPr marL="592666" indent="-592666" algn="l" defTabSz="457200">
              <a:buSzPct val="45000"/>
              <a:buBlip>
                <a:blip r:embed="rId3"/>
              </a:buBlip>
              <a:defRPr sz="4200" b="1">
                <a:solidFill>
                  <a:srgbClr val="2B669A"/>
                </a:solidFill>
                <a:latin typeface="Verdana"/>
                <a:ea typeface="Verdana"/>
                <a:cs typeface="Verdana"/>
                <a:sym typeface="Verdana"/>
              </a:defRPr>
            </a:pPr>
            <a:endParaRPr dirty="0"/>
          </a:p>
          <a:p>
            <a:pPr marL="592666" indent="-592666" algn="l" defTabSz="457200">
              <a:buSzPct val="45000"/>
              <a:buBlip>
                <a:blip r:embed="rId3"/>
              </a:buBlip>
              <a:defRPr sz="4200" b="1">
                <a:solidFill>
                  <a:srgbClr val="2B669A"/>
                </a:solidFill>
                <a:latin typeface="Verdana"/>
                <a:ea typeface="Verdana"/>
                <a:cs typeface="Verdana"/>
                <a:sym typeface="Verdana"/>
              </a:defRPr>
            </a:pPr>
            <a:r>
              <a:rPr dirty="0"/>
              <a:t>bin </a:t>
            </a:r>
            <a:r>
              <a:rPr dirty="0" err="1"/>
              <a:t>versorgt</a:t>
            </a:r>
            <a:r>
              <a:rPr dirty="0"/>
              <a:t>, </a:t>
            </a:r>
            <a:r>
              <a:rPr dirty="0" err="1"/>
              <a:t>habe</a:t>
            </a:r>
            <a:r>
              <a:rPr dirty="0"/>
              <a:t> </a:t>
            </a:r>
            <a:r>
              <a:rPr dirty="0" err="1"/>
              <a:t>Lieferanten</a:t>
            </a:r>
            <a:endParaRPr dirty="0"/>
          </a:p>
          <a:p>
            <a:pPr algn="l" defTabSz="457200">
              <a:defRPr sz="4200" b="1">
                <a:solidFill>
                  <a:srgbClr val="2B669A"/>
                </a:solidFill>
                <a:latin typeface="Verdana"/>
                <a:ea typeface="Verdana"/>
                <a:cs typeface="Verdana"/>
                <a:sym typeface="Verdana"/>
              </a:defRPr>
            </a:pPr>
            <a:endParaRPr dirty="0"/>
          </a:p>
          <a:p>
            <a:pPr marL="592666" indent="-592666" algn="l" defTabSz="457200">
              <a:buSzPct val="45000"/>
              <a:buBlip>
                <a:blip r:embed="rId3"/>
              </a:buBlip>
              <a:defRPr sz="4200" b="1">
                <a:solidFill>
                  <a:srgbClr val="2B669A"/>
                </a:solidFill>
                <a:latin typeface="Verdana"/>
                <a:ea typeface="Verdana"/>
                <a:cs typeface="Verdana"/>
                <a:sym typeface="Verdana"/>
              </a:defRPr>
            </a:pPr>
            <a:r>
              <a:rPr dirty="0"/>
              <a:t>…</a:t>
            </a:r>
          </a:p>
        </p:txBody>
      </p:sp>
      <p:sp>
        <p:nvSpPr>
          <p:cNvPr id="1766" name="Fragen stellen"/>
          <p:cNvSpPr txBox="1"/>
          <p:nvPr/>
        </p:nvSpPr>
        <p:spPr>
          <a:xfrm>
            <a:off x="10975854" y="11923632"/>
            <a:ext cx="8643074" cy="1235076"/>
          </a:xfrm>
          <a:prstGeom prst="rect">
            <a:avLst/>
          </a:prstGeom>
          <a:solidFill>
            <a:schemeClr val="accent3">
              <a:satOff val="18648"/>
              <a:lumOff val="5971"/>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lvl1pPr marL="592666" indent="-592666" algn="l" defTabSz="457200">
              <a:buSzPct val="45000"/>
              <a:buBlip>
                <a:blip r:embed="rId3"/>
              </a:buBlip>
              <a:defRPr sz="7100" b="1">
                <a:solidFill>
                  <a:srgbClr val="2B669A"/>
                </a:solidFill>
                <a:latin typeface="Verdana"/>
                <a:ea typeface="Verdana"/>
                <a:cs typeface="Verdana"/>
                <a:sym typeface="Verdana"/>
              </a:defRPr>
            </a:lvl1pPr>
          </a:lstStyle>
          <a:p>
            <a:r>
              <a:t>Fragen stellen</a:t>
            </a:r>
          </a:p>
        </p:txBody>
      </p:sp>
      <p:sp>
        <p:nvSpPr>
          <p:cNvPr id="1767" name="… Wann passt es besser?…"/>
          <p:cNvSpPr txBox="1"/>
          <p:nvPr/>
        </p:nvSpPr>
        <p:spPr>
          <a:xfrm>
            <a:off x="11126225" y="3076167"/>
            <a:ext cx="13083414" cy="7915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p>
            <a:pPr algn="l" defTabSz="457200">
              <a:defRPr sz="4200" b="1">
                <a:solidFill>
                  <a:srgbClr val="2B669A"/>
                </a:solidFill>
                <a:latin typeface="Verdana"/>
                <a:ea typeface="Verdana"/>
                <a:cs typeface="Verdana"/>
                <a:sym typeface="Verdana"/>
              </a:defRPr>
            </a:pPr>
            <a:r>
              <a:rPr dirty="0"/>
              <a:t>… Wann </a:t>
            </a:r>
            <a:r>
              <a:rPr dirty="0" err="1"/>
              <a:t>passt</a:t>
            </a:r>
            <a:r>
              <a:rPr dirty="0"/>
              <a:t> es </a:t>
            </a:r>
            <a:r>
              <a:rPr dirty="0" err="1"/>
              <a:t>besser</a:t>
            </a:r>
            <a:r>
              <a:rPr dirty="0"/>
              <a:t>?</a:t>
            </a:r>
          </a:p>
          <a:p>
            <a:pPr algn="l" defTabSz="457200">
              <a:defRPr sz="4200" b="1">
                <a:solidFill>
                  <a:srgbClr val="2B669A"/>
                </a:solidFill>
                <a:latin typeface="Verdana"/>
                <a:ea typeface="Verdana"/>
                <a:cs typeface="Verdana"/>
                <a:sym typeface="Verdana"/>
              </a:defRPr>
            </a:pPr>
            <a:r>
              <a:rPr dirty="0"/>
              <a:t>… Wie </a:t>
            </a:r>
            <a:r>
              <a:rPr dirty="0" err="1"/>
              <a:t>müssen</a:t>
            </a:r>
            <a:r>
              <a:rPr dirty="0"/>
              <a:t> die LZ </a:t>
            </a:r>
            <a:r>
              <a:rPr dirty="0" err="1"/>
              <a:t>aussehen</a:t>
            </a:r>
            <a:r>
              <a:rPr dirty="0"/>
              <a:t>, </a:t>
            </a:r>
            <a:r>
              <a:rPr dirty="0" err="1"/>
              <a:t>damit</a:t>
            </a:r>
            <a:r>
              <a:rPr dirty="0"/>
              <a:t> Sie </a:t>
            </a:r>
          </a:p>
          <a:p>
            <a:pPr algn="l" defTabSz="457200">
              <a:defRPr sz="4200" b="1">
                <a:solidFill>
                  <a:srgbClr val="2B669A"/>
                </a:solidFill>
                <a:latin typeface="Verdana"/>
                <a:ea typeface="Verdana"/>
                <a:cs typeface="Verdana"/>
                <a:sym typeface="Verdana"/>
              </a:defRPr>
            </a:pPr>
            <a:r>
              <a:rPr dirty="0"/>
              <a:t>    </a:t>
            </a:r>
            <a:r>
              <a:rPr dirty="0" err="1"/>
              <a:t>sagen</a:t>
            </a:r>
            <a:r>
              <a:rPr dirty="0"/>
              <a:t>, das </a:t>
            </a:r>
            <a:r>
              <a:rPr dirty="0" err="1"/>
              <a:t>ist</a:t>
            </a:r>
            <a:r>
              <a:rPr dirty="0"/>
              <a:t> </a:t>
            </a:r>
            <a:r>
              <a:rPr dirty="0" err="1"/>
              <a:t>passend</a:t>
            </a:r>
            <a:r>
              <a:rPr dirty="0"/>
              <a:t>?</a:t>
            </a:r>
          </a:p>
          <a:p>
            <a:pPr algn="l" defTabSz="457200">
              <a:defRPr sz="4200" b="1">
                <a:solidFill>
                  <a:srgbClr val="2B669A"/>
                </a:solidFill>
                <a:latin typeface="Verdana"/>
                <a:ea typeface="Verdana"/>
                <a:cs typeface="Verdana"/>
                <a:sym typeface="Verdana"/>
              </a:defRPr>
            </a:pPr>
            <a:r>
              <a:rPr dirty="0"/>
              <a:t>… Was </a:t>
            </a:r>
            <a:r>
              <a:rPr dirty="0" err="1"/>
              <a:t>ist</a:t>
            </a:r>
            <a:r>
              <a:rPr dirty="0"/>
              <a:t> Ihnen </a:t>
            </a:r>
            <a:r>
              <a:rPr dirty="0" err="1"/>
              <a:t>wichtig</a:t>
            </a:r>
            <a:r>
              <a:rPr dirty="0"/>
              <a:t>, </a:t>
            </a:r>
            <a:r>
              <a:rPr dirty="0" err="1"/>
              <a:t>wenn</a:t>
            </a:r>
            <a:r>
              <a:rPr dirty="0"/>
              <a:t> Sie an </a:t>
            </a:r>
          </a:p>
          <a:p>
            <a:pPr algn="l" defTabSz="457200">
              <a:defRPr sz="4200" b="1">
                <a:solidFill>
                  <a:srgbClr val="2B669A"/>
                </a:solidFill>
                <a:latin typeface="Verdana"/>
                <a:ea typeface="Verdana"/>
                <a:cs typeface="Verdana"/>
                <a:sym typeface="Verdana"/>
              </a:defRPr>
            </a:pPr>
            <a:r>
              <a:rPr dirty="0"/>
              <a:t>    </a:t>
            </a:r>
            <a:r>
              <a:rPr dirty="0" err="1"/>
              <a:t>guten</a:t>
            </a:r>
            <a:r>
              <a:rPr dirty="0"/>
              <a:t> Service </a:t>
            </a:r>
            <a:r>
              <a:rPr dirty="0" err="1"/>
              <a:t>denken</a:t>
            </a:r>
            <a:r>
              <a:rPr dirty="0"/>
              <a:t>?</a:t>
            </a:r>
          </a:p>
          <a:p>
            <a:pPr algn="l" defTabSz="457200">
              <a:defRPr sz="4200" b="1">
                <a:solidFill>
                  <a:srgbClr val="2B669A"/>
                </a:solidFill>
                <a:latin typeface="Verdana"/>
                <a:ea typeface="Verdana"/>
                <a:cs typeface="Verdana"/>
                <a:sym typeface="Verdana"/>
              </a:defRPr>
            </a:pPr>
            <a:r>
              <a:rPr dirty="0"/>
              <a:t>… Wann </a:t>
            </a:r>
            <a:r>
              <a:rPr dirty="0" err="1"/>
              <a:t>ist</a:t>
            </a:r>
            <a:r>
              <a:rPr dirty="0"/>
              <a:t> das </a:t>
            </a:r>
            <a:r>
              <a:rPr dirty="0" err="1"/>
              <a:t>Sortiment</a:t>
            </a:r>
            <a:r>
              <a:rPr dirty="0"/>
              <a:t> für Sie </a:t>
            </a:r>
          </a:p>
          <a:p>
            <a:pPr algn="l" defTabSz="457200">
              <a:defRPr sz="4200" b="1">
                <a:solidFill>
                  <a:srgbClr val="2B669A"/>
                </a:solidFill>
                <a:latin typeface="Verdana"/>
                <a:ea typeface="Verdana"/>
                <a:cs typeface="Verdana"/>
                <a:sym typeface="Verdana"/>
              </a:defRPr>
            </a:pPr>
            <a:r>
              <a:rPr dirty="0"/>
              <a:t>    </a:t>
            </a:r>
            <a:r>
              <a:rPr dirty="0" err="1"/>
              <a:t>passend</a:t>
            </a:r>
            <a:r>
              <a:rPr dirty="0"/>
              <a:t>?</a:t>
            </a:r>
          </a:p>
          <a:p>
            <a:pPr algn="l" defTabSz="457200">
              <a:defRPr sz="4200" b="1">
                <a:solidFill>
                  <a:srgbClr val="2B669A"/>
                </a:solidFill>
                <a:latin typeface="Verdana"/>
                <a:ea typeface="Verdana"/>
                <a:cs typeface="Verdana"/>
                <a:sym typeface="Verdana"/>
              </a:defRPr>
            </a:pPr>
            <a:r>
              <a:rPr dirty="0"/>
              <a:t>… Was </a:t>
            </a:r>
            <a:r>
              <a:rPr dirty="0" err="1"/>
              <a:t>sind</a:t>
            </a:r>
            <a:r>
              <a:rPr dirty="0"/>
              <a:t> die </a:t>
            </a:r>
            <a:r>
              <a:rPr dirty="0" err="1"/>
              <a:t>Produkte</a:t>
            </a:r>
            <a:r>
              <a:rPr dirty="0"/>
              <a:t>, die Sie am </a:t>
            </a:r>
          </a:p>
          <a:p>
            <a:pPr algn="l" defTabSz="457200">
              <a:defRPr sz="4200" b="1">
                <a:solidFill>
                  <a:srgbClr val="2B669A"/>
                </a:solidFill>
                <a:latin typeface="Verdana"/>
                <a:ea typeface="Verdana"/>
                <a:cs typeface="Verdana"/>
                <a:sym typeface="Verdana"/>
              </a:defRPr>
            </a:pPr>
            <a:r>
              <a:rPr dirty="0"/>
              <a:t>    </a:t>
            </a:r>
            <a:r>
              <a:rPr dirty="0" err="1"/>
              <a:t>häufigsten</a:t>
            </a:r>
            <a:r>
              <a:rPr dirty="0"/>
              <a:t> </a:t>
            </a:r>
            <a:r>
              <a:rPr dirty="0" err="1"/>
              <a:t>benötigen</a:t>
            </a:r>
            <a:r>
              <a:rPr dirty="0"/>
              <a:t>? </a:t>
            </a:r>
          </a:p>
          <a:p>
            <a:pPr algn="l" defTabSz="457200">
              <a:defRPr sz="4200" b="1">
                <a:solidFill>
                  <a:srgbClr val="2B669A"/>
                </a:solidFill>
                <a:latin typeface="Verdana"/>
                <a:ea typeface="Verdana"/>
                <a:cs typeface="Verdana"/>
                <a:sym typeface="Verdana"/>
              </a:defRPr>
            </a:pPr>
            <a:r>
              <a:rPr dirty="0"/>
              <a:t>… Was </a:t>
            </a:r>
            <a:r>
              <a:rPr dirty="0" err="1"/>
              <a:t>kann</a:t>
            </a:r>
            <a:r>
              <a:rPr dirty="0"/>
              <a:t> ich </a:t>
            </a:r>
            <a:r>
              <a:rPr dirty="0" err="1"/>
              <a:t>persönlich</a:t>
            </a:r>
            <a:r>
              <a:rPr dirty="0"/>
              <a:t> tun, </a:t>
            </a:r>
            <a:r>
              <a:rPr dirty="0" err="1"/>
              <a:t>dass</a:t>
            </a:r>
            <a:r>
              <a:rPr dirty="0"/>
              <a:t> Sie </a:t>
            </a:r>
          </a:p>
          <a:p>
            <a:pPr algn="l" defTabSz="457200">
              <a:defRPr sz="4200" b="1">
                <a:solidFill>
                  <a:srgbClr val="2B669A"/>
                </a:solidFill>
                <a:latin typeface="Verdana"/>
                <a:ea typeface="Verdana"/>
                <a:cs typeface="Verdana"/>
                <a:sym typeface="Verdana"/>
              </a:defRPr>
            </a:pPr>
            <a:r>
              <a:rPr dirty="0"/>
              <a:t>    es </a:t>
            </a:r>
            <a:r>
              <a:rPr dirty="0" err="1"/>
              <a:t>mit</a:t>
            </a:r>
            <a:r>
              <a:rPr dirty="0"/>
              <a:t> mir mal </a:t>
            </a:r>
            <a:r>
              <a:rPr dirty="0" err="1"/>
              <a:t>wieder</a:t>
            </a:r>
            <a:r>
              <a:rPr dirty="0"/>
              <a:t> </a:t>
            </a:r>
            <a:r>
              <a:rPr dirty="0" err="1"/>
              <a:t>ausprobieren</a:t>
            </a:r>
            <a:r>
              <a:rPr dirty="0"/>
              <a:t>?</a:t>
            </a:r>
          </a:p>
          <a:p>
            <a:pPr algn="l" defTabSz="457200">
              <a:defRPr sz="4200" b="1">
                <a:solidFill>
                  <a:srgbClr val="2B669A"/>
                </a:solidFill>
                <a:latin typeface="Verdana"/>
                <a:ea typeface="Verdana"/>
                <a:cs typeface="Verdana"/>
                <a:sym typeface="Verdana"/>
              </a:defRPr>
            </a:pPr>
            <a:r>
              <a:rPr dirty="0"/>
              <a:t>…</a:t>
            </a:r>
          </a:p>
        </p:txBody>
      </p:sp>
      <p:grpSp>
        <p:nvGrpSpPr>
          <p:cNvPr id="2" name="Gruppieren 1">
            <a:extLst>
              <a:ext uri="{FF2B5EF4-FFF2-40B4-BE49-F238E27FC236}">
                <a16:creationId xmlns:a16="http://schemas.microsoft.com/office/drawing/2014/main" id="{63FA0C37-7C15-A693-D657-836326535B33}"/>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58CD7AB6-473C-2027-87C0-C0DC2912BAC4}"/>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A28937FC-3FA3-93D6-15DA-2E618ABC010E}"/>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31AD3C1C-DAC9-9270-2C6D-DDD47FFE5443}"/>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ZUSTIMMUNG">
            <a:extLst>
              <a:ext uri="{FF2B5EF4-FFF2-40B4-BE49-F238E27FC236}">
                <a16:creationId xmlns:a16="http://schemas.microsoft.com/office/drawing/2014/main" id="{74DA253B-0AD1-484E-E8F2-C0891EC54A0B}"/>
              </a:ext>
            </a:extLst>
          </p:cNvPr>
          <p:cNvSpPr txBox="1"/>
          <p:nvPr/>
        </p:nvSpPr>
        <p:spPr>
          <a:xfrm>
            <a:off x="6507490" y="-86064"/>
            <a:ext cx="8936741" cy="1359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457200">
              <a:defRPr sz="7900">
                <a:solidFill>
                  <a:srgbClr val="2B669A"/>
                </a:solidFill>
                <a:latin typeface="Comfortaa Bold"/>
                <a:ea typeface="Comfortaa Bold"/>
                <a:cs typeface="Comfortaa Bold"/>
                <a:sym typeface="Comfortaa Bold"/>
              </a:defRPr>
            </a:lvl1pPr>
          </a:lstStyle>
          <a:p>
            <a:r>
              <a:rPr lang="de-DE" dirty="0">
                <a:solidFill>
                  <a:schemeClr val="bg1"/>
                </a:solidFill>
                <a:latin typeface="Impact" panose="020B0806030902050204" pitchFamily="34" charset="0"/>
              </a:rPr>
              <a:t>WENDE HERBEIFÜHREN</a:t>
            </a:r>
            <a:endParaRPr dirty="0">
              <a:solidFill>
                <a:schemeClr val="bg1"/>
              </a:solidFill>
              <a:latin typeface="Impact" panose="020B080603090205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100"/>
                                  </p:iterate>
                                  <p:childTnLst>
                                    <p:set>
                                      <p:cBhvr>
                                        <p:cTn id="6" fill="hold"/>
                                        <p:tgtEl>
                                          <p:spTgt spid="176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fill="hold"/>
                                        <p:tgtEl>
                                          <p:spTgt spid="176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fill="hold"/>
                                        <p:tgtEl>
                                          <p:spTgt spid="1767">
                                            <p:bg/>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fill="hold"/>
                                        <p:tgtEl>
                                          <p:spTgt spid="1767">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fill="hold"/>
                                        <p:tgtEl>
                                          <p:spTgt spid="1767">
                                            <p:txEl>
                                              <p:pRg st="1" end="1"/>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fill="hold"/>
                                        <p:tgtEl>
                                          <p:spTgt spid="1767">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fill="hold"/>
                                        <p:tgtEl>
                                          <p:spTgt spid="1767">
                                            <p:txEl>
                                              <p:pRg st="3" end="3"/>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fill="hold"/>
                                        <p:tgtEl>
                                          <p:spTgt spid="1767">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fill="hold"/>
                                        <p:tgtEl>
                                          <p:spTgt spid="1767">
                                            <p:txEl>
                                              <p:pRg st="5" end="5"/>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fill="hold"/>
                                        <p:tgtEl>
                                          <p:spTgt spid="1767">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fill="hold"/>
                                        <p:tgtEl>
                                          <p:spTgt spid="1767">
                                            <p:txEl>
                                              <p:pRg st="7" end="7"/>
                                            </p:txEl>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fill="hold"/>
                                        <p:tgtEl>
                                          <p:spTgt spid="1767">
                                            <p:txEl>
                                              <p:pRg st="8" end="8"/>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fill="hold"/>
                                        <p:tgtEl>
                                          <p:spTgt spid="1767">
                                            <p:txEl>
                                              <p:pRg st="9" end="9"/>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fill="hold"/>
                                        <p:tgtEl>
                                          <p:spTgt spid="1767">
                                            <p:txEl>
                                              <p:pRg st="10" end="10"/>
                                            </p:txEl>
                                          </p:spTgt>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fill="hold"/>
                                        <p:tgtEl>
                                          <p:spTgt spid="176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6" grpId="0" uiExpand="1" build="p" bldLvl="5" animBg="1" advAuto="0"/>
      <p:bldP spid="1767" grpId="0" uiExpand="1" build="p"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461BC112-32E1-D514-B1E3-9E085F932FB4}"/>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ED586A18-AE3C-7408-F13F-3C372EBDDBA5}"/>
                </a:ext>
              </a:extLst>
            </p:cNvPr>
            <p:cNvSpPr/>
            <p:nvPr/>
          </p:nvSpPr>
          <p:spPr>
            <a:xfrm>
              <a:off x="0" y="-134479"/>
              <a:ext cx="24384000" cy="1497182"/>
            </a:xfrm>
            <a:prstGeom prst="rect">
              <a:avLst/>
            </a:prstGeom>
            <a:blipFill>
              <a:blip r:embed="rId2"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66A09038-3066-709A-2E70-5C80EE0DE4A3}"/>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68389905-4771-79E7-30D7-B3BDDEEA2A88}"/>
                </a:ext>
              </a:extLst>
            </p:cNvPr>
            <p:cNvPicPr>
              <a:picLocks noChangeAspect="1"/>
            </p:cNvPicPr>
            <p:nvPr/>
          </p:nvPicPr>
          <p:blipFill>
            <a:blip r:embed="rId3"/>
            <a:stretch>
              <a:fillRect/>
            </a:stretch>
          </p:blipFill>
          <p:spPr>
            <a:xfrm>
              <a:off x="20790888" y="274886"/>
              <a:ext cx="2645433" cy="1100784"/>
            </a:xfrm>
            <a:prstGeom prst="rect">
              <a:avLst/>
            </a:prstGeom>
          </p:spPr>
        </p:pic>
      </p:grpSp>
      <p:sp>
        <p:nvSpPr>
          <p:cNvPr id="1769" name="lange Lieferzeiten…"/>
          <p:cNvSpPr txBox="1"/>
          <p:nvPr/>
        </p:nvSpPr>
        <p:spPr>
          <a:xfrm>
            <a:off x="443332" y="2088849"/>
            <a:ext cx="12156622" cy="8562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marL="592666" indent="-592666" algn="l" defTabSz="457200">
              <a:buSzPct val="45000"/>
              <a:buBlip>
                <a:blip r:embed="rId4"/>
              </a:buBlip>
              <a:defRPr sz="4200" b="1">
                <a:solidFill>
                  <a:srgbClr val="2B669A"/>
                </a:solidFill>
                <a:latin typeface="Verdana"/>
                <a:ea typeface="Verdana"/>
                <a:cs typeface="Verdana"/>
                <a:sym typeface="Verdana"/>
              </a:defRPr>
            </a:pPr>
            <a:r>
              <a:t>lange Lieferzeiten</a:t>
            </a:r>
          </a:p>
          <a:p>
            <a:pPr algn="l" defTabSz="457200">
              <a:defRPr sz="4200" b="1">
                <a:solidFill>
                  <a:srgbClr val="2B669A"/>
                </a:solidFill>
                <a:latin typeface="Verdana"/>
                <a:ea typeface="Verdana"/>
                <a:cs typeface="Verdana"/>
                <a:sym typeface="Verdana"/>
              </a:defRPr>
            </a:pPr>
            <a:endParaRPr/>
          </a:p>
          <a:p>
            <a:pPr algn="l" defTabSz="457200">
              <a:defRPr sz="4200" b="1">
                <a:solidFill>
                  <a:srgbClr val="2B669A"/>
                </a:solidFill>
                <a:latin typeface="Verdana"/>
                <a:ea typeface="Verdana"/>
                <a:cs typeface="Verdana"/>
                <a:sym typeface="Verdana"/>
              </a:defRPr>
            </a:pPr>
            <a:endParaRPr/>
          </a:p>
          <a:p>
            <a:pPr algn="l" defTabSz="457200">
              <a:defRPr sz="4200" b="1">
                <a:solidFill>
                  <a:srgbClr val="2B669A"/>
                </a:solidFill>
                <a:latin typeface="Verdana"/>
                <a:ea typeface="Verdana"/>
                <a:cs typeface="Verdana"/>
                <a:sym typeface="Verdana"/>
              </a:defRPr>
            </a:pPr>
            <a:endParaRPr/>
          </a:p>
          <a:p>
            <a:pPr algn="l" defTabSz="457200">
              <a:defRPr sz="4200" b="1">
                <a:solidFill>
                  <a:srgbClr val="2B669A"/>
                </a:solidFill>
                <a:latin typeface="Verdana"/>
                <a:ea typeface="Verdana"/>
                <a:cs typeface="Verdana"/>
                <a:sym typeface="Verdana"/>
              </a:defRPr>
            </a:pPr>
            <a:endParaRPr/>
          </a:p>
          <a:p>
            <a:pPr marL="592666" indent="-592666" algn="l" defTabSz="457200">
              <a:buSzPct val="45000"/>
              <a:buBlip>
                <a:blip r:embed="rId4"/>
              </a:buBlip>
              <a:defRPr sz="4200" b="1">
                <a:solidFill>
                  <a:srgbClr val="2B669A"/>
                </a:solidFill>
                <a:latin typeface="Verdana"/>
                <a:ea typeface="Verdana"/>
                <a:cs typeface="Verdana"/>
                <a:sym typeface="Verdana"/>
              </a:defRPr>
            </a:pPr>
            <a:r>
              <a:t>schlechter Service/Qualität</a:t>
            </a:r>
          </a:p>
          <a:p>
            <a:pPr algn="l" defTabSz="457200">
              <a:defRPr sz="4200" b="1">
                <a:solidFill>
                  <a:srgbClr val="2B669A"/>
                </a:solidFill>
                <a:latin typeface="Verdana"/>
                <a:ea typeface="Verdana"/>
                <a:cs typeface="Verdana"/>
                <a:sym typeface="Verdana"/>
              </a:defRPr>
            </a:pPr>
            <a:endParaRPr/>
          </a:p>
          <a:p>
            <a:pPr algn="l" defTabSz="457200">
              <a:defRPr sz="4200" b="1">
                <a:solidFill>
                  <a:srgbClr val="2B669A"/>
                </a:solidFill>
                <a:latin typeface="Verdana"/>
                <a:ea typeface="Verdana"/>
                <a:cs typeface="Verdana"/>
                <a:sym typeface="Verdana"/>
              </a:defRPr>
            </a:pPr>
            <a:endParaRPr/>
          </a:p>
          <a:p>
            <a:pPr marL="592666" indent="-592666" algn="l" defTabSz="457200">
              <a:buSzPct val="45000"/>
              <a:buBlip>
                <a:blip r:embed="rId4"/>
              </a:buBlip>
              <a:defRPr sz="4200" b="1">
                <a:solidFill>
                  <a:srgbClr val="2B669A"/>
                </a:solidFill>
                <a:latin typeface="Verdana"/>
                <a:ea typeface="Verdana"/>
                <a:cs typeface="Verdana"/>
                <a:sym typeface="Verdana"/>
              </a:defRPr>
            </a:pPr>
            <a:r>
              <a:t>brauche gerade nichts</a:t>
            </a:r>
          </a:p>
          <a:p>
            <a:pPr algn="l" defTabSz="457200">
              <a:defRPr sz="4200" b="1">
                <a:solidFill>
                  <a:srgbClr val="2B669A"/>
                </a:solidFill>
                <a:latin typeface="Verdana"/>
                <a:ea typeface="Verdana"/>
                <a:cs typeface="Verdana"/>
                <a:sym typeface="Verdana"/>
              </a:defRPr>
            </a:pPr>
            <a:endParaRPr/>
          </a:p>
          <a:p>
            <a:pPr algn="l" defTabSz="457200">
              <a:defRPr sz="4200" b="1">
                <a:solidFill>
                  <a:srgbClr val="2B669A"/>
                </a:solidFill>
                <a:latin typeface="Verdana"/>
                <a:ea typeface="Verdana"/>
                <a:cs typeface="Verdana"/>
                <a:sym typeface="Verdana"/>
              </a:defRPr>
            </a:pPr>
            <a:endParaRPr/>
          </a:p>
          <a:p>
            <a:pPr algn="l" defTabSz="457200">
              <a:defRPr sz="4200" b="1">
                <a:solidFill>
                  <a:srgbClr val="2B669A"/>
                </a:solidFill>
                <a:latin typeface="Verdana"/>
                <a:ea typeface="Verdana"/>
                <a:cs typeface="Verdana"/>
                <a:sym typeface="Verdana"/>
              </a:defRPr>
            </a:pPr>
            <a:endParaRPr/>
          </a:p>
          <a:p>
            <a:pPr marL="592666" indent="-592666" algn="l" defTabSz="457200">
              <a:buSzPct val="45000"/>
              <a:buBlip>
                <a:blip r:embed="rId4"/>
              </a:buBlip>
              <a:defRPr sz="4200" b="1">
                <a:solidFill>
                  <a:srgbClr val="2B669A"/>
                </a:solidFill>
                <a:latin typeface="Verdana"/>
                <a:ea typeface="Verdana"/>
                <a:cs typeface="Verdana"/>
                <a:sym typeface="Verdana"/>
              </a:defRPr>
            </a:pPr>
            <a:r>
              <a:t>bin versorgt, habe Lieferanten</a:t>
            </a:r>
          </a:p>
        </p:txBody>
      </p:sp>
      <p:sp>
        <p:nvSpPr>
          <p:cNvPr id="1771" name="Fragen stellen"/>
          <p:cNvSpPr txBox="1"/>
          <p:nvPr/>
        </p:nvSpPr>
        <p:spPr>
          <a:xfrm>
            <a:off x="11397798" y="12031636"/>
            <a:ext cx="8643074" cy="1235076"/>
          </a:xfrm>
          <a:prstGeom prst="rect">
            <a:avLst/>
          </a:prstGeom>
          <a:solidFill>
            <a:schemeClr val="accent3">
              <a:satOff val="18648"/>
              <a:lumOff val="5971"/>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lvl1pPr marL="592666" indent="-592666" algn="l" defTabSz="457200">
              <a:buSzPct val="45000"/>
              <a:buBlip>
                <a:blip r:embed="rId4"/>
              </a:buBlip>
              <a:defRPr sz="7100" b="1">
                <a:solidFill>
                  <a:srgbClr val="2B669A"/>
                </a:solidFill>
                <a:latin typeface="Verdana"/>
                <a:ea typeface="Verdana"/>
                <a:cs typeface="Verdana"/>
                <a:sym typeface="Verdana"/>
              </a:defRPr>
            </a:lvl1pPr>
          </a:lstStyle>
          <a:p>
            <a:r>
              <a:t>Fragen stellen</a:t>
            </a:r>
          </a:p>
        </p:txBody>
      </p:sp>
      <p:sp>
        <p:nvSpPr>
          <p:cNvPr id="1772" name="… kann ich gut verstehen, schnelle Lieferzeiten sind wichtig. Wie müssen die LZ aussehen, damit Sie sagen, das ist passend?…"/>
          <p:cNvSpPr txBox="1"/>
          <p:nvPr/>
        </p:nvSpPr>
        <p:spPr>
          <a:xfrm>
            <a:off x="11377473" y="2075393"/>
            <a:ext cx="12866365" cy="9858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algn="l" defTabSz="457200">
              <a:defRPr sz="4200" b="1">
                <a:solidFill>
                  <a:srgbClr val="2B669A"/>
                </a:solidFill>
                <a:latin typeface="Verdana"/>
                <a:ea typeface="Verdana"/>
                <a:cs typeface="Verdana"/>
                <a:sym typeface="Verdana"/>
              </a:defRPr>
            </a:pPr>
            <a:r>
              <a:rPr dirty="0">
                <a:solidFill>
                  <a:srgbClr val="65B32E"/>
                </a:solidFill>
              </a:rPr>
              <a:t>… </a:t>
            </a:r>
            <a:r>
              <a:rPr dirty="0" err="1">
                <a:solidFill>
                  <a:srgbClr val="65B32E"/>
                </a:solidFill>
              </a:rPr>
              <a:t>kann</a:t>
            </a:r>
            <a:r>
              <a:rPr dirty="0">
                <a:solidFill>
                  <a:srgbClr val="65B32E"/>
                </a:solidFill>
              </a:rPr>
              <a:t> ich gut verstehen, </a:t>
            </a:r>
            <a:r>
              <a:rPr dirty="0" err="1">
                <a:solidFill>
                  <a:srgbClr val="65B32E"/>
                </a:solidFill>
              </a:rPr>
              <a:t>schnelle</a:t>
            </a:r>
            <a:r>
              <a:rPr dirty="0">
                <a:solidFill>
                  <a:srgbClr val="65B32E"/>
                </a:solidFill>
              </a:rPr>
              <a:t> </a:t>
            </a:r>
            <a:r>
              <a:rPr dirty="0" err="1">
                <a:solidFill>
                  <a:srgbClr val="65B32E"/>
                </a:solidFill>
              </a:rPr>
              <a:t>Lieferzeiten</a:t>
            </a:r>
            <a:r>
              <a:rPr dirty="0">
                <a:solidFill>
                  <a:srgbClr val="65B32E"/>
                </a:solidFill>
              </a:rPr>
              <a:t> </a:t>
            </a:r>
            <a:r>
              <a:rPr dirty="0" err="1">
                <a:solidFill>
                  <a:srgbClr val="65B32E"/>
                </a:solidFill>
              </a:rPr>
              <a:t>sind</a:t>
            </a:r>
            <a:r>
              <a:rPr dirty="0">
                <a:solidFill>
                  <a:srgbClr val="65B32E"/>
                </a:solidFill>
              </a:rPr>
              <a:t> </a:t>
            </a:r>
            <a:r>
              <a:rPr dirty="0" err="1">
                <a:solidFill>
                  <a:srgbClr val="65B32E"/>
                </a:solidFill>
              </a:rPr>
              <a:t>wichtig</a:t>
            </a:r>
            <a:r>
              <a:rPr dirty="0">
                <a:solidFill>
                  <a:srgbClr val="65B32E"/>
                </a:solidFill>
              </a:rPr>
              <a:t>.</a:t>
            </a:r>
            <a:r>
              <a:rPr dirty="0"/>
              <a:t> </a:t>
            </a:r>
            <a:r>
              <a:rPr dirty="0">
                <a:solidFill>
                  <a:srgbClr val="E56F2F"/>
                </a:solidFill>
              </a:rPr>
              <a:t>Wie </a:t>
            </a:r>
            <a:r>
              <a:rPr dirty="0" err="1">
                <a:solidFill>
                  <a:srgbClr val="E56F2F"/>
                </a:solidFill>
              </a:rPr>
              <a:t>müssen</a:t>
            </a:r>
            <a:r>
              <a:rPr dirty="0">
                <a:solidFill>
                  <a:srgbClr val="E56F2F"/>
                </a:solidFill>
              </a:rPr>
              <a:t> die LZ </a:t>
            </a:r>
            <a:r>
              <a:rPr dirty="0" err="1">
                <a:solidFill>
                  <a:srgbClr val="E56F2F"/>
                </a:solidFill>
              </a:rPr>
              <a:t>aussehen</a:t>
            </a:r>
            <a:r>
              <a:rPr dirty="0">
                <a:solidFill>
                  <a:srgbClr val="E56F2F"/>
                </a:solidFill>
              </a:rPr>
              <a:t>, </a:t>
            </a:r>
            <a:r>
              <a:rPr dirty="0" err="1">
                <a:solidFill>
                  <a:srgbClr val="E56F2F"/>
                </a:solidFill>
              </a:rPr>
              <a:t>damit</a:t>
            </a:r>
            <a:r>
              <a:rPr dirty="0">
                <a:solidFill>
                  <a:srgbClr val="E56F2F"/>
                </a:solidFill>
              </a:rPr>
              <a:t> Sie </a:t>
            </a:r>
            <a:r>
              <a:rPr dirty="0" err="1">
                <a:solidFill>
                  <a:srgbClr val="E56F2F"/>
                </a:solidFill>
              </a:rPr>
              <a:t>sagen</a:t>
            </a:r>
            <a:r>
              <a:rPr dirty="0">
                <a:solidFill>
                  <a:srgbClr val="E56F2F"/>
                </a:solidFill>
              </a:rPr>
              <a:t>, das </a:t>
            </a:r>
            <a:r>
              <a:rPr dirty="0" err="1">
                <a:solidFill>
                  <a:srgbClr val="E56F2F"/>
                </a:solidFill>
              </a:rPr>
              <a:t>ist</a:t>
            </a:r>
            <a:r>
              <a:rPr dirty="0">
                <a:solidFill>
                  <a:srgbClr val="E56F2F"/>
                </a:solidFill>
              </a:rPr>
              <a:t> </a:t>
            </a:r>
            <a:r>
              <a:rPr dirty="0" err="1">
                <a:solidFill>
                  <a:srgbClr val="E56F2F"/>
                </a:solidFill>
              </a:rPr>
              <a:t>passend</a:t>
            </a:r>
            <a:r>
              <a:rPr dirty="0">
                <a:solidFill>
                  <a:srgbClr val="E56F2F"/>
                </a:solidFill>
              </a:rPr>
              <a:t>?</a:t>
            </a:r>
          </a:p>
          <a:p>
            <a:pPr algn="l" defTabSz="457200">
              <a:defRPr sz="4200" b="1">
                <a:solidFill>
                  <a:srgbClr val="2B669A"/>
                </a:solidFill>
                <a:latin typeface="Verdana"/>
                <a:ea typeface="Verdana"/>
                <a:cs typeface="Verdana"/>
                <a:sym typeface="Verdana"/>
              </a:defRPr>
            </a:pPr>
            <a:endParaRPr dirty="0">
              <a:solidFill>
                <a:srgbClr val="E56F2F"/>
              </a:solidFill>
            </a:endParaRPr>
          </a:p>
          <a:p>
            <a:pPr algn="l" defTabSz="457200">
              <a:defRPr sz="4200" b="1">
                <a:solidFill>
                  <a:srgbClr val="2B669A"/>
                </a:solidFill>
                <a:latin typeface="Verdana"/>
                <a:ea typeface="Verdana"/>
                <a:cs typeface="Verdana"/>
                <a:sym typeface="Verdana"/>
              </a:defRPr>
            </a:pPr>
            <a:r>
              <a:rPr dirty="0">
                <a:solidFill>
                  <a:srgbClr val="65B32E"/>
                </a:solidFill>
              </a:rPr>
              <a:t>… </a:t>
            </a:r>
            <a:r>
              <a:rPr dirty="0" err="1">
                <a:solidFill>
                  <a:srgbClr val="65B32E"/>
                </a:solidFill>
              </a:rPr>
              <a:t>guter</a:t>
            </a:r>
            <a:r>
              <a:rPr dirty="0">
                <a:solidFill>
                  <a:srgbClr val="65B32E"/>
                </a:solidFill>
              </a:rPr>
              <a:t> Service </a:t>
            </a:r>
            <a:r>
              <a:rPr dirty="0" err="1">
                <a:solidFill>
                  <a:srgbClr val="65B32E"/>
                </a:solidFill>
              </a:rPr>
              <a:t>ist</a:t>
            </a:r>
            <a:r>
              <a:rPr dirty="0">
                <a:solidFill>
                  <a:srgbClr val="65B32E"/>
                </a:solidFill>
              </a:rPr>
              <a:t> super </a:t>
            </a:r>
            <a:r>
              <a:rPr dirty="0" err="1">
                <a:solidFill>
                  <a:srgbClr val="65B32E"/>
                </a:solidFill>
              </a:rPr>
              <a:t>wichtig</a:t>
            </a:r>
            <a:r>
              <a:rPr dirty="0">
                <a:solidFill>
                  <a:srgbClr val="65B32E"/>
                </a:solidFill>
              </a:rPr>
              <a:t>.</a:t>
            </a:r>
            <a:r>
              <a:rPr dirty="0"/>
              <a:t> </a:t>
            </a:r>
            <a:r>
              <a:rPr dirty="0">
                <a:solidFill>
                  <a:srgbClr val="E56F2F"/>
                </a:solidFill>
              </a:rPr>
              <a:t>Wie </a:t>
            </a:r>
            <a:r>
              <a:rPr dirty="0" err="1">
                <a:solidFill>
                  <a:srgbClr val="E56F2F"/>
                </a:solidFill>
              </a:rPr>
              <a:t>sieht</a:t>
            </a:r>
            <a:r>
              <a:rPr dirty="0">
                <a:solidFill>
                  <a:srgbClr val="E56F2F"/>
                </a:solidFill>
              </a:rPr>
              <a:t> für Sie </a:t>
            </a:r>
            <a:r>
              <a:rPr dirty="0" err="1">
                <a:solidFill>
                  <a:srgbClr val="E56F2F"/>
                </a:solidFill>
              </a:rPr>
              <a:t>ein</a:t>
            </a:r>
            <a:r>
              <a:rPr dirty="0">
                <a:solidFill>
                  <a:srgbClr val="E56F2F"/>
                </a:solidFill>
              </a:rPr>
              <a:t> </a:t>
            </a:r>
            <a:r>
              <a:rPr dirty="0" err="1">
                <a:solidFill>
                  <a:srgbClr val="E56F2F"/>
                </a:solidFill>
              </a:rPr>
              <a:t>richtig</a:t>
            </a:r>
            <a:r>
              <a:rPr dirty="0">
                <a:solidFill>
                  <a:srgbClr val="E56F2F"/>
                </a:solidFill>
              </a:rPr>
              <a:t> </a:t>
            </a:r>
            <a:r>
              <a:rPr dirty="0" err="1">
                <a:solidFill>
                  <a:srgbClr val="E56F2F"/>
                </a:solidFill>
              </a:rPr>
              <a:t>guter</a:t>
            </a:r>
            <a:r>
              <a:rPr dirty="0">
                <a:solidFill>
                  <a:srgbClr val="E56F2F"/>
                </a:solidFill>
              </a:rPr>
              <a:t> Service </a:t>
            </a:r>
            <a:r>
              <a:rPr dirty="0" err="1">
                <a:solidFill>
                  <a:srgbClr val="E56F2F"/>
                </a:solidFill>
              </a:rPr>
              <a:t>aus</a:t>
            </a:r>
            <a:r>
              <a:rPr dirty="0">
                <a:solidFill>
                  <a:srgbClr val="E56F2F"/>
                </a:solidFill>
              </a:rPr>
              <a:t>?</a:t>
            </a:r>
          </a:p>
          <a:p>
            <a:pPr algn="l" defTabSz="457200">
              <a:defRPr sz="4200" b="1">
                <a:solidFill>
                  <a:srgbClr val="2B669A"/>
                </a:solidFill>
                <a:latin typeface="Verdana"/>
                <a:ea typeface="Verdana"/>
                <a:cs typeface="Verdana"/>
                <a:sym typeface="Verdana"/>
              </a:defRPr>
            </a:pPr>
            <a:endParaRPr dirty="0">
              <a:solidFill>
                <a:srgbClr val="E56F2F"/>
              </a:solidFill>
            </a:endParaRPr>
          </a:p>
          <a:p>
            <a:pPr algn="l" defTabSz="457200">
              <a:defRPr sz="4200" b="1">
                <a:solidFill>
                  <a:srgbClr val="2B669A"/>
                </a:solidFill>
                <a:latin typeface="Verdana"/>
                <a:ea typeface="Verdana"/>
                <a:cs typeface="Verdana"/>
                <a:sym typeface="Verdana"/>
              </a:defRPr>
            </a:pPr>
            <a:r>
              <a:rPr dirty="0">
                <a:solidFill>
                  <a:srgbClr val="65B32E"/>
                </a:solidFill>
              </a:rPr>
              <a:t>… super, </a:t>
            </a:r>
            <a:r>
              <a:rPr dirty="0" err="1">
                <a:solidFill>
                  <a:srgbClr val="65B32E"/>
                </a:solidFill>
              </a:rPr>
              <a:t>dass</a:t>
            </a:r>
            <a:r>
              <a:rPr dirty="0">
                <a:solidFill>
                  <a:srgbClr val="65B32E"/>
                </a:solidFill>
              </a:rPr>
              <a:t> </a:t>
            </a:r>
            <a:r>
              <a:rPr dirty="0" err="1">
                <a:solidFill>
                  <a:srgbClr val="65B32E"/>
                </a:solidFill>
              </a:rPr>
              <a:t>ist</a:t>
            </a:r>
            <a:r>
              <a:rPr dirty="0">
                <a:solidFill>
                  <a:srgbClr val="65B32E"/>
                </a:solidFill>
              </a:rPr>
              <a:t> ja gut für Sie.</a:t>
            </a:r>
            <a:r>
              <a:rPr dirty="0"/>
              <a:t> </a:t>
            </a:r>
            <a:r>
              <a:rPr dirty="0">
                <a:solidFill>
                  <a:srgbClr val="E56F2F"/>
                </a:solidFill>
              </a:rPr>
              <a:t>Was </a:t>
            </a:r>
            <a:r>
              <a:rPr dirty="0" err="1">
                <a:solidFill>
                  <a:srgbClr val="E56F2F"/>
                </a:solidFill>
              </a:rPr>
              <a:t>sind</a:t>
            </a:r>
            <a:r>
              <a:rPr dirty="0">
                <a:solidFill>
                  <a:srgbClr val="E56F2F"/>
                </a:solidFill>
              </a:rPr>
              <a:t> </a:t>
            </a:r>
            <a:r>
              <a:rPr dirty="0" err="1">
                <a:solidFill>
                  <a:srgbClr val="E56F2F"/>
                </a:solidFill>
              </a:rPr>
              <a:t>denn</a:t>
            </a:r>
            <a:r>
              <a:rPr dirty="0">
                <a:solidFill>
                  <a:srgbClr val="E56F2F"/>
                </a:solidFill>
              </a:rPr>
              <a:t> die </a:t>
            </a:r>
            <a:r>
              <a:rPr dirty="0" err="1">
                <a:solidFill>
                  <a:srgbClr val="E56F2F"/>
                </a:solidFill>
              </a:rPr>
              <a:t>Produkte</a:t>
            </a:r>
            <a:r>
              <a:rPr dirty="0">
                <a:solidFill>
                  <a:srgbClr val="E56F2F"/>
                </a:solidFill>
              </a:rPr>
              <a:t>, die Sie </a:t>
            </a:r>
            <a:r>
              <a:rPr dirty="0" err="1">
                <a:solidFill>
                  <a:srgbClr val="E56F2F"/>
                </a:solidFill>
              </a:rPr>
              <a:t>normalerweise</a:t>
            </a:r>
            <a:r>
              <a:rPr dirty="0">
                <a:solidFill>
                  <a:srgbClr val="E56F2F"/>
                </a:solidFill>
              </a:rPr>
              <a:t> am </a:t>
            </a:r>
            <a:r>
              <a:rPr dirty="0" err="1">
                <a:solidFill>
                  <a:srgbClr val="E56F2F"/>
                </a:solidFill>
              </a:rPr>
              <a:t>häufigsten</a:t>
            </a:r>
            <a:r>
              <a:rPr dirty="0">
                <a:solidFill>
                  <a:srgbClr val="E56F2F"/>
                </a:solidFill>
              </a:rPr>
              <a:t> </a:t>
            </a:r>
            <a:r>
              <a:rPr dirty="0" err="1">
                <a:solidFill>
                  <a:srgbClr val="E56F2F"/>
                </a:solidFill>
              </a:rPr>
              <a:t>benötigen</a:t>
            </a:r>
            <a:r>
              <a:rPr dirty="0">
                <a:solidFill>
                  <a:srgbClr val="E56F2F"/>
                </a:solidFill>
              </a:rPr>
              <a:t>? </a:t>
            </a:r>
          </a:p>
          <a:p>
            <a:pPr algn="l" defTabSz="457200">
              <a:defRPr sz="4200" b="1">
                <a:solidFill>
                  <a:srgbClr val="2B669A"/>
                </a:solidFill>
                <a:latin typeface="Verdana"/>
                <a:ea typeface="Verdana"/>
                <a:cs typeface="Verdana"/>
                <a:sym typeface="Verdana"/>
              </a:defRPr>
            </a:pPr>
            <a:endParaRPr dirty="0">
              <a:solidFill>
                <a:srgbClr val="E56F2F"/>
              </a:solidFill>
            </a:endParaRPr>
          </a:p>
          <a:p>
            <a:pPr algn="l" defTabSz="457200">
              <a:defRPr sz="4200" b="1">
                <a:solidFill>
                  <a:srgbClr val="2B669A"/>
                </a:solidFill>
                <a:latin typeface="Verdana"/>
                <a:ea typeface="Verdana"/>
                <a:cs typeface="Verdana"/>
                <a:sym typeface="Verdana"/>
              </a:defRPr>
            </a:pPr>
            <a:r>
              <a:rPr dirty="0">
                <a:solidFill>
                  <a:srgbClr val="65B32E"/>
                </a:solidFill>
              </a:rPr>
              <a:t>… das </a:t>
            </a:r>
            <a:r>
              <a:rPr dirty="0" err="1">
                <a:solidFill>
                  <a:srgbClr val="65B32E"/>
                </a:solidFill>
              </a:rPr>
              <a:t>dachte</a:t>
            </a:r>
            <a:r>
              <a:rPr dirty="0">
                <a:solidFill>
                  <a:srgbClr val="65B32E"/>
                </a:solidFill>
              </a:rPr>
              <a:t> ich mir </a:t>
            </a:r>
            <a:r>
              <a:rPr dirty="0" err="1">
                <a:solidFill>
                  <a:srgbClr val="65B32E"/>
                </a:solidFill>
              </a:rPr>
              <a:t>schon</a:t>
            </a:r>
            <a:r>
              <a:rPr dirty="0">
                <a:solidFill>
                  <a:srgbClr val="65B32E"/>
                </a:solidFill>
              </a:rPr>
              <a:t>.</a:t>
            </a:r>
            <a:r>
              <a:rPr dirty="0"/>
              <a:t> </a:t>
            </a:r>
            <a:r>
              <a:rPr dirty="0">
                <a:solidFill>
                  <a:srgbClr val="E56F2F"/>
                </a:solidFill>
              </a:rPr>
              <a:t>Was </a:t>
            </a:r>
            <a:r>
              <a:rPr dirty="0" err="1">
                <a:solidFill>
                  <a:srgbClr val="E56F2F"/>
                </a:solidFill>
              </a:rPr>
              <a:t>kann</a:t>
            </a:r>
            <a:r>
              <a:rPr dirty="0">
                <a:solidFill>
                  <a:srgbClr val="E56F2F"/>
                </a:solidFill>
              </a:rPr>
              <a:t> ich </a:t>
            </a:r>
            <a:r>
              <a:rPr dirty="0" err="1">
                <a:solidFill>
                  <a:srgbClr val="E56F2F"/>
                </a:solidFill>
              </a:rPr>
              <a:t>persönlich</a:t>
            </a:r>
            <a:r>
              <a:rPr dirty="0">
                <a:solidFill>
                  <a:srgbClr val="E56F2F"/>
                </a:solidFill>
              </a:rPr>
              <a:t> tun, </a:t>
            </a:r>
            <a:r>
              <a:rPr dirty="0" err="1">
                <a:solidFill>
                  <a:srgbClr val="E56F2F"/>
                </a:solidFill>
              </a:rPr>
              <a:t>dass</a:t>
            </a:r>
            <a:r>
              <a:rPr dirty="0">
                <a:solidFill>
                  <a:srgbClr val="E56F2F"/>
                </a:solidFill>
              </a:rPr>
              <a:t> Sie es </a:t>
            </a:r>
            <a:r>
              <a:rPr dirty="0" err="1">
                <a:solidFill>
                  <a:srgbClr val="E56F2F"/>
                </a:solidFill>
              </a:rPr>
              <a:t>mit</a:t>
            </a:r>
            <a:r>
              <a:rPr dirty="0">
                <a:solidFill>
                  <a:srgbClr val="E56F2F"/>
                </a:solidFill>
              </a:rPr>
              <a:t> mir mal </a:t>
            </a:r>
            <a:r>
              <a:rPr dirty="0" err="1">
                <a:solidFill>
                  <a:srgbClr val="E56F2F"/>
                </a:solidFill>
              </a:rPr>
              <a:t>wieder</a:t>
            </a:r>
            <a:r>
              <a:rPr dirty="0">
                <a:solidFill>
                  <a:srgbClr val="E56F2F"/>
                </a:solidFill>
              </a:rPr>
              <a:t> </a:t>
            </a:r>
            <a:r>
              <a:rPr dirty="0" err="1">
                <a:solidFill>
                  <a:srgbClr val="E56F2F"/>
                </a:solidFill>
              </a:rPr>
              <a:t>ausprobieren</a:t>
            </a:r>
            <a:r>
              <a:rPr dirty="0">
                <a:solidFill>
                  <a:srgbClr val="E56F2F"/>
                </a:solidFill>
              </a:rPr>
              <a:t>?</a:t>
            </a:r>
          </a:p>
        </p:txBody>
      </p:sp>
      <p:sp>
        <p:nvSpPr>
          <p:cNvPr id="1770" name="ZUSTIMMUNG + WENDE"/>
          <p:cNvSpPr txBox="1"/>
          <p:nvPr/>
        </p:nvSpPr>
        <p:spPr>
          <a:xfrm>
            <a:off x="5223764" y="-137473"/>
            <a:ext cx="11113619" cy="16215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defTabSz="457200">
              <a:defRPr sz="7900">
                <a:solidFill>
                  <a:srgbClr val="2B669A"/>
                </a:solidFill>
                <a:latin typeface="Comfortaa Bold"/>
                <a:ea typeface="Comfortaa Bold"/>
                <a:cs typeface="Comfortaa Bold"/>
                <a:sym typeface="Comfortaa Bold"/>
              </a:defRPr>
            </a:pPr>
            <a:r>
              <a:rPr sz="9600" dirty="0">
                <a:solidFill>
                  <a:srgbClr val="6EC038"/>
                </a:solidFill>
                <a:latin typeface="Impact" panose="020B0806030902050204" pitchFamily="34" charset="0"/>
              </a:rPr>
              <a:t>ZUSTIMMUNG</a:t>
            </a:r>
            <a:r>
              <a:rPr sz="9600" dirty="0">
                <a:latin typeface="Impact" panose="020B0806030902050204" pitchFamily="34" charset="0"/>
              </a:rPr>
              <a:t> + </a:t>
            </a:r>
            <a:r>
              <a:rPr sz="9600" dirty="0">
                <a:solidFill>
                  <a:srgbClr val="E56F2F"/>
                </a:solidFill>
                <a:latin typeface="Impact" panose="020B0806030902050204" pitchFamily="34" charset="0"/>
              </a:rPr>
              <a:t>WENDE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100"/>
                                  </p:iterate>
                                  <p:childTnLst>
                                    <p:set>
                                      <p:cBhvr>
                                        <p:cTn id="6" fill="hold"/>
                                        <p:tgtEl>
                                          <p:spTgt spid="1771">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fill="hold"/>
                                        <p:tgtEl>
                                          <p:spTgt spid="177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fill="hold"/>
                                        <p:tgtEl>
                                          <p:spTgt spid="1772">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fill="hold"/>
                                        <p:tgtEl>
                                          <p:spTgt spid="177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fill="hold"/>
                                        <p:tgtEl>
                                          <p:spTgt spid="177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fill="hold"/>
                                        <p:tgtEl>
                                          <p:spTgt spid="177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fill="hold"/>
                                        <p:tgtEl>
                                          <p:spTgt spid="177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 grpId="0" uiExpand="1" build="p" bldLvl="5" animBg="1" advAuto="0"/>
      <p:bldP spid="1772" grpId="0" uiExpand="1" build="p"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CC39F-298F-7A66-44D3-6CCECFB17D52}"/>
            </a:ext>
          </a:extLst>
        </p:cNvPr>
        <p:cNvGrpSpPr/>
        <p:nvPr/>
      </p:nvGrpSpPr>
      <p:grpSpPr>
        <a:xfrm>
          <a:off x="0" y="0"/>
          <a:ext cx="0" cy="0"/>
          <a:chOff x="0" y="0"/>
          <a:chExt cx="0" cy="0"/>
        </a:xfrm>
      </p:grpSpPr>
      <p:sp>
        <p:nvSpPr>
          <p:cNvPr id="1695" name="betaConcept">
            <a:extLst>
              <a:ext uri="{FF2B5EF4-FFF2-40B4-BE49-F238E27FC236}">
                <a16:creationId xmlns:a16="http://schemas.microsoft.com/office/drawing/2014/main" id="{002D187D-FF17-65B6-BC94-628FFA9EFDFC}"/>
              </a:ext>
            </a:extLst>
          </p:cNvPr>
          <p:cNvSpPr txBox="1"/>
          <p:nvPr/>
        </p:nvSpPr>
        <p:spPr>
          <a:xfrm>
            <a:off x="21858588" y="12755081"/>
            <a:ext cx="2452048" cy="76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696" name="academy">
            <a:extLst>
              <a:ext uri="{FF2B5EF4-FFF2-40B4-BE49-F238E27FC236}">
                <a16:creationId xmlns:a16="http://schemas.microsoft.com/office/drawing/2014/main" id="{85F2C858-86ED-F831-E6F4-97AD65248125}"/>
              </a:ext>
            </a:extLst>
          </p:cNvPr>
          <p:cNvSpPr txBox="1"/>
          <p:nvPr/>
        </p:nvSpPr>
        <p:spPr>
          <a:xfrm>
            <a:off x="22422770" y="13209897"/>
            <a:ext cx="1882486" cy="507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697" name="pasted-image.png" descr="pasted-image.png">
            <a:extLst>
              <a:ext uri="{FF2B5EF4-FFF2-40B4-BE49-F238E27FC236}">
                <a16:creationId xmlns:a16="http://schemas.microsoft.com/office/drawing/2014/main" id="{285EF33A-FC69-5379-4A4E-17472BAEDAFA}"/>
              </a:ext>
            </a:extLst>
          </p:cNvPr>
          <p:cNvPicPr>
            <a:picLocks noChangeAspect="1"/>
          </p:cNvPicPr>
          <p:nvPr/>
        </p:nvPicPr>
        <p:blipFill>
          <a:blip r:embed="rId2"/>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sp>
        <p:nvSpPr>
          <p:cNvPr id="1698" name="© Ralph Schmauder 2018 all rights reserved">
            <a:extLst>
              <a:ext uri="{FF2B5EF4-FFF2-40B4-BE49-F238E27FC236}">
                <a16:creationId xmlns:a16="http://schemas.microsoft.com/office/drawing/2014/main" id="{6FA22E16-05DC-6FF9-6097-E99CD5EB4086}"/>
              </a:ext>
            </a:extLst>
          </p:cNvPr>
          <p:cNvSpPr txBox="1"/>
          <p:nvPr/>
        </p:nvSpPr>
        <p:spPr>
          <a:xfrm>
            <a:off x="106777" y="13234412"/>
            <a:ext cx="3693618" cy="358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t>© Ralph Schmauder 2018 all rights reserved</a:t>
            </a:r>
          </a:p>
        </p:txBody>
      </p:sp>
      <p:pic>
        <p:nvPicPr>
          <p:cNvPr id="1699" name="pasted-image.pdf" descr="pasted-image.pdf">
            <a:extLst>
              <a:ext uri="{FF2B5EF4-FFF2-40B4-BE49-F238E27FC236}">
                <a16:creationId xmlns:a16="http://schemas.microsoft.com/office/drawing/2014/main" id="{82C436FF-11F0-ABE6-C93A-AD49CFA63D06}"/>
              </a:ext>
            </a:extLst>
          </p:cNvPr>
          <p:cNvPicPr>
            <a:picLocks noChangeAspect="1"/>
          </p:cNvPicPr>
          <p:nvPr/>
        </p:nvPicPr>
        <p:blipFill>
          <a:blip r:embed="rId3"/>
          <a:stretch>
            <a:fillRect/>
          </a:stretch>
        </p:blipFill>
        <p:spPr>
          <a:xfrm>
            <a:off x="2789089" y="2473562"/>
            <a:ext cx="19633681" cy="10299450"/>
          </a:xfrm>
          <a:prstGeom prst="rect">
            <a:avLst/>
          </a:prstGeom>
          <a:ln w="12700">
            <a:miter lim="400000"/>
          </a:ln>
        </p:spPr>
      </p:pic>
      <p:pic>
        <p:nvPicPr>
          <p:cNvPr id="1701" name="Oval Oval" descr="Oval Oval">
            <a:extLst>
              <a:ext uri="{FF2B5EF4-FFF2-40B4-BE49-F238E27FC236}">
                <a16:creationId xmlns:a16="http://schemas.microsoft.com/office/drawing/2014/main" id="{4265083A-38A1-368B-B800-A11812F36A17}"/>
              </a:ext>
            </a:extLst>
          </p:cNvPr>
          <p:cNvPicPr>
            <a:picLocks/>
          </p:cNvPicPr>
          <p:nvPr/>
        </p:nvPicPr>
        <p:blipFill>
          <a:blip r:embed="rId4"/>
          <a:stretch>
            <a:fillRect/>
          </a:stretch>
        </p:blipFill>
        <p:spPr>
          <a:xfrm>
            <a:off x="2254896" y="7370659"/>
            <a:ext cx="5154602" cy="3077864"/>
          </a:xfrm>
          <a:prstGeom prst="rect">
            <a:avLst/>
          </a:prstGeom>
          <a:effectLst>
            <a:outerShdw blurRad="50800" dist="25400" dir="5400000" rotWithShape="0">
              <a:srgbClr val="000000">
                <a:alpha val="68852"/>
              </a:srgbClr>
            </a:outerShdw>
          </a:effectLst>
        </p:spPr>
      </p:pic>
      <p:grpSp>
        <p:nvGrpSpPr>
          <p:cNvPr id="2" name="Gruppieren 1">
            <a:extLst>
              <a:ext uri="{FF2B5EF4-FFF2-40B4-BE49-F238E27FC236}">
                <a16:creationId xmlns:a16="http://schemas.microsoft.com/office/drawing/2014/main" id="{95D29F84-F67F-DF74-EF88-E83DE67E4A8B}"/>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F046CD5F-B663-C04F-F7E6-4E8130FE9754}"/>
                </a:ext>
              </a:extLst>
            </p:cNvPr>
            <p:cNvSpPr/>
            <p:nvPr/>
          </p:nvSpPr>
          <p:spPr>
            <a:xfrm>
              <a:off x="0" y="-134479"/>
              <a:ext cx="24384000" cy="1497182"/>
            </a:xfrm>
            <a:prstGeom prst="rect">
              <a:avLst/>
            </a:prstGeom>
            <a:blipFill>
              <a:blip r:embed="rId5"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54A2C422-47D4-424A-81C0-B7C7DB77849A}"/>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FD11EA8D-1B6A-B16C-D293-DC068232C219}"/>
                </a:ext>
              </a:extLst>
            </p:cNvPr>
            <p:cNvPicPr>
              <a:picLocks noChangeAspect="1"/>
            </p:cNvPicPr>
            <p:nvPr/>
          </p:nvPicPr>
          <p:blipFill>
            <a:blip r:embed="rId6"/>
            <a:stretch>
              <a:fillRect/>
            </a:stretch>
          </p:blipFill>
          <p:spPr>
            <a:xfrm>
              <a:off x="20790888" y="274886"/>
              <a:ext cx="2645433" cy="1100784"/>
            </a:xfrm>
            <a:prstGeom prst="rect">
              <a:avLst/>
            </a:prstGeom>
          </p:spPr>
        </p:pic>
      </p:grpSp>
      <p:sp>
        <p:nvSpPr>
          <p:cNvPr id="1694" name="VERTRIEBS-PROZESS">
            <a:extLst>
              <a:ext uri="{FF2B5EF4-FFF2-40B4-BE49-F238E27FC236}">
                <a16:creationId xmlns:a16="http://schemas.microsoft.com/office/drawing/2014/main" id="{078851E2-2A56-19FE-9E66-119169308A5E}"/>
              </a:ext>
            </a:extLst>
          </p:cNvPr>
          <p:cNvSpPr txBox="1"/>
          <p:nvPr/>
        </p:nvSpPr>
        <p:spPr>
          <a:xfrm>
            <a:off x="2625595" y="-129967"/>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dirty="0"/>
              <a:t>VERTRIEBS-PROZESS </a:t>
            </a:r>
          </a:p>
        </p:txBody>
      </p:sp>
      <p:sp>
        <p:nvSpPr>
          <p:cNvPr id="6" name="Textfeld 5">
            <a:extLst>
              <a:ext uri="{FF2B5EF4-FFF2-40B4-BE49-F238E27FC236}">
                <a16:creationId xmlns:a16="http://schemas.microsoft.com/office/drawing/2014/main" id="{9D9796C6-975D-844C-043B-0A06D61472FC}"/>
              </a:ext>
            </a:extLst>
          </p:cNvPr>
          <p:cNvSpPr txBox="1"/>
          <p:nvPr/>
        </p:nvSpPr>
        <p:spPr>
          <a:xfrm>
            <a:off x="3242148" y="5770186"/>
            <a:ext cx="2805254" cy="57515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2800" b="1" u="none" strike="noStrike" cap="none" spc="0" normalizeH="0" baseline="0" dirty="0">
                <a:ln>
                  <a:noFill/>
                </a:ln>
                <a:solidFill>
                  <a:srgbClr val="4D80BD"/>
                </a:solidFill>
                <a:effectLst/>
                <a:uFillTx/>
                <a:latin typeface="Aptos" panose="020B0004020202020204" pitchFamily="34" charset="0"/>
                <a:ea typeface="Verdana" panose="020B0604030504040204" pitchFamily="34" charset="0"/>
                <a:cs typeface="Arial Black" panose="020B0604020202020204" pitchFamily="34" charset="0"/>
                <a:sym typeface="Helvetica Light"/>
              </a:rPr>
              <a:t>CROSS</a:t>
            </a:r>
            <a:r>
              <a:rPr kumimoji="0" lang="de-DE" sz="2800" b="1" u="none" strike="noStrike" cap="none" spc="0" normalizeH="0" baseline="0" dirty="0">
                <a:ln>
                  <a:noFill/>
                </a:ln>
                <a:solidFill>
                  <a:srgbClr val="2A669A"/>
                </a:solidFill>
                <a:effectLst/>
                <a:uFillTx/>
                <a:latin typeface="Aptos" panose="020B0004020202020204" pitchFamily="34" charset="0"/>
                <a:ea typeface="Verdana" panose="020B0604030504040204" pitchFamily="34" charset="0"/>
                <a:cs typeface="Arial Black" panose="020B0604020202020204" pitchFamily="34" charset="0"/>
                <a:sym typeface="Helvetica Light"/>
              </a:rPr>
              <a:t> SELLING</a:t>
            </a:r>
          </a:p>
        </p:txBody>
      </p:sp>
    </p:spTree>
    <p:extLst>
      <p:ext uri="{BB962C8B-B14F-4D97-AF65-F5344CB8AC3E}">
        <p14:creationId xmlns:p14="http://schemas.microsoft.com/office/powerpoint/2010/main" val="201593030"/>
      </p:ext>
    </p:extLst>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2" name="„Sack zumachen“"/>
          <p:cNvSpPr txBox="1"/>
          <p:nvPr/>
        </p:nvSpPr>
        <p:spPr>
          <a:xfrm>
            <a:off x="6647384" y="3905672"/>
            <a:ext cx="21184196" cy="1997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lvl1pPr algn="l" defTabSz="457200">
              <a:defRPr sz="12000" b="1">
                <a:solidFill>
                  <a:srgbClr val="2B669A"/>
                </a:solidFill>
                <a:latin typeface="Verdana"/>
                <a:ea typeface="Verdana"/>
                <a:cs typeface="Verdana"/>
                <a:sym typeface="Verdana"/>
              </a:defRPr>
            </a:lvl1pPr>
          </a:lstStyle>
          <a:p>
            <a:r>
              <a:rPr dirty="0"/>
              <a:t>„Sack </a:t>
            </a:r>
            <a:r>
              <a:rPr dirty="0" err="1"/>
              <a:t>zumachen</a:t>
            </a:r>
            <a:r>
              <a:rPr dirty="0"/>
              <a:t>“</a:t>
            </a:r>
          </a:p>
        </p:txBody>
      </p:sp>
      <p:grpSp>
        <p:nvGrpSpPr>
          <p:cNvPr id="2" name="Gruppieren 1">
            <a:extLst>
              <a:ext uri="{FF2B5EF4-FFF2-40B4-BE49-F238E27FC236}">
                <a16:creationId xmlns:a16="http://schemas.microsoft.com/office/drawing/2014/main" id="{C8CBBB91-3635-2DBF-E361-6EA2881562D6}"/>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62E4EA0E-5C5C-F041-289A-B8B18707DE77}"/>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9D28EFB7-B5A2-19B1-A1AE-0FD9B41D7C09}"/>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E6A470A7-6BD6-D52E-3ADC-BC0AD1BD2DF9}"/>
                </a:ext>
              </a:extLst>
            </p:cNvPr>
            <p:cNvPicPr>
              <a:picLocks noChangeAspect="1"/>
            </p:cNvPicPr>
            <p:nvPr/>
          </p:nvPicPr>
          <p:blipFill>
            <a:blip r:embed="rId4"/>
            <a:stretch>
              <a:fillRect/>
            </a:stretch>
          </p:blipFill>
          <p:spPr>
            <a:xfrm>
              <a:off x="20790888" y="274886"/>
              <a:ext cx="2645433" cy="1100784"/>
            </a:xfrm>
            <a:prstGeom prst="rect">
              <a:avLst/>
            </a:prstGeom>
          </p:spPr>
        </p:pic>
      </p:grpSp>
      <p:pic>
        <p:nvPicPr>
          <p:cNvPr id="8" name="Grafik 7">
            <a:extLst>
              <a:ext uri="{FF2B5EF4-FFF2-40B4-BE49-F238E27FC236}">
                <a16:creationId xmlns:a16="http://schemas.microsoft.com/office/drawing/2014/main" id="{D4AD58B3-6525-7FEC-0EC3-8B802E415E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376" y="-134480"/>
            <a:ext cx="24623074" cy="13850479"/>
          </a:xfrm>
          <a:prstGeom prst="rect">
            <a:avLst/>
          </a:prstGeom>
        </p:spPr>
      </p:pic>
    </p:spTree>
    <p:extLst>
      <p:ext uri="{BB962C8B-B14F-4D97-AF65-F5344CB8AC3E}">
        <p14:creationId xmlns:p14="http://schemas.microsoft.com/office/powerpoint/2010/main" val="496705428"/>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100"/>
                                  </p:iterate>
                                  <p:childTnLst>
                                    <p:set>
                                      <p:cBhvr>
                                        <p:cTn id="6" fill="hold"/>
                                        <p:tgtEl>
                                          <p:spTgt spid="2122">
                                            <p:bg/>
                                          </p:spTgt>
                                        </p:tgtEl>
                                        <p:attrNameLst>
                                          <p:attrName>style.visibility</p:attrName>
                                        </p:attrNameLst>
                                      </p:cBhvr>
                                      <p:to>
                                        <p:strVal val="visible"/>
                                      </p:to>
                                    </p:set>
                                  </p:childTnLst>
                                </p:cTn>
                              </p:par>
                              <p:par>
                                <p:cTn id="7" presetID="1" presetClass="entr" presetSubtype="0" fill="hold" grpId="0" nodeType="withEffect">
                                  <p:stCondLst>
                                    <p:cond delay="0"/>
                                  </p:stCondLst>
                                  <p:iterate type="lt">
                                    <p:tmAbs val="100"/>
                                  </p:iterate>
                                  <p:childTnLst>
                                    <p:set>
                                      <p:cBhvr>
                                        <p:cTn id="8" fill="hold"/>
                                        <p:tgtEl>
                                          <p:spTgt spid="21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2" grpId="0" build="p" bldLvl="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7" name="Abschluss…"/>
          <p:cNvSpPr txBox="1"/>
          <p:nvPr/>
        </p:nvSpPr>
        <p:spPr>
          <a:xfrm>
            <a:off x="6502463" y="3127285"/>
            <a:ext cx="9642807" cy="3222035"/>
          </a:xfrm>
          <a:prstGeom prst="rect">
            <a:avLst/>
          </a:prstGeom>
          <a:solidFill>
            <a:srgbClr val="FF9300"/>
          </a:solidFill>
          <a:ln w="127000">
            <a:solidFill>
              <a:srgbClr val="2B669A"/>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defTabSz="457200">
              <a:defRPr sz="10000" b="1">
                <a:solidFill>
                  <a:srgbClr val="2B669A"/>
                </a:solidFill>
                <a:latin typeface="Verdana"/>
                <a:ea typeface="Verdana"/>
                <a:cs typeface="Verdana"/>
                <a:sym typeface="Verdana"/>
              </a:defRPr>
            </a:pPr>
            <a:r>
              <a:rPr lang="de-DE" dirty="0">
                <a:solidFill>
                  <a:schemeClr val="bg1"/>
                </a:solidFill>
              </a:rPr>
              <a:t>  </a:t>
            </a:r>
            <a:r>
              <a:rPr dirty="0" err="1">
                <a:solidFill>
                  <a:schemeClr val="bg1"/>
                </a:solidFill>
              </a:rPr>
              <a:t>Abschluss</a:t>
            </a:r>
            <a:r>
              <a:rPr dirty="0">
                <a:solidFill>
                  <a:schemeClr val="bg1"/>
                </a:solidFill>
              </a:rPr>
              <a:t> </a:t>
            </a:r>
          </a:p>
          <a:p>
            <a:pPr defTabSz="457200">
              <a:defRPr sz="10000" b="1">
                <a:solidFill>
                  <a:srgbClr val="2B669A"/>
                </a:solidFill>
                <a:latin typeface="Verdana"/>
                <a:ea typeface="Verdana"/>
                <a:cs typeface="Verdana"/>
                <a:sym typeface="Verdana"/>
              </a:defRPr>
            </a:pPr>
            <a:r>
              <a:rPr lang="de-DE" dirty="0">
                <a:solidFill>
                  <a:schemeClr val="bg1"/>
                </a:solidFill>
              </a:rPr>
              <a:t>  </a:t>
            </a:r>
            <a:r>
              <a:rPr dirty="0" err="1">
                <a:solidFill>
                  <a:schemeClr val="bg1"/>
                </a:solidFill>
              </a:rPr>
              <a:t>absichern</a:t>
            </a:r>
            <a:endParaRPr dirty="0">
              <a:solidFill>
                <a:schemeClr val="bg1"/>
              </a:solidFill>
            </a:endParaRPr>
          </a:p>
        </p:txBody>
      </p:sp>
      <p:sp>
        <p:nvSpPr>
          <p:cNvPr id="2128" name="Abschluss…"/>
          <p:cNvSpPr txBox="1"/>
          <p:nvPr/>
        </p:nvSpPr>
        <p:spPr>
          <a:xfrm>
            <a:off x="6495292" y="8430976"/>
            <a:ext cx="9657148" cy="1990929"/>
          </a:xfrm>
          <a:prstGeom prst="rect">
            <a:avLst/>
          </a:prstGeom>
          <a:solidFill>
            <a:srgbClr val="FF9300"/>
          </a:solidFill>
          <a:ln w="127000">
            <a:solidFill>
              <a:srgbClr val="2B669A"/>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defTabSz="457200">
              <a:defRPr sz="10000" b="1">
                <a:solidFill>
                  <a:srgbClr val="2B669A"/>
                </a:solidFill>
                <a:latin typeface="Verdana"/>
                <a:ea typeface="Verdana"/>
                <a:cs typeface="Verdana"/>
                <a:sym typeface="Verdana"/>
              </a:defRPr>
            </a:pPr>
            <a:r>
              <a:rPr lang="de-DE" sz="6000" dirty="0">
                <a:solidFill>
                  <a:schemeClr val="bg1"/>
                </a:solidFill>
              </a:rPr>
              <a:t>  </a:t>
            </a:r>
            <a:r>
              <a:rPr sz="6000" dirty="0" err="1">
                <a:solidFill>
                  <a:schemeClr val="bg1"/>
                </a:solidFill>
              </a:rPr>
              <a:t>Abschluss</a:t>
            </a:r>
            <a:r>
              <a:rPr sz="6000" dirty="0">
                <a:solidFill>
                  <a:schemeClr val="bg1"/>
                </a:solidFill>
              </a:rPr>
              <a:t> </a:t>
            </a:r>
          </a:p>
          <a:p>
            <a:pPr defTabSz="457200">
              <a:defRPr sz="10000" b="1">
                <a:solidFill>
                  <a:srgbClr val="2B669A"/>
                </a:solidFill>
                <a:latin typeface="Verdana"/>
                <a:ea typeface="Verdana"/>
                <a:cs typeface="Verdana"/>
                <a:sym typeface="Verdana"/>
              </a:defRPr>
            </a:pPr>
            <a:r>
              <a:rPr lang="de-DE" sz="6000" dirty="0">
                <a:solidFill>
                  <a:schemeClr val="bg1"/>
                </a:solidFill>
              </a:rPr>
              <a:t>  </a:t>
            </a:r>
            <a:r>
              <a:rPr sz="6000" dirty="0" err="1">
                <a:solidFill>
                  <a:schemeClr val="bg1"/>
                </a:solidFill>
              </a:rPr>
              <a:t>tätigen</a:t>
            </a:r>
            <a:endParaRPr sz="6000" dirty="0">
              <a:solidFill>
                <a:schemeClr val="bg1"/>
              </a:solidFill>
            </a:endParaRPr>
          </a:p>
        </p:txBody>
      </p:sp>
      <p:grpSp>
        <p:nvGrpSpPr>
          <p:cNvPr id="2132" name="Gruppieren"/>
          <p:cNvGrpSpPr/>
          <p:nvPr/>
        </p:nvGrpSpPr>
        <p:grpSpPr>
          <a:xfrm>
            <a:off x="21134455" y="12755081"/>
            <a:ext cx="3176181" cy="961839"/>
            <a:chOff x="0" y="0"/>
            <a:chExt cx="3176180" cy="961838"/>
          </a:xfrm>
        </p:grpSpPr>
        <p:sp>
          <p:nvSpPr>
            <p:cNvPr id="2129"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2130"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2131" name="pasted-image.png" descr="pasted-image.png"/>
            <p:cNvPicPr>
              <a:picLocks noChangeAspect="1"/>
            </p:cNvPicPr>
            <p:nvPr/>
          </p:nvPicPr>
          <p:blipFill>
            <a:blip r:embed="rId3"/>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2133" name="powered by"/>
          <p:cNvSpPr txBox="1"/>
          <p:nvPr/>
        </p:nvSpPr>
        <p:spPr>
          <a:xfrm>
            <a:off x="22756609" y="12450762"/>
            <a:ext cx="157838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sp>
        <p:nvSpPr>
          <p:cNvPr id="2134" name="Hinzufügen"/>
          <p:cNvSpPr/>
          <p:nvPr/>
        </p:nvSpPr>
        <p:spPr>
          <a:xfrm>
            <a:off x="10688866" y="6828469"/>
            <a:ext cx="1270000" cy="127000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9533" y="3765"/>
                </a:moveTo>
                <a:lnTo>
                  <a:pt x="12065" y="3765"/>
                </a:lnTo>
                <a:cubicBezTo>
                  <a:pt x="12100" y="3765"/>
                  <a:pt x="12129" y="3794"/>
                  <a:pt x="12129" y="3830"/>
                </a:cubicBezTo>
                <a:lnTo>
                  <a:pt x="12129" y="9407"/>
                </a:lnTo>
                <a:cubicBezTo>
                  <a:pt x="12129" y="9442"/>
                  <a:pt x="12157" y="9471"/>
                  <a:pt x="12192" y="9471"/>
                </a:cubicBezTo>
                <a:lnTo>
                  <a:pt x="17769" y="9471"/>
                </a:lnTo>
                <a:cubicBezTo>
                  <a:pt x="17804" y="9471"/>
                  <a:pt x="17833" y="9500"/>
                  <a:pt x="17833" y="9535"/>
                </a:cubicBezTo>
                <a:lnTo>
                  <a:pt x="17835" y="12067"/>
                </a:lnTo>
                <a:cubicBezTo>
                  <a:pt x="17835" y="12102"/>
                  <a:pt x="17806" y="12129"/>
                  <a:pt x="17770" y="12129"/>
                </a:cubicBezTo>
                <a:lnTo>
                  <a:pt x="12193" y="12129"/>
                </a:lnTo>
                <a:cubicBezTo>
                  <a:pt x="12158" y="12129"/>
                  <a:pt x="12129" y="12158"/>
                  <a:pt x="12129" y="12193"/>
                </a:cubicBezTo>
                <a:lnTo>
                  <a:pt x="12129" y="17770"/>
                </a:lnTo>
                <a:cubicBezTo>
                  <a:pt x="12129" y="17806"/>
                  <a:pt x="12100" y="17835"/>
                  <a:pt x="12065" y="17835"/>
                </a:cubicBezTo>
                <a:lnTo>
                  <a:pt x="9533" y="17835"/>
                </a:lnTo>
                <a:cubicBezTo>
                  <a:pt x="9498" y="17835"/>
                  <a:pt x="9471" y="17806"/>
                  <a:pt x="9471" y="17770"/>
                </a:cubicBezTo>
                <a:lnTo>
                  <a:pt x="9471" y="12193"/>
                </a:lnTo>
                <a:cubicBezTo>
                  <a:pt x="9471" y="12158"/>
                  <a:pt x="9442" y="12131"/>
                  <a:pt x="9407" y="12131"/>
                </a:cubicBezTo>
                <a:lnTo>
                  <a:pt x="3828" y="12131"/>
                </a:lnTo>
                <a:cubicBezTo>
                  <a:pt x="3793" y="12131"/>
                  <a:pt x="3765" y="12102"/>
                  <a:pt x="3765" y="12067"/>
                </a:cubicBezTo>
                <a:lnTo>
                  <a:pt x="3765" y="9535"/>
                </a:lnTo>
                <a:cubicBezTo>
                  <a:pt x="3765" y="9500"/>
                  <a:pt x="3793" y="9471"/>
                  <a:pt x="3828" y="9471"/>
                </a:cubicBezTo>
                <a:lnTo>
                  <a:pt x="9407" y="9471"/>
                </a:lnTo>
                <a:cubicBezTo>
                  <a:pt x="9442" y="9471"/>
                  <a:pt x="9469" y="9443"/>
                  <a:pt x="9469" y="9408"/>
                </a:cubicBezTo>
                <a:lnTo>
                  <a:pt x="9469" y="3830"/>
                </a:lnTo>
                <a:cubicBezTo>
                  <a:pt x="9469" y="3794"/>
                  <a:pt x="9498" y="3765"/>
                  <a:pt x="9533" y="3765"/>
                </a:cubicBezTo>
                <a:close/>
              </a:path>
            </a:pathLst>
          </a:custGeom>
          <a:blipFill>
            <a:blip r:embed="rId4"/>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grpSp>
        <p:nvGrpSpPr>
          <p:cNvPr id="2" name="Gruppieren 1">
            <a:extLst>
              <a:ext uri="{FF2B5EF4-FFF2-40B4-BE49-F238E27FC236}">
                <a16:creationId xmlns:a16="http://schemas.microsoft.com/office/drawing/2014/main" id="{C59B6414-4009-BF7A-7A42-D36C53CAAE15}"/>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420E86EE-49D7-E362-D6B1-97D6DEB1F591}"/>
                </a:ext>
              </a:extLst>
            </p:cNvPr>
            <p:cNvSpPr/>
            <p:nvPr/>
          </p:nvSpPr>
          <p:spPr>
            <a:xfrm>
              <a:off x="0" y="-134479"/>
              <a:ext cx="24384000" cy="1497182"/>
            </a:xfrm>
            <a:prstGeom prst="rect">
              <a:avLst/>
            </a:prstGeom>
            <a:blipFill>
              <a:blip r:embed="rId5"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D312C9F8-056F-6460-7D40-E0B409568E1A}"/>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6353116A-5CD4-08E7-51E0-A2B17F209D83}"/>
                </a:ext>
              </a:extLst>
            </p:cNvPr>
            <p:cNvPicPr>
              <a:picLocks noChangeAspect="1"/>
            </p:cNvPicPr>
            <p:nvPr/>
          </p:nvPicPr>
          <p:blipFill>
            <a:blip r:embed="rId6"/>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70AE947E-7E96-4D0E-A6C4-AA840D909989}"/>
              </a:ext>
            </a:extLst>
          </p:cNvPr>
          <p:cNvSpPr txBox="1"/>
          <p:nvPr/>
        </p:nvSpPr>
        <p:spPr>
          <a:xfrm>
            <a:off x="2307924" y="-13447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ABSCHLUSS</a:t>
            </a:r>
            <a:endParaRPr dirty="0"/>
          </a:p>
        </p:txBody>
      </p:sp>
    </p:spTree>
    <p:extLst>
      <p:ext uri="{BB962C8B-B14F-4D97-AF65-F5344CB8AC3E}">
        <p14:creationId xmlns:p14="http://schemas.microsoft.com/office/powerpoint/2010/main" val="386225788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E4685-9054-989D-FEDB-D53CAF96BAF1}"/>
            </a:ext>
          </a:extLst>
        </p:cNvPr>
        <p:cNvGrpSpPr/>
        <p:nvPr/>
      </p:nvGrpSpPr>
      <p:grpSpPr>
        <a:xfrm>
          <a:off x="0" y="0"/>
          <a:ext cx="0" cy="0"/>
          <a:chOff x="0" y="0"/>
          <a:chExt cx="0" cy="0"/>
        </a:xfrm>
      </p:grpSpPr>
      <p:sp>
        <p:nvSpPr>
          <p:cNvPr id="2121" name="ABSCHLUSS">
            <a:extLst>
              <a:ext uri="{FF2B5EF4-FFF2-40B4-BE49-F238E27FC236}">
                <a16:creationId xmlns:a16="http://schemas.microsoft.com/office/drawing/2014/main" id="{B7F19419-C8D7-EE22-9745-18DDE25E985A}"/>
              </a:ext>
            </a:extLst>
          </p:cNvPr>
          <p:cNvSpPr txBox="1"/>
          <p:nvPr/>
        </p:nvSpPr>
        <p:spPr>
          <a:xfrm>
            <a:off x="2937570" y="305358"/>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t>ABSCHLUSS</a:t>
            </a:r>
          </a:p>
        </p:txBody>
      </p:sp>
      <p:sp>
        <p:nvSpPr>
          <p:cNvPr id="2122" name="„Sack zumachen“">
            <a:extLst>
              <a:ext uri="{FF2B5EF4-FFF2-40B4-BE49-F238E27FC236}">
                <a16:creationId xmlns:a16="http://schemas.microsoft.com/office/drawing/2014/main" id="{874C8341-4BD0-D994-1BBC-21022CCCB396}"/>
              </a:ext>
            </a:extLst>
          </p:cNvPr>
          <p:cNvSpPr txBox="1"/>
          <p:nvPr/>
        </p:nvSpPr>
        <p:spPr>
          <a:xfrm>
            <a:off x="1462808" y="2348308"/>
            <a:ext cx="21184196" cy="9993119"/>
          </a:xfrm>
          <a:prstGeom prst="rect">
            <a:avLst/>
          </a:prstGeom>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2">
            <a:schemeClr val="accent4">
              <a:shade val="15000"/>
            </a:schemeClr>
          </a:lnRef>
          <a:fillRef idx="1">
            <a:schemeClr val="accent4"/>
          </a:fillRef>
          <a:effectRef idx="0">
            <a:schemeClr val="accent4"/>
          </a:effectRef>
          <a:fontRef idx="minor">
            <a:schemeClr val="lt1"/>
          </a:fontRef>
        </p:style>
        <p:txBody>
          <a:bodyPr lIns="71437" tIns="71437" rIns="71437" bIns="71437">
            <a:spAutoFit/>
          </a:bodyPr>
          <a:lstStyle>
            <a:lvl1pPr algn="l" defTabSz="457200">
              <a:defRPr sz="12000" b="1">
                <a:solidFill>
                  <a:srgbClr val="2B669A"/>
                </a:solidFill>
                <a:latin typeface="Verdana"/>
                <a:ea typeface="Verdana"/>
                <a:cs typeface="Verdana"/>
                <a:sym typeface="Verdana"/>
              </a:defRPr>
            </a:lvl1pPr>
          </a:lstStyle>
          <a:p>
            <a:pPr algn="ctr"/>
            <a:r>
              <a:rPr lang="de-DE" sz="8000" dirty="0">
                <a:solidFill>
                  <a:schemeClr val="bg1"/>
                </a:solidFill>
              </a:rPr>
              <a:t>Die Verkaufsabschluss im Profibereich ist kein „EVENT“ am Ende des Gesprächs, sondern die logische Konsequenz einer professioneller Beratung.</a:t>
            </a:r>
          </a:p>
          <a:p>
            <a:pPr algn="ctr"/>
            <a:r>
              <a:rPr lang="de-DE" sz="8000" dirty="0">
                <a:solidFill>
                  <a:schemeClr val="bg1"/>
                </a:solidFill>
              </a:rPr>
              <a:t> Es geht nicht um den „Closer-Spruch“, sondern um eine professionelle Beratung!</a:t>
            </a:r>
            <a:endParaRPr sz="8000" dirty="0">
              <a:solidFill>
                <a:schemeClr val="bg1"/>
              </a:solidFill>
            </a:endParaRPr>
          </a:p>
        </p:txBody>
      </p:sp>
      <p:grpSp>
        <p:nvGrpSpPr>
          <p:cNvPr id="2" name="Gruppieren 1">
            <a:extLst>
              <a:ext uri="{FF2B5EF4-FFF2-40B4-BE49-F238E27FC236}">
                <a16:creationId xmlns:a16="http://schemas.microsoft.com/office/drawing/2014/main" id="{37E3E1A9-082B-4B7A-24DD-AC9F87C65786}"/>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3018434A-F0EE-F051-2951-1B3C12D9634D}"/>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70743DD8-5B54-523F-1566-209464A0AF3E}"/>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2B96E11A-23ED-5590-6FE3-7D2A25380F14}"/>
                </a:ext>
              </a:extLst>
            </p:cNvPr>
            <p:cNvPicPr>
              <a:picLocks noChangeAspect="1"/>
            </p:cNvPicPr>
            <p:nvPr/>
          </p:nvPicPr>
          <p:blipFill>
            <a:blip r:embed="rId4"/>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E1C12E0F-B465-0DC8-401C-631381D9B44D}"/>
              </a:ext>
            </a:extLst>
          </p:cNvPr>
          <p:cNvSpPr txBox="1"/>
          <p:nvPr/>
        </p:nvSpPr>
        <p:spPr>
          <a:xfrm>
            <a:off x="2307924" y="-13447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ABSCHLUSS</a:t>
            </a:r>
            <a:endParaRPr dirty="0"/>
          </a:p>
        </p:txBody>
      </p:sp>
    </p:spTree>
    <p:extLst>
      <p:ext uri="{BB962C8B-B14F-4D97-AF65-F5344CB8AC3E}">
        <p14:creationId xmlns:p14="http://schemas.microsoft.com/office/powerpoint/2010/main" val="403356579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409C9D7-E999-6A38-3DA3-8A9CBF39D4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141208235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6541F-C808-0E12-B565-B93FE35BB6D3}"/>
            </a:ext>
          </a:extLst>
        </p:cNvPr>
        <p:cNvGrpSpPr/>
        <p:nvPr/>
      </p:nvGrpSpPr>
      <p:grpSpPr>
        <a:xfrm>
          <a:off x="0" y="0"/>
          <a:ext cx="0" cy="0"/>
          <a:chOff x="0" y="0"/>
          <a:chExt cx="0" cy="0"/>
        </a:xfrm>
      </p:grpSpPr>
      <p:sp>
        <p:nvSpPr>
          <p:cNvPr id="2138" name="Wie fühlt sich das Angebot für Sie soweit an?…">
            <a:extLst>
              <a:ext uri="{FF2B5EF4-FFF2-40B4-BE49-F238E27FC236}">
                <a16:creationId xmlns:a16="http://schemas.microsoft.com/office/drawing/2014/main" id="{C346DAEA-C772-B2FA-A7F3-A0155ADDE778}"/>
              </a:ext>
            </a:extLst>
          </p:cNvPr>
          <p:cNvSpPr txBox="1"/>
          <p:nvPr/>
        </p:nvSpPr>
        <p:spPr>
          <a:xfrm>
            <a:off x="1888845" y="2367686"/>
            <a:ext cx="18728091" cy="91313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p>
            <a:pPr algn="l" defTabSz="457200">
              <a:buSzPct val="45000"/>
              <a:defRPr sz="4800" b="1">
                <a:solidFill>
                  <a:srgbClr val="2B669A"/>
                </a:solidFill>
                <a:latin typeface="Verdana"/>
                <a:ea typeface="Verdana"/>
                <a:cs typeface="Verdana"/>
                <a:sym typeface="Verdana"/>
              </a:defRPr>
            </a:pPr>
            <a:r>
              <a:rPr lang="de-DE" sz="4800" u="sng" dirty="0">
                <a:sym typeface="Verdana"/>
              </a:rPr>
              <a:t>Vorabschlussfragen:</a:t>
            </a:r>
          </a:p>
          <a:p>
            <a:pPr algn="l" defTabSz="457200">
              <a:buSzPct val="45000"/>
              <a:defRPr sz="4800" b="1">
                <a:solidFill>
                  <a:srgbClr val="2B669A"/>
                </a:solidFill>
                <a:latin typeface="Verdana"/>
                <a:ea typeface="Verdana"/>
                <a:cs typeface="Verdana"/>
                <a:sym typeface="Verdana"/>
              </a:defRPr>
            </a:pPr>
            <a:endParaRPr lang="de-DE" sz="4800" i="1" u="sng" dirty="0">
              <a:sym typeface="Verdana"/>
            </a:endParaRPr>
          </a:p>
          <a:p>
            <a:pPr algn="l" defTabSz="457200">
              <a:buSzPct val="45000"/>
              <a:defRPr sz="4800" b="1">
                <a:solidFill>
                  <a:srgbClr val="2B669A"/>
                </a:solidFill>
                <a:latin typeface="Verdana"/>
                <a:ea typeface="Verdana"/>
                <a:cs typeface="Verdana"/>
                <a:sym typeface="Verdana"/>
              </a:defRPr>
            </a:pPr>
            <a:r>
              <a:rPr lang="de-DE" sz="4800" i="1" dirty="0">
                <a:sym typeface="Verdana"/>
              </a:rPr>
              <a:t>„Deckt das, was wir besprochen haben, Ihren Bedarf vollständig ab?“</a:t>
            </a:r>
          </a:p>
          <a:p>
            <a:pPr algn="l" defTabSz="457200">
              <a:buSzPct val="45000"/>
              <a:defRPr sz="4800" b="1">
                <a:solidFill>
                  <a:srgbClr val="2B669A"/>
                </a:solidFill>
                <a:latin typeface="Verdana"/>
                <a:ea typeface="Verdana"/>
                <a:cs typeface="Verdana"/>
                <a:sym typeface="Verdana"/>
              </a:defRPr>
            </a:pPr>
            <a:endParaRPr lang="de-DE" sz="1400" i="1" u="sng" dirty="0">
              <a:sym typeface="Verdana"/>
            </a:endParaRPr>
          </a:p>
          <a:p>
            <a:pPr algn="l" defTabSz="457200">
              <a:buSzPct val="45000"/>
              <a:defRPr sz="4800" b="1">
                <a:solidFill>
                  <a:srgbClr val="2B669A"/>
                </a:solidFill>
                <a:latin typeface="Verdana"/>
                <a:ea typeface="Verdana"/>
                <a:cs typeface="Verdana"/>
                <a:sym typeface="Verdana"/>
              </a:defRPr>
            </a:pPr>
            <a:r>
              <a:rPr lang="de-DE" sz="4800" i="1" dirty="0">
                <a:sym typeface="Verdana"/>
              </a:rPr>
              <a:t>„Ist das eine Lösung, mit der Sie im Alltag gut arbeiten könnten?“</a:t>
            </a:r>
          </a:p>
          <a:p>
            <a:pPr algn="l" defTabSz="457200">
              <a:buSzPct val="45000"/>
              <a:defRPr sz="4800" b="1">
                <a:solidFill>
                  <a:srgbClr val="2B669A"/>
                </a:solidFill>
                <a:latin typeface="Verdana"/>
                <a:ea typeface="Verdana"/>
                <a:cs typeface="Verdana"/>
                <a:sym typeface="Verdana"/>
              </a:defRPr>
            </a:pPr>
            <a:endParaRPr lang="de-DE" sz="1400" i="1" dirty="0">
              <a:sym typeface="Verdana"/>
            </a:endParaRPr>
          </a:p>
          <a:p>
            <a:pPr algn="l" defTabSz="457200">
              <a:buSzPct val="45000"/>
              <a:defRPr sz="4800" b="1">
                <a:solidFill>
                  <a:srgbClr val="2B669A"/>
                </a:solidFill>
                <a:latin typeface="Verdana"/>
                <a:ea typeface="Verdana"/>
                <a:cs typeface="Verdana"/>
                <a:sym typeface="Verdana"/>
              </a:defRPr>
            </a:pPr>
            <a:r>
              <a:rPr lang="de-DE" sz="4800" i="1" dirty="0">
                <a:sym typeface="Verdana"/>
              </a:rPr>
              <a:t>„Gibt es aus Ihrer Sicht noch Punkte, die einer Entscheidung im Weg stehen?“</a:t>
            </a:r>
          </a:p>
          <a:p>
            <a:pPr algn="l" defTabSz="457200">
              <a:buSzPct val="45000"/>
              <a:defRPr sz="4800" b="1">
                <a:solidFill>
                  <a:srgbClr val="2B669A"/>
                </a:solidFill>
                <a:latin typeface="Verdana"/>
                <a:ea typeface="Verdana"/>
                <a:cs typeface="Verdana"/>
                <a:sym typeface="Verdana"/>
              </a:defRPr>
            </a:pPr>
            <a:endParaRPr lang="de-DE" sz="1400" i="1" dirty="0">
              <a:sym typeface="Verdana"/>
            </a:endParaRPr>
          </a:p>
          <a:p>
            <a:pPr algn="l" defTabSz="457200">
              <a:buSzPct val="45000"/>
              <a:defRPr sz="4800" b="1">
                <a:solidFill>
                  <a:srgbClr val="2B669A"/>
                </a:solidFill>
                <a:latin typeface="Verdana"/>
                <a:ea typeface="Verdana"/>
                <a:cs typeface="Verdana"/>
                <a:sym typeface="Verdana"/>
              </a:defRPr>
            </a:pPr>
            <a:r>
              <a:rPr lang="de-DE" sz="4800" i="1" dirty="0">
                <a:sym typeface="Verdana"/>
              </a:rPr>
              <a:t>„Wenn wir das so festhalten, ist das für Sie ein stimmiger nächster Schritt?“</a:t>
            </a:r>
          </a:p>
          <a:p>
            <a:pPr algn="l" defTabSz="457200">
              <a:buSzPct val="45000"/>
              <a:defRPr sz="4800" b="1">
                <a:solidFill>
                  <a:srgbClr val="2B669A"/>
                </a:solidFill>
                <a:latin typeface="Verdana"/>
                <a:ea typeface="Verdana"/>
                <a:cs typeface="Verdana"/>
                <a:sym typeface="Verdana"/>
              </a:defRPr>
            </a:pPr>
            <a:endParaRPr lang="de-DE" sz="1400" i="1" dirty="0">
              <a:sym typeface="Verdana"/>
            </a:endParaRPr>
          </a:p>
          <a:p>
            <a:pPr algn="l" defTabSz="457200">
              <a:buSzPct val="45000"/>
              <a:defRPr sz="4800" b="1">
                <a:solidFill>
                  <a:srgbClr val="2B669A"/>
                </a:solidFill>
                <a:latin typeface="Verdana"/>
                <a:ea typeface="Verdana"/>
                <a:cs typeface="Verdana"/>
                <a:sym typeface="Verdana"/>
              </a:defRPr>
            </a:pPr>
            <a:r>
              <a:rPr lang="de-DE" i="1" dirty="0"/>
              <a:t>Wie fühlt sich das Angebot für Sie soweit an?</a:t>
            </a:r>
          </a:p>
        </p:txBody>
      </p:sp>
      <p:grpSp>
        <p:nvGrpSpPr>
          <p:cNvPr id="2144" name="Gruppieren">
            <a:extLst>
              <a:ext uri="{FF2B5EF4-FFF2-40B4-BE49-F238E27FC236}">
                <a16:creationId xmlns:a16="http://schemas.microsoft.com/office/drawing/2014/main" id="{212DF783-5689-25D5-E297-6984CFA08CC7}"/>
              </a:ext>
            </a:extLst>
          </p:cNvPr>
          <p:cNvGrpSpPr/>
          <p:nvPr/>
        </p:nvGrpSpPr>
        <p:grpSpPr>
          <a:xfrm>
            <a:off x="21134455" y="12755081"/>
            <a:ext cx="3176181" cy="961839"/>
            <a:chOff x="0" y="0"/>
            <a:chExt cx="3176180" cy="961838"/>
          </a:xfrm>
        </p:grpSpPr>
        <p:sp>
          <p:nvSpPr>
            <p:cNvPr id="2141" name="betaConcept">
              <a:extLst>
                <a:ext uri="{FF2B5EF4-FFF2-40B4-BE49-F238E27FC236}">
                  <a16:creationId xmlns:a16="http://schemas.microsoft.com/office/drawing/2014/main" id="{69D8E2F6-504D-3A02-41D7-8DAC7318EC01}"/>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2142" name="academy">
              <a:extLst>
                <a:ext uri="{FF2B5EF4-FFF2-40B4-BE49-F238E27FC236}">
                  <a16:creationId xmlns:a16="http://schemas.microsoft.com/office/drawing/2014/main" id="{C763583A-319F-C2BC-5833-6A4073BCA45F}"/>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2143" name="pasted-image.png" descr="pasted-image.png">
              <a:extLst>
                <a:ext uri="{FF2B5EF4-FFF2-40B4-BE49-F238E27FC236}">
                  <a16:creationId xmlns:a16="http://schemas.microsoft.com/office/drawing/2014/main" id="{E55F3B74-2ECE-3DC3-C428-EE8D8043E122}"/>
                </a:ext>
              </a:extLst>
            </p:cNvPr>
            <p:cNvPicPr>
              <a:picLocks noChangeAspect="1"/>
            </p:cNvPicPr>
            <p:nvPr/>
          </p:nvPicPr>
          <p:blipFill>
            <a:blip r:embed="rId3"/>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2145" name="powered by">
            <a:extLst>
              <a:ext uri="{FF2B5EF4-FFF2-40B4-BE49-F238E27FC236}">
                <a16:creationId xmlns:a16="http://schemas.microsoft.com/office/drawing/2014/main" id="{20AA386C-93FA-EB17-41AC-296DCF36B86F}"/>
              </a:ext>
            </a:extLst>
          </p:cNvPr>
          <p:cNvSpPr txBox="1"/>
          <p:nvPr/>
        </p:nvSpPr>
        <p:spPr>
          <a:xfrm>
            <a:off x="22756609" y="12450762"/>
            <a:ext cx="157838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grpSp>
        <p:nvGrpSpPr>
          <p:cNvPr id="3" name="Gruppieren 2">
            <a:extLst>
              <a:ext uri="{FF2B5EF4-FFF2-40B4-BE49-F238E27FC236}">
                <a16:creationId xmlns:a16="http://schemas.microsoft.com/office/drawing/2014/main" id="{BB38985F-9DF8-58DA-364A-536ED08B2A9A}"/>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2B10E330-93EE-812D-61B1-A6A4977327BB}"/>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322E07B9-C689-B6CA-C700-47096FF469FA}"/>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21D9F02B-63EE-7A73-6386-F565224EF41D}"/>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7" name="VERTRIEBS-PROZESS">
            <a:extLst>
              <a:ext uri="{FF2B5EF4-FFF2-40B4-BE49-F238E27FC236}">
                <a16:creationId xmlns:a16="http://schemas.microsoft.com/office/drawing/2014/main" id="{FCA5435A-A7F2-8284-2BC3-DF6979E2D883}"/>
              </a:ext>
            </a:extLst>
          </p:cNvPr>
          <p:cNvSpPr txBox="1"/>
          <p:nvPr/>
        </p:nvSpPr>
        <p:spPr>
          <a:xfrm>
            <a:off x="2307924" y="-13447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ABSCHLUSS</a:t>
            </a:r>
            <a:endParaRPr dirty="0"/>
          </a:p>
        </p:txBody>
      </p:sp>
      <p:sp>
        <p:nvSpPr>
          <p:cNvPr id="2" name="Abschluss…">
            <a:extLst>
              <a:ext uri="{FF2B5EF4-FFF2-40B4-BE49-F238E27FC236}">
                <a16:creationId xmlns:a16="http://schemas.microsoft.com/office/drawing/2014/main" id="{8EBDEA1B-40BF-7530-4547-F803C1582617}"/>
              </a:ext>
            </a:extLst>
          </p:cNvPr>
          <p:cNvSpPr txBox="1"/>
          <p:nvPr/>
        </p:nvSpPr>
        <p:spPr>
          <a:xfrm rot="20640035">
            <a:off x="-118747" y="642219"/>
            <a:ext cx="4853341" cy="1375376"/>
          </a:xfrm>
          <a:prstGeom prst="rect">
            <a:avLst/>
          </a:prstGeom>
          <a:solidFill>
            <a:srgbClr val="FF9300"/>
          </a:solidFill>
          <a:ln w="127000">
            <a:solidFill>
              <a:srgbClr val="2B669A"/>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p>
            <a:pPr defTabSz="457200">
              <a:defRPr sz="10000" b="1">
                <a:solidFill>
                  <a:srgbClr val="2B669A"/>
                </a:solidFill>
                <a:latin typeface="Verdana"/>
                <a:ea typeface="Verdana"/>
                <a:cs typeface="Verdana"/>
                <a:sym typeface="Verdana"/>
              </a:defRPr>
            </a:pPr>
            <a:r>
              <a:rPr lang="de-DE" sz="4000" dirty="0">
                <a:solidFill>
                  <a:schemeClr val="bg1"/>
                </a:solidFill>
              </a:rPr>
              <a:t>  </a:t>
            </a:r>
            <a:r>
              <a:rPr sz="4000" dirty="0" err="1">
                <a:solidFill>
                  <a:schemeClr val="bg1"/>
                </a:solidFill>
              </a:rPr>
              <a:t>Abschluss</a:t>
            </a:r>
            <a:r>
              <a:rPr sz="4000" dirty="0">
                <a:solidFill>
                  <a:schemeClr val="bg1"/>
                </a:solidFill>
              </a:rPr>
              <a:t> </a:t>
            </a:r>
          </a:p>
          <a:p>
            <a:pPr defTabSz="457200">
              <a:defRPr sz="10000" b="1">
                <a:solidFill>
                  <a:srgbClr val="2B669A"/>
                </a:solidFill>
                <a:latin typeface="Verdana"/>
                <a:ea typeface="Verdana"/>
                <a:cs typeface="Verdana"/>
                <a:sym typeface="Verdana"/>
              </a:defRPr>
            </a:pPr>
            <a:r>
              <a:rPr lang="de-DE" sz="4000" dirty="0">
                <a:solidFill>
                  <a:schemeClr val="bg1"/>
                </a:solidFill>
              </a:rPr>
              <a:t>  </a:t>
            </a:r>
            <a:r>
              <a:rPr sz="4000" dirty="0" err="1">
                <a:solidFill>
                  <a:schemeClr val="bg1"/>
                </a:solidFill>
              </a:rPr>
              <a:t>absichern</a:t>
            </a:r>
            <a:endParaRPr sz="4000" dirty="0">
              <a:solidFill>
                <a:schemeClr val="bg1"/>
              </a:solidFill>
            </a:endParaRPr>
          </a:p>
        </p:txBody>
      </p:sp>
      <p:sp>
        <p:nvSpPr>
          <p:cNvPr id="8" name="BEISPIELE">
            <a:extLst>
              <a:ext uri="{FF2B5EF4-FFF2-40B4-BE49-F238E27FC236}">
                <a16:creationId xmlns:a16="http://schemas.microsoft.com/office/drawing/2014/main" id="{B8BEEAF3-4AE2-9882-3DFF-ED103EF2DB78}"/>
              </a:ext>
            </a:extLst>
          </p:cNvPr>
          <p:cNvSpPr/>
          <p:nvPr/>
        </p:nvSpPr>
        <p:spPr>
          <a:xfrm>
            <a:off x="20401257" y="1926771"/>
            <a:ext cx="3424694" cy="1270001"/>
          </a:xfrm>
          <a:prstGeom prst="roundRect">
            <a:avLst>
              <a:gd name="adj" fmla="val 15000"/>
            </a:avLst>
          </a:prstGeom>
          <a:blipFill>
            <a:blip r:embed="rId6" cstate="print"/>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6600" spc="924">
                <a:solidFill>
                  <a:srgbClr val="FFFFFF"/>
                </a:solidFill>
                <a:latin typeface="Impact"/>
                <a:ea typeface="Impact"/>
                <a:cs typeface="Impact"/>
                <a:sym typeface="Impact"/>
              </a:defRPr>
            </a:lvl1pPr>
          </a:lstStyle>
          <a:p>
            <a:r>
              <a:rPr sz="4000" dirty="0"/>
              <a:t>BEISPIELE</a:t>
            </a:r>
          </a:p>
        </p:txBody>
      </p:sp>
    </p:spTree>
    <p:extLst>
      <p:ext uri="{BB962C8B-B14F-4D97-AF65-F5344CB8AC3E}">
        <p14:creationId xmlns:p14="http://schemas.microsoft.com/office/powerpoint/2010/main" val="3167701440"/>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38">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8"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8149F-8587-8097-AC7E-DAFCC1B16D00}"/>
            </a:ext>
          </a:extLst>
        </p:cNvPr>
        <p:cNvGrpSpPr/>
        <p:nvPr/>
      </p:nvGrpSpPr>
      <p:grpSpPr>
        <a:xfrm>
          <a:off x="0" y="0"/>
          <a:ext cx="0" cy="0"/>
          <a:chOff x="0" y="0"/>
          <a:chExt cx="0" cy="0"/>
        </a:xfrm>
      </p:grpSpPr>
      <p:grpSp>
        <p:nvGrpSpPr>
          <p:cNvPr id="2144" name="Gruppieren">
            <a:extLst>
              <a:ext uri="{FF2B5EF4-FFF2-40B4-BE49-F238E27FC236}">
                <a16:creationId xmlns:a16="http://schemas.microsoft.com/office/drawing/2014/main" id="{1AEB1B07-C1D5-8148-4964-8C63283A9D1C}"/>
              </a:ext>
            </a:extLst>
          </p:cNvPr>
          <p:cNvGrpSpPr/>
          <p:nvPr/>
        </p:nvGrpSpPr>
        <p:grpSpPr>
          <a:xfrm>
            <a:off x="21134455" y="12755081"/>
            <a:ext cx="3176181" cy="961839"/>
            <a:chOff x="0" y="0"/>
            <a:chExt cx="3176180" cy="961838"/>
          </a:xfrm>
        </p:grpSpPr>
        <p:sp>
          <p:nvSpPr>
            <p:cNvPr id="2141" name="betaConcept">
              <a:extLst>
                <a:ext uri="{FF2B5EF4-FFF2-40B4-BE49-F238E27FC236}">
                  <a16:creationId xmlns:a16="http://schemas.microsoft.com/office/drawing/2014/main" id="{6B180CD3-4A20-230C-76E4-03B7F5398439}"/>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2142" name="academy">
              <a:extLst>
                <a:ext uri="{FF2B5EF4-FFF2-40B4-BE49-F238E27FC236}">
                  <a16:creationId xmlns:a16="http://schemas.microsoft.com/office/drawing/2014/main" id="{A30558F3-CE1A-4293-A34E-7A6EDDA10B11}"/>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2143" name="pasted-image.png" descr="pasted-image.png">
              <a:extLst>
                <a:ext uri="{FF2B5EF4-FFF2-40B4-BE49-F238E27FC236}">
                  <a16:creationId xmlns:a16="http://schemas.microsoft.com/office/drawing/2014/main" id="{8029A4C0-058F-C911-CC9A-F2C450287AB8}"/>
                </a:ext>
              </a:extLst>
            </p:cNvPr>
            <p:cNvPicPr>
              <a:picLocks noChangeAspect="1"/>
            </p:cNvPicPr>
            <p:nvPr/>
          </p:nvPicPr>
          <p:blipFill>
            <a:blip r:embed="rId3"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2145" name="powered by">
            <a:extLst>
              <a:ext uri="{FF2B5EF4-FFF2-40B4-BE49-F238E27FC236}">
                <a16:creationId xmlns:a16="http://schemas.microsoft.com/office/drawing/2014/main" id="{02FC2DFF-0D09-A54E-DF80-7962F650776E}"/>
              </a:ext>
            </a:extLst>
          </p:cNvPr>
          <p:cNvSpPr txBox="1"/>
          <p:nvPr/>
        </p:nvSpPr>
        <p:spPr>
          <a:xfrm>
            <a:off x="22756609" y="12450762"/>
            <a:ext cx="1578382" cy="44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sp>
        <p:nvSpPr>
          <p:cNvPr id="2" name="Wie fühlt sich das Angebot für Sie soweit an?…">
            <a:extLst>
              <a:ext uri="{FF2B5EF4-FFF2-40B4-BE49-F238E27FC236}">
                <a16:creationId xmlns:a16="http://schemas.microsoft.com/office/drawing/2014/main" id="{9F48B7FB-64BB-9867-7CA4-D61726FF8BFF}"/>
              </a:ext>
            </a:extLst>
          </p:cNvPr>
          <p:cNvSpPr txBox="1"/>
          <p:nvPr/>
        </p:nvSpPr>
        <p:spPr>
          <a:xfrm>
            <a:off x="2742659" y="2454942"/>
            <a:ext cx="18898681" cy="97468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spAutoFit/>
          </a:bodyPr>
          <a:lstStyle/>
          <a:p>
            <a:pPr algn="l" defTabSz="457200">
              <a:buSzPct val="45000"/>
              <a:defRPr sz="4800" b="1">
                <a:solidFill>
                  <a:srgbClr val="2B669A"/>
                </a:solidFill>
                <a:latin typeface="Verdana"/>
                <a:ea typeface="Verdana"/>
                <a:cs typeface="Verdana"/>
                <a:sym typeface="Verdana"/>
              </a:defRPr>
            </a:pPr>
            <a:r>
              <a:rPr lang="de-DE" u="sng" dirty="0"/>
              <a:t>Direkte Abschlussfragen:</a:t>
            </a:r>
          </a:p>
          <a:p>
            <a:pPr algn="l" defTabSz="457200">
              <a:buSzPct val="45000"/>
              <a:defRPr sz="4800" b="1">
                <a:solidFill>
                  <a:srgbClr val="2B669A"/>
                </a:solidFill>
                <a:latin typeface="Verdana"/>
                <a:ea typeface="Verdana"/>
                <a:cs typeface="Verdana"/>
                <a:sym typeface="Verdana"/>
              </a:defRPr>
            </a:pPr>
            <a:endParaRPr lang="de-DE" u="sng" dirty="0"/>
          </a:p>
          <a:p>
            <a:pPr marL="592666" indent="-592666" algn="l" defTabSz="457200">
              <a:buSzPct val="45000"/>
              <a:buBlip>
                <a:blip r:embed="rId4"/>
              </a:buBlip>
              <a:defRPr sz="4800" b="1">
                <a:solidFill>
                  <a:srgbClr val="2B669A"/>
                </a:solidFill>
                <a:latin typeface="Verdana"/>
                <a:ea typeface="Verdana"/>
                <a:cs typeface="Verdana"/>
                <a:sym typeface="Verdana"/>
              </a:defRPr>
            </a:pPr>
            <a:r>
              <a:rPr dirty="0" err="1"/>
              <a:t>Überzeugen</a:t>
            </a:r>
            <a:r>
              <a:rPr dirty="0"/>
              <a:t> Sie </a:t>
            </a:r>
            <a:r>
              <a:rPr dirty="0" err="1"/>
              <a:t>sich</a:t>
            </a:r>
            <a:r>
              <a:rPr dirty="0"/>
              <a:t> </a:t>
            </a:r>
            <a:r>
              <a:rPr dirty="0" err="1"/>
              <a:t>selbst</a:t>
            </a:r>
            <a:r>
              <a:rPr dirty="0"/>
              <a:t> von… und </a:t>
            </a:r>
            <a:r>
              <a:rPr dirty="0" err="1"/>
              <a:t>starten</a:t>
            </a:r>
            <a:r>
              <a:rPr dirty="0"/>
              <a:t> </a:t>
            </a:r>
            <a:r>
              <a:rPr dirty="0" err="1"/>
              <a:t>mit</a:t>
            </a:r>
            <a:r>
              <a:rPr dirty="0"/>
              <a:t>…</a:t>
            </a:r>
            <a:endParaRPr lang="de-DE" dirty="0"/>
          </a:p>
          <a:p>
            <a:pPr marL="592666" indent="-592666" algn="l" defTabSz="457200">
              <a:buSzPct val="45000"/>
              <a:buBlip>
                <a:blip r:embed="rId4"/>
              </a:buBlip>
              <a:defRPr sz="4800" b="1">
                <a:solidFill>
                  <a:srgbClr val="2B669A"/>
                </a:solidFill>
                <a:latin typeface="Verdana"/>
                <a:ea typeface="Verdana"/>
                <a:cs typeface="Verdana"/>
                <a:sym typeface="Verdana"/>
              </a:defRPr>
            </a:pPr>
            <a:endParaRPr dirty="0"/>
          </a:p>
          <a:p>
            <a:pPr marL="592666" indent="-592666" algn="l" defTabSz="457200">
              <a:buSzPct val="45000"/>
              <a:buBlip>
                <a:blip r:embed="rId4"/>
              </a:buBlip>
              <a:defRPr sz="4800" b="1">
                <a:solidFill>
                  <a:srgbClr val="2B669A"/>
                </a:solidFill>
                <a:latin typeface="Verdana"/>
                <a:ea typeface="Verdana"/>
                <a:cs typeface="Verdana"/>
                <a:sym typeface="Verdana"/>
              </a:defRPr>
            </a:pPr>
            <a:r>
              <a:rPr dirty="0"/>
              <a:t>Wann </a:t>
            </a:r>
            <a:r>
              <a:rPr dirty="0" err="1"/>
              <a:t>wollen</a:t>
            </a:r>
            <a:r>
              <a:rPr dirty="0"/>
              <a:t> Sie </a:t>
            </a:r>
            <a:r>
              <a:rPr dirty="0" err="1"/>
              <a:t>Ihre</a:t>
            </a:r>
            <a:r>
              <a:rPr dirty="0"/>
              <a:t> …. </a:t>
            </a:r>
            <a:r>
              <a:rPr dirty="0" err="1"/>
              <a:t>geliefert</a:t>
            </a:r>
            <a:r>
              <a:rPr dirty="0"/>
              <a:t> </a:t>
            </a:r>
            <a:r>
              <a:rPr dirty="0" err="1"/>
              <a:t>bekommen</a:t>
            </a:r>
            <a:r>
              <a:rPr dirty="0"/>
              <a:t>?</a:t>
            </a:r>
          </a:p>
          <a:p>
            <a:pPr marL="592666" indent="-592666" algn="l" defTabSz="457200">
              <a:buSzPct val="45000"/>
              <a:buBlip>
                <a:blip r:embed="rId4"/>
              </a:buBlip>
              <a:defRPr sz="4800" b="1">
                <a:solidFill>
                  <a:srgbClr val="2B669A"/>
                </a:solidFill>
                <a:latin typeface="Verdana"/>
                <a:ea typeface="Verdana"/>
                <a:cs typeface="Verdana"/>
                <a:sym typeface="Verdana"/>
              </a:defRPr>
            </a:pPr>
            <a:endParaRPr lang="de-DE" dirty="0"/>
          </a:p>
          <a:p>
            <a:pPr marL="592666" indent="-592666" algn="l" defTabSz="457200">
              <a:buSzPct val="45000"/>
              <a:buBlip>
                <a:blip r:embed="rId4"/>
              </a:buBlip>
              <a:defRPr sz="4800" b="1">
                <a:solidFill>
                  <a:srgbClr val="2B669A"/>
                </a:solidFill>
                <a:latin typeface="Verdana"/>
                <a:ea typeface="Verdana"/>
                <a:cs typeface="Verdana"/>
                <a:sym typeface="Verdana"/>
              </a:defRPr>
            </a:pPr>
            <a:r>
              <a:rPr dirty="0"/>
              <a:t>Für </a:t>
            </a:r>
            <a:r>
              <a:rPr dirty="0" err="1"/>
              <a:t>welche</a:t>
            </a:r>
            <a:r>
              <a:rPr dirty="0"/>
              <a:t> </a:t>
            </a:r>
            <a:r>
              <a:rPr dirty="0" err="1"/>
              <a:t>Qualität</a:t>
            </a:r>
            <a:r>
              <a:rPr dirty="0"/>
              <a:t> </a:t>
            </a:r>
            <a:r>
              <a:rPr dirty="0" err="1"/>
              <a:t>darf</a:t>
            </a:r>
            <a:r>
              <a:rPr dirty="0"/>
              <a:t> ich Ihnen </a:t>
            </a:r>
            <a:r>
              <a:rPr dirty="0" err="1"/>
              <a:t>jetzt</a:t>
            </a:r>
            <a:r>
              <a:rPr dirty="0"/>
              <a:t> </a:t>
            </a:r>
            <a:r>
              <a:rPr dirty="0" err="1"/>
              <a:t>ein</a:t>
            </a:r>
            <a:r>
              <a:rPr dirty="0"/>
              <a:t> </a:t>
            </a:r>
            <a:r>
              <a:rPr dirty="0" err="1"/>
              <a:t>Angebot</a:t>
            </a:r>
            <a:r>
              <a:rPr dirty="0"/>
              <a:t> </a:t>
            </a:r>
            <a:r>
              <a:rPr dirty="0" err="1"/>
              <a:t>machen</a:t>
            </a:r>
            <a:r>
              <a:rPr dirty="0"/>
              <a:t>?</a:t>
            </a:r>
          </a:p>
          <a:p>
            <a:pPr marL="592666" indent="-592666" algn="l" defTabSz="457200">
              <a:buSzPct val="45000"/>
              <a:buBlip>
                <a:blip r:embed="rId4"/>
              </a:buBlip>
              <a:defRPr sz="4800" b="1">
                <a:solidFill>
                  <a:srgbClr val="2B669A"/>
                </a:solidFill>
                <a:latin typeface="Verdana"/>
                <a:ea typeface="Verdana"/>
                <a:cs typeface="Verdana"/>
                <a:sym typeface="Verdana"/>
              </a:defRPr>
            </a:pPr>
            <a:endParaRPr lang="de-DE" dirty="0"/>
          </a:p>
          <a:p>
            <a:pPr marL="592666" indent="-592666" algn="l" defTabSz="457200">
              <a:buSzPct val="45000"/>
              <a:buBlip>
                <a:blip r:embed="rId4"/>
              </a:buBlip>
              <a:defRPr sz="4800" b="1">
                <a:solidFill>
                  <a:srgbClr val="2B669A"/>
                </a:solidFill>
                <a:latin typeface="Verdana"/>
                <a:ea typeface="Verdana"/>
                <a:cs typeface="Verdana"/>
                <a:sym typeface="Verdana"/>
              </a:defRPr>
            </a:pPr>
            <a:r>
              <a:rPr dirty="0"/>
              <a:t>Wenn Sie </a:t>
            </a:r>
            <a:r>
              <a:rPr dirty="0" err="1"/>
              <a:t>jetzt</a:t>
            </a:r>
            <a:r>
              <a:rPr dirty="0"/>
              <a:t> „ja </a:t>
            </a:r>
            <a:r>
              <a:rPr dirty="0" err="1"/>
              <a:t>sagen</a:t>
            </a:r>
            <a:r>
              <a:rPr dirty="0"/>
              <a:t>“, </a:t>
            </a:r>
            <a:r>
              <a:rPr dirty="0" err="1"/>
              <a:t>dann</a:t>
            </a:r>
            <a:r>
              <a:rPr dirty="0"/>
              <a:t> </a:t>
            </a:r>
            <a:r>
              <a:rPr dirty="0" err="1"/>
              <a:t>können</a:t>
            </a:r>
            <a:r>
              <a:rPr dirty="0"/>
              <a:t> Sie </a:t>
            </a:r>
            <a:r>
              <a:rPr dirty="0" err="1"/>
              <a:t>bereits</a:t>
            </a:r>
            <a:r>
              <a:rPr dirty="0"/>
              <a:t> …. </a:t>
            </a:r>
            <a:r>
              <a:rPr dirty="0" err="1"/>
              <a:t>mit</a:t>
            </a:r>
            <a:r>
              <a:rPr dirty="0"/>
              <a:t> </a:t>
            </a:r>
            <a:r>
              <a:rPr dirty="0" err="1"/>
              <a:t>Ihrer</a:t>
            </a:r>
            <a:r>
              <a:rPr dirty="0"/>
              <a:t> </a:t>
            </a:r>
            <a:r>
              <a:rPr dirty="0" err="1"/>
              <a:t>Wohlfühlenoase</a:t>
            </a:r>
            <a:r>
              <a:rPr dirty="0"/>
              <a:t> </a:t>
            </a:r>
            <a:r>
              <a:rPr dirty="0" err="1"/>
              <a:t>starten</a:t>
            </a:r>
            <a:r>
              <a:rPr dirty="0"/>
              <a:t>.</a:t>
            </a:r>
          </a:p>
          <a:p>
            <a:pPr marL="592666" indent="-592666" algn="l" defTabSz="457200">
              <a:buSzPct val="45000"/>
              <a:buBlip>
                <a:blip r:embed="rId4"/>
              </a:buBlip>
              <a:defRPr sz="4800" b="1">
                <a:solidFill>
                  <a:srgbClr val="2B669A"/>
                </a:solidFill>
                <a:latin typeface="Verdana"/>
                <a:ea typeface="Verdana"/>
                <a:cs typeface="Verdana"/>
                <a:sym typeface="Verdana"/>
              </a:defRPr>
            </a:pPr>
            <a:endParaRPr lang="de-DE" dirty="0"/>
          </a:p>
          <a:p>
            <a:pPr marL="592666" indent="-592666" algn="l" defTabSz="457200">
              <a:buSzPct val="45000"/>
              <a:buBlip>
                <a:blip r:embed="rId4"/>
              </a:buBlip>
              <a:defRPr sz="4800" b="1">
                <a:solidFill>
                  <a:srgbClr val="2B669A"/>
                </a:solidFill>
                <a:latin typeface="Verdana"/>
                <a:ea typeface="Verdana"/>
                <a:cs typeface="Verdana"/>
                <a:sym typeface="Verdana"/>
              </a:defRPr>
            </a:pPr>
            <a:r>
              <a:rPr dirty="0" err="1"/>
              <a:t>Geben</a:t>
            </a:r>
            <a:r>
              <a:rPr dirty="0"/>
              <a:t> Sie </a:t>
            </a:r>
            <a:r>
              <a:rPr dirty="0" err="1"/>
              <a:t>Ihrem</a:t>
            </a:r>
            <a:r>
              <a:rPr dirty="0"/>
              <a:t> Bad </a:t>
            </a:r>
            <a:r>
              <a:rPr dirty="0" err="1"/>
              <a:t>eine</a:t>
            </a:r>
            <a:r>
              <a:rPr dirty="0"/>
              <a:t> Chance…</a:t>
            </a:r>
          </a:p>
        </p:txBody>
      </p:sp>
      <p:grpSp>
        <p:nvGrpSpPr>
          <p:cNvPr id="3" name="Gruppieren 2">
            <a:extLst>
              <a:ext uri="{FF2B5EF4-FFF2-40B4-BE49-F238E27FC236}">
                <a16:creationId xmlns:a16="http://schemas.microsoft.com/office/drawing/2014/main" id="{A28CFA26-A42F-0AAD-161E-4442B87C5BF2}"/>
              </a:ext>
            </a:extLst>
          </p:cNvPr>
          <p:cNvGrpSpPr/>
          <p:nvPr/>
        </p:nvGrpSpPr>
        <p:grpSpPr>
          <a:xfrm>
            <a:off x="0" y="-360698"/>
            <a:ext cx="24384000" cy="2114039"/>
            <a:chOff x="0" y="-360698"/>
            <a:chExt cx="24384000" cy="2114039"/>
          </a:xfrm>
        </p:grpSpPr>
        <p:sp>
          <p:nvSpPr>
            <p:cNvPr id="5" name="Rechteck">
              <a:extLst>
                <a:ext uri="{FF2B5EF4-FFF2-40B4-BE49-F238E27FC236}">
                  <a16:creationId xmlns:a16="http://schemas.microsoft.com/office/drawing/2014/main" id="{11D1B754-1119-2E81-689A-01EE5CBADAB1}"/>
                </a:ext>
              </a:extLst>
            </p:cNvPr>
            <p:cNvSpPr/>
            <p:nvPr/>
          </p:nvSpPr>
          <p:spPr>
            <a:xfrm>
              <a:off x="0" y="-134479"/>
              <a:ext cx="24384000" cy="1497182"/>
            </a:xfrm>
            <a:prstGeom prst="rect">
              <a:avLst/>
            </a:prstGeom>
            <a:blipFill>
              <a:blip r:embed="rId5"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6" name="Rechteck 5">
              <a:extLst>
                <a:ext uri="{FF2B5EF4-FFF2-40B4-BE49-F238E27FC236}">
                  <a16:creationId xmlns:a16="http://schemas.microsoft.com/office/drawing/2014/main" id="{F9747E09-C5CE-49EF-96BB-C01CAEA38CEC}"/>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7" name="Grafik 6">
              <a:extLst>
                <a:ext uri="{FF2B5EF4-FFF2-40B4-BE49-F238E27FC236}">
                  <a16:creationId xmlns:a16="http://schemas.microsoft.com/office/drawing/2014/main" id="{2DC72C84-0399-D885-AD64-9C029DA6A34D}"/>
                </a:ext>
              </a:extLst>
            </p:cNvPr>
            <p:cNvPicPr>
              <a:picLocks noChangeAspect="1"/>
            </p:cNvPicPr>
            <p:nvPr/>
          </p:nvPicPr>
          <p:blipFill>
            <a:blip r:embed="rId6" cstate="print"/>
            <a:stretch>
              <a:fillRect/>
            </a:stretch>
          </p:blipFill>
          <p:spPr>
            <a:xfrm>
              <a:off x="20790888" y="274886"/>
              <a:ext cx="2645433" cy="1100784"/>
            </a:xfrm>
            <a:prstGeom prst="rect">
              <a:avLst/>
            </a:prstGeom>
          </p:spPr>
        </p:pic>
      </p:grpSp>
      <p:sp>
        <p:nvSpPr>
          <p:cNvPr id="8" name="VERTRIEBS-PROZESS">
            <a:extLst>
              <a:ext uri="{FF2B5EF4-FFF2-40B4-BE49-F238E27FC236}">
                <a16:creationId xmlns:a16="http://schemas.microsoft.com/office/drawing/2014/main" id="{7CE1B088-CD6B-62AE-C44B-E6F39FD53087}"/>
              </a:ext>
            </a:extLst>
          </p:cNvPr>
          <p:cNvSpPr txBox="1"/>
          <p:nvPr/>
        </p:nvSpPr>
        <p:spPr>
          <a:xfrm>
            <a:off x="2307924" y="-13447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ABSCHLUSS</a:t>
            </a:r>
            <a:endParaRPr dirty="0"/>
          </a:p>
        </p:txBody>
      </p:sp>
      <p:sp>
        <p:nvSpPr>
          <p:cNvPr id="4" name="BEISPIELE">
            <a:extLst>
              <a:ext uri="{FF2B5EF4-FFF2-40B4-BE49-F238E27FC236}">
                <a16:creationId xmlns:a16="http://schemas.microsoft.com/office/drawing/2014/main" id="{B631EFF9-FE5E-1E68-D5BE-5B154D4F81E5}"/>
              </a:ext>
            </a:extLst>
          </p:cNvPr>
          <p:cNvSpPr/>
          <p:nvPr/>
        </p:nvSpPr>
        <p:spPr>
          <a:xfrm>
            <a:off x="20401257" y="1926771"/>
            <a:ext cx="3424694" cy="1270001"/>
          </a:xfrm>
          <a:prstGeom prst="roundRect">
            <a:avLst>
              <a:gd name="adj" fmla="val 15000"/>
            </a:avLst>
          </a:prstGeom>
          <a:blipFill>
            <a:blip r:embed="rId7" cstate="print"/>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6600" spc="924">
                <a:solidFill>
                  <a:srgbClr val="FFFFFF"/>
                </a:solidFill>
                <a:latin typeface="Impact"/>
                <a:ea typeface="Impact"/>
                <a:cs typeface="Impact"/>
                <a:sym typeface="Impact"/>
              </a:defRPr>
            </a:lvl1pPr>
          </a:lstStyle>
          <a:p>
            <a:r>
              <a:rPr sz="4000" dirty="0"/>
              <a:t>BEISPIELE</a:t>
            </a:r>
          </a:p>
        </p:txBody>
      </p:sp>
      <p:sp>
        <p:nvSpPr>
          <p:cNvPr id="9" name="Abschluss…">
            <a:extLst>
              <a:ext uri="{FF2B5EF4-FFF2-40B4-BE49-F238E27FC236}">
                <a16:creationId xmlns:a16="http://schemas.microsoft.com/office/drawing/2014/main" id="{8C9ABFD0-CA96-078B-0030-84D2A527996C}"/>
              </a:ext>
            </a:extLst>
          </p:cNvPr>
          <p:cNvSpPr txBox="1"/>
          <p:nvPr/>
        </p:nvSpPr>
        <p:spPr>
          <a:xfrm rot="20732738">
            <a:off x="108279" y="350654"/>
            <a:ext cx="4004227" cy="1375376"/>
          </a:xfrm>
          <a:prstGeom prst="rect">
            <a:avLst/>
          </a:prstGeom>
          <a:solidFill>
            <a:srgbClr val="FF9300"/>
          </a:solidFill>
          <a:ln w="127000">
            <a:solidFill>
              <a:srgbClr val="2B669A"/>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p>
            <a:pPr defTabSz="457200">
              <a:defRPr sz="10000" b="1">
                <a:solidFill>
                  <a:srgbClr val="2B669A"/>
                </a:solidFill>
                <a:latin typeface="Verdana"/>
                <a:ea typeface="Verdana"/>
                <a:cs typeface="Verdana"/>
                <a:sym typeface="Verdana"/>
              </a:defRPr>
            </a:pPr>
            <a:r>
              <a:rPr lang="de-DE" sz="4000" dirty="0">
                <a:solidFill>
                  <a:schemeClr val="bg1"/>
                </a:solidFill>
              </a:rPr>
              <a:t>  </a:t>
            </a:r>
            <a:r>
              <a:rPr sz="4000" dirty="0" err="1">
                <a:solidFill>
                  <a:schemeClr val="bg1"/>
                </a:solidFill>
              </a:rPr>
              <a:t>Abschluss</a:t>
            </a:r>
            <a:r>
              <a:rPr sz="4000" dirty="0">
                <a:solidFill>
                  <a:schemeClr val="bg1"/>
                </a:solidFill>
              </a:rPr>
              <a:t> </a:t>
            </a:r>
          </a:p>
          <a:p>
            <a:pPr defTabSz="457200">
              <a:defRPr sz="10000" b="1">
                <a:solidFill>
                  <a:srgbClr val="2B669A"/>
                </a:solidFill>
                <a:latin typeface="Verdana"/>
                <a:ea typeface="Verdana"/>
                <a:cs typeface="Verdana"/>
                <a:sym typeface="Verdana"/>
              </a:defRPr>
            </a:pPr>
            <a:r>
              <a:rPr lang="de-DE" sz="4000" dirty="0">
                <a:solidFill>
                  <a:schemeClr val="bg1"/>
                </a:solidFill>
              </a:rPr>
              <a:t>  </a:t>
            </a:r>
            <a:r>
              <a:rPr sz="4000" dirty="0" err="1">
                <a:solidFill>
                  <a:schemeClr val="bg1"/>
                </a:solidFill>
              </a:rPr>
              <a:t>tätigen</a:t>
            </a:r>
            <a:endParaRPr sz="4000" dirty="0">
              <a:solidFill>
                <a:schemeClr val="bg1"/>
              </a:solidFill>
            </a:endParaRPr>
          </a:p>
        </p:txBody>
      </p:sp>
    </p:spTree>
    <p:extLst>
      <p:ext uri="{BB962C8B-B14F-4D97-AF65-F5344CB8AC3E}">
        <p14:creationId xmlns:p14="http://schemas.microsoft.com/office/powerpoint/2010/main" val="1926275282"/>
      </p:ext>
    </p:extLst>
  </p:cSld>
  <p:clrMapOvr>
    <a:masterClrMapping/>
  </p:clrMapOvr>
  <p:transition>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55D38-816E-0AA5-D452-BCF887993991}"/>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840A1556-317C-778A-EE5C-33ECDE0F3AB2}"/>
              </a:ext>
            </a:extLst>
          </p:cNvPr>
          <p:cNvSpPr txBox="1"/>
          <p:nvPr/>
        </p:nvSpPr>
        <p:spPr>
          <a:xfrm>
            <a:off x="21858588" y="12755081"/>
            <a:ext cx="2452048" cy="76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0AAA3B39-BDBD-69F5-3AE1-B848FDF7C5F1}"/>
              </a:ext>
            </a:extLst>
          </p:cNvPr>
          <p:cNvSpPr txBox="1"/>
          <p:nvPr/>
        </p:nvSpPr>
        <p:spPr>
          <a:xfrm>
            <a:off x="22422770" y="13209897"/>
            <a:ext cx="1882486" cy="507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08842216-1889-EFA8-D6C5-A043BEE5DE8B}"/>
              </a:ext>
            </a:extLst>
          </p:cNvPr>
          <p:cNvPicPr>
            <a:picLocks noChangeAspect="1"/>
          </p:cNvPicPr>
          <p:nvPr/>
        </p:nvPicPr>
        <p:blipFill>
          <a:blip r:embed="rId2"/>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pic>
        <p:nvPicPr>
          <p:cNvPr id="1874" name="pasted-image.pdf" descr="pasted-image.pdf">
            <a:extLst>
              <a:ext uri="{FF2B5EF4-FFF2-40B4-BE49-F238E27FC236}">
                <a16:creationId xmlns:a16="http://schemas.microsoft.com/office/drawing/2014/main" id="{DA7E7558-BF1B-9FB4-CF7F-C6DA28FFBBE3}"/>
              </a:ext>
            </a:extLst>
          </p:cNvPr>
          <p:cNvPicPr>
            <a:picLocks noChangeAspect="1"/>
          </p:cNvPicPr>
          <p:nvPr/>
        </p:nvPicPr>
        <p:blipFill>
          <a:blip r:embed="rId3"/>
          <a:stretch>
            <a:fillRect/>
          </a:stretch>
        </p:blipFill>
        <p:spPr>
          <a:xfrm>
            <a:off x="2724602" y="2472105"/>
            <a:ext cx="19633681" cy="10299450"/>
          </a:xfrm>
          <a:prstGeom prst="rect">
            <a:avLst/>
          </a:prstGeom>
          <a:ln w="12700">
            <a:miter lim="400000"/>
          </a:ln>
        </p:spPr>
      </p:pic>
      <p:pic>
        <p:nvPicPr>
          <p:cNvPr id="1875" name="Oval Oval" descr="Oval Oval">
            <a:extLst>
              <a:ext uri="{FF2B5EF4-FFF2-40B4-BE49-F238E27FC236}">
                <a16:creationId xmlns:a16="http://schemas.microsoft.com/office/drawing/2014/main" id="{E9EB49A0-E441-4233-1F4E-2CC52DF465F9}"/>
              </a:ext>
            </a:extLst>
          </p:cNvPr>
          <p:cNvPicPr>
            <a:picLocks/>
          </p:cNvPicPr>
          <p:nvPr/>
        </p:nvPicPr>
        <p:blipFill>
          <a:blip r:embed="rId4"/>
          <a:stretch>
            <a:fillRect/>
          </a:stretch>
        </p:blipFill>
        <p:spPr>
          <a:xfrm>
            <a:off x="2702725" y="5489848"/>
            <a:ext cx="4376707" cy="1368152"/>
          </a:xfrm>
          <a:prstGeom prst="rect">
            <a:avLst/>
          </a:prstGeom>
          <a:effectLst>
            <a:outerShdw blurRad="50800" dist="25400" dir="5400000" rotWithShape="0">
              <a:srgbClr val="000000">
                <a:alpha val="68852"/>
              </a:srgbClr>
            </a:outerShdw>
          </a:effectLst>
        </p:spPr>
      </p:pic>
      <p:grpSp>
        <p:nvGrpSpPr>
          <p:cNvPr id="2" name="Gruppieren 1">
            <a:extLst>
              <a:ext uri="{FF2B5EF4-FFF2-40B4-BE49-F238E27FC236}">
                <a16:creationId xmlns:a16="http://schemas.microsoft.com/office/drawing/2014/main" id="{617AF430-056A-E902-C68D-95794ABF0A44}"/>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20ACA6F7-6E89-1C16-986B-9DA3B6D35EEB}"/>
                </a:ext>
              </a:extLst>
            </p:cNvPr>
            <p:cNvSpPr/>
            <p:nvPr/>
          </p:nvSpPr>
          <p:spPr>
            <a:xfrm>
              <a:off x="0" y="-134479"/>
              <a:ext cx="24384000" cy="1497182"/>
            </a:xfrm>
            <a:prstGeom prst="rect">
              <a:avLst/>
            </a:prstGeom>
            <a:blipFill>
              <a:blip r:embed="rId5"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1E778620-B37C-4ED1-6BC5-A560C8B7C469}"/>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5A5BEE9F-9533-D52A-A6F9-63D1E909ECE6}"/>
                </a:ext>
              </a:extLst>
            </p:cNvPr>
            <p:cNvPicPr>
              <a:picLocks noChangeAspect="1"/>
            </p:cNvPicPr>
            <p:nvPr/>
          </p:nvPicPr>
          <p:blipFill>
            <a:blip r:embed="rId6"/>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4B2526BE-39EA-7E6E-D891-D9FE62CF3AF0}"/>
              </a:ext>
            </a:extLst>
          </p:cNvPr>
          <p:cNvSpPr txBox="1"/>
          <p:nvPr/>
        </p:nvSpPr>
        <p:spPr>
          <a:xfrm>
            <a:off x="2261564" y="-11468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dirty="0"/>
              <a:t>VERTRIEBS-PROZESS </a:t>
            </a:r>
          </a:p>
        </p:txBody>
      </p:sp>
      <p:sp>
        <p:nvSpPr>
          <p:cNvPr id="7" name="Textfeld 6">
            <a:extLst>
              <a:ext uri="{FF2B5EF4-FFF2-40B4-BE49-F238E27FC236}">
                <a16:creationId xmlns:a16="http://schemas.microsoft.com/office/drawing/2014/main" id="{1A88E00D-1203-D469-FA97-E2228BDE0068}"/>
              </a:ext>
            </a:extLst>
          </p:cNvPr>
          <p:cNvSpPr txBox="1"/>
          <p:nvPr/>
        </p:nvSpPr>
        <p:spPr>
          <a:xfrm>
            <a:off x="3362246" y="5849888"/>
            <a:ext cx="2709074" cy="55976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2700" b="1" u="none" strike="noStrike" cap="none" spc="0" normalizeH="0" baseline="0" dirty="0">
                <a:ln>
                  <a:noFill/>
                </a:ln>
                <a:solidFill>
                  <a:srgbClr val="4D80BD"/>
                </a:solidFill>
                <a:effectLst/>
                <a:uFillTx/>
                <a:latin typeface="Aptos" panose="020B0004020202020204" pitchFamily="34" charset="0"/>
                <a:ea typeface="Verdana" panose="020B0604030504040204" pitchFamily="34" charset="0"/>
                <a:cs typeface="Arial Black" panose="020B0604020202020204" pitchFamily="34" charset="0"/>
                <a:sym typeface="Helvetica Light"/>
              </a:rPr>
              <a:t>CROSS</a:t>
            </a:r>
            <a:r>
              <a:rPr kumimoji="0" lang="de-DE" sz="2700" b="1" u="none" strike="noStrike" cap="none" spc="0" normalizeH="0" baseline="0" dirty="0">
                <a:ln>
                  <a:noFill/>
                </a:ln>
                <a:solidFill>
                  <a:srgbClr val="2A669A"/>
                </a:solidFill>
                <a:effectLst/>
                <a:uFillTx/>
                <a:latin typeface="Aptos" panose="020B0004020202020204" pitchFamily="34" charset="0"/>
                <a:ea typeface="Verdana" panose="020B0604030504040204" pitchFamily="34" charset="0"/>
                <a:cs typeface="Arial Black" panose="020B0604020202020204" pitchFamily="34" charset="0"/>
                <a:sym typeface="Helvetica Light"/>
              </a:rPr>
              <a:t> SELLING</a:t>
            </a:r>
          </a:p>
        </p:txBody>
      </p:sp>
    </p:spTree>
    <p:extLst>
      <p:ext uri="{BB962C8B-B14F-4D97-AF65-F5344CB8AC3E}">
        <p14:creationId xmlns:p14="http://schemas.microsoft.com/office/powerpoint/2010/main" val="120352327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324C9-4C5B-6B37-12CC-AA89FDCED481}"/>
            </a:ext>
          </a:extLst>
        </p:cNvPr>
        <p:cNvGrpSpPr/>
        <p:nvPr/>
      </p:nvGrpSpPr>
      <p:grpSpPr>
        <a:xfrm>
          <a:off x="0" y="0"/>
          <a:ext cx="0" cy="0"/>
          <a:chOff x="0" y="0"/>
          <a:chExt cx="0" cy="0"/>
        </a:xfrm>
      </p:grpSpPr>
      <p:sp>
        <p:nvSpPr>
          <p:cNvPr id="701" name="AGENDA">
            <a:extLst>
              <a:ext uri="{FF2B5EF4-FFF2-40B4-BE49-F238E27FC236}">
                <a16:creationId xmlns:a16="http://schemas.microsoft.com/office/drawing/2014/main" id="{85331E31-8A65-25FD-56E3-6C770A0D4A3A}"/>
              </a:ext>
            </a:extLst>
          </p:cNvPr>
          <p:cNvSpPr txBox="1"/>
          <p:nvPr/>
        </p:nvSpPr>
        <p:spPr>
          <a:xfrm>
            <a:off x="2282028" y="1814350"/>
            <a:ext cx="18508860" cy="1607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solidFill>
                  <a:srgbClr val="2A669A"/>
                </a:solidFill>
              </a:rPr>
              <a:t>Agenda heute</a:t>
            </a:r>
            <a:endParaRPr sz="4000" dirty="0">
              <a:solidFill>
                <a:srgbClr val="2A669A"/>
              </a:solidFill>
            </a:endParaRPr>
          </a:p>
        </p:txBody>
      </p:sp>
      <p:grpSp>
        <p:nvGrpSpPr>
          <p:cNvPr id="3" name="Gruppieren 2">
            <a:extLst>
              <a:ext uri="{FF2B5EF4-FFF2-40B4-BE49-F238E27FC236}">
                <a16:creationId xmlns:a16="http://schemas.microsoft.com/office/drawing/2014/main" id="{3F9F8F84-F1D4-0C7B-6DE4-B2C05A66D302}"/>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F2BEDC41-968C-82F9-AFD5-3458628E9FF5}"/>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811CDFE7-C118-B3B2-9348-AF9E42AFA76B}"/>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801063F4-77D2-B5C3-E053-F573F7B21C4C}"/>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8" name="Textfeld 7">
            <a:extLst>
              <a:ext uri="{FF2B5EF4-FFF2-40B4-BE49-F238E27FC236}">
                <a16:creationId xmlns:a16="http://schemas.microsoft.com/office/drawing/2014/main" id="{CFF12DC8-5492-98F4-7B3E-4D4310F055C5}"/>
              </a:ext>
            </a:extLst>
          </p:cNvPr>
          <p:cNvSpPr txBox="1"/>
          <p:nvPr/>
        </p:nvSpPr>
        <p:spPr>
          <a:xfrm>
            <a:off x="5855296" y="3873166"/>
            <a:ext cx="10585176" cy="84542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lvl="8" algn="l" fontAlgn="ctr"/>
            <a:r>
              <a:rPr lang="de-DE" sz="6000" b="1" dirty="0">
                <a:solidFill>
                  <a:srgbClr val="2A669A"/>
                </a:solidFill>
              </a:rPr>
              <a:t>Review zu Workshop 3</a:t>
            </a:r>
          </a:p>
          <a:p>
            <a:pPr marL="0" marR="0" indent="0" algn="ctr" defTabSz="821531" rtl="0" fontAlgn="auto" latinLnBrk="0" hangingPunct="0">
              <a:lnSpc>
                <a:spcPct val="100000"/>
              </a:lnSpc>
              <a:spcBef>
                <a:spcPts val="0"/>
              </a:spcBef>
              <a:spcAft>
                <a:spcPts val="0"/>
              </a:spcAft>
              <a:buClrTx/>
              <a:buSzTx/>
              <a:buFontTx/>
              <a:buNone/>
              <a:tabLst/>
            </a:pPr>
            <a:endParaRPr kumimoji="0" lang="de-DE" sz="6000" b="1" i="0" u="none" strike="noStrike" cap="none" spc="0" normalizeH="0" baseline="0" dirty="0">
              <a:ln>
                <a:noFill/>
              </a:ln>
              <a:solidFill>
                <a:srgbClr val="2A669A"/>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r>
              <a:rPr lang="de-DE" sz="6000" b="1" dirty="0">
                <a:solidFill>
                  <a:srgbClr val="2A669A"/>
                </a:solidFill>
              </a:rPr>
              <a:t>Nutzenpräsentation 5 TIPPS</a:t>
            </a:r>
          </a:p>
          <a:p>
            <a:pPr marL="0" marR="0" indent="0" algn="ctr" defTabSz="821531" rtl="0" fontAlgn="auto" latinLnBrk="0" hangingPunct="0">
              <a:lnSpc>
                <a:spcPct val="100000"/>
              </a:lnSpc>
              <a:spcBef>
                <a:spcPts val="0"/>
              </a:spcBef>
              <a:spcAft>
                <a:spcPts val="0"/>
              </a:spcAft>
              <a:buClrTx/>
              <a:buSzTx/>
              <a:buFontTx/>
              <a:buNone/>
              <a:tabLst/>
            </a:pPr>
            <a:endParaRPr kumimoji="0" lang="de-DE" sz="6000" b="1" i="0" u="none" strike="noStrike" cap="none" spc="0" normalizeH="0" baseline="0" dirty="0">
              <a:ln>
                <a:noFill/>
              </a:ln>
              <a:solidFill>
                <a:srgbClr val="2A669A"/>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r>
              <a:rPr lang="de-DE" sz="6000" b="1" dirty="0">
                <a:solidFill>
                  <a:srgbClr val="2A669A"/>
                </a:solidFill>
              </a:rPr>
              <a:t>Verkaufsabschluss</a:t>
            </a:r>
          </a:p>
          <a:p>
            <a:pPr marL="0" marR="0" indent="0" algn="ctr" defTabSz="821531" rtl="0" fontAlgn="auto" latinLnBrk="0" hangingPunct="0">
              <a:lnSpc>
                <a:spcPct val="100000"/>
              </a:lnSpc>
              <a:spcBef>
                <a:spcPts val="0"/>
              </a:spcBef>
              <a:spcAft>
                <a:spcPts val="0"/>
              </a:spcAft>
              <a:buClrTx/>
              <a:buSzTx/>
              <a:buFontTx/>
              <a:buNone/>
              <a:tabLst/>
            </a:pPr>
            <a:endParaRPr kumimoji="0" lang="de-DE" sz="6000" b="1" i="0" u="none" strike="noStrike" cap="none" spc="0" normalizeH="0" baseline="0" dirty="0">
              <a:ln>
                <a:noFill/>
              </a:ln>
              <a:solidFill>
                <a:srgbClr val="2A669A"/>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r>
              <a:rPr lang="de-DE" sz="6000" b="1" dirty="0">
                <a:solidFill>
                  <a:srgbClr val="2A669A"/>
                </a:solidFill>
              </a:rPr>
              <a:t>Cross </a:t>
            </a:r>
            <a:r>
              <a:rPr lang="de-DE" sz="6000" b="1" dirty="0" err="1">
                <a:solidFill>
                  <a:srgbClr val="2A669A"/>
                </a:solidFill>
              </a:rPr>
              <a:t>Selling</a:t>
            </a:r>
            <a:endParaRPr lang="de-DE" sz="6000" b="1" dirty="0">
              <a:solidFill>
                <a:srgbClr val="2A669A"/>
              </a:solidFill>
            </a:endParaRPr>
          </a:p>
          <a:p>
            <a:pPr marL="0" marR="0" indent="0" algn="ctr" defTabSz="821531" rtl="0" fontAlgn="auto" latinLnBrk="0" hangingPunct="0">
              <a:lnSpc>
                <a:spcPct val="100000"/>
              </a:lnSpc>
              <a:spcBef>
                <a:spcPts val="0"/>
              </a:spcBef>
              <a:spcAft>
                <a:spcPts val="0"/>
              </a:spcAft>
              <a:buClrTx/>
              <a:buSzTx/>
              <a:buFontTx/>
              <a:buNone/>
              <a:tabLst/>
            </a:pPr>
            <a:endParaRPr lang="de-DE" sz="6000" b="1" dirty="0">
              <a:solidFill>
                <a:srgbClr val="2A669A"/>
              </a:solidFill>
            </a:endParaRPr>
          </a:p>
          <a:p>
            <a:pPr marL="0" marR="0" indent="0" algn="ctr" defTabSz="821531" rtl="0" fontAlgn="auto" latinLnBrk="0" hangingPunct="0">
              <a:lnSpc>
                <a:spcPct val="100000"/>
              </a:lnSpc>
              <a:spcBef>
                <a:spcPts val="0"/>
              </a:spcBef>
              <a:spcAft>
                <a:spcPts val="0"/>
              </a:spcAft>
              <a:buClrTx/>
              <a:buSzTx/>
              <a:buFontTx/>
              <a:buNone/>
              <a:tabLst/>
            </a:pPr>
            <a:r>
              <a:rPr lang="de-DE" sz="6000" b="1" dirty="0">
                <a:solidFill>
                  <a:srgbClr val="2A669A"/>
                </a:solidFill>
              </a:rPr>
              <a:t>Feedback</a:t>
            </a:r>
            <a:endParaRPr kumimoji="0" lang="de-DE" sz="6000" b="1" i="0" u="none" strike="noStrike" cap="none" spc="0" normalizeH="0" baseline="0" dirty="0">
              <a:ln>
                <a:noFill/>
              </a:ln>
              <a:solidFill>
                <a:srgbClr val="2A669A"/>
              </a:solidFill>
              <a:effectLst/>
              <a:uFillTx/>
              <a:latin typeface="+mn-lt"/>
              <a:ea typeface="+mn-ea"/>
              <a:cs typeface="+mn-cs"/>
              <a:sym typeface="Helvetica Light"/>
            </a:endParaRPr>
          </a:p>
        </p:txBody>
      </p:sp>
    </p:spTree>
    <p:extLst>
      <p:ext uri="{BB962C8B-B14F-4D97-AF65-F5344CB8AC3E}">
        <p14:creationId xmlns:p14="http://schemas.microsoft.com/office/powerpoint/2010/main" val="264256219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C6463-DFC3-AC90-49FE-A6DE24B7FF44}"/>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500092B4-61FB-ED67-9A25-AEC6D01FB024}"/>
              </a:ext>
            </a:extLst>
          </p:cNvPr>
          <p:cNvSpPr txBox="1"/>
          <p:nvPr/>
        </p:nvSpPr>
        <p:spPr>
          <a:xfrm>
            <a:off x="21858588" y="12755081"/>
            <a:ext cx="2452048" cy="76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3094C001-5CAE-1830-AA13-058B8ABF3529}"/>
              </a:ext>
            </a:extLst>
          </p:cNvPr>
          <p:cNvSpPr txBox="1"/>
          <p:nvPr/>
        </p:nvSpPr>
        <p:spPr>
          <a:xfrm>
            <a:off x="22422770" y="13209897"/>
            <a:ext cx="1882486" cy="507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E40642B1-1CA1-BDD1-8025-1F536138AFEE}"/>
              </a:ext>
            </a:extLst>
          </p:cNvPr>
          <p:cNvPicPr>
            <a:picLocks noChangeAspect="1"/>
          </p:cNvPicPr>
          <p:nvPr/>
        </p:nvPicPr>
        <p:blipFill>
          <a:blip r:embed="rId2"/>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9BDA55AB-2D3C-4C13-6BCC-063A47D1226A}"/>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FED2B2BA-D77A-5C40-F5F8-B5BEA6257AE5}"/>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4C9D7CFB-B6A0-74E7-5ADA-F351A121F595}"/>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8046C555-98A4-180A-1466-E001E148D42A}"/>
                </a:ext>
              </a:extLst>
            </p:cNvPr>
            <p:cNvPicPr>
              <a:picLocks noChangeAspect="1"/>
            </p:cNvPicPr>
            <p:nvPr/>
          </p:nvPicPr>
          <p:blipFill>
            <a:blip r:embed="rId4"/>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CCA21692-C007-37E6-3898-88192AE540EF}"/>
              </a:ext>
            </a:extLst>
          </p:cNvPr>
          <p:cNvSpPr txBox="1"/>
          <p:nvPr/>
        </p:nvSpPr>
        <p:spPr>
          <a:xfrm>
            <a:off x="2261564" y="-11468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CROSS SELLING</a:t>
            </a:r>
            <a:endParaRPr dirty="0"/>
          </a:p>
        </p:txBody>
      </p:sp>
      <p:sp>
        <p:nvSpPr>
          <p:cNvPr id="7" name="Wie fühlt sich das Angebot für Sie soweit an?…">
            <a:extLst>
              <a:ext uri="{FF2B5EF4-FFF2-40B4-BE49-F238E27FC236}">
                <a16:creationId xmlns:a16="http://schemas.microsoft.com/office/drawing/2014/main" id="{E3B08A79-16F9-7909-AD7B-C6D90310B551}"/>
              </a:ext>
            </a:extLst>
          </p:cNvPr>
          <p:cNvSpPr txBox="1"/>
          <p:nvPr/>
        </p:nvSpPr>
        <p:spPr>
          <a:xfrm>
            <a:off x="2027282" y="3759076"/>
            <a:ext cx="18728091" cy="5684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p>
            <a:pPr defTabSz="457200">
              <a:buSzPct val="45000"/>
              <a:defRPr sz="4800" b="1">
                <a:solidFill>
                  <a:srgbClr val="2B669A"/>
                </a:solidFill>
                <a:latin typeface="Verdana"/>
                <a:ea typeface="Verdana"/>
                <a:cs typeface="Verdana"/>
                <a:sym typeface="Verdana"/>
              </a:defRPr>
            </a:pPr>
            <a:r>
              <a:rPr lang="de-DE" sz="6000" dirty="0">
                <a:sym typeface="Verdana"/>
              </a:rPr>
              <a:t>Cross-Selling ist kein „Zusatzverkauf“, sondern</a:t>
            </a:r>
          </a:p>
          <a:p>
            <a:pPr defTabSz="457200">
              <a:buSzPct val="45000"/>
              <a:defRPr sz="4800" b="1">
                <a:solidFill>
                  <a:srgbClr val="2B669A"/>
                </a:solidFill>
                <a:latin typeface="Verdana"/>
                <a:ea typeface="Verdana"/>
                <a:cs typeface="Verdana"/>
                <a:sym typeface="Verdana"/>
              </a:defRPr>
            </a:pPr>
            <a:endParaRPr lang="de-DE" sz="6000" dirty="0">
              <a:sym typeface="Verdana"/>
            </a:endParaRPr>
          </a:p>
          <a:p>
            <a:pPr defTabSz="457200">
              <a:buSzPct val="45000"/>
              <a:defRPr sz="4800" b="1">
                <a:solidFill>
                  <a:srgbClr val="2B669A"/>
                </a:solidFill>
                <a:latin typeface="Verdana"/>
                <a:ea typeface="Verdana"/>
                <a:cs typeface="Verdana"/>
                <a:sym typeface="Verdana"/>
              </a:defRPr>
            </a:pPr>
            <a:r>
              <a:rPr lang="de-DE" sz="6000" b="1" u="sng" dirty="0">
                <a:sym typeface="Verdana"/>
              </a:rPr>
              <a:t>„Unterlassene Hilfeleistung“</a:t>
            </a:r>
            <a:r>
              <a:rPr lang="de-DE" sz="6000" dirty="0">
                <a:sym typeface="Verdana"/>
              </a:rPr>
              <a:t>,</a:t>
            </a:r>
          </a:p>
          <a:p>
            <a:pPr defTabSz="457200">
              <a:buSzPct val="45000"/>
              <a:defRPr sz="4800" b="1">
                <a:solidFill>
                  <a:srgbClr val="2B669A"/>
                </a:solidFill>
                <a:latin typeface="Verdana"/>
                <a:ea typeface="Verdana"/>
                <a:cs typeface="Verdana"/>
                <a:sym typeface="Verdana"/>
              </a:defRPr>
            </a:pPr>
            <a:endParaRPr lang="de-DE" sz="6000" dirty="0">
              <a:sym typeface="Verdana"/>
            </a:endParaRPr>
          </a:p>
          <a:p>
            <a:pPr defTabSz="457200">
              <a:buSzPct val="45000"/>
              <a:defRPr sz="4800" b="1">
                <a:solidFill>
                  <a:srgbClr val="2B669A"/>
                </a:solidFill>
                <a:latin typeface="Verdana"/>
                <a:ea typeface="Verdana"/>
                <a:cs typeface="Verdana"/>
                <a:sym typeface="Verdana"/>
              </a:defRPr>
            </a:pPr>
            <a:r>
              <a:rPr lang="de-DE" sz="6000" dirty="0">
                <a:sym typeface="Verdana"/>
              </a:rPr>
              <a:t>wenn man es </a:t>
            </a:r>
            <a:r>
              <a:rPr lang="de-DE" sz="6000" i="1" u="sng" dirty="0">
                <a:sym typeface="Verdana"/>
              </a:rPr>
              <a:t>nicht</a:t>
            </a:r>
            <a:r>
              <a:rPr lang="de-DE" sz="6000" dirty="0">
                <a:sym typeface="Verdana"/>
              </a:rPr>
              <a:t> tut.</a:t>
            </a:r>
            <a:endParaRPr lang="de-DE" sz="6000" i="1" dirty="0"/>
          </a:p>
        </p:txBody>
      </p:sp>
      <p:sp>
        <p:nvSpPr>
          <p:cNvPr id="8" name="Textfeld 7">
            <a:extLst>
              <a:ext uri="{FF2B5EF4-FFF2-40B4-BE49-F238E27FC236}">
                <a16:creationId xmlns:a16="http://schemas.microsoft.com/office/drawing/2014/main" id="{E18B90A1-9A78-6982-A39C-EEC67072C12C}"/>
              </a:ext>
            </a:extLst>
          </p:cNvPr>
          <p:cNvSpPr txBox="1"/>
          <p:nvPr/>
        </p:nvSpPr>
        <p:spPr>
          <a:xfrm rot="843804">
            <a:off x="15301991" y="6144342"/>
            <a:ext cx="5438929"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5000" b="1" i="0" u="none" strike="noStrike" cap="none" spc="0" normalizeH="0" baseline="0" dirty="0">
                <a:ln>
                  <a:noFill/>
                </a:ln>
                <a:solidFill>
                  <a:srgbClr val="C00000"/>
                </a:solidFill>
                <a:effectLst/>
                <a:uFillTx/>
                <a:latin typeface="+mn-lt"/>
                <a:ea typeface="+mn-ea"/>
                <a:cs typeface="+mn-cs"/>
                <a:sym typeface="Wingdings" pitchFamily="2" charset="2"/>
              </a:rPr>
              <a:t> </a:t>
            </a:r>
            <a:r>
              <a:rPr kumimoji="0" lang="de-DE" sz="5000" b="1" i="0" u="none" strike="noStrike" cap="none" spc="0" normalizeH="0" baseline="0" dirty="0">
                <a:ln>
                  <a:noFill/>
                </a:ln>
                <a:solidFill>
                  <a:srgbClr val="C00000"/>
                </a:solidFill>
                <a:effectLst/>
                <a:uFillTx/>
                <a:latin typeface="+mn-lt"/>
                <a:ea typeface="+mn-ea"/>
                <a:cs typeface="+mn-cs"/>
                <a:sym typeface="Helvetica Light"/>
              </a:rPr>
              <a:t>§ 323c StGB </a:t>
            </a:r>
            <a:r>
              <a:rPr kumimoji="0" lang="de-DE" sz="5000" b="1" i="0" u="none" strike="noStrike" cap="none" spc="0" normalizeH="0" baseline="0" dirty="0">
                <a:ln>
                  <a:noFill/>
                </a:ln>
                <a:solidFill>
                  <a:srgbClr val="C00000"/>
                </a:solidFill>
                <a:effectLst/>
                <a:uFillTx/>
                <a:latin typeface="+mn-lt"/>
                <a:ea typeface="+mn-ea"/>
                <a:cs typeface="+mn-cs"/>
                <a:sym typeface="Wingdings" pitchFamily="2" charset="2"/>
              </a:rPr>
              <a:t> </a:t>
            </a:r>
            <a:endParaRPr kumimoji="0" lang="de-DE" sz="5000" b="1" i="0" u="none" strike="noStrike" cap="none" spc="0" normalizeH="0" baseline="0" dirty="0">
              <a:ln>
                <a:noFill/>
              </a:ln>
              <a:solidFill>
                <a:srgbClr val="C00000"/>
              </a:solidFill>
              <a:effectLst/>
              <a:uFillTx/>
              <a:latin typeface="+mn-lt"/>
              <a:ea typeface="+mn-ea"/>
              <a:cs typeface="+mn-cs"/>
              <a:sym typeface="Helvetica Light"/>
            </a:endParaRPr>
          </a:p>
        </p:txBody>
      </p:sp>
    </p:spTree>
    <p:extLst>
      <p:ext uri="{BB962C8B-B14F-4D97-AF65-F5344CB8AC3E}">
        <p14:creationId xmlns:p14="http://schemas.microsoft.com/office/powerpoint/2010/main" val="2671779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1" name="pasted-image.tiff" descr="pasted-image.tiff"/>
          <p:cNvPicPr>
            <a:picLocks noChangeAspect="1"/>
          </p:cNvPicPr>
          <p:nvPr/>
        </p:nvPicPr>
        <p:blipFill>
          <a:blip r:embed="rId3"/>
          <a:srcRect l="13603" t="21791" r="19919" b="5436"/>
          <a:stretch>
            <a:fillRect/>
          </a:stretch>
        </p:blipFill>
        <p:spPr>
          <a:xfrm>
            <a:off x="-44" y="0"/>
            <a:ext cx="24384044" cy="18875179"/>
          </a:xfrm>
          <a:prstGeom prst="rect">
            <a:avLst/>
          </a:prstGeom>
          <a:ln w="12700">
            <a:miter lim="400000"/>
          </a:ln>
        </p:spPr>
      </p:pic>
      <p:sp>
        <p:nvSpPr>
          <p:cNvPr id="852" name="Gruppenarbeit"/>
          <p:cNvSpPr txBox="1"/>
          <p:nvPr/>
        </p:nvSpPr>
        <p:spPr>
          <a:xfrm>
            <a:off x="460470" y="1302061"/>
            <a:ext cx="23463015" cy="255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4300" tIns="114300" rIns="114300" bIns="114300">
            <a:spAutoFit/>
          </a:bodyPr>
          <a:lstStyle/>
          <a:p>
            <a:pPr lvl="1" indent="457200" defTabSz="2286000">
              <a:spcBef>
                <a:spcPts val="2400"/>
              </a:spcBef>
              <a:defRPr sz="15000">
                <a:solidFill>
                  <a:srgbClr val="2B669A"/>
                </a:solidFill>
                <a:latin typeface="Impact"/>
                <a:ea typeface="Impact"/>
                <a:cs typeface="Impact"/>
                <a:sym typeface="Impact"/>
              </a:defRPr>
            </a:pPr>
            <a:r>
              <a:rPr dirty="0" err="1"/>
              <a:t>Gruppenarbeit</a:t>
            </a:r>
            <a:endParaRPr dirty="0"/>
          </a:p>
        </p:txBody>
      </p:sp>
      <p:sp>
        <p:nvSpPr>
          <p:cNvPr id="853" name="Text"/>
          <p:cNvSpPr txBox="1"/>
          <p:nvPr/>
        </p:nvSpPr>
        <p:spPr>
          <a:xfrm>
            <a:off x="9442450" y="6739492"/>
            <a:ext cx="197687" cy="371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457200">
              <a:defRPr sz="1466">
                <a:latin typeface="Calibri"/>
                <a:ea typeface="Calibri"/>
                <a:cs typeface="Calibri"/>
                <a:sym typeface="Calibri"/>
              </a:defRPr>
            </a:lvl1pPr>
          </a:lstStyle>
          <a:p>
            <a:r>
              <a:t> </a:t>
            </a:r>
          </a:p>
        </p:txBody>
      </p:sp>
      <p:sp>
        <p:nvSpPr>
          <p:cNvPr id="854" name="zunächst einmal ein Blick auf uns als Vertriebs-Mitarbeiter und auf unsere Kunden"/>
          <p:cNvSpPr txBox="1"/>
          <p:nvPr/>
        </p:nvSpPr>
        <p:spPr>
          <a:xfrm>
            <a:off x="1750840" y="5395136"/>
            <a:ext cx="20248551" cy="80849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lvl="1" indent="457200" defTabSz="2286000">
              <a:spcBef>
                <a:spcPts val="2400"/>
              </a:spcBef>
              <a:defRPr sz="12000">
                <a:solidFill>
                  <a:srgbClr val="FF9300"/>
                </a:solidFill>
                <a:latin typeface="Impact"/>
                <a:ea typeface="Impact"/>
                <a:cs typeface="Impact"/>
                <a:sym typeface="Impact"/>
              </a:defRPr>
            </a:pPr>
            <a:r>
              <a:rPr lang="de-DE" sz="6600" dirty="0"/>
              <a:t>Zu jedem Cross-Selling-Produkt gibt es ein Hauptprodukt</a:t>
            </a:r>
          </a:p>
          <a:p>
            <a:pPr lvl="1" indent="457200" defTabSz="2286000">
              <a:spcBef>
                <a:spcPts val="2400"/>
              </a:spcBef>
              <a:defRPr sz="12000">
                <a:solidFill>
                  <a:srgbClr val="FF9300"/>
                </a:solidFill>
                <a:latin typeface="Impact"/>
                <a:ea typeface="Impact"/>
                <a:cs typeface="Impact"/>
                <a:sym typeface="Impact"/>
              </a:defRPr>
            </a:pPr>
            <a:r>
              <a:rPr lang="de-DE" sz="6600" dirty="0"/>
              <a:t>oder</a:t>
            </a:r>
          </a:p>
          <a:p>
            <a:pPr lvl="1" indent="457200" defTabSz="2286000">
              <a:spcBef>
                <a:spcPts val="2400"/>
              </a:spcBef>
              <a:defRPr sz="12000">
                <a:solidFill>
                  <a:srgbClr val="FF9300"/>
                </a:solidFill>
                <a:latin typeface="Impact"/>
                <a:ea typeface="Impact"/>
                <a:cs typeface="Impact"/>
                <a:sym typeface="Impact"/>
              </a:defRPr>
            </a:pPr>
            <a:r>
              <a:rPr lang="de-DE" sz="6600" dirty="0"/>
              <a:t>Zu jedem Hauptprodukt gibt es </a:t>
            </a:r>
            <a:r>
              <a:rPr lang="de-DE" sz="6600" dirty="0" err="1"/>
              <a:t>meherere</a:t>
            </a:r>
            <a:r>
              <a:rPr lang="de-DE" sz="6600" dirty="0"/>
              <a:t> Cross </a:t>
            </a:r>
            <a:r>
              <a:rPr lang="de-DE" sz="6600" dirty="0" err="1"/>
              <a:t>Selling</a:t>
            </a:r>
            <a:r>
              <a:rPr lang="de-DE" sz="6600" dirty="0"/>
              <a:t> Produkte</a:t>
            </a:r>
          </a:p>
          <a:p>
            <a:pPr lvl="1" indent="457200" defTabSz="2286000">
              <a:spcBef>
                <a:spcPts val="2400"/>
              </a:spcBef>
              <a:defRPr sz="12000">
                <a:solidFill>
                  <a:srgbClr val="FF9300"/>
                </a:solidFill>
                <a:latin typeface="Impact"/>
                <a:ea typeface="Impact"/>
                <a:cs typeface="Impact"/>
                <a:sym typeface="Impact"/>
              </a:defRPr>
            </a:pPr>
            <a:endParaRPr lang="de-DE" sz="2000" dirty="0"/>
          </a:p>
          <a:p>
            <a:pPr lvl="1" indent="457200" defTabSz="2286000">
              <a:spcBef>
                <a:spcPts val="2400"/>
              </a:spcBef>
              <a:defRPr sz="12000">
                <a:solidFill>
                  <a:srgbClr val="FF9300"/>
                </a:solidFill>
                <a:latin typeface="Impact"/>
                <a:ea typeface="Impact"/>
                <a:cs typeface="Impact"/>
                <a:sym typeface="Impact"/>
              </a:defRPr>
            </a:pPr>
            <a:r>
              <a:rPr lang="de-DE" sz="6600" dirty="0">
                <a:solidFill>
                  <a:srgbClr val="2B669A"/>
                </a:solidFill>
              </a:rPr>
              <a:t>AUFGABE: </a:t>
            </a:r>
          </a:p>
          <a:p>
            <a:pPr lvl="1" indent="457200" defTabSz="2286000">
              <a:spcBef>
                <a:spcPts val="2400"/>
              </a:spcBef>
              <a:defRPr sz="12000">
                <a:solidFill>
                  <a:srgbClr val="FF9300"/>
                </a:solidFill>
                <a:latin typeface="Impact"/>
                <a:ea typeface="Impact"/>
                <a:cs typeface="Impact"/>
                <a:sym typeface="Impact"/>
              </a:defRPr>
            </a:pPr>
            <a:r>
              <a:rPr lang="de-DE" sz="6600" dirty="0">
                <a:solidFill>
                  <a:srgbClr val="2B669A"/>
                </a:solidFill>
              </a:rPr>
              <a:t>Die „logische Kette – Die vergessenen Teile notieren“.</a:t>
            </a:r>
            <a:endParaRPr sz="6600" dirty="0">
              <a:solidFill>
                <a:srgbClr val="2B669A"/>
              </a:solidFill>
            </a:endParaRPr>
          </a:p>
        </p:txBody>
      </p:sp>
      <p:sp>
        <p:nvSpPr>
          <p:cNvPr id="2" name="… in den…">
            <a:extLst>
              <a:ext uri="{FF2B5EF4-FFF2-40B4-BE49-F238E27FC236}">
                <a16:creationId xmlns:a16="http://schemas.microsoft.com/office/drawing/2014/main" id="{52761647-5EAD-48C2-F2C7-D6705331C75D}"/>
              </a:ext>
            </a:extLst>
          </p:cNvPr>
          <p:cNvSpPr txBox="1"/>
          <p:nvPr/>
        </p:nvSpPr>
        <p:spPr>
          <a:xfrm>
            <a:off x="2722925" y="3695728"/>
            <a:ext cx="18938104" cy="10675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p>
            <a:pPr lvl="1" indent="457200" defTabSz="2286000">
              <a:spcBef>
                <a:spcPts val="2400"/>
              </a:spcBef>
              <a:defRPr sz="12000">
                <a:solidFill>
                  <a:srgbClr val="2B669A"/>
                </a:solidFill>
                <a:latin typeface="Impact"/>
                <a:ea typeface="Impact"/>
                <a:cs typeface="Impact"/>
                <a:sym typeface="Impact"/>
              </a:defRPr>
            </a:pPr>
            <a:r>
              <a:rPr sz="6000" dirty="0"/>
              <a:t>… in </a:t>
            </a:r>
            <a:r>
              <a:rPr lang="de-DE" sz="6000" dirty="0"/>
              <a:t>2er-Gruppen</a:t>
            </a:r>
            <a:endParaRPr sz="6000" dirty="0"/>
          </a:p>
        </p:txBody>
      </p:sp>
      <p:sp>
        <p:nvSpPr>
          <p:cNvPr id="3" name="10 Minuten">
            <a:extLst>
              <a:ext uri="{FF2B5EF4-FFF2-40B4-BE49-F238E27FC236}">
                <a16:creationId xmlns:a16="http://schemas.microsoft.com/office/drawing/2014/main" id="{794611FC-0089-8898-D80E-6D28221AFE33}"/>
              </a:ext>
            </a:extLst>
          </p:cNvPr>
          <p:cNvSpPr txBox="1"/>
          <p:nvPr/>
        </p:nvSpPr>
        <p:spPr>
          <a:xfrm>
            <a:off x="19465597" y="612267"/>
            <a:ext cx="4781055" cy="147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4300" tIns="114300" rIns="114300" bIns="114300">
            <a:spAutoFit/>
          </a:bodyPr>
          <a:lstStyle>
            <a:lvl1pPr defTabSz="2286000">
              <a:lnSpc>
                <a:spcPct val="70000"/>
              </a:lnSpc>
              <a:defRPr sz="8000">
                <a:solidFill>
                  <a:srgbClr val="FF9300"/>
                </a:solidFill>
                <a:latin typeface="Impact"/>
                <a:ea typeface="Impact"/>
                <a:cs typeface="Impact"/>
                <a:sym typeface="Impact"/>
              </a:defRPr>
            </a:lvl1pPr>
          </a:lstStyle>
          <a:p>
            <a:r>
              <a:rPr dirty="0"/>
              <a:t>10 Minuten</a:t>
            </a:r>
          </a:p>
        </p:txBody>
      </p:sp>
    </p:spTree>
    <p:extLst>
      <p:ext uri="{BB962C8B-B14F-4D97-AF65-F5344CB8AC3E}">
        <p14:creationId xmlns:p14="http://schemas.microsoft.com/office/powerpoint/2010/main" val="11520585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93158-5332-6435-6B9A-5FEB58CE6221}"/>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FBC56024-9907-29AE-5E75-65CAC66C9D9D}"/>
              </a:ext>
            </a:extLst>
          </p:cNvPr>
          <p:cNvSpPr txBox="1"/>
          <p:nvPr/>
        </p:nvSpPr>
        <p:spPr>
          <a:xfrm>
            <a:off x="21858588" y="12755081"/>
            <a:ext cx="2452048" cy="76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25A5F276-DE7D-41C5-FEBA-8321503FBB2E}"/>
              </a:ext>
            </a:extLst>
          </p:cNvPr>
          <p:cNvSpPr txBox="1"/>
          <p:nvPr/>
        </p:nvSpPr>
        <p:spPr>
          <a:xfrm>
            <a:off x="22422770" y="13209897"/>
            <a:ext cx="1882486" cy="507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BEF036CF-9FAD-2B59-74A3-B4BD2C019F4F}"/>
              </a:ext>
            </a:extLst>
          </p:cNvPr>
          <p:cNvPicPr>
            <a:picLocks noChangeAspect="1"/>
          </p:cNvPicPr>
          <p:nvPr/>
        </p:nvPicPr>
        <p:blipFill>
          <a:blip r:embed="rId2"/>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DA229499-8186-9ACD-8DAE-C284A37CE25B}"/>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9E404DBA-2935-1266-BAFF-16CE963C70FE}"/>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D1E41CB1-9582-2B59-9072-59064046679C}"/>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6C0D750B-8040-854A-A045-478C20702332}"/>
                </a:ext>
              </a:extLst>
            </p:cNvPr>
            <p:cNvPicPr>
              <a:picLocks noChangeAspect="1"/>
            </p:cNvPicPr>
            <p:nvPr/>
          </p:nvPicPr>
          <p:blipFill>
            <a:blip r:embed="rId4"/>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5EE0FBE2-948C-668B-A199-CDF98CB4C15C}"/>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CROSS SELLING</a:t>
            </a:r>
            <a:endParaRPr dirty="0"/>
          </a:p>
        </p:txBody>
      </p:sp>
      <p:sp>
        <p:nvSpPr>
          <p:cNvPr id="7" name="Wie fühlt sich das Angebot für Sie soweit an?…">
            <a:extLst>
              <a:ext uri="{FF2B5EF4-FFF2-40B4-BE49-F238E27FC236}">
                <a16:creationId xmlns:a16="http://schemas.microsoft.com/office/drawing/2014/main" id="{24753974-8F09-D437-5A05-4023527A0589}"/>
              </a:ext>
            </a:extLst>
          </p:cNvPr>
          <p:cNvSpPr txBox="1"/>
          <p:nvPr/>
        </p:nvSpPr>
        <p:spPr>
          <a:xfrm>
            <a:off x="1295686" y="1552111"/>
            <a:ext cx="18898681" cy="975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p>
            <a:pPr defTabSz="457200">
              <a:buSzPct val="100000"/>
              <a:defRPr sz="4800" b="1">
                <a:solidFill>
                  <a:srgbClr val="2B669A"/>
                </a:solidFill>
                <a:latin typeface="Verdana"/>
                <a:ea typeface="Verdana"/>
                <a:cs typeface="Verdana"/>
                <a:sym typeface="Verdana"/>
              </a:defRPr>
            </a:pPr>
            <a:r>
              <a:rPr lang="de-DE" sz="5400" dirty="0">
                <a:sym typeface="Verdana"/>
              </a:rPr>
              <a:t>„Die vergessenen Teile“ notieren</a:t>
            </a:r>
          </a:p>
        </p:txBody>
      </p:sp>
      <p:sp>
        <p:nvSpPr>
          <p:cNvPr id="11" name="Textfeld 10">
            <a:extLst>
              <a:ext uri="{FF2B5EF4-FFF2-40B4-BE49-F238E27FC236}">
                <a16:creationId xmlns:a16="http://schemas.microsoft.com/office/drawing/2014/main" id="{413344DD-9FE3-6CC6-B65E-54AA74540205}"/>
              </a:ext>
            </a:extLst>
          </p:cNvPr>
          <p:cNvSpPr txBox="1"/>
          <p:nvPr/>
        </p:nvSpPr>
        <p:spPr>
          <a:xfrm>
            <a:off x="2161328" y="12199059"/>
            <a:ext cx="20887954" cy="769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sz="4400" dirty="0">
                <a:solidFill>
                  <a:srgbClr val="2A669A"/>
                </a:solidFill>
                <a:latin typeface="Verdana" panose="020B0604030504040204" pitchFamily="34" charset="0"/>
                <a:ea typeface="Verdana" panose="020B0604030504040204" pitchFamily="34" charset="0"/>
                <a:cs typeface="Verdana" panose="020B0604030504040204" pitchFamily="34" charset="0"/>
              </a:rPr>
              <a:t>In </a:t>
            </a:r>
            <a:r>
              <a:rPr lang="de-DE" sz="4400" b="1" dirty="0">
                <a:solidFill>
                  <a:srgbClr val="2A669A"/>
                </a:solidFill>
                <a:latin typeface="Verdana" panose="020B0604030504040204" pitchFamily="34" charset="0"/>
                <a:ea typeface="Verdana" panose="020B0604030504040204" pitchFamily="34" charset="0"/>
                <a:cs typeface="Verdana" panose="020B0604030504040204" pitchFamily="34" charset="0"/>
              </a:rPr>
              <a:t>Systemen</a:t>
            </a:r>
            <a:r>
              <a:rPr lang="de-DE" sz="4400" dirty="0">
                <a:solidFill>
                  <a:srgbClr val="2A669A"/>
                </a:solidFill>
                <a:latin typeface="Verdana" panose="020B0604030504040204" pitchFamily="34" charset="0"/>
                <a:ea typeface="Verdana" panose="020B0604030504040204" pitchFamily="34" charset="0"/>
                <a:cs typeface="Verdana" panose="020B0604030504040204" pitchFamily="34" charset="0"/>
              </a:rPr>
              <a:t> denken, nicht in Produkten</a:t>
            </a:r>
          </a:p>
        </p:txBody>
      </p:sp>
      <p:graphicFrame>
        <p:nvGraphicFramePr>
          <p:cNvPr id="8" name="Tabelle 7">
            <a:extLst>
              <a:ext uri="{FF2B5EF4-FFF2-40B4-BE49-F238E27FC236}">
                <a16:creationId xmlns:a16="http://schemas.microsoft.com/office/drawing/2014/main" id="{571238B4-1D2C-3613-3EA8-279A23F6D3ED}"/>
              </a:ext>
            </a:extLst>
          </p:cNvPr>
          <p:cNvGraphicFramePr>
            <a:graphicFrameLocks noGrp="1"/>
          </p:cNvGraphicFramePr>
          <p:nvPr/>
        </p:nvGraphicFramePr>
        <p:xfrm>
          <a:off x="1518892" y="2964794"/>
          <a:ext cx="21530390" cy="9083040"/>
        </p:xfrm>
        <a:graphic>
          <a:graphicData uri="http://schemas.openxmlformats.org/drawingml/2006/table">
            <a:tbl>
              <a:tblPr firstRow="1" bandRow="1">
                <a:tableStyleId>{5940675A-B579-460E-94D1-54222C63F5DA}</a:tableStyleId>
              </a:tblPr>
              <a:tblGrid>
                <a:gridCol w="3096343">
                  <a:extLst>
                    <a:ext uri="{9D8B030D-6E8A-4147-A177-3AD203B41FA5}">
                      <a16:colId xmlns:a16="http://schemas.microsoft.com/office/drawing/2014/main" val="706658045"/>
                    </a:ext>
                  </a:extLst>
                </a:gridCol>
                <a:gridCol w="7416824">
                  <a:extLst>
                    <a:ext uri="{9D8B030D-6E8A-4147-A177-3AD203B41FA5}">
                      <a16:colId xmlns:a16="http://schemas.microsoft.com/office/drawing/2014/main" val="1390558720"/>
                    </a:ext>
                  </a:extLst>
                </a:gridCol>
                <a:gridCol w="11017223">
                  <a:extLst>
                    <a:ext uri="{9D8B030D-6E8A-4147-A177-3AD203B41FA5}">
                      <a16:colId xmlns:a16="http://schemas.microsoft.com/office/drawing/2014/main" val="3037406700"/>
                    </a:ext>
                  </a:extLst>
                </a:gridCol>
              </a:tblGrid>
              <a:tr h="370840">
                <a:tc>
                  <a:txBody>
                    <a:bodyPr/>
                    <a:lstStyle/>
                    <a:p>
                      <a:pPr algn="ctr"/>
                      <a:r>
                        <a:rPr lang="de-DE" sz="4000" b="1" dirty="0">
                          <a:solidFill>
                            <a:schemeClr val="tx1"/>
                          </a:solidFill>
                          <a:latin typeface="Verdana" panose="020B0604030504040204" pitchFamily="34" charset="0"/>
                          <a:ea typeface="Verdana" panose="020B0604030504040204" pitchFamily="34" charset="0"/>
                          <a:cs typeface="Verdana" panose="020B0604030504040204" pitchFamily="34" charset="0"/>
                        </a:rPr>
                        <a:t>Haupt-produkt</a:t>
                      </a:r>
                    </a:p>
                  </a:txBody>
                  <a:tcPr>
                    <a:solidFill>
                      <a:schemeClr val="bg1">
                        <a:lumMod val="85000"/>
                      </a:schemeClr>
                    </a:solidFill>
                  </a:tcPr>
                </a:tc>
                <a:tc>
                  <a:txBody>
                    <a:bodyPr/>
                    <a:lstStyle/>
                    <a:p>
                      <a:pPr algn="ctr"/>
                      <a:r>
                        <a:rPr lang="de-DE" sz="4000" b="1" dirty="0">
                          <a:solidFill>
                            <a:schemeClr val="tx1"/>
                          </a:solidFill>
                          <a:latin typeface="Verdana" panose="020B0604030504040204" pitchFamily="34" charset="0"/>
                          <a:ea typeface="Verdana" panose="020B0604030504040204" pitchFamily="34" charset="0"/>
                          <a:cs typeface="Verdana" panose="020B0604030504040204" pitchFamily="34" charset="0"/>
                        </a:rPr>
                        <a:t>Die „Vergessenen“-Teile</a:t>
                      </a:r>
                    </a:p>
                    <a:p>
                      <a:pPr algn="ctr"/>
                      <a:r>
                        <a:rPr lang="de-DE" sz="4000" b="1" dirty="0">
                          <a:solidFill>
                            <a:schemeClr val="tx1"/>
                          </a:solidFill>
                          <a:latin typeface="Verdana" panose="020B0604030504040204" pitchFamily="34" charset="0"/>
                          <a:ea typeface="Verdana" panose="020B0604030504040204" pitchFamily="34" charset="0"/>
                          <a:cs typeface="Verdana" panose="020B0604030504040204" pitchFamily="34" charset="0"/>
                        </a:rPr>
                        <a:t>Cross </a:t>
                      </a:r>
                      <a:r>
                        <a:rPr lang="de-DE" sz="4000" b="1" dirty="0" err="1">
                          <a:solidFill>
                            <a:schemeClr val="tx1"/>
                          </a:solidFill>
                          <a:latin typeface="Verdana" panose="020B0604030504040204" pitchFamily="34" charset="0"/>
                          <a:ea typeface="Verdana" panose="020B0604030504040204" pitchFamily="34" charset="0"/>
                          <a:cs typeface="Verdana" panose="020B0604030504040204" pitchFamily="34" charset="0"/>
                        </a:rPr>
                        <a:t>Selling</a:t>
                      </a:r>
                      <a:r>
                        <a:rPr lang="de-DE" sz="4000" b="1" dirty="0">
                          <a:solidFill>
                            <a:schemeClr val="tx1"/>
                          </a:solidFill>
                          <a:latin typeface="Verdana" panose="020B0604030504040204" pitchFamily="34" charset="0"/>
                          <a:ea typeface="Verdana" panose="020B0604030504040204" pitchFamily="34" charset="0"/>
                          <a:cs typeface="Verdana" panose="020B0604030504040204" pitchFamily="34" charset="0"/>
                        </a:rPr>
                        <a:t> Produkte</a:t>
                      </a:r>
                    </a:p>
                  </a:txBody>
                  <a:tcPr>
                    <a:solidFill>
                      <a:schemeClr val="bg1">
                        <a:lumMod val="85000"/>
                      </a:schemeClr>
                    </a:solidFill>
                  </a:tcPr>
                </a:tc>
                <a:tc>
                  <a:txBody>
                    <a:bodyPr/>
                    <a:lstStyle/>
                    <a:p>
                      <a:pPr algn="ctr"/>
                      <a:r>
                        <a:rPr lang="de-DE" sz="4000" b="1" dirty="0">
                          <a:solidFill>
                            <a:schemeClr val="tx1"/>
                          </a:solidFill>
                          <a:latin typeface="Verdana" panose="020B0604030504040204" pitchFamily="34" charset="0"/>
                          <a:ea typeface="Verdana" panose="020B0604030504040204" pitchFamily="34" charset="0"/>
                          <a:cs typeface="Verdana" panose="020B0604030504040204" pitchFamily="34" charset="0"/>
                        </a:rPr>
                        <a:t>Der Einwurf/ Die Frage </a:t>
                      </a:r>
                    </a:p>
                  </a:txBody>
                  <a:tcPr>
                    <a:solidFill>
                      <a:schemeClr val="bg1">
                        <a:lumMod val="85000"/>
                      </a:schemeClr>
                    </a:solidFill>
                  </a:tcPr>
                </a:tc>
                <a:extLst>
                  <a:ext uri="{0D108BD9-81ED-4DB2-BD59-A6C34878D82A}">
                    <a16:rowId xmlns:a16="http://schemas.microsoft.com/office/drawing/2014/main" val="1635860929"/>
                  </a:ext>
                </a:extLst>
              </a:tr>
              <a:tr h="370840">
                <a:tc>
                  <a:txBody>
                    <a:bodyPr/>
                    <a:lstStyle/>
                    <a:p>
                      <a:r>
                        <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rPr>
                        <a:t>Fliesen</a:t>
                      </a:r>
                    </a:p>
                  </a:txBody>
                  <a:tcPr/>
                </a:tc>
                <a:tc>
                  <a:txBody>
                    <a:bodyPr/>
                    <a:lstStyle/>
                    <a:p>
                      <a:r>
                        <a:rPr lang="de-DE" sz="4000" dirty="0">
                          <a:solidFill>
                            <a:srgbClr val="2A669A"/>
                          </a:solidFill>
                          <a:latin typeface="Verdana" panose="020B0604030504040204" pitchFamily="34" charset="0"/>
                          <a:ea typeface="Verdana" panose="020B0604030504040204" pitchFamily="34" charset="0"/>
                          <a:cs typeface="Verdana" panose="020B0604030504040204" pitchFamily="34" charset="0"/>
                        </a:rPr>
                        <a:t>Kleber/ Fugenmaterial/ Abstandskreuze</a:t>
                      </a:r>
                    </a:p>
                  </a:txBody>
                  <a:tcPr/>
                </a:tc>
                <a:tc>
                  <a:txBody>
                    <a:bodyPr/>
                    <a:lstStyle/>
                    <a:p>
                      <a:r>
                        <a:rPr lang="de-DE" sz="4000" b="0" i="0" u="none" strike="noStrike" cap="none" spc="0" baseline="0" dirty="0">
                          <a:solidFill>
                            <a:srgbClr val="2A669A"/>
                          </a:solidFill>
                          <a:effectLst/>
                          <a:uFillTx/>
                          <a:latin typeface="Verdana" panose="020B0604030504040204" pitchFamily="34" charset="0"/>
                          <a:ea typeface="Verdana" panose="020B0604030504040204" pitchFamily="34" charset="0"/>
                          <a:cs typeface="Verdana" panose="020B0604030504040204" pitchFamily="34" charset="0"/>
                          <a:sym typeface="Arial"/>
                        </a:rPr>
                        <a:t>„Wie sieht der vorhandene Untergrund aus?“</a:t>
                      </a:r>
                    </a:p>
                    <a:p>
                      <a:r>
                        <a:rPr lang="de-DE" sz="4000" b="0" i="0" u="none" strike="noStrike" cap="none" spc="0" baseline="0" dirty="0">
                          <a:solidFill>
                            <a:srgbClr val="2A669A"/>
                          </a:solidFill>
                          <a:effectLst/>
                          <a:uFillTx/>
                          <a:latin typeface="Verdana" panose="020B0604030504040204" pitchFamily="34" charset="0"/>
                          <a:ea typeface="Verdana" panose="020B0604030504040204" pitchFamily="34" charset="0"/>
                          <a:cs typeface="Verdana" panose="020B0604030504040204" pitchFamily="34" charset="0"/>
                          <a:sym typeface="Arial"/>
                        </a:rPr>
                        <a:t>„Wie wichtig ist Ihnen eine spätere einfache Reinigung und Pflege der Fliesen?“</a:t>
                      </a:r>
                    </a:p>
                    <a:p>
                      <a:r>
                        <a:rPr lang="de-DE" sz="4000" b="0" i="0" u="none" strike="noStrike" cap="none" spc="0" baseline="0" dirty="0">
                          <a:solidFill>
                            <a:srgbClr val="2A669A"/>
                          </a:solidFill>
                          <a:effectLst/>
                          <a:uFillTx/>
                          <a:latin typeface="Verdana" panose="020B0604030504040204" pitchFamily="34" charset="0"/>
                          <a:ea typeface="Verdana" panose="020B0604030504040204" pitchFamily="34" charset="0"/>
                          <a:cs typeface="Verdana" panose="020B0604030504040204" pitchFamily="34" charset="0"/>
                          <a:sym typeface="Arial"/>
                        </a:rPr>
                        <a:t>„Wissen Sie schon, womit Sie nach der Verlegung den Zementschleier entfernen möchten?“</a:t>
                      </a:r>
                      <a:endParaRPr lang="de-DE" sz="4000" i="1" dirty="0">
                        <a:solidFill>
                          <a:srgbClr val="2A669A"/>
                        </a:solidFill>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3873214981"/>
                  </a:ext>
                </a:extLst>
              </a:tr>
              <a:tr h="0">
                <a:tc>
                  <a:txBody>
                    <a:bodyPr/>
                    <a:lstStyle/>
                    <a:p>
                      <a:pPr algn="l"/>
                      <a:r>
                        <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rPr>
                        <a:t>Beispiel </a:t>
                      </a:r>
                    </a:p>
                  </a:txBody>
                  <a:tcPr anchor="ctr"/>
                </a:tc>
                <a:tc>
                  <a:txBody>
                    <a:bodyPr/>
                    <a:lstStyle/>
                    <a:p>
                      <a:endPar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endPar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3785107519"/>
                  </a:ext>
                </a:extLst>
              </a:tr>
              <a:tr h="370840">
                <a:tc>
                  <a:txBody>
                    <a:bodyPr/>
                    <a:lstStyle/>
                    <a:p>
                      <a:pPr algn="l"/>
                      <a:r>
                        <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rPr>
                        <a:t>Beispiel</a:t>
                      </a:r>
                    </a:p>
                  </a:txBody>
                  <a:tcPr anchor="ctr"/>
                </a:tc>
                <a:tc>
                  <a:txBody>
                    <a:bodyPr/>
                    <a:lstStyle/>
                    <a:p>
                      <a:endPar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endPar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56648630"/>
                  </a:ext>
                </a:extLst>
              </a:tr>
              <a:tr h="370840">
                <a:tc>
                  <a:txBody>
                    <a:bodyPr/>
                    <a:lstStyle/>
                    <a:p>
                      <a:pPr algn="l"/>
                      <a:r>
                        <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rPr>
                        <a:t>Beispiel</a:t>
                      </a:r>
                    </a:p>
                  </a:txBody>
                  <a:tcPr anchor="ctr"/>
                </a:tc>
                <a:tc>
                  <a:txBody>
                    <a:bodyPr/>
                    <a:lstStyle/>
                    <a:p>
                      <a:endPar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endPar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3229771445"/>
                  </a:ext>
                </a:extLst>
              </a:tr>
              <a:tr h="370840">
                <a:tc>
                  <a:txBody>
                    <a:bodyPr/>
                    <a:lstStyle/>
                    <a:p>
                      <a:pPr algn="l"/>
                      <a:r>
                        <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rPr>
                        <a:t>Beispiel</a:t>
                      </a:r>
                    </a:p>
                  </a:txBody>
                  <a:tcPr anchor="ctr"/>
                </a:tc>
                <a:tc>
                  <a:txBody>
                    <a:bodyPr/>
                    <a:lstStyle/>
                    <a:p>
                      <a:endPar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endPar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738514970"/>
                  </a:ext>
                </a:extLst>
              </a:tr>
            </a:tbl>
          </a:graphicData>
        </a:graphic>
      </p:graphicFrame>
    </p:spTree>
    <p:extLst>
      <p:ext uri="{BB962C8B-B14F-4D97-AF65-F5344CB8AC3E}">
        <p14:creationId xmlns:p14="http://schemas.microsoft.com/office/powerpoint/2010/main" val="293717000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238ED-9F87-C67C-509B-E50566D0CA3A}"/>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C37D06B1-B16A-E144-4EDD-405437918805}"/>
              </a:ext>
            </a:extLst>
          </p:cNvPr>
          <p:cNvSpPr txBox="1"/>
          <p:nvPr/>
        </p:nvSpPr>
        <p:spPr>
          <a:xfrm>
            <a:off x="21858588" y="12755081"/>
            <a:ext cx="2452048" cy="76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632DC712-FD85-E83B-1781-104AEB5F932E}"/>
              </a:ext>
            </a:extLst>
          </p:cNvPr>
          <p:cNvSpPr txBox="1"/>
          <p:nvPr/>
        </p:nvSpPr>
        <p:spPr>
          <a:xfrm>
            <a:off x="22422770" y="13209897"/>
            <a:ext cx="1882486" cy="507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132DFF36-CE32-D886-53E1-E42E2AFF9166}"/>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443614F9-A5C6-AA24-B0C8-BC9B639BB3F6}"/>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E9D8785E-8E53-4967-8456-E3DB3F3EBC7A}"/>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441284DE-6D2A-65CF-5913-96E9A1A08D99}"/>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ADE4148A-518B-A798-1CA7-BA597830B0C9}"/>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F5FBE1DD-2013-2012-AE04-B42DD7E5D825}"/>
              </a:ext>
            </a:extLst>
          </p:cNvPr>
          <p:cNvSpPr txBox="1"/>
          <p:nvPr/>
        </p:nvSpPr>
        <p:spPr>
          <a:xfrm>
            <a:off x="2261564" y="-11468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CROSS SELLING</a:t>
            </a:r>
            <a:endParaRPr dirty="0"/>
          </a:p>
        </p:txBody>
      </p:sp>
      <p:sp>
        <p:nvSpPr>
          <p:cNvPr id="7" name="Wie fühlt sich das Angebot für Sie soweit an?…">
            <a:extLst>
              <a:ext uri="{FF2B5EF4-FFF2-40B4-BE49-F238E27FC236}">
                <a16:creationId xmlns:a16="http://schemas.microsoft.com/office/drawing/2014/main" id="{9808AC88-AB29-288C-4143-8AF8D9B3F087}"/>
              </a:ext>
            </a:extLst>
          </p:cNvPr>
          <p:cNvSpPr txBox="1"/>
          <p:nvPr/>
        </p:nvSpPr>
        <p:spPr>
          <a:xfrm>
            <a:off x="1894857" y="2220691"/>
            <a:ext cx="20527914" cy="17139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spAutoFit/>
          </a:bodyPr>
          <a:lstStyle/>
          <a:p>
            <a:pPr defTabSz="457200">
              <a:buSzPct val="45000"/>
              <a:defRPr sz="4800" b="1">
                <a:solidFill>
                  <a:srgbClr val="2B669A"/>
                </a:solidFill>
                <a:latin typeface="Verdana"/>
                <a:ea typeface="Verdana"/>
                <a:cs typeface="Verdana"/>
                <a:sym typeface="Verdana"/>
              </a:defRPr>
            </a:pPr>
            <a:r>
              <a:rPr lang="de-DE" sz="5400" u="sng" dirty="0"/>
              <a:t>Cross-Selling im Profiverkauf</a:t>
            </a:r>
          </a:p>
          <a:p>
            <a:pPr algn="l" defTabSz="457200">
              <a:buSzPct val="100000"/>
              <a:defRPr sz="4800" b="1">
                <a:solidFill>
                  <a:srgbClr val="2B669A"/>
                </a:solidFill>
                <a:latin typeface="Verdana"/>
                <a:ea typeface="Verdana"/>
                <a:cs typeface="Verdana"/>
                <a:sym typeface="Verdana"/>
              </a:defRPr>
            </a:pPr>
            <a:endParaRPr lang="de-DE" sz="4800" dirty="0">
              <a:sym typeface="Verdana"/>
            </a:endParaRPr>
          </a:p>
        </p:txBody>
      </p:sp>
      <p:sp>
        <p:nvSpPr>
          <p:cNvPr id="8" name="Textfeld 7">
            <a:extLst>
              <a:ext uri="{FF2B5EF4-FFF2-40B4-BE49-F238E27FC236}">
                <a16:creationId xmlns:a16="http://schemas.microsoft.com/office/drawing/2014/main" id="{160344ED-7C51-40B8-320B-E77906D8AAE3}"/>
              </a:ext>
            </a:extLst>
          </p:cNvPr>
          <p:cNvSpPr txBox="1"/>
          <p:nvPr/>
        </p:nvSpPr>
        <p:spPr>
          <a:xfrm>
            <a:off x="2230554" y="4053093"/>
            <a:ext cx="20527914" cy="71711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sz="4400" b="1" i="0" dirty="0">
                <a:solidFill>
                  <a:srgbClr val="2A669A"/>
                </a:solidFill>
                <a:effectLst/>
                <a:latin typeface="Verdana" panose="020B0604030504040204" pitchFamily="34" charset="0"/>
                <a:ea typeface="Verdana" panose="020B0604030504040204" pitchFamily="34" charset="0"/>
                <a:cs typeface="Verdana" panose="020B0604030504040204" pitchFamily="34" charset="0"/>
              </a:rPr>
              <a:t>Die Kernbotschaft:</a:t>
            </a:r>
            <a:r>
              <a:rPr lang="de-DE" sz="4400" b="0" i="0" u="none" strike="noStrike" dirty="0">
                <a:solidFill>
                  <a:srgbClr val="2A669A"/>
                </a:solidFill>
                <a:effectLst/>
                <a:latin typeface="Verdana" panose="020B0604030504040204" pitchFamily="34" charset="0"/>
                <a:ea typeface="Verdana" panose="020B0604030504040204" pitchFamily="34" charset="0"/>
                <a:cs typeface="Verdana" panose="020B0604030504040204" pitchFamily="34" charset="0"/>
              </a:rPr>
              <a:t> </a:t>
            </a:r>
          </a:p>
          <a:p>
            <a:endParaRPr lang="de-DE" sz="2000" b="0" i="0" u="none" strike="noStrike" dirty="0">
              <a:solidFill>
                <a:srgbClr val="2A669A"/>
              </a:solidFill>
              <a:effectLst/>
              <a:latin typeface="Verdana" panose="020B0604030504040204" pitchFamily="34" charset="0"/>
              <a:ea typeface="Verdana" panose="020B0604030504040204" pitchFamily="34" charset="0"/>
              <a:cs typeface="Verdana" panose="020B0604030504040204" pitchFamily="34" charset="0"/>
            </a:endParaRPr>
          </a:p>
          <a:p>
            <a:r>
              <a:rPr lang="de-DE" sz="4400" b="1" i="0" u="none" strike="noStrike" dirty="0">
                <a:solidFill>
                  <a:srgbClr val="2A669A"/>
                </a:solidFill>
                <a:effectLst/>
                <a:latin typeface="Verdana" panose="020B0604030504040204" pitchFamily="34" charset="0"/>
                <a:ea typeface="Verdana" panose="020B0604030504040204" pitchFamily="34" charset="0"/>
                <a:cs typeface="Verdana" panose="020B0604030504040204" pitchFamily="34" charset="0"/>
              </a:rPr>
              <a:t>„Wenn der Kunde auf seiner Baustelle steht und das Projekt stoppt, weil eine Kleinigkeit fehlt, hat der Verkäufer versagt.“</a:t>
            </a:r>
          </a:p>
          <a:p>
            <a:endParaRPr lang="de-DE" sz="4400" b="1" dirty="0">
              <a:solidFill>
                <a:srgbClr val="2A669A"/>
              </a:solidFill>
              <a:latin typeface="Verdana" panose="020B0604030504040204" pitchFamily="34" charset="0"/>
              <a:ea typeface="Verdana" panose="020B0604030504040204" pitchFamily="34" charset="0"/>
              <a:cs typeface="Verdana" panose="020B0604030504040204" pitchFamily="34" charset="0"/>
            </a:endParaRPr>
          </a:p>
          <a:p>
            <a:endParaRPr lang="de-DE" sz="4400" b="1" dirty="0">
              <a:solidFill>
                <a:srgbClr val="2A669A"/>
              </a:solidFill>
              <a:latin typeface="Verdana" panose="020B0604030504040204" pitchFamily="34" charset="0"/>
              <a:ea typeface="Verdana" panose="020B0604030504040204" pitchFamily="34" charset="0"/>
              <a:cs typeface="Verdana" panose="020B0604030504040204" pitchFamily="34" charset="0"/>
            </a:endParaRPr>
          </a:p>
          <a:p>
            <a:pPr defTabSz="457200">
              <a:buSzPct val="45000"/>
              <a:defRPr sz="4800" b="1">
                <a:solidFill>
                  <a:srgbClr val="2B669A"/>
                </a:solidFill>
                <a:latin typeface="Verdana"/>
                <a:ea typeface="Verdana"/>
                <a:cs typeface="Verdana"/>
                <a:sym typeface="Verdana"/>
              </a:defRPr>
            </a:pPr>
            <a:endParaRPr lang="de-DE" sz="4400" u="sng" dirty="0"/>
          </a:p>
          <a:p>
            <a:pPr defTabSz="457200">
              <a:buSzPct val="45000"/>
              <a:defRPr sz="4800" b="1">
                <a:solidFill>
                  <a:srgbClr val="2B669A"/>
                </a:solidFill>
                <a:latin typeface="Verdana"/>
                <a:ea typeface="Verdana"/>
                <a:cs typeface="Verdana"/>
                <a:sym typeface="Verdana"/>
              </a:defRPr>
            </a:pPr>
            <a:r>
              <a:rPr lang="de-DE" sz="4400" dirty="0">
                <a:sym typeface="Verdana"/>
              </a:rPr>
              <a:t>Cross-Selling im Profiverkauf ist Mitdenken. Wer dem Profi hilft, seine Baustelle reibungslos durchzuziehen, gewinnt nicht nur Umsatz, sondern </a:t>
            </a:r>
            <a:r>
              <a:rPr lang="de-DE" sz="4400" u="sng" dirty="0">
                <a:sym typeface="Verdana"/>
              </a:rPr>
              <a:t>unerschütterliche Loyalität</a:t>
            </a:r>
            <a:r>
              <a:rPr lang="de-DE" sz="4400" dirty="0">
                <a:sym typeface="Verdana"/>
              </a:rPr>
              <a:t>.</a:t>
            </a:r>
          </a:p>
          <a:p>
            <a:endParaRPr lang="de-DE" sz="4400" b="1" dirty="0">
              <a:solidFill>
                <a:srgbClr val="2A669A"/>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3687860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3BA48-5617-081B-F8EB-D2522E1A357A}"/>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834B5A83-2915-A6AD-9E95-2EEC79B8A4AD}"/>
              </a:ext>
            </a:extLst>
          </p:cNvPr>
          <p:cNvSpPr txBox="1"/>
          <p:nvPr/>
        </p:nvSpPr>
        <p:spPr>
          <a:xfrm>
            <a:off x="21858588" y="12755081"/>
            <a:ext cx="2452048" cy="76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36F2C050-B44C-9559-6C56-1EF2C58105B0}"/>
              </a:ext>
            </a:extLst>
          </p:cNvPr>
          <p:cNvSpPr txBox="1"/>
          <p:nvPr/>
        </p:nvSpPr>
        <p:spPr>
          <a:xfrm>
            <a:off x="22422770" y="13209897"/>
            <a:ext cx="1882486" cy="507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E478DDEC-F8C9-0132-107B-2A8900C83B53}"/>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BB3C091C-7F89-45E4-E2E3-AF75CC85BA36}"/>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0EA1B1C9-5216-FCB8-08E3-C54570B17FB0}"/>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E1879D78-CB1F-6870-87CB-8DEF14F51C12}"/>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D91F6099-4703-63F1-5093-5AFE2947285D}"/>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36C4DC3F-42B8-BC17-870A-DA7B97BE1155}"/>
              </a:ext>
            </a:extLst>
          </p:cNvPr>
          <p:cNvSpPr txBox="1"/>
          <p:nvPr/>
        </p:nvSpPr>
        <p:spPr>
          <a:xfrm>
            <a:off x="2261564" y="-11468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CROSS SELLING</a:t>
            </a:r>
            <a:endParaRPr dirty="0"/>
          </a:p>
        </p:txBody>
      </p:sp>
      <p:sp>
        <p:nvSpPr>
          <p:cNvPr id="7" name="Wie fühlt sich das Angebot für Sie soweit an?…">
            <a:extLst>
              <a:ext uri="{FF2B5EF4-FFF2-40B4-BE49-F238E27FC236}">
                <a16:creationId xmlns:a16="http://schemas.microsoft.com/office/drawing/2014/main" id="{8B0AECE7-271E-ADBB-849D-D3B953DA17F2}"/>
              </a:ext>
            </a:extLst>
          </p:cNvPr>
          <p:cNvSpPr txBox="1"/>
          <p:nvPr/>
        </p:nvSpPr>
        <p:spPr>
          <a:xfrm>
            <a:off x="1894857" y="2220691"/>
            <a:ext cx="20527914" cy="8269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spAutoFit/>
          </a:bodyPr>
          <a:lstStyle/>
          <a:p>
            <a:pPr defTabSz="457200">
              <a:buSzPct val="100000"/>
              <a:defRPr sz="4800" b="1">
                <a:solidFill>
                  <a:srgbClr val="2B669A"/>
                </a:solidFill>
                <a:latin typeface="Verdana"/>
                <a:ea typeface="Verdana"/>
                <a:cs typeface="Verdana"/>
                <a:sym typeface="Verdana"/>
              </a:defRPr>
            </a:pPr>
            <a:r>
              <a:rPr lang="de-DE" sz="4800" u="sng" dirty="0">
                <a:sym typeface="Verdana"/>
              </a:rPr>
              <a:t>Die Baustellen-Stopp-Vermeidungsstrategie</a:t>
            </a:r>
          </a:p>
          <a:p>
            <a:pPr algn="l" defTabSz="457200">
              <a:buSzPct val="100000"/>
              <a:defRPr sz="4800" b="1">
                <a:solidFill>
                  <a:srgbClr val="2B669A"/>
                </a:solidFill>
                <a:latin typeface="Verdana"/>
                <a:ea typeface="Verdana"/>
                <a:cs typeface="Verdana"/>
                <a:sym typeface="Verdana"/>
              </a:defRPr>
            </a:pPr>
            <a:endParaRPr lang="de-DE" sz="4400" dirty="0">
              <a:sym typeface="Verdana"/>
            </a:endParaRPr>
          </a:p>
          <a:p>
            <a:pPr algn="l" defTabSz="457200">
              <a:buSzPct val="100000"/>
              <a:defRPr sz="4800" b="1">
                <a:solidFill>
                  <a:srgbClr val="2B669A"/>
                </a:solidFill>
                <a:latin typeface="Verdana"/>
                <a:ea typeface="Verdana"/>
                <a:cs typeface="Verdana"/>
                <a:sym typeface="Verdana"/>
              </a:defRPr>
            </a:pPr>
            <a:endParaRPr lang="de-DE" sz="4400" dirty="0">
              <a:sym typeface="Verdana"/>
            </a:endParaRPr>
          </a:p>
          <a:p>
            <a:pPr algn="l" defTabSz="457200">
              <a:buSzPct val="100000"/>
              <a:defRPr sz="4800" b="1">
                <a:solidFill>
                  <a:srgbClr val="2B669A"/>
                </a:solidFill>
                <a:latin typeface="Verdana"/>
                <a:ea typeface="Verdana"/>
                <a:cs typeface="Verdana"/>
                <a:sym typeface="Verdana"/>
              </a:defRPr>
            </a:pPr>
            <a:r>
              <a:rPr lang="de-DE" sz="4400" b="1" dirty="0">
                <a:sym typeface="Verdana"/>
              </a:rPr>
              <a:t>Der Gedanke:</a:t>
            </a:r>
            <a:r>
              <a:rPr lang="de-DE" sz="4400" dirty="0">
                <a:sym typeface="Verdana"/>
              </a:rPr>
              <a:t> </a:t>
            </a:r>
          </a:p>
          <a:p>
            <a:pPr algn="l" defTabSz="457200">
              <a:buSzPct val="100000"/>
              <a:defRPr sz="4800" b="1">
                <a:solidFill>
                  <a:srgbClr val="2B669A"/>
                </a:solidFill>
                <a:latin typeface="Verdana"/>
                <a:ea typeface="Verdana"/>
                <a:cs typeface="Verdana"/>
                <a:sym typeface="Verdana"/>
              </a:defRPr>
            </a:pPr>
            <a:endParaRPr lang="de-DE" sz="2000" dirty="0">
              <a:sym typeface="Verdana"/>
            </a:endParaRPr>
          </a:p>
          <a:p>
            <a:pPr defTabSz="457200">
              <a:buSzPct val="100000"/>
              <a:defRPr sz="4800" b="1">
                <a:solidFill>
                  <a:srgbClr val="2B669A"/>
                </a:solidFill>
                <a:latin typeface="Verdana"/>
                <a:ea typeface="Verdana"/>
                <a:cs typeface="Verdana"/>
                <a:sym typeface="Verdana"/>
              </a:defRPr>
            </a:pPr>
            <a:r>
              <a:rPr lang="de-DE" sz="4400" dirty="0">
                <a:sym typeface="Verdana"/>
              </a:rPr>
              <a:t>Das Cross-Selling-Produkt so verkaufen, dass der Profi denkt: </a:t>
            </a:r>
            <a:r>
              <a:rPr lang="de-DE" sz="4400" i="1" dirty="0">
                <a:sym typeface="Verdana"/>
              </a:rPr>
              <a:t>„Danke, dass du mitgedacht hast!“</a:t>
            </a:r>
          </a:p>
          <a:p>
            <a:pPr algn="l" defTabSz="457200">
              <a:buSzPct val="100000"/>
              <a:defRPr sz="4800" b="1">
                <a:solidFill>
                  <a:srgbClr val="2B669A"/>
                </a:solidFill>
                <a:latin typeface="Verdana"/>
                <a:ea typeface="Verdana"/>
                <a:cs typeface="Verdana"/>
                <a:sym typeface="Verdana"/>
              </a:defRPr>
            </a:pPr>
            <a:endParaRPr lang="de-DE" sz="4400" i="1" dirty="0">
              <a:sym typeface="Verdana"/>
            </a:endParaRPr>
          </a:p>
          <a:p>
            <a:pPr algn="l" defTabSz="457200">
              <a:buSzPct val="100000"/>
              <a:defRPr sz="4800" b="1">
                <a:solidFill>
                  <a:srgbClr val="2B669A"/>
                </a:solidFill>
                <a:latin typeface="Verdana"/>
                <a:ea typeface="Verdana"/>
                <a:cs typeface="Verdana"/>
                <a:sym typeface="Verdana"/>
              </a:defRPr>
            </a:pPr>
            <a:endParaRPr lang="de-DE" sz="4400" i="1" dirty="0">
              <a:sym typeface="Verdana"/>
            </a:endParaRPr>
          </a:p>
          <a:p>
            <a:pPr algn="l" defTabSz="457200">
              <a:buSzPct val="100000"/>
              <a:defRPr sz="4800" b="1">
                <a:solidFill>
                  <a:srgbClr val="2B669A"/>
                </a:solidFill>
                <a:latin typeface="Verdana"/>
                <a:ea typeface="Verdana"/>
                <a:cs typeface="Verdana"/>
                <a:sym typeface="Verdana"/>
              </a:defRPr>
            </a:pPr>
            <a:r>
              <a:rPr lang="de-DE" sz="4400" dirty="0">
                <a:sym typeface="Verdana"/>
              </a:rPr>
              <a:t>Die Ansprache:</a:t>
            </a:r>
          </a:p>
          <a:p>
            <a:pPr algn="l" defTabSz="457200">
              <a:buSzPct val="100000"/>
              <a:defRPr sz="4800" b="1">
                <a:solidFill>
                  <a:srgbClr val="2B669A"/>
                </a:solidFill>
                <a:latin typeface="Verdana"/>
                <a:ea typeface="Verdana"/>
                <a:cs typeface="Verdana"/>
                <a:sym typeface="Verdana"/>
              </a:defRPr>
            </a:pPr>
            <a:endParaRPr lang="de-DE" sz="2000" dirty="0">
              <a:sym typeface="Verdana"/>
            </a:endParaRPr>
          </a:p>
          <a:p>
            <a:pPr defTabSz="457200">
              <a:buSzPct val="100000"/>
              <a:defRPr sz="4800" b="1">
                <a:solidFill>
                  <a:srgbClr val="2B669A"/>
                </a:solidFill>
                <a:latin typeface="Verdana"/>
                <a:ea typeface="Verdana"/>
                <a:cs typeface="Verdana"/>
                <a:sym typeface="Verdana"/>
              </a:defRPr>
            </a:pPr>
            <a:r>
              <a:rPr lang="de-DE" sz="4400" i="1" dirty="0">
                <a:sym typeface="Verdana"/>
              </a:rPr>
              <a:t>„Lass uns kurz gemeinsam feststellen, was Du auf jeden Fall noch brauchst, damit Deine Baustelle reibungslos läuft.“</a:t>
            </a:r>
          </a:p>
        </p:txBody>
      </p:sp>
    </p:spTree>
    <p:extLst>
      <p:ext uri="{BB962C8B-B14F-4D97-AF65-F5344CB8AC3E}">
        <p14:creationId xmlns:p14="http://schemas.microsoft.com/office/powerpoint/2010/main" val="4124040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8D67D-CDAA-A1BA-166F-278F481EE09F}"/>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BCAE4D99-9E92-449F-918F-BC57F6A908F1}"/>
              </a:ext>
            </a:extLst>
          </p:cNvPr>
          <p:cNvSpPr txBox="1"/>
          <p:nvPr/>
        </p:nvSpPr>
        <p:spPr>
          <a:xfrm>
            <a:off x="21858588" y="12755081"/>
            <a:ext cx="2452048" cy="76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CACC8A43-939E-FD42-F8F3-9CEA49FD76D9}"/>
              </a:ext>
            </a:extLst>
          </p:cNvPr>
          <p:cNvSpPr txBox="1"/>
          <p:nvPr/>
        </p:nvSpPr>
        <p:spPr>
          <a:xfrm>
            <a:off x="22422770" y="13209897"/>
            <a:ext cx="1882486" cy="507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BFE47962-B995-8C4D-E99E-BCD227927E47}"/>
              </a:ext>
            </a:extLst>
          </p:cNvPr>
          <p:cNvPicPr>
            <a:picLocks noChangeAspect="1"/>
          </p:cNvPicPr>
          <p:nvPr/>
        </p:nvPicPr>
        <p:blipFill>
          <a:blip r:embed="rId2"/>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54796A64-337F-18B2-A420-D50C9D1A6AB4}"/>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FAF22432-CDE1-C6DA-AEF6-D0A3F57A5098}"/>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00E3B91F-353A-A054-9684-A182EB521140}"/>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BF6FB3FB-0E78-E36B-82C9-86495148F647}"/>
                </a:ext>
              </a:extLst>
            </p:cNvPr>
            <p:cNvPicPr>
              <a:picLocks noChangeAspect="1"/>
            </p:cNvPicPr>
            <p:nvPr/>
          </p:nvPicPr>
          <p:blipFill>
            <a:blip r:embed="rId4"/>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90BCD3C9-BDDB-C2AB-9DCD-1948AD6C5622}"/>
              </a:ext>
            </a:extLst>
          </p:cNvPr>
          <p:cNvSpPr txBox="1"/>
          <p:nvPr/>
        </p:nvSpPr>
        <p:spPr>
          <a:xfrm>
            <a:off x="2261564" y="-11468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CROSS SELLING</a:t>
            </a:r>
            <a:endParaRPr dirty="0"/>
          </a:p>
        </p:txBody>
      </p:sp>
      <p:sp>
        <p:nvSpPr>
          <p:cNvPr id="7" name="Wie fühlt sich das Angebot für Sie soweit an?…">
            <a:extLst>
              <a:ext uri="{FF2B5EF4-FFF2-40B4-BE49-F238E27FC236}">
                <a16:creationId xmlns:a16="http://schemas.microsoft.com/office/drawing/2014/main" id="{5C3A26FD-D887-C08D-4B11-0E1938E9A4DA}"/>
              </a:ext>
            </a:extLst>
          </p:cNvPr>
          <p:cNvSpPr txBox="1"/>
          <p:nvPr/>
        </p:nvSpPr>
        <p:spPr>
          <a:xfrm>
            <a:off x="2250325" y="2220691"/>
            <a:ext cx="18898681" cy="975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spAutoFit/>
          </a:bodyPr>
          <a:lstStyle/>
          <a:p>
            <a:r>
              <a:rPr lang="de-DE" sz="5400" b="1" dirty="0">
                <a:solidFill>
                  <a:srgbClr val="2A669A"/>
                </a:solidFill>
                <a:latin typeface="Verdana" panose="020B0604030504040204" pitchFamily="34" charset="0"/>
                <a:ea typeface="Verdana" panose="020B0604030504040204" pitchFamily="34" charset="0"/>
                <a:cs typeface="Verdana" panose="020B0604030504040204" pitchFamily="34" charset="0"/>
              </a:rPr>
              <a:t>Die „Baustellen-Versicherung“</a:t>
            </a:r>
          </a:p>
        </p:txBody>
      </p:sp>
      <p:sp>
        <p:nvSpPr>
          <p:cNvPr id="11" name="Textfeld 10">
            <a:extLst>
              <a:ext uri="{FF2B5EF4-FFF2-40B4-BE49-F238E27FC236}">
                <a16:creationId xmlns:a16="http://schemas.microsoft.com/office/drawing/2014/main" id="{1C1D1D53-6AF4-B091-A66A-3E910B4418C2}"/>
              </a:ext>
            </a:extLst>
          </p:cNvPr>
          <p:cNvSpPr txBox="1"/>
          <p:nvPr/>
        </p:nvSpPr>
        <p:spPr>
          <a:xfrm>
            <a:off x="1748023" y="4441954"/>
            <a:ext cx="20887954" cy="4832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de-DE" sz="4400" b="1" dirty="0">
                <a:solidFill>
                  <a:srgbClr val="2A669A"/>
                </a:solidFill>
                <a:latin typeface="Verdana" panose="020B0604030504040204" pitchFamily="34" charset="0"/>
                <a:ea typeface="Verdana" panose="020B0604030504040204" pitchFamily="34" charset="0"/>
                <a:cs typeface="Verdana" panose="020B0604030504040204" pitchFamily="34" charset="0"/>
              </a:rPr>
              <a:t>Statt</a:t>
            </a:r>
            <a:r>
              <a:rPr lang="de-DE" sz="4400" b="1" i="1" dirty="0">
                <a:solidFill>
                  <a:srgbClr val="2A669A"/>
                </a:solidFill>
                <a:latin typeface="Verdana" panose="020B0604030504040204" pitchFamily="34" charset="0"/>
                <a:ea typeface="Verdana" panose="020B0604030504040204" pitchFamily="34" charset="0"/>
                <a:cs typeface="Verdana" panose="020B0604030504040204" pitchFamily="34" charset="0"/>
              </a:rPr>
              <a:t>: „Brauchen Sie auch noch Kleber?“</a:t>
            </a:r>
            <a:endParaRPr lang="de-DE" sz="4400" b="1" dirty="0">
              <a:solidFill>
                <a:srgbClr val="2A669A"/>
              </a:solidFill>
              <a:latin typeface="Verdana" panose="020B0604030504040204" pitchFamily="34" charset="0"/>
              <a:ea typeface="Verdana" panose="020B0604030504040204" pitchFamily="34" charset="0"/>
              <a:cs typeface="Verdana" panose="020B0604030504040204" pitchFamily="34" charset="0"/>
            </a:endParaRPr>
          </a:p>
          <a:p>
            <a:pPr algn="l"/>
            <a:endParaRPr lang="de-DE" sz="4400" b="1" dirty="0">
              <a:solidFill>
                <a:srgbClr val="2A669A"/>
              </a:solidFill>
              <a:latin typeface="Verdana" panose="020B0604030504040204" pitchFamily="34" charset="0"/>
              <a:ea typeface="Verdana" panose="020B0604030504040204" pitchFamily="34" charset="0"/>
              <a:cs typeface="Verdana" panose="020B0604030504040204" pitchFamily="34" charset="0"/>
            </a:endParaRPr>
          </a:p>
          <a:p>
            <a:pPr algn="l"/>
            <a:endParaRPr lang="de-DE" sz="4400" b="1" dirty="0">
              <a:solidFill>
                <a:srgbClr val="2A669A"/>
              </a:solidFill>
              <a:latin typeface="Verdana" panose="020B0604030504040204" pitchFamily="34" charset="0"/>
              <a:ea typeface="Verdana" panose="020B0604030504040204" pitchFamily="34" charset="0"/>
              <a:cs typeface="Verdana" panose="020B0604030504040204" pitchFamily="34" charset="0"/>
            </a:endParaRPr>
          </a:p>
          <a:p>
            <a:pPr algn="l"/>
            <a:r>
              <a:rPr lang="de-DE" sz="4400" b="1" i="1" dirty="0">
                <a:solidFill>
                  <a:srgbClr val="2A669A"/>
                </a:solidFill>
                <a:latin typeface="Verdana" panose="020B0604030504040204" pitchFamily="34" charset="0"/>
                <a:ea typeface="Verdana" panose="020B0604030504040204" pitchFamily="34" charset="0"/>
                <a:cs typeface="Verdana" panose="020B0604030504040204" pitchFamily="34" charset="0"/>
              </a:rPr>
              <a:t>„Ganz ehrlich: Nehmen Sie zwei Sack mehr mit, als Sie berechnet haben. Was Sie nicht brauchen, bringen Sie mir nächste Woche einfach ungeöffnet zurück. Das ist billiger als die Zeit, die Sie verlieren, wenn Ihnen am Samstagnachmittag drei Kilo fehlen.“</a:t>
            </a:r>
          </a:p>
        </p:txBody>
      </p:sp>
    </p:spTree>
    <p:extLst>
      <p:ext uri="{BB962C8B-B14F-4D97-AF65-F5344CB8AC3E}">
        <p14:creationId xmlns:p14="http://schemas.microsoft.com/office/powerpoint/2010/main" val="1892919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656C7-453D-0B1D-17D8-9DED505EBD7F}"/>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50BB73E7-DB93-E998-8D09-1E4C909C2F17}"/>
              </a:ext>
            </a:extLst>
          </p:cNvPr>
          <p:cNvSpPr txBox="1"/>
          <p:nvPr/>
        </p:nvSpPr>
        <p:spPr>
          <a:xfrm>
            <a:off x="21858588" y="12755081"/>
            <a:ext cx="2452048" cy="76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8A38F534-86D2-1326-5092-65295BD5F18F}"/>
              </a:ext>
            </a:extLst>
          </p:cNvPr>
          <p:cNvSpPr txBox="1"/>
          <p:nvPr/>
        </p:nvSpPr>
        <p:spPr>
          <a:xfrm>
            <a:off x="22422770" y="13209897"/>
            <a:ext cx="1882486" cy="507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6F7BA661-819D-8AA1-2FAA-E8F1B175DF93}"/>
              </a:ext>
            </a:extLst>
          </p:cNvPr>
          <p:cNvPicPr>
            <a:picLocks noChangeAspect="1"/>
          </p:cNvPicPr>
          <p:nvPr/>
        </p:nvPicPr>
        <p:blipFill>
          <a:blip r:embed="rId2"/>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0D4FAE4C-E209-E18C-B99A-ACA0F7762840}"/>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1272CC8B-6448-D4DE-E4F2-DA4F4A8E5E30}"/>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5FE53619-E3EC-3AD4-E0F9-058A85B9271D}"/>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74D63A79-A24D-674F-C57B-112A9AF0D5B5}"/>
                </a:ext>
              </a:extLst>
            </p:cNvPr>
            <p:cNvPicPr>
              <a:picLocks noChangeAspect="1"/>
            </p:cNvPicPr>
            <p:nvPr/>
          </p:nvPicPr>
          <p:blipFill>
            <a:blip r:embed="rId4"/>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0F53FCBE-7571-772A-17DB-9C6230237673}"/>
              </a:ext>
            </a:extLst>
          </p:cNvPr>
          <p:cNvSpPr txBox="1"/>
          <p:nvPr/>
        </p:nvSpPr>
        <p:spPr>
          <a:xfrm>
            <a:off x="2261564" y="-11468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CROSS SELLING</a:t>
            </a:r>
            <a:endParaRPr dirty="0"/>
          </a:p>
        </p:txBody>
      </p:sp>
      <p:sp>
        <p:nvSpPr>
          <p:cNvPr id="7" name="Wie fühlt sich das Angebot für Sie soweit an?…">
            <a:extLst>
              <a:ext uri="{FF2B5EF4-FFF2-40B4-BE49-F238E27FC236}">
                <a16:creationId xmlns:a16="http://schemas.microsoft.com/office/drawing/2014/main" id="{41025601-E8A2-293D-794A-D3875C21E12F}"/>
              </a:ext>
            </a:extLst>
          </p:cNvPr>
          <p:cNvSpPr txBox="1"/>
          <p:nvPr/>
        </p:nvSpPr>
        <p:spPr>
          <a:xfrm>
            <a:off x="2250325" y="2220691"/>
            <a:ext cx="18898681" cy="975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spAutoFit/>
          </a:bodyPr>
          <a:lstStyle/>
          <a:p>
            <a:r>
              <a:rPr lang="de-DE" sz="5400" b="1" dirty="0">
                <a:solidFill>
                  <a:srgbClr val="2A669A"/>
                </a:solidFill>
                <a:latin typeface="Verdana" panose="020B0604030504040204" pitchFamily="34" charset="0"/>
                <a:ea typeface="Verdana" panose="020B0604030504040204" pitchFamily="34" charset="0"/>
                <a:cs typeface="Verdana" panose="020B0604030504040204" pitchFamily="34" charset="0"/>
              </a:rPr>
              <a:t>Die „Ich-will-Sie-nicht-ärgern“-Technik</a:t>
            </a:r>
          </a:p>
        </p:txBody>
      </p:sp>
      <p:sp>
        <p:nvSpPr>
          <p:cNvPr id="11" name="Textfeld 10">
            <a:extLst>
              <a:ext uri="{FF2B5EF4-FFF2-40B4-BE49-F238E27FC236}">
                <a16:creationId xmlns:a16="http://schemas.microsoft.com/office/drawing/2014/main" id="{5B59DF47-4F8A-6845-4B57-36544F635FDC}"/>
              </a:ext>
            </a:extLst>
          </p:cNvPr>
          <p:cNvSpPr txBox="1"/>
          <p:nvPr/>
        </p:nvSpPr>
        <p:spPr>
          <a:xfrm>
            <a:off x="2196658" y="4014396"/>
            <a:ext cx="20887954" cy="5509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de-DE" sz="4400" b="1" dirty="0">
                <a:solidFill>
                  <a:srgbClr val="2A669A"/>
                </a:solidFill>
                <a:latin typeface="Verdana" panose="020B0604030504040204" pitchFamily="34" charset="0"/>
                <a:ea typeface="Verdana" panose="020B0604030504040204" pitchFamily="34" charset="0"/>
                <a:cs typeface="Verdana" panose="020B0604030504040204" pitchFamily="34" charset="0"/>
              </a:rPr>
              <a:t>Statt: </a:t>
            </a:r>
            <a:r>
              <a:rPr lang="de-DE" sz="4400" b="1" i="1" dirty="0">
                <a:solidFill>
                  <a:srgbClr val="2A669A"/>
                </a:solidFill>
                <a:latin typeface="Verdana" panose="020B0604030504040204" pitchFamily="34" charset="0"/>
                <a:ea typeface="Verdana" panose="020B0604030504040204" pitchFamily="34" charset="0"/>
                <a:cs typeface="Verdana" panose="020B0604030504040204" pitchFamily="34" charset="0"/>
              </a:rPr>
              <a:t>„Brauchen Sie auch noch Kleber?“</a:t>
            </a:r>
            <a:endParaRPr lang="de-DE" sz="4400" b="1" dirty="0">
              <a:solidFill>
                <a:srgbClr val="2A669A"/>
              </a:solidFill>
              <a:latin typeface="Verdana" panose="020B0604030504040204" pitchFamily="34" charset="0"/>
              <a:ea typeface="Verdana" panose="020B0604030504040204" pitchFamily="34" charset="0"/>
              <a:cs typeface="Verdana" panose="020B0604030504040204" pitchFamily="34" charset="0"/>
            </a:endParaRPr>
          </a:p>
          <a:p>
            <a:pPr algn="l"/>
            <a:endParaRPr lang="de-DE" sz="4400" b="1" dirty="0">
              <a:solidFill>
                <a:srgbClr val="2A669A"/>
              </a:solidFill>
              <a:latin typeface="Verdana" panose="020B0604030504040204" pitchFamily="34" charset="0"/>
              <a:ea typeface="Verdana" panose="020B0604030504040204" pitchFamily="34" charset="0"/>
              <a:cs typeface="Verdana" panose="020B0604030504040204" pitchFamily="34" charset="0"/>
            </a:endParaRPr>
          </a:p>
          <a:p>
            <a:pPr algn="l"/>
            <a:endParaRPr lang="de-DE" sz="4400" b="1" dirty="0">
              <a:solidFill>
                <a:srgbClr val="2A669A"/>
              </a:solidFill>
              <a:latin typeface="Verdana" panose="020B0604030504040204" pitchFamily="34" charset="0"/>
              <a:ea typeface="Verdana" panose="020B0604030504040204" pitchFamily="34" charset="0"/>
              <a:cs typeface="Verdana" panose="020B0604030504040204" pitchFamily="34" charset="0"/>
            </a:endParaRPr>
          </a:p>
          <a:p>
            <a:pPr algn="l"/>
            <a:r>
              <a:rPr lang="de-DE" sz="4400" b="1" i="1" dirty="0">
                <a:solidFill>
                  <a:srgbClr val="2A669A"/>
                </a:solidFill>
                <a:latin typeface="Verdana" panose="020B0604030504040204" pitchFamily="34" charset="0"/>
                <a:ea typeface="Verdana" panose="020B0604030504040204" pitchFamily="34" charset="0"/>
                <a:cs typeface="Verdana" panose="020B0604030504040204" pitchFamily="34" charset="0"/>
              </a:rPr>
              <a:t>„Ich verkaufe Ihnen die Fliesen gerne, aber folgender Gedanke ist wichtig: Wenn Sie den speziellen Flex-Kleber nicht mitnehmen, rufen Sie mich am Montag an, weil die Fugen reißen. Wollen Sie das Risiko eingehen oder nehmen wir die Sicherheit direkt mit?“</a:t>
            </a:r>
          </a:p>
        </p:txBody>
      </p:sp>
    </p:spTree>
    <p:extLst>
      <p:ext uri="{BB962C8B-B14F-4D97-AF65-F5344CB8AC3E}">
        <p14:creationId xmlns:p14="http://schemas.microsoft.com/office/powerpoint/2010/main" val="3144154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E8669-6B0B-55D5-2597-366DB3E7228B}"/>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9A9CDD9B-2ECA-2552-1AA2-9132E8FD7F73}"/>
              </a:ext>
            </a:extLst>
          </p:cNvPr>
          <p:cNvSpPr txBox="1"/>
          <p:nvPr/>
        </p:nvSpPr>
        <p:spPr>
          <a:xfrm>
            <a:off x="21858588" y="12755081"/>
            <a:ext cx="2452048" cy="76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A06413C4-79AC-4F9C-5FCD-6AC08599DC55}"/>
              </a:ext>
            </a:extLst>
          </p:cNvPr>
          <p:cNvSpPr txBox="1"/>
          <p:nvPr/>
        </p:nvSpPr>
        <p:spPr>
          <a:xfrm>
            <a:off x="22422770" y="13209897"/>
            <a:ext cx="1882486" cy="507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25527652-9BFC-639E-FD34-4A7B33D4E718}"/>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AA1D9AF5-035B-05A9-0AF4-AC06BF92C763}"/>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53B58527-76C7-4065-1436-E6CCA0283BB5}"/>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566CD40E-E80A-2860-8F3F-F7F57BD95FE3}"/>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711A651B-3F84-27DF-1EED-6660D76819D7}"/>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E770CB72-40FE-1136-CCE7-BEF81ED51A8D}"/>
              </a:ext>
            </a:extLst>
          </p:cNvPr>
          <p:cNvSpPr txBox="1"/>
          <p:nvPr/>
        </p:nvSpPr>
        <p:spPr>
          <a:xfrm>
            <a:off x="2261564" y="-11468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CROSS SELLING</a:t>
            </a:r>
            <a:endParaRPr dirty="0"/>
          </a:p>
        </p:txBody>
      </p:sp>
      <p:sp>
        <p:nvSpPr>
          <p:cNvPr id="7" name="Wie fühlt sich das Angebot für Sie soweit an?…">
            <a:extLst>
              <a:ext uri="{FF2B5EF4-FFF2-40B4-BE49-F238E27FC236}">
                <a16:creationId xmlns:a16="http://schemas.microsoft.com/office/drawing/2014/main" id="{789631C7-321C-DA0C-FBDB-38B3952292DD}"/>
              </a:ext>
            </a:extLst>
          </p:cNvPr>
          <p:cNvSpPr txBox="1"/>
          <p:nvPr/>
        </p:nvSpPr>
        <p:spPr>
          <a:xfrm>
            <a:off x="2261564" y="2681536"/>
            <a:ext cx="20527914" cy="7623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spAutoFit/>
          </a:bodyPr>
          <a:lstStyle/>
          <a:p>
            <a:pPr algn="l" defTabSz="457200">
              <a:buSzPct val="100000"/>
              <a:defRPr sz="4800" b="1">
                <a:solidFill>
                  <a:srgbClr val="2B669A"/>
                </a:solidFill>
                <a:latin typeface="Verdana"/>
                <a:ea typeface="Verdana"/>
                <a:cs typeface="Verdana"/>
                <a:sym typeface="Verdana"/>
              </a:defRPr>
            </a:pPr>
            <a:r>
              <a:rPr lang="de-DE" sz="5400" dirty="0">
                <a:sym typeface="Verdana"/>
              </a:rPr>
              <a:t>Die „Haftungs-Verschiebung“ (Risikomanager)</a:t>
            </a:r>
          </a:p>
          <a:p>
            <a:pPr algn="l" defTabSz="457200">
              <a:buSzPct val="100000"/>
              <a:defRPr sz="4800" b="1">
                <a:solidFill>
                  <a:srgbClr val="2B669A"/>
                </a:solidFill>
                <a:latin typeface="Verdana"/>
                <a:ea typeface="Verdana"/>
                <a:cs typeface="Verdana"/>
                <a:sym typeface="Verdana"/>
              </a:defRPr>
            </a:pPr>
            <a:endParaRPr lang="de-DE" sz="4800" dirty="0">
              <a:sym typeface="Verdana"/>
            </a:endParaRPr>
          </a:p>
          <a:p>
            <a:pPr algn="l" defTabSz="457200">
              <a:buSzPct val="100000"/>
              <a:defRPr sz="4800" b="1">
                <a:solidFill>
                  <a:srgbClr val="2B669A"/>
                </a:solidFill>
                <a:latin typeface="Verdana"/>
                <a:ea typeface="Verdana"/>
                <a:cs typeface="Verdana"/>
                <a:sym typeface="Verdana"/>
              </a:defRPr>
            </a:pPr>
            <a:endParaRPr lang="de-DE" sz="4800" dirty="0">
              <a:sym typeface="Verdana"/>
            </a:endParaRPr>
          </a:p>
          <a:p>
            <a:pPr marL="914400" indent="-914400" algn="l" defTabSz="457200">
              <a:buSzPct val="100000"/>
              <a:buAutoNum type="arabicPeriod"/>
              <a:defRPr sz="4800" b="1">
                <a:solidFill>
                  <a:srgbClr val="2B669A"/>
                </a:solidFill>
                <a:latin typeface="Verdana"/>
                <a:ea typeface="Verdana"/>
                <a:cs typeface="Verdana"/>
                <a:sym typeface="Verdana"/>
              </a:defRPr>
            </a:pPr>
            <a:endParaRPr lang="de-DE" sz="4800" dirty="0">
              <a:sym typeface="Verdana"/>
            </a:endParaRPr>
          </a:p>
          <a:p>
            <a:pPr algn="l" defTabSz="457200">
              <a:buSzPct val="100000"/>
              <a:defRPr sz="4800" b="1">
                <a:solidFill>
                  <a:srgbClr val="2B669A"/>
                </a:solidFill>
                <a:latin typeface="Verdana"/>
                <a:ea typeface="Verdana"/>
                <a:cs typeface="Verdana"/>
                <a:sym typeface="Verdana"/>
              </a:defRPr>
            </a:pPr>
            <a:r>
              <a:rPr lang="de-DE" sz="4800" i="1" dirty="0">
                <a:sym typeface="Verdana"/>
              </a:rPr>
              <a:t>„Pass auf, ich weiß, du willst die Kosten für den Kunden drücken. Aber wenn ich dir die Entkopplungsmatte nicht mitverkaufe und der Estrich arbeitet, stehst du in der Gewährleistung. Soll ich den Verzicht auf die Matte auf dem Lieferschein vermerken, oder sichern wir uns beide ab?“</a:t>
            </a:r>
          </a:p>
        </p:txBody>
      </p:sp>
    </p:spTree>
    <p:extLst>
      <p:ext uri="{BB962C8B-B14F-4D97-AF65-F5344CB8AC3E}">
        <p14:creationId xmlns:p14="http://schemas.microsoft.com/office/powerpoint/2010/main" val="2163064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62019-DF61-181D-087B-448F9A06A210}"/>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F2E198BB-5FD4-3C17-1246-76C7CECC2385}"/>
              </a:ext>
            </a:extLst>
          </p:cNvPr>
          <p:cNvSpPr txBox="1"/>
          <p:nvPr/>
        </p:nvSpPr>
        <p:spPr>
          <a:xfrm>
            <a:off x="21858588" y="12755081"/>
            <a:ext cx="2452048" cy="76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1B6391C1-DDFE-4B24-99E0-4689ED0E40D8}"/>
              </a:ext>
            </a:extLst>
          </p:cNvPr>
          <p:cNvSpPr txBox="1"/>
          <p:nvPr/>
        </p:nvSpPr>
        <p:spPr>
          <a:xfrm>
            <a:off x="22422770" y="13209897"/>
            <a:ext cx="1882486" cy="507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BAF86EB3-F435-FB94-A0D1-DE0114823CF8}"/>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E2C2A760-7233-47B1-3335-AC64F6CE4BD2}"/>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7083B16A-F129-242D-B9AD-62E0EEC6F8B5}"/>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8F9BB8F9-FDDD-2C71-C3FF-B78651463B2C}"/>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09F46B50-F942-5679-3F09-9DE5EA1AA852}"/>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D71C96EF-2FF7-27F6-F28C-F137FA5A6049}"/>
              </a:ext>
            </a:extLst>
          </p:cNvPr>
          <p:cNvSpPr txBox="1"/>
          <p:nvPr/>
        </p:nvSpPr>
        <p:spPr>
          <a:xfrm>
            <a:off x="2261564" y="-11468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CROSS SELLING</a:t>
            </a:r>
            <a:endParaRPr dirty="0"/>
          </a:p>
        </p:txBody>
      </p:sp>
      <p:sp>
        <p:nvSpPr>
          <p:cNvPr id="7" name="Wie fühlt sich das Angebot für Sie soweit an?…">
            <a:extLst>
              <a:ext uri="{FF2B5EF4-FFF2-40B4-BE49-F238E27FC236}">
                <a16:creationId xmlns:a16="http://schemas.microsoft.com/office/drawing/2014/main" id="{425EA79D-9904-8142-2A66-0ECF87DE830B}"/>
              </a:ext>
            </a:extLst>
          </p:cNvPr>
          <p:cNvSpPr txBox="1"/>
          <p:nvPr/>
        </p:nvSpPr>
        <p:spPr>
          <a:xfrm>
            <a:off x="2250325" y="2220691"/>
            <a:ext cx="18898681" cy="975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spAutoFit/>
          </a:bodyPr>
          <a:lstStyle/>
          <a:p>
            <a:pPr defTabSz="457200">
              <a:buSzPct val="45000"/>
              <a:defRPr sz="4800" b="1">
                <a:solidFill>
                  <a:srgbClr val="2B669A"/>
                </a:solidFill>
                <a:latin typeface="Verdana"/>
                <a:ea typeface="Verdana"/>
                <a:cs typeface="Verdana"/>
                <a:sym typeface="Verdana"/>
              </a:defRPr>
            </a:pPr>
            <a:r>
              <a:rPr lang="de-DE" sz="5400" dirty="0">
                <a:sym typeface="Verdana"/>
              </a:rPr>
              <a:t>Drei goldene Regeln für den Tresen</a:t>
            </a:r>
          </a:p>
        </p:txBody>
      </p:sp>
      <p:graphicFrame>
        <p:nvGraphicFramePr>
          <p:cNvPr id="8" name="Tabelle 7">
            <a:extLst>
              <a:ext uri="{FF2B5EF4-FFF2-40B4-BE49-F238E27FC236}">
                <a16:creationId xmlns:a16="http://schemas.microsoft.com/office/drawing/2014/main" id="{A8870C78-0763-3966-6990-9E4A4843297C}"/>
              </a:ext>
            </a:extLst>
          </p:cNvPr>
          <p:cNvGraphicFramePr>
            <a:graphicFrameLocks noGrp="1"/>
          </p:cNvGraphicFramePr>
          <p:nvPr>
            <p:extLst>
              <p:ext uri="{D42A27DB-BD31-4B8C-83A1-F6EECF244321}">
                <p14:modId xmlns:p14="http://schemas.microsoft.com/office/powerpoint/2010/main" val="974004156"/>
              </p:ext>
            </p:extLst>
          </p:nvPr>
        </p:nvGraphicFramePr>
        <p:xfrm>
          <a:off x="12192000" y="3833664"/>
          <a:ext cx="12113256" cy="7315200"/>
        </p:xfrm>
        <a:graphic>
          <a:graphicData uri="http://schemas.openxmlformats.org/drawingml/2006/table">
            <a:tbl>
              <a:tblPr/>
              <a:tblGrid>
                <a:gridCol w="12113256">
                  <a:extLst>
                    <a:ext uri="{9D8B030D-6E8A-4147-A177-3AD203B41FA5}">
                      <a16:colId xmlns:a16="http://schemas.microsoft.com/office/drawing/2014/main" val="210940567"/>
                    </a:ext>
                  </a:extLst>
                </a:gridCol>
              </a:tblGrid>
              <a:tr h="0">
                <a:tc>
                  <a:txBody>
                    <a:bodyPr/>
                    <a:lstStyle/>
                    <a:p>
                      <a:pPr>
                        <a:buNone/>
                      </a:pPr>
                      <a:r>
                        <a:rPr lang="de-DE" sz="6000" b="1" dirty="0">
                          <a:solidFill>
                            <a:srgbClr val="2A669A"/>
                          </a:solidFill>
                          <a:effectLst/>
                          <a:latin typeface="Google Sans Text"/>
                        </a:rPr>
                        <a:t>ist besser...</a:t>
                      </a:r>
                    </a:p>
                    <a:p>
                      <a:pPr>
                        <a:buNone/>
                      </a:pPr>
                      <a:endParaRPr lang="de-DE" sz="4400" dirty="0">
                        <a:solidFill>
                          <a:srgbClr val="2A669A"/>
                        </a:solidFill>
                        <a:effectLst/>
                        <a:latin typeface="Google Sans Tex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270348041"/>
                  </a:ext>
                </a:extLst>
              </a:tr>
              <a:tr h="0">
                <a:tc>
                  <a:txBody>
                    <a:bodyPr/>
                    <a:lstStyle/>
                    <a:p>
                      <a:pPr>
                        <a:buNone/>
                      </a:pPr>
                      <a:r>
                        <a:rPr lang="de-DE" sz="4400" b="1" dirty="0">
                          <a:solidFill>
                            <a:srgbClr val="2A669A"/>
                          </a:solidFill>
                          <a:effectLst/>
                          <a:latin typeface="Google Sans Text"/>
                        </a:rPr>
                        <a:t>Offene Fragen stellen:</a:t>
                      </a:r>
                      <a:r>
                        <a:rPr lang="de-DE" sz="4400" dirty="0">
                          <a:solidFill>
                            <a:srgbClr val="2A669A"/>
                          </a:solidFill>
                          <a:effectLst/>
                          <a:latin typeface="Google Sans Text"/>
                        </a:rPr>
                        <a:t> </a:t>
                      </a:r>
                    </a:p>
                    <a:p>
                      <a:pPr>
                        <a:buNone/>
                      </a:pPr>
                      <a:r>
                        <a:rPr lang="de-DE" sz="4400" dirty="0">
                          <a:solidFill>
                            <a:srgbClr val="2A669A"/>
                          </a:solidFill>
                          <a:effectLst/>
                          <a:latin typeface="Google Sans Text"/>
                        </a:rPr>
                        <a:t>„Wie sieht es mit dem Zubehör aus?“</a:t>
                      </a:r>
                    </a:p>
                    <a:p>
                      <a:pPr>
                        <a:buNone/>
                      </a:pPr>
                      <a:endParaRPr lang="de-DE" sz="4400" dirty="0">
                        <a:solidFill>
                          <a:srgbClr val="2A669A"/>
                        </a:solidFill>
                        <a:effectLst/>
                        <a:latin typeface="Google Sans Tex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59456994"/>
                  </a:ext>
                </a:extLst>
              </a:tr>
              <a:tr h="0">
                <a:tc>
                  <a:txBody>
                    <a:bodyPr/>
                    <a:lstStyle/>
                    <a:p>
                      <a:pPr>
                        <a:buNone/>
                      </a:pPr>
                      <a:r>
                        <a:rPr lang="de-DE" sz="4400" b="1" dirty="0">
                          <a:solidFill>
                            <a:srgbClr val="2A669A"/>
                          </a:solidFill>
                          <a:effectLst/>
                          <a:latin typeface="Google Sans Text"/>
                        </a:rPr>
                        <a:t>Begründen:</a:t>
                      </a:r>
                      <a:r>
                        <a:rPr lang="de-DE" sz="4400" dirty="0">
                          <a:solidFill>
                            <a:srgbClr val="2A669A"/>
                          </a:solidFill>
                          <a:effectLst/>
                          <a:latin typeface="Google Sans Text"/>
                        </a:rPr>
                        <a:t> </a:t>
                      </a:r>
                    </a:p>
                    <a:p>
                      <a:pPr>
                        <a:buNone/>
                      </a:pPr>
                      <a:r>
                        <a:rPr lang="de-DE" sz="4400" dirty="0">
                          <a:solidFill>
                            <a:srgbClr val="2A669A"/>
                          </a:solidFill>
                          <a:effectLst/>
                          <a:latin typeface="Google Sans Text"/>
                        </a:rPr>
                        <a:t>„Weil die Farbe auf diesem Putz sonst nicht deckt...“</a:t>
                      </a:r>
                    </a:p>
                    <a:p>
                      <a:pPr>
                        <a:buNone/>
                      </a:pPr>
                      <a:endParaRPr lang="de-DE" sz="4400" dirty="0">
                        <a:solidFill>
                          <a:srgbClr val="2A669A"/>
                        </a:solidFill>
                        <a:effectLst/>
                        <a:latin typeface="Google Sans Tex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52217065"/>
                  </a:ext>
                </a:extLst>
              </a:tr>
              <a:tr h="0">
                <a:tc>
                  <a:txBody>
                    <a:bodyPr/>
                    <a:lstStyle/>
                    <a:p>
                      <a:pPr>
                        <a:buNone/>
                      </a:pPr>
                      <a:r>
                        <a:rPr lang="de-DE" sz="4400" b="1" dirty="0">
                          <a:solidFill>
                            <a:srgbClr val="2A669A"/>
                          </a:solidFill>
                          <a:effectLst/>
                          <a:latin typeface="Google Sans Text"/>
                        </a:rPr>
                        <a:t>Experten-Status nutzen:</a:t>
                      </a:r>
                      <a:r>
                        <a:rPr lang="de-DE" sz="4400" dirty="0">
                          <a:solidFill>
                            <a:srgbClr val="2A669A"/>
                          </a:solidFill>
                          <a:effectLst/>
                          <a:latin typeface="Google Sans Text"/>
                        </a:rPr>
                        <a:t> </a:t>
                      </a:r>
                    </a:p>
                    <a:p>
                      <a:pPr>
                        <a:buNone/>
                      </a:pPr>
                      <a:r>
                        <a:rPr lang="de-DE" sz="4400" dirty="0">
                          <a:solidFill>
                            <a:srgbClr val="2A669A"/>
                          </a:solidFill>
                          <a:effectLst/>
                          <a:latin typeface="Google Sans Text"/>
                        </a:rPr>
                        <a:t>„Ich empfehle dazu immer...“</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219814120"/>
                  </a:ext>
                </a:extLst>
              </a:tr>
            </a:tbl>
          </a:graphicData>
        </a:graphic>
      </p:graphicFrame>
      <p:graphicFrame>
        <p:nvGraphicFramePr>
          <p:cNvPr id="10" name="Tabelle 9">
            <a:extLst>
              <a:ext uri="{FF2B5EF4-FFF2-40B4-BE49-F238E27FC236}">
                <a16:creationId xmlns:a16="http://schemas.microsoft.com/office/drawing/2014/main" id="{E1D79444-E891-FF21-51F4-DAFE6993CEE1}"/>
              </a:ext>
            </a:extLst>
          </p:cNvPr>
          <p:cNvGraphicFramePr>
            <a:graphicFrameLocks noGrp="1"/>
          </p:cNvGraphicFramePr>
          <p:nvPr>
            <p:extLst>
              <p:ext uri="{D42A27DB-BD31-4B8C-83A1-F6EECF244321}">
                <p14:modId xmlns:p14="http://schemas.microsoft.com/office/powerpoint/2010/main" val="100671114"/>
              </p:ext>
            </p:extLst>
          </p:nvPr>
        </p:nvGraphicFramePr>
        <p:xfrm>
          <a:off x="598712" y="3950037"/>
          <a:ext cx="10009112" cy="7315200"/>
        </p:xfrm>
        <a:graphic>
          <a:graphicData uri="http://schemas.openxmlformats.org/drawingml/2006/table">
            <a:tbl>
              <a:tblPr/>
              <a:tblGrid>
                <a:gridCol w="10009112">
                  <a:extLst>
                    <a:ext uri="{9D8B030D-6E8A-4147-A177-3AD203B41FA5}">
                      <a16:colId xmlns:a16="http://schemas.microsoft.com/office/drawing/2014/main" val="1896895937"/>
                    </a:ext>
                  </a:extLst>
                </a:gridCol>
              </a:tblGrid>
              <a:tr h="0">
                <a:tc>
                  <a:txBody>
                    <a:bodyPr/>
                    <a:lstStyle/>
                    <a:p>
                      <a:pPr>
                        <a:buNone/>
                      </a:pPr>
                      <a:r>
                        <a:rPr lang="de-DE" sz="6000" b="1" dirty="0">
                          <a:solidFill>
                            <a:srgbClr val="2A669A"/>
                          </a:solidFill>
                          <a:effectLst/>
                          <a:latin typeface="Google Sans Text"/>
                        </a:rPr>
                        <a:t>ist gut...</a:t>
                      </a:r>
                    </a:p>
                    <a:p>
                      <a:pPr>
                        <a:buNone/>
                      </a:pPr>
                      <a:endParaRPr lang="de-DE" sz="4400" dirty="0">
                        <a:solidFill>
                          <a:srgbClr val="2A669A"/>
                        </a:solidFill>
                        <a:effectLst/>
                        <a:latin typeface="Google Sans Tex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6446159"/>
                  </a:ext>
                </a:extLst>
              </a:tr>
              <a:tr h="0">
                <a:tc>
                  <a:txBody>
                    <a:bodyPr/>
                    <a:lstStyle/>
                    <a:p>
                      <a:pPr>
                        <a:buNone/>
                      </a:pPr>
                      <a:r>
                        <a:rPr lang="de-DE" sz="4400" b="1" dirty="0">
                          <a:solidFill>
                            <a:srgbClr val="2A669A"/>
                          </a:solidFill>
                          <a:effectLst/>
                          <a:latin typeface="Google Sans Text"/>
                        </a:rPr>
                        <a:t>Geschlossene Fragen:</a:t>
                      </a:r>
                      <a:r>
                        <a:rPr lang="de-DE" sz="4400" dirty="0">
                          <a:solidFill>
                            <a:srgbClr val="2A669A"/>
                          </a:solidFill>
                          <a:effectLst/>
                          <a:latin typeface="Google Sans Text"/>
                        </a:rPr>
                        <a:t> </a:t>
                      </a:r>
                    </a:p>
                    <a:p>
                      <a:pPr>
                        <a:buNone/>
                      </a:pPr>
                      <a:r>
                        <a:rPr lang="de-DE" sz="4400" dirty="0">
                          <a:solidFill>
                            <a:srgbClr val="2A669A"/>
                          </a:solidFill>
                          <a:effectLst/>
                          <a:latin typeface="Google Sans Text"/>
                        </a:rPr>
                        <a:t>„Brauchen Sie noch was?“ </a:t>
                      </a:r>
                    </a:p>
                    <a:p>
                      <a:pPr>
                        <a:buNone/>
                      </a:pPr>
                      <a:endParaRPr lang="de-DE" sz="4400" dirty="0">
                        <a:solidFill>
                          <a:srgbClr val="2A669A"/>
                        </a:solidFill>
                        <a:effectLst/>
                        <a:latin typeface="Google Sans Tex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88536951"/>
                  </a:ext>
                </a:extLst>
              </a:tr>
              <a:tr h="0">
                <a:tc>
                  <a:txBody>
                    <a:bodyPr/>
                    <a:lstStyle/>
                    <a:p>
                      <a:pPr>
                        <a:buNone/>
                      </a:pPr>
                      <a:r>
                        <a:rPr lang="de-DE" sz="4400" b="1" dirty="0">
                          <a:solidFill>
                            <a:srgbClr val="2A669A"/>
                          </a:solidFill>
                          <a:effectLst/>
                          <a:latin typeface="Google Sans Text"/>
                        </a:rPr>
                        <a:t>Nur aufzählen:</a:t>
                      </a:r>
                      <a:r>
                        <a:rPr lang="de-DE" sz="4400" dirty="0">
                          <a:solidFill>
                            <a:srgbClr val="2A669A"/>
                          </a:solidFill>
                          <a:effectLst/>
                          <a:latin typeface="Google Sans Text"/>
                        </a:rPr>
                        <a:t> </a:t>
                      </a:r>
                    </a:p>
                    <a:p>
                      <a:pPr>
                        <a:buNone/>
                      </a:pPr>
                      <a:r>
                        <a:rPr lang="de-DE" sz="4400" dirty="0">
                          <a:solidFill>
                            <a:srgbClr val="2A669A"/>
                          </a:solidFill>
                          <a:effectLst/>
                          <a:latin typeface="Google Sans Text"/>
                        </a:rPr>
                        <a:t>„Wir haben auch Pinsel und Abdeckfolie.“</a:t>
                      </a:r>
                    </a:p>
                    <a:p>
                      <a:pPr>
                        <a:buNone/>
                      </a:pPr>
                      <a:endParaRPr lang="de-DE" sz="4400" dirty="0">
                        <a:solidFill>
                          <a:srgbClr val="2A669A"/>
                        </a:solidFill>
                        <a:effectLst/>
                        <a:latin typeface="Google Sans Tex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96600350"/>
                  </a:ext>
                </a:extLst>
              </a:tr>
              <a:tr h="0">
                <a:tc>
                  <a:txBody>
                    <a:bodyPr/>
                    <a:lstStyle/>
                    <a:p>
                      <a:pPr>
                        <a:buNone/>
                      </a:pPr>
                      <a:r>
                        <a:rPr lang="de-DE" sz="4400" b="1" dirty="0">
                          <a:solidFill>
                            <a:srgbClr val="2A669A"/>
                          </a:solidFill>
                          <a:effectLst/>
                          <a:latin typeface="Google Sans Text"/>
                        </a:rPr>
                        <a:t>Unsicherheit:</a:t>
                      </a:r>
                      <a:r>
                        <a:rPr lang="de-DE" sz="4400" dirty="0">
                          <a:solidFill>
                            <a:srgbClr val="2A669A"/>
                          </a:solidFill>
                          <a:effectLst/>
                          <a:latin typeface="Google Sans Text"/>
                        </a:rPr>
                        <a:t> </a:t>
                      </a:r>
                    </a:p>
                    <a:p>
                      <a:pPr>
                        <a:buNone/>
                      </a:pPr>
                      <a:r>
                        <a:rPr lang="de-DE" sz="4400" dirty="0">
                          <a:solidFill>
                            <a:srgbClr val="2A669A"/>
                          </a:solidFill>
                          <a:effectLst/>
                          <a:latin typeface="Google Sans Text"/>
                        </a:rPr>
                        <a:t>„Vielleicht möchten Sie ja noch...“</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51710110"/>
                  </a:ext>
                </a:extLst>
              </a:tr>
            </a:tbl>
          </a:graphicData>
        </a:graphic>
      </p:graphicFrame>
    </p:spTree>
    <p:extLst>
      <p:ext uri="{BB962C8B-B14F-4D97-AF65-F5344CB8AC3E}">
        <p14:creationId xmlns:p14="http://schemas.microsoft.com/office/powerpoint/2010/main" val="2485583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4E05F-9009-D9E1-C733-6D6241F7642E}"/>
            </a:ext>
          </a:extLst>
        </p:cNvPr>
        <p:cNvGrpSpPr/>
        <p:nvPr/>
      </p:nvGrpSpPr>
      <p:grpSpPr>
        <a:xfrm>
          <a:off x="0" y="0"/>
          <a:ext cx="0" cy="0"/>
          <a:chOff x="0" y="0"/>
          <a:chExt cx="0" cy="0"/>
        </a:xfrm>
      </p:grpSpPr>
      <p:pic>
        <p:nvPicPr>
          <p:cNvPr id="856" name="pasted-image.tiff" descr="pasted-image.tiff">
            <a:extLst>
              <a:ext uri="{FF2B5EF4-FFF2-40B4-BE49-F238E27FC236}">
                <a16:creationId xmlns:a16="http://schemas.microsoft.com/office/drawing/2014/main" id="{BB97EC6B-2C83-E315-AB56-5A8B99B0853D}"/>
              </a:ext>
            </a:extLst>
          </p:cNvPr>
          <p:cNvPicPr>
            <a:picLocks noChangeAspect="1"/>
          </p:cNvPicPr>
          <p:nvPr/>
        </p:nvPicPr>
        <p:blipFill>
          <a:blip r:embed="rId3"/>
          <a:srcRect l="13603" t="21791" r="19919" b="5436"/>
          <a:stretch>
            <a:fillRect/>
          </a:stretch>
        </p:blipFill>
        <p:spPr>
          <a:xfrm>
            <a:off x="0" y="0"/>
            <a:ext cx="24384044" cy="18875179"/>
          </a:xfrm>
          <a:prstGeom prst="rect">
            <a:avLst/>
          </a:prstGeom>
          <a:ln w="12700">
            <a:miter lim="400000"/>
          </a:ln>
        </p:spPr>
      </p:pic>
      <p:sp>
        <p:nvSpPr>
          <p:cNvPr id="857" name="Gruppenarbeit">
            <a:extLst>
              <a:ext uri="{FF2B5EF4-FFF2-40B4-BE49-F238E27FC236}">
                <a16:creationId xmlns:a16="http://schemas.microsoft.com/office/drawing/2014/main" id="{FA149A20-18EB-8F91-20E9-1B30A45CC011}"/>
              </a:ext>
            </a:extLst>
          </p:cNvPr>
          <p:cNvSpPr txBox="1"/>
          <p:nvPr/>
        </p:nvSpPr>
        <p:spPr>
          <a:xfrm>
            <a:off x="460492" y="113202"/>
            <a:ext cx="23463015" cy="255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4300" tIns="114300" rIns="114300" bIns="114300">
            <a:spAutoFit/>
          </a:bodyPr>
          <a:lstStyle/>
          <a:p>
            <a:pPr lvl="1" indent="457200" defTabSz="2286000">
              <a:spcBef>
                <a:spcPts val="2400"/>
              </a:spcBef>
              <a:defRPr sz="15000">
                <a:solidFill>
                  <a:srgbClr val="2B669A"/>
                </a:solidFill>
                <a:latin typeface="Impact"/>
                <a:ea typeface="Impact"/>
                <a:cs typeface="Impact"/>
                <a:sym typeface="Impact"/>
              </a:defRPr>
            </a:pPr>
            <a:r>
              <a:t>Gruppenarbeit</a:t>
            </a:r>
          </a:p>
        </p:txBody>
      </p:sp>
      <p:sp>
        <p:nvSpPr>
          <p:cNvPr id="858" name="Text">
            <a:extLst>
              <a:ext uri="{FF2B5EF4-FFF2-40B4-BE49-F238E27FC236}">
                <a16:creationId xmlns:a16="http://schemas.microsoft.com/office/drawing/2014/main" id="{F363EF44-D57E-D4DC-98B1-1290A122F42E}"/>
              </a:ext>
            </a:extLst>
          </p:cNvPr>
          <p:cNvSpPr txBox="1"/>
          <p:nvPr/>
        </p:nvSpPr>
        <p:spPr>
          <a:xfrm>
            <a:off x="9442450" y="6739492"/>
            <a:ext cx="197687" cy="371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457200">
              <a:defRPr sz="1466">
                <a:latin typeface="Calibri"/>
                <a:ea typeface="Calibri"/>
                <a:cs typeface="Calibri"/>
                <a:sym typeface="Calibri"/>
              </a:defRPr>
            </a:lvl1pPr>
          </a:lstStyle>
          <a:p>
            <a:r>
              <a:t> </a:t>
            </a:r>
          </a:p>
        </p:txBody>
      </p:sp>
      <p:sp>
        <p:nvSpPr>
          <p:cNvPr id="860" name="WAS MACHT EINEN OPTIMALEN SALES-MITARBEITER AUS?">
            <a:extLst>
              <a:ext uri="{FF2B5EF4-FFF2-40B4-BE49-F238E27FC236}">
                <a16:creationId xmlns:a16="http://schemas.microsoft.com/office/drawing/2014/main" id="{0884B984-47CA-B3B4-046E-FB1E11C56C50}"/>
              </a:ext>
            </a:extLst>
          </p:cNvPr>
          <p:cNvSpPr txBox="1"/>
          <p:nvPr/>
        </p:nvSpPr>
        <p:spPr>
          <a:xfrm>
            <a:off x="847069" y="3905672"/>
            <a:ext cx="22689515" cy="7838683"/>
          </a:xfrm>
          <a:prstGeom prst="rect">
            <a:avLst/>
          </a:prstGeom>
          <a:ln w="127000">
            <a:solidFill>
              <a:srgbClr val="FE990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t">
            <a:spAutoFit/>
          </a:bodyPr>
          <a:lstStyle>
            <a:lvl1pPr defTabSz="2286000">
              <a:spcBef>
                <a:spcPts val="2400"/>
              </a:spcBef>
              <a:defRPr sz="7000">
                <a:solidFill>
                  <a:srgbClr val="4E4E4F"/>
                </a:solidFill>
                <a:latin typeface="Futura Bold"/>
                <a:ea typeface="Futura Bold"/>
                <a:cs typeface="Futura Bold"/>
                <a:sym typeface="Futura Bold"/>
              </a:defRPr>
            </a:lvl1pPr>
          </a:lstStyle>
          <a:p>
            <a:r>
              <a:rPr lang="de-DE" sz="6000" b="1" dirty="0">
                <a:latin typeface="Verdana" panose="020B0604030504040204" pitchFamily="34" charset="0"/>
                <a:ea typeface="Verdana" panose="020B0604030504040204" pitchFamily="34" charset="0"/>
                <a:cs typeface="Verdana" panose="020B0604030504040204" pitchFamily="34" charset="0"/>
                <a:sym typeface="Verdana"/>
              </a:rPr>
              <a:t>Jede Gruppe identifiziert zu mind. 4 der notierten </a:t>
            </a:r>
          </a:p>
          <a:p>
            <a:r>
              <a:rPr lang="de-DE" sz="6000" b="1" dirty="0">
                <a:latin typeface="Verdana" panose="020B0604030504040204" pitchFamily="34" charset="0"/>
                <a:ea typeface="Verdana" panose="020B0604030504040204" pitchFamily="34" charset="0"/>
                <a:cs typeface="Verdana" panose="020B0604030504040204" pitchFamily="34" charset="0"/>
                <a:sym typeface="Verdana"/>
              </a:rPr>
              <a:t>Cross </a:t>
            </a:r>
            <a:r>
              <a:rPr lang="de-DE" sz="6000" b="1" dirty="0" err="1">
                <a:latin typeface="Verdana" panose="020B0604030504040204" pitchFamily="34" charset="0"/>
                <a:ea typeface="Verdana" panose="020B0604030504040204" pitchFamily="34" charset="0"/>
                <a:cs typeface="Verdana" panose="020B0604030504040204" pitchFamily="34" charset="0"/>
                <a:sym typeface="Verdana"/>
              </a:rPr>
              <a:t>Selling</a:t>
            </a:r>
            <a:r>
              <a:rPr lang="de-DE" sz="6000" b="1" dirty="0">
                <a:latin typeface="Verdana" panose="020B0604030504040204" pitchFamily="34" charset="0"/>
                <a:ea typeface="Verdana" panose="020B0604030504040204" pitchFamily="34" charset="0"/>
                <a:cs typeface="Verdana" panose="020B0604030504040204" pitchFamily="34" charset="0"/>
                <a:sym typeface="Verdana"/>
              </a:rPr>
              <a:t> Produkten </a:t>
            </a:r>
            <a:r>
              <a:rPr lang="de-DE" sz="4000" b="1" dirty="0">
                <a:latin typeface="Verdana" panose="020B0604030504040204" pitchFamily="34" charset="0"/>
                <a:ea typeface="Verdana" panose="020B0604030504040204" pitchFamily="34" charset="0"/>
                <a:cs typeface="Verdana" panose="020B0604030504040204" pitchFamily="34" charset="0"/>
                <a:sym typeface="Verdana"/>
              </a:rPr>
              <a:t>(nächste Folie)</a:t>
            </a:r>
            <a:r>
              <a:rPr lang="de-DE" sz="6000" b="1" dirty="0">
                <a:latin typeface="Verdana" panose="020B0604030504040204" pitchFamily="34" charset="0"/>
                <a:ea typeface="Verdana" panose="020B0604030504040204" pitchFamily="34" charset="0"/>
                <a:cs typeface="Verdana" panose="020B0604030504040204" pitchFamily="34" charset="0"/>
                <a:sym typeface="Verdana"/>
              </a:rPr>
              <a:t> </a:t>
            </a:r>
          </a:p>
          <a:p>
            <a:r>
              <a:rPr lang="de-DE" sz="6000" b="1" dirty="0">
                <a:latin typeface="Verdana" panose="020B0604030504040204" pitchFamily="34" charset="0"/>
                <a:ea typeface="Verdana" panose="020B0604030504040204" pitchFamily="34" charset="0"/>
                <a:cs typeface="Verdana" panose="020B0604030504040204" pitchFamily="34" charset="0"/>
                <a:sym typeface="Verdana"/>
              </a:rPr>
              <a:t>statt den geschlossenen Fragen entweder: </a:t>
            </a:r>
          </a:p>
          <a:p>
            <a:endParaRPr lang="de-DE" sz="2000" b="1" dirty="0">
              <a:latin typeface="Verdana" panose="020B0604030504040204" pitchFamily="34" charset="0"/>
              <a:ea typeface="Verdana" panose="020B0604030504040204" pitchFamily="34" charset="0"/>
              <a:cs typeface="Verdana" panose="020B0604030504040204" pitchFamily="34" charset="0"/>
              <a:sym typeface="Verdana"/>
            </a:endParaRPr>
          </a:p>
          <a:p>
            <a:pPr marL="7620000" indent="-577850" algn="l">
              <a:buFont typeface="Arial" panose="020B0604020202020204" pitchFamily="34" charset="0"/>
              <a:buChar char="•"/>
            </a:pPr>
            <a:r>
              <a:rPr lang="de-DE" sz="6000" b="1" u="sng" dirty="0">
                <a:latin typeface="Verdana" panose="020B0604030504040204" pitchFamily="34" charset="0"/>
                <a:ea typeface="Verdana" panose="020B0604030504040204" pitchFamily="34" charset="0"/>
                <a:cs typeface="Verdana" panose="020B0604030504040204" pitchFamily="34" charset="0"/>
                <a:sym typeface="Verdana"/>
              </a:rPr>
              <a:t>OFFENE FRAGEN</a:t>
            </a:r>
            <a:endParaRPr lang="de-DE" sz="6000" b="1" dirty="0">
              <a:latin typeface="Verdana" panose="020B0604030504040204" pitchFamily="34" charset="0"/>
              <a:ea typeface="Verdana" panose="020B0604030504040204" pitchFamily="34" charset="0"/>
              <a:cs typeface="Verdana" panose="020B0604030504040204" pitchFamily="34" charset="0"/>
              <a:sym typeface="Verdana"/>
            </a:endParaRPr>
          </a:p>
          <a:p>
            <a:pPr marL="7620000" indent="-577850" algn="l">
              <a:buFont typeface="Arial" panose="020B0604020202020204" pitchFamily="34" charset="0"/>
              <a:buChar char="•"/>
            </a:pPr>
            <a:r>
              <a:rPr lang="de-DE" sz="6000" b="1" u="sng" dirty="0">
                <a:latin typeface="Verdana" panose="020B0604030504040204" pitchFamily="34" charset="0"/>
                <a:ea typeface="Verdana" panose="020B0604030504040204" pitchFamily="34" charset="0"/>
                <a:cs typeface="Verdana" panose="020B0604030504040204" pitchFamily="34" charset="0"/>
                <a:sym typeface="Verdana"/>
              </a:rPr>
              <a:t>BEGRÜNDUNGEN</a:t>
            </a:r>
          </a:p>
          <a:p>
            <a:pPr marL="7620000" indent="-577850" algn="l">
              <a:buFont typeface="Arial" panose="020B0604020202020204" pitchFamily="34" charset="0"/>
              <a:buChar char="•"/>
            </a:pPr>
            <a:r>
              <a:rPr lang="de-DE" sz="6000" b="1" u="sng" dirty="0">
                <a:latin typeface="Verdana" panose="020B0604030504040204" pitchFamily="34" charset="0"/>
                <a:ea typeface="Verdana" panose="020B0604030504040204" pitchFamily="34" charset="0"/>
                <a:cs typeface="Verdana" panose="020B0604030504040204" pitchFamily="34" charset="0"/>
                <a:sym typeface="Verdana"/>
              </a:rPr>
              <a:t>EXPERTENEMPFEHLUNGEN</a:t>
            </a:r>
          </a:p>
        </p:txBody>
      </p:sp>
      <p:sp>
        <p:nvSpPr>
          <p:cNvPr id="861" name="danach Präsentation durch einen Gruppenteilnehmer">
            <a:extLst>
              <a:ext uri="{FF2B5EF4-FFF2-40B4-BE49-F238E27FC236}">
                <a16:creationId xmlns:a16="http://schemas.microsoft.com/office/drawing/2014/main" id="{84206094-8666-2A96-7778-3B66384DC48A}"/>
              </a:ext>
            </a:extLst>
          </p:cNvPr>
          <p:cNvSpPr txBox="1"/>
          <p:nvPr/>
        </p:nvSpPr>
        <p:spPr>
          <a:xfrm>
            <a:off x="6359352" y="12056365"/>
            <a:ext cx="11089573" cy="16831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2286000">
              <a:defRPr sz="10000">
                <a:solidFill>
                  <a:srgbClr val="FF9300"/>
                </a:solidFill>
                <a:latin typeface="Impact"/>
                <a:ea typeface="Impact"/>
                <a:cs typeface="Impact"/>
                <a:sym typeface="Impact"/>
              </a:defRPr>
            </a:lvl1pPr>
          </a:lstStyle>
          <a:p>
            <a:pPr>
              <a:defRPr>
                <a:solidFill>
                  <a:srgbClr val="2B669A"/>
                </a:solidFill>
              </a:defRPr>
            </a:pPr>
            <a:r>
              <a:rPr dirty="0" err="1">
                <a:solidFill>
                  <a:srgbClr val="FF9300"/>
                </a:solidFill>
              </a:rPr>
              <a:t>danach</a:t>
            </a:r>
            <a:r>
              <a:rPr dirty="0">
                <a:solidFill>
                  <a:srgbClr val="FF9300"/>
                </a:solidFill>
              </a:rPr>
              <a:t> </a:t>
            </a:r>
            <a:r>
              <a:rPr dirty="0" err="1">
                <a:solidFill>
                  <a:srgbClr val="FF9300"/>
                </a:solidFill>
              </a:rPr>
              <a:t>Präsentation</a:t>
            </a:r>
            <a:endParaRPr dirty="0">
              <a:solidFill>
                <a:srgbClr val="FF9300"/>
              </a:solidFill>
            </a:endParaRPr>
          </a:p>
        </p:txBody>
      </p:sp>
      <p:sp>
        <p:nvSpPr>
          <p:cNvPr id="5" name="10 Minuten">
            <a:extLst>
              <a:ext uri="{FF2B5EF4-FFF2-40B4-BE49-F238E27FC236}">
                <a16:creationId xmlns:a16="http://schemas.microsoft.com/office/drawing/2014/main" id="{45CEF5FF-5505-B97B-AC2A-03A086861374}"/>
              </a:ext>
            </a:extLst>
          </p:cNvPr>
          <p:cNvSpPr txBox="1"/>
          <p:nvPr/>
        </p:nvSpPr>
        <p:spPr>
          <a:xfrm>
            <a:off x="19465597" y="612267"/>
            <a:ext cx="4781055" cy="147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4300" tIns="114300" rIns="114300" bIns="114300">
            <a:spAutoFit/>
          </a:bodyPr>
          <a:lstStyle>
            <a:lvl1pPr defTabSz="2286000">
              <a:lnSpc>
                <a:spcPct val="70000"/>
              </a:lnSpc>
              <a:defRPr sz="8000">
                <a:solidFill>
                  <a:srgbClr val="FF9300"/>
                </a:solidFill>
                <a:latin typeface="Impact"/>
                <a:ea typeface="Impact"/>
                <a:cs typeface="Impact"/>
                <a:sym typeface="Impact"/>
              </a:defRPr>
            </a:lvl1pPr>
          </a:lstStyle>
          <a:p>
            <a:r>
              <a:rPr dirty="0"/>
              <a:t>10 Minuten</a:t>
            </a:r>
          </a:p>
        </p:txBody>
      </p:sp>
      <p:sp>
        <p:nvSpPr>
          <p:cNvPr id="6" name="… in den…">
            <a:extLst>
              <a:ext uri="{FF2B5EF4-FFF2-40B4-BE49-F238E27FC236}">
                <a16:creationId xmlns:a16="http://schemas.microsoft.com/office/drawing/2014/main" id="{EEC5DBD4-EDFD-F92E-FAA2-B31EAF51C36D}"/>
              </a:ext>
            </a:extLst>
          </p:cNvPr>
          <p:cNvSpPr txBox="1"/>
          <p:nvPr/>
        </p:nvSpPr>
        <p:spPr>
          <a:xfrm>
            <a:off x="2722775" y="2579569"/>
            <a:ext cx="18938104" cy="10675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p>
            <a:pPr lvl="1" indent="457200" defTabSz="2286000">
              <a:spcBef>
                <a:spcPts val="2400"/>
              </a:spcBef>
              <a:defRPr sz="12000">
                <a:solidFill>
                  <a:srgbClr val="2B669A"/>
                </a:solidFill>
                <a:latin typeface="Impact"/>
                <a:ea typeface="Impact"/>
                <a:cs typeface="Impact"/>
                <a:sym typeface="Impact"/>
              </a:defRPr>
            </a:pPr>
            <a:r>
              <a:rPr sz="6000" dirty="0"/>
              <a:t>… in </a:t>
            </a:r>
            <a:r>
              <a:rPr lang="de-DE" sz="6000" dirty="0"/>
              <a:t>2er-Gruppen</a:t>
            </a:r>
            <a:endParaRPr sz="6000" dirty="0"/>
          </a:p>
        </p:txBody>
      </p:sp>
    </p:spTree>
    <p:extLst>
      <p:ext uri="{BB962C8B-B14F-4D97-AF65-F5344CB8AC3E}">
        <p14:creationId xmlns:p14="http://schemas.microsoft.com/office/powerpoint/2010/main" val="922429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4B344-C2F2-3477-1682-AF457892C1AF}"/>
            </a:ext>
          </a:extLst>
        </p:cNvPr>
        <p:cNvGrpSpPr/>
        <p:nvPr/>
      </p:nvGrpSpPr>
      <p:grpSpPr>
        <a:xfrm>
          <a:off x="0" y="0"/>
          <a:ext cx="0" cy="0"/>
          <a:chOff x="0" y="0"/>
          <a:chExt cx="0" cy="0"/>
        </a:xfrm>
      </p:grpSpPr>
      <p:grpSp>
        <p:nvGrpSpPr>
          <p:cNvPr id="3" name="Gruppieren 2">
            <a:extLst>
              <a:ext uri="{FF2B5EF4-FFF2-40B4-BE49-F238E27FC236}">
                <a16:creationId xmlns:a16="http://schemas.microsoft.com/office/drawing/2014/main" id="{85B8F2BF-730E-2C59-0B89-D6213286014F}"/>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6961DAE5-5263-FFCD-AA57-22BB388A21DC}"/>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326A0CA3-20D2-EE39-C81A-81222F21E469}"/>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51013AB9-075D-9E5C-FF77-6D94499D5EA5}"/>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10" name="Nachhaltigkeit">
            <a:extLst>
              <a:ext uri="{FF2B5EF4-FFF2-40B4-BE49-F238E27FC236}">
                <a16:creationId xmlns:a16="http://schemas.microsoft.com/office/drawing/2014/main" id="{7E27D966-ED30-C72C-AFFC-E50B3524A652}"/>
              </a:ext>
            </a:extLst>
          </p:cNvPr>
          <p:cNvSpPr txBox="1"/>
          <p:nvPr/>
        </p:nvSpPr>
        <p:spPr>
          <a:xfrm>
            <a:off x="0" y="-208024"/>
            <a:ext cx="6215336" cy="1674137"/>
          </a:xfrm>
          <a:prstGeom prst="rect">
            <a:avLst/>
          </a:prstGeom>
          <a:solidFill>
            <a:srgbClr val="FF0000"/>
          </a:solidFill>
          <a:ln w="3175">
            <a:solidFill>
              <a:srgbClr val="FF0000"/>
            </a:solidFill>
            <a:miter lim="400000"/>
          </a:ln>
          <a:effectLst>
            <a:outerShdw blurRad="127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6973" tIns="66973" rIns="66973" bIns="66973" anchor="ctr">
            <a:spAutoFit/>
          </a:bodyPr>
          <a:lstStyle>
            <a:lvl1pPr algn="ctr" defTabSz="182879">
              <a:defRPr sz="2200">
                <a:solidFill>
                  <a:schemeClr val="accent3">
                    <a:lumOff val="44000"/>
                  </a:schemeClr>
                </a:solidFill>
                <a:latin typeface="Comfortaa Bold"/>
                <a:ea typeface="Comfortaa Bold"/>
                <a:cs typeface="Comfortaa Bold"/>
                <a:sym typeface="Comfortaa Bold"/>
              </a:defRPr>
            </a:lvl1pPr>
          </a:lstStyle>
          <a:p>
            <a:endParaRPr lang="de-DE" sz="2000" dirty="0"/>
          </a:p>
          <a:p>
            <a:r>
              <a:rPr sz="6000" dirty="0" err="1"/>
              <a:t>Nachhaltigkeit</a:t>
            </a:r>
            <a:endParaRPr lang="de-DE" sz="6000" dirty="0"/>
          </a:p>
          <a:p>
            <a:endParaRPr sz="2000" dirty="0"/>
          </a:p>
        </p:txBody>
      </p:sp>
      <p:sp>
        <p:nvSpPr>
          <p:cNvPr id="12" name="Textfeld 11">
            <a:extLst>
              <a:ext uri="{FF2B5EF4-FFF2-40B4-BE49-F238E27FC236}">
                <a16:creationId xmlns:a16="http://schemas.microsoft.com/office/drawing/2014/main" id="{2CAEFAE8-74E9-0980-1CC9-6EF56DF60C23}"/>
              </a:ext>
            </a:extLst>
          </p:cNvPr>
          <p:cNvSpPr txBox="1"/>
          <p:nvPr/>
        </p:nvSpPr>
        <p:spPr>
          <a:xfrm>
            <a:off x="3695056" y="3041576"/>
            <a:ext cx="15985776" cy="67403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8" indent="0" algn="l" fontAlgn="ctr"/>
            <a:r>
              <a:rPr lang="de-DE" sz="5400" b="1" u="sng" dirty="0">
                <a:solidFill>
                  <a:srgbClr val="2A669A"/>
                </a:solidFill>
              </a:rPr>
              <a:t>Bedarfsanalyse und die SPKG-Methode</a:t>
            </a:r>
          </a:p>
          <a:p>
            <a:pPr lvl="8" indent="0" algn="l" fontAlgn="ctr"/>
            <a:endParaRPr lang="de-DE" sz="5400" b="1" dirty="0">
              <a:solidFill>
                <a:srgbClr val="2A669A"/>
              </a:solidFill>
            </a:endParaRPr>
          </a:p>
          <a:p>
            <a:pPr lvl="8" indent="0" algn="l" fontAlgn="ctr"/>
            <a:endParaRPr lang="de-DE" sz="5400" b="1" dirty="0">
              <a:solidFill>
                <a:srgbClr val="2A669A"/>
              </a:solidFill>
            </a:endParaRPr>
          </a:p>
          <a:p>
            <a:pPr marL="685800" lvl="8" indent="-685800" algn="l" fontAlgn="ctr">
              <a:buFont typeface="Arial" panose="020B0604020202020204" pitchFamily="34" charset="0"/>
              <a:buChar char="•"/>
            </a:pPr>
            <a:r>
              <a:rPr lang="de-DE" sz="5400" b="1" dirty="0">
                <a:solidFill>
                  <a:srgbClr val="2A669A"/>
                </a:solidFill>
              </a:rPr>
              <a:t>Welche Erfahrungen habt Ihr beim bewussten Einsatz der Bedarfsanalyse-Fragen gemacht?</a:t>
            </a:r>
          </a:p>
          <a:p>
            <a:pPr lvl="8" indent="0" algn="l" fontAlgn="ctr"/>
            <a:endParaRPr lang="de-DE" sz="5400" b="1" dirty="0">
              <a:solidFill>
                <a:srgbClr val="2A669A"/>
              </a:solidFill>
            </a:endParaRPr>
          </a:p>
          <a:p>
            <a:pPr marL="685800" lvl="8" indent="-685800" algn="l" fontAlgn="ctr">
              <a:buFont typeface="Arial" panose="020B0604020202020204" pitchFamily="34" charset="0"/>
              <a:buChar char="•"/>
            </a:pPr>
            <a:r>
              <a:rPr lang="de-DE" sz="5400" b="1" dirty="0">
                <a:solidFill>
                  <a:srgbClr val="2A669A"/>
                </a:solidFill>
              </a:rPr>
              <a:t>Welche Erfolge konntet Ihr mit der Nutzung der SPKG-Methode erzielen?</a:t>
            </a:r>
          </a:p>
        </p:txBody>
      </p:sp>
      <p:sp>
        <p:nvSpPr>
          <p:cNvPr id="701" name="AGENDA">
            <a:extLst>
              <a:ext uri="{FF2B5EF4-FFF2-40B4-BE49-F238E27FC236}">
                <a16:creationId xmlns:a16="http://schemas.microsoft.com/office/drawing/2014/main" id="{BD7AE159-BA44-52CA-81E6-97CF4CB73D88}"/>
              </a:ext>
            </a:extLst>
          </p:cNvPr>
          <p:cNvSpPr txBox="1"/>
          <p:nvPr/>
        </p:nvSpPr>
        <p:spPr>
          <a:xfrm>
            <a:off x="3695056" y="-189473"/>
            <a:ext cx="18508860" cy="1607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solidFill>
                  <a:schemeClr val="bg1"/>
                </a:solidFill>
              </a:rPr>
              <a:t>Hausaufgabe </a:t>
            </a:r>
            <a:r>
              <a:rPr lang="de-DE" dirty="0">
                <a:solidFill>
                  <a:schemeClr val="bg1"/>
                </a:solidFill>
                <a:sym typeface="Wingdings" pitchFamily="2" charset="2"/>
              </a:rPr>
              <a:t></a:t>
            </a:r>
            <a:endParaRPr sz="4000" dirty="0">
              <a:solidFill>
                <a:schemeClr val="bg1"/>
              </a:solidFill>
            </a:endParaRPr>
          </a:p>
        </p:txBody>
      </p:sp>
    </p:spTree>
    <p:extLst>
      <p:ext uri="{BB962C8B-B14F-4D97-AF65-F5344CB8AC3E}">
        <p14:creationId xmlns:p14="http://schemas.microsoft.com/office/powerpoint/2010/main" val="3730799239"/>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711C1-090B-BA44-8420-20D80370F459}"/>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882A32A8-0809-78EF-FC7D-12F239FD8D46}"/>
              </a:ext>
            </a:extLst>
          </p:cNvPr>
          <p:cNvSpPr txBox="1"/>
          <p:nvPr/>
        </p:nvSpPr>
        <p:spPr>
          <a:xfrm>
            <a:off x="21858588" y="12755081"/>
            <a:ext cx="2452048" cy="76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B97772F7-E991-3600-F9DB-9BB1238F4E16}"/>
              </a:ext>
            </a:extLst>
          </p:cNvPr>
          <p:cNvSpPr txBox="1"/>
          <p:nvPr/>
        </p:nvSpPr>
        <p:spPr>
          <a:xfrm>
            <a:off x="22422770" y="13209897"/>
            <a:ext cx="1882486" cy="507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65A68350-3508-8707-7A95-9FB4BCFBC869}"/>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1FE0F6C0-5756-1CDF-941B-F12A4FFDC0EC}"/>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48A2FA6E-85FF-EC5C-A1F0-C10C47E68204}"/>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7AC65E54-0678-AAEB-2962-BEEF987ADFBA}"/>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F101F57D-D04B-24F9-8EBC-533CBA25F758}"/>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D9AD3D39-8110-B63D-2346-34EA15CD5CF2}"/>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CROSS SELLING</a:t>
            </a:r>
            <a:endParaRPr dirty="0"/>
          </a:p>
        </p:txBody>
      </p:sp>
      <p:graphicFrame>
        <p:nvGraphicFramePr>
          <p:cNvPr id="8" name="Tabelle 7">
            <a:extLst>
              <a:ext uri="{FF2B5EF4-FFF2-40B4-BE49-F238E27FC236}">
                <a16:creationId xmlns:a16="http://schemas.microsoft.com/office/drawing/2014/main" id="{E9B0FEE7-79F7-7573-068F-92247FC783C1}"/>
              </a:ext>
            </a:extLst>
          </p:cNvPr>
          <p:cNvGraphicFramePr>
            <a:graphicFrameLocks noGrp="1"/>
          </p:cNvGraphicFramePr>
          <p:nvPr/>
        </p:nvGraphicFramePr>
        <p:xfrm>
          <a:off x="1412319" y="2002480"/>
          <a:ext cx="21973514" cy="9101496"/>
        </p:xfrm>
        <a:graphic>
          <a:graphicData uri="http://schemas.openxmlformats.org/drawingml/2006/table">
            <a:tbl>
              <a:tblPr/>
              <a:tblGrid>
                <a:gridCol w="11859801">
                  <a:extLst>
                    <a:ext uri="{9D8B030D-6E8A-4147-A177-3AD203B41FA5}">
                      <a16:colId xmlns:a16="http://schemas.microsoft.com/office/drawing/2014/main" val="3710878845"/>
                    </a:ext>
                  </a:extLst>
                </a:gridCol>
                <a:gridCol w="10113713">
                  <a:extLst>
                    <a:ext uri="{9D8B030D-6E8A-4147-A177-3AD203B41FA5}">
                      <a16:colId xmlns:a16="http://schemas.microsoft.com/office/drawing/2014/main" val="3914708774"/>
                    </a:ext>
                  </a:extLst>
                </a:gridCol>
              </a:tblGrid>
              <a:tr h="873584">
                <a:tc>
                  <a:txBody>
                    <a:bodyPr/>
                    <a:lstStyle/>
                    <a:p>
                      <a:pPr>
                        <a:buNone/>
                      </a:pPr>
                      <a:r>
                        <a:rPr lang="de-DE" sz="5200" b="1" dirty="0">
                          <a:solidFill>
                            <a:srgbClr val="2A669A"/>
                          </a:solidFill>
                          <a:effectLst/>
                          <a:latin typeface="Google Sans Text"/>
                        </a:rPr>
                        <a:t>Statt... (Geschlossen/Schwach)</a:t>
                      </a:r>
                    </a:p>
                    <a:p>
                      <a:pPr>
                        <a:buNone/>
                      </a:pPr>
                      <a:endParaRPr lang="de-DE" sz="5200" b="1" dirty="0">
                        <a:solidFill>
                          <a:srgbClr val="2A669A"/>
                        </a:solidFill>
                        <a:effectLst/>
                        <a:latin typeface="Google Sans Text"/>
                      </a:endParaRPr>
                    </a:p>
                    <a:p>
                      <a:pPr>
                        <a:buNone/>
                      </a:pPr>
                      <a:endParaRPr lang="de-DE" sz="5200" b="1" dirty="0">
                        <a:solidFill>
                          <a:srgbClr val="2A669A"/>
                        </a:solidFill>
                        <a:effectLst/>
                        <a:latin typeface="Google Sans Text"/>
                      </a:endParaRPr>
                    </a:p>
                    <a:p>
                      <a:pPr>
                        <a:buNone/>
                      </a:pPr>
                      <a:r>
                        <a:rPr lang="de-DE" sz="4000" dirty="0">
                          <a:solidFill>
                            <a:srgbClr val="2A669A"/>
                          </a:solidFill>
                          <a:effectLst/>
                          <a:latin typeface="Google Sans Text"/>
                        </a:rPr>
                        <a:t>„Brauchen Sie noch Eckprofile?“</a:t>
                      </a:r>
                    </a:p>
                    <a:p>
                      <a:pPr>
                        <a:buNone/>
                      </a:pPr>
                      <a:r>
                        <a:rPr lang="de-DE" sz="3600" dirty="0">
                          <a:solidFill>
                            <a:srgbClr val="2A669A"/>
                          </a:solidFill>
                          <a:effectLst/>
                          <a:latin typeface="Google Sans Text"/>
                        </a:rPr>
                        <a:t>„Haben Sie noch Trennwandkitt?“</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„Möchten Sie das Vlies dazu?“</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„Brauchen Sie auch Wolle?“</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„Haben Sie noch </a:t>
                      </a:r>
                      <a:r>
                        <a:rPr lang="de-DE" sz="3600" dirty="0" err="1">
                          <a:solidFill>
                            <a:srgbClr val="2A669A"/>
                          </a:solidFill>
                          <a:effectLst/>
                          <a:latin typeface="Google Sans Text"/>
                        </a:rPr>
                        <a:t>Trennfix</a:t>
                      </a:r>
                      <a:r>
                        <a:rPr lang="de-DE" sz="3600" dirty="0">
                          <a:solidFill>
                            <a:srgbClr val="2A669A"/>
                          </a:solidFill>
                          <a:effectLst/>
                          <a:latin typeface="Google Sans Text"/>
                        </a:rPr>
                        <a:t>?“</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„Soll ich Dämmstreifen aufschreiben?“</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„Brauchen Sie Dübel?“</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„Wollen Sie Verstärkungsprofile?“</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„Haben Sie Schrauben für die harten Platten?“</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„Brauchen Sie Eimer?“</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„Haben Sie noch Schleifgitter?“</a:t>
                      </a:r>
                    </a:p>
                    <a:p>
                      <a:pPr marL="0" marR="0" lvl="0" indent="0" algn="l" defTabSz="2286000" eaLnBrk="1" fontAlgn="auto" latinLnBrk="0" hangingPunct="1">
                        <a:lnSpc>
                          <a:spcPct val="100000"/>
                        </a:lnSpc>
                        <a:spcBef>
                          <a:spcPts val="0"/>
                        </a:spcBef>
                        <a:spcAft>
                          <a:spcPts val="0"/>
                        </a:spcAft>
                        <a:buClrTx/>
                        <a:buSzTx/>
                        <a:buFontTx/>
                        <a:buNone/>
                        <a:tabLst/>
                        <a:defRPr/>
                      </a:pPr>
                      <a:endParaRPr lang="de-DE" sz="3600" dirty="0">
                        <a:solidFill>
                          <a:srgbClr val="2A669A"/>
                        </a:solidFill>
                        <a:effectLst/>
                        <a:latin typeface="Google Sans Text"/>
                      </a:endParaRPr>
                    </a:p>
                  </a:txBody>
                  <a:tcPr marL="79417" marR="79417" marT="39708" marB="3970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endParaRPr lang="de-DE" sz="3200" b="1" dirty="0">
                        <a:solidFill>
                          <a:srgbClr val="2A669A"/>
                        </a:solidFill>
                        <a:effectLst/>
                        <a:latin typeface="Google Sans Text"/>
                      </a:endParaRPr>
                    </a:p>
                    <a:p>
                      <a:pPr>
                        <a:buNone/>
                      </a:pPr>
                      <a:endParaRPr lang="de-DE" sz="3200" b="1" dirty="0">
                        <a:solidFill>
                          <a:srgbClr val="2A669A"/>
                        </a:solidFill>
                        <a:effectLst/>
                        <a:latin typeface="Google Sans Text"/>
                      </a:endParaRPr>
                    </a:p>
                    <a:p>
                      <a:pPr>
                        <a:buNone/>
                      </a:pPr>
                      <a:endParaRPr lang="de-DE" sz="3200" b="1" dirty="0">
                        <a:solidFill>
                          <a:srgbClr val="2A669A"/>
                        </a:solidFill>
                        <a:effectLst/>
                        <a:latin typeface="Google Sans Text"/>
                      </a:endParaRPr>
                    </a:p>
                    <a:p>
                      <a:pPr marL="0" marR="0" lvl="0" indent="0" algn="l" defTabSz="2286000" eaLnBrk="1" fontAlgn="auto" latinLnBrk="0" hangingPunct="1">
                        <a:lnSpc>
                          <a:spcPct val="100000"/>
                        </a:lnSpc>
                        <a:spcBef>
                          <a:spcPts val="0"/>
                        </a:spcBef>
                        <a:spcAft>
                          <a:spcPts val="0"/>
                        </a:spcAft>
                        <a:buClrTx/>
                        <a:buSzTx/>
                        <a:buFontTx/>
                        <a:buNone/>
                        <a:tabLst/>
                        <a:defRPr/>
                      </a:pPr>
                      <a:endParaRPr lang="de-DE" sz="3600" dirty="0">
                        <a:solidFill>
                          <a:srgbClr val="2A669A"/>
                        </a:solidFill>
                        <a:effectLst/>
                        <a:latin typeface="Google Sans Text"/>
                      </a:endParaRPr>
                    </a:p>
                    <a:p>
                      <a:pPr marL="0" marR="0" lvl="0" indent="0" algn="l" defTabSz="2286000" eaLnBrk="1" fontAlgn="auto" latinLnBrk="0" hangingPunct="1">
                        <a:lnSpc>
                          <a:spcPct val="100000"/>
                        </a:lnSpc>
                        <a:spcBef>
                          <a:spcPts val="0"/>
                        </a:spcBef>
                        <a:spcAft>
                          <a:spcPts val="0"/>
                        </a:spcAft>
                        <a:buClrTx/>
                        <a:buSzTx/>
                        <a:buFontTx/>
                        <a:buNone/>
                        <a:tabLst/>
                        <a:defRPr/>
                      </a:pPr>
                      <a:endParaRPr lang="de-DE" sz="2000" dirty="0">
                        <a:solidFill>
                          <a:srgbClr val="2A669A"/>
                        </a:solidFill>
                        <a:effectLst/>
                        <a:latin typeface="Google Sans Text"/>
                      </a:endParaRP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„Soll ich Grundierung dazutun?“</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„Brauchen Sie Mörtel dazu?“</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„Haben Sie noch Mauerverbinder?“</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„Soll ich Bitumenpappe aufschreiben?“</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„Brauchen Sie Abstandshalter?“</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„Haben Sie </a:t>
                      </a:r>
                      <a:r>
                        <a:rPr lang="de-DE" sz="3600" dirty="0" err="1">
                          <a:solidFill>
                            <a:srgbClr val="2A669A"/>
                          </a:solidFill>
                          <a:effectLst/>
                          <a:latin typeface="Google Sans Text"/>
                        </a:rPr>
                        <a:t>Schalöl</a:t>
                      </a:r>
                      <a:r>
                        <a:rPr lang="de-DE" sz="3600" dirty="0">
                          <a:solidFill>
                            <a:srgbClr val="2A669A"/>
                          </a:solidFill>
                          <a:effectLst/>
                          <a:latin typeface="Google Sans Text"/>
                        </a:rPr>
                        <a:t>?“</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„Wollen Sie Bindedraht dazu?“</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„Brauchen Sie Noppenbahn?“</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„Haben Sie Voranstrich?“</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„Soll ich </a:t>
                      </a:r>
                      <a:r>
                        <a:rPr lang="de-DE" sz="3600" dirty="0" err="1">
                          <a:solidFill>
                            <a:srgbClr val="2A669A"/>
                          </a:solidFill>
                          <a:effectLst/>
                          <a:latin typeface="Google Sans Text"/>
                        </a:rPr>
                        <a:t>Perimeterkleber</a:t>
                      </a:r>
                      <a:r>
                        <a:rPr lang="de-DE" sz="3600" dirty="0">
                          <a:solidFill>
                            <a:srgbClr val="2A669A"/>
                          </a:solidFill>
                          <a:effectLst/>
                          <a:latin typeface="Google Sans Text"/>
                        </a:rPr>
                        <a:t> dazutun?“</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„Brauchen Sie Stürze?“</a:t>
                      </a:r>
                    </a:p>
                    <a:p>
                      <a:pPr marL="0" marR="0" lvl="0" indent="0" algn="l" defTabSz="2286000" eaLnBrk="1" fontAlgn="auto" latinLnBrk="0" hangingPunct="1">
                        <a:lnSpc>
                          <a:spcPct val="100000"/>
                        </a:lnSpc>
                        <a:spcBef>
                          <a:spcPts val="0"/>
                        </a:spcBef>
                        <a:spcAft>
                          <a:spcPts val="0"/>
                        </a:spcAft>
                        <a:buClrTx/>
                        <a:buSzTx/>
                        <a:buFontTx/>
                        <a:buNone/>
                        <a:tabLst/>
                        <a:defRPr/>
                      </a:pPr>
                      <a:endParaRPr lang="de-DE" sz="3600" dirty="0">
                        <a:solidFill>
                          <a:srgbClr val="2A669A"/>
                        </a:solidFill>
                        <a:effectLst/>
                        <a:latin typeface="Google Sans Text"/>
                      </a:endParaRPr>
                    </a:p>
                  </a:txBody>
                  <a:tcPr marL="79417" marR="79417" marT="39708" marB="3970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521407215"/>
                  </a:ext>
                </a:extLst>
              </a:tr>
            </a:tbl>
          </a:graphicData>
        </a:graphic>
      </p:graphicFrame>
      <p:sp>
        <p:nvSpPr>
          <p:cNvPr id="12" name="Textfeld 11">
            <a:extLst>
              <a:ext uri="{FF2B5EF4-FFF2-40B4-BE49-F238E27FC236}">
                <a16:creationId xmlns:a16="http://schemas.microsoft.com/office/drawing/2014/main" id="{F58E1E27-B08B-FA9E-98A6-BB0146804FA1}"/>
              </a:ext>
            </a:extLst>
          </p:cNvPr>
          <p:cNvSpPr txBox="1"/>
          <p:nvPr/>
        </p:nvSpPr>
        <p:spPr>
          <a:xfrm>
            <a:off x="1967919" y="11514030"/>
            <a:ext cx="18802505"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buNone/>
            </a:pPr>
            <a:r>
              <a:rPr lang="de-DE" sz="4800" b="1" dirty="0">
                <a:solidFill>
                  <a:srgbClr val="2A669A"/>
                </a:solidFill>
                <a:effectLst/>
                <a:latin typeface="Google Sans Text"/>
              </a:rPr>
              <a:t>Besser... (Offene Fragen/ Begründungen/ Expertenempfehlungen</a:t>
            </a:r>
          </a:p>
        </p:txBody>
      </p:sp>
    </p:spTree>
    <p:extLst>
      <p:ext uri="{BB962C8B-B14F-4D97-AF65-F5344CB8AC3E}">
        <p14:creationId xmlns:p14="http://schemas.microsoft.com/office/powerpoint/2010/main" val="4022801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7BB27-5BDF-C37B-BF71-41C8F3202406}"/>
            </a:ext>
          </a:extLst>
        </p:cNvPr>
        <p:cNvGrpSpPr/>
        <p:nvPr/>
      </p:nvGrpSpPr>
      <p:grpSpPr>
        <a:xfrm>
          <a:off x="0" y="0"/>
          <a:ext cx="0" cy="0"/>
          <a:chOff x="0" y="0"/>
          <a:chExt cx="0" cy="0"/>
        </a:xfrm>
      </p:grpSpPr>
      <p:sp>
        <p:nvSpPr>
          <p:cNvPr id="1687" name="betaConcept">
            <a:extLst>
              <a:ext uri="{FF2B5EF4-FFF2-40B4-BE49-F238E27FC236}">
                <a16:creationId xmlns:a16="http://schemas.microsoft.com/office/drawing/2014/main" id="{35FE5AE7-BDB4-BE16-39A9-189CCED36150}"/>
              </a:ext>
            </a:extLst>
          </p:cNvPr>
          <p:cNvSpPr txBox="1"/>
          <p:nvPr/>
        </p:nvSpPr>
        <p:spPr>
          <a:xfrm>
            <a:off x="21858588" y="12755081"/>
            <a:ext cx="2452048" cy="76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688" name="academy">
            <a:extLst>
              <a:ext uri="{FF2B5EF4-FFF2-40B4-BE49-F238E27FC236}">
                <a16:creationId xmlns:a16="http://schemas.microsoft.com/office/drawing/2014/main" id="{9E2DA905-1BCA-A77A-EC59-F0459415A654}"/>
              </a:ext>
            </a:extLst>
          </p:cNvPr>
          <p:cNvSpPr txBox="1"/>
          <p:nvPr/>
        </p:nvSpPr>
        <p:spPr>
          <a:xfrm>
            <a:off x="22422770" y="13209897"/>
            <a:ext cx="1882486" cy="507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689" name="pasted-image.png" descr="pasted-image.png">
            <a:extLst>
              <a:ext uri="{FF2B5EF4-FFF2-40B4-BE49-F238E27FC236}">
                <a16:creationId xmlns:a16="http://schemas.microsoft.com/office/drawing/2014/main" id="{CF8BF563-BB04-9A90-2F7A-EC79F47E3CF5}"/>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pic>
        <p:nvPicPr>
          <p:cNvPr id="1690" name="pasted-image.pdf" descr="pasted-image.pdf">
            <a:extLst>
              <a:ext uri="{FF2B5EF4-FFF2-40B4-BE49-F238E27FC236}">
                <a16:creationId xmlns:a16="http://schemas.microsoft.com/office/drawing/2014/main" id="{87C070FB-5D76-BC40-3AB1-C7928D6E0BD0}"/>
              </a:ext>
            </a:extLst>
          </p:cNvPr>
          <p:cNvPicPr>
            <a:picLocks noChangeAspect="1"/>
          </p:cNvPicPr>
          <p:nvPr/>
        </p:nvPicPr>
        <p:blipFill>
          <a:blip r:embed="rId4"/>
          <a:stretch>
            <a:fillRect/>
          </a:stretch>
        </p:blipFill>
        <p:spPr>
          <a:xfrm>
            <a:off x="2724602" y="2472105"/>
            <a:ext cx="19633681" cy="10299450"/>
          </a:xfrm>
          <a:prstGeom prst="rect">
            <a:avLst/>
          </a:prstGeom>
          <a:ln w="12700">
            <a:miter lim="400000"/>
          </a:ln>
        </p:spPr>
      </p:pic>
      <p:sp>
        <p:nvSpPr>
          <p:cNvPr id="1691" name="Oval">
            <a:extLst>
              <a:ext uri="{FF2B5EF4-FFF2-40B4-BE49-F238E27FC236}">
                <a16:creationId xmlns:a16="http://schemas.microsoft.com/office/drawing/2014/main" id="{73CD8C7A-7B98-0DCB-A354-C384BCFAB81F}"/>
              </a:ext>
            </a:extLst>
          </p:cNvPr>
          <p:cNvSpPr/>
          <p:nvPr/>
        </p:nvSpPr>
        <p:spPr>
          <a:xfrm>
            <a:off x="7439472" y="2969568"/>
            <a:ext cx="4602618" cy="1584176"/>
          </a:xfrm>
          <a:prstGeom prst="ellipse">
            <a:avLst/>
          </a:prstGeom>
          <a:ln w="444500">
            <a:solidFill>
              <a:srgbClr val="FF26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2" name="Rechteck">
            <a:extLst>
              <a:ext uri="{FF2B5EF4-FFF2-40B4-BE49-F238E27FC236}">
                <a16:creationId xmlns:a16="http://schemas.microsoft.com/office/drawing/2014/main" id="{9A29B236-4AF8-432F-A193-16625B3DE3A5}"/>
              </a:ext>
            </a:extLst>
          </p:cNvPr>
          <p:cNvSpPr/>
          <p:nvPr/>
        </p:nvSpPr>
        <p:spPr>
          <a:xfrm>
            <a:off x="0" y="-134479"/>
            <a:ext cx="24384000" cy="1497182"/>
          </a:xfrm>
          <a:prstGeom prst="rect">
            <a:avLst/>
          </a:prstGeom>
          <a:blipFill>
            <a:blip r:embed="rId5"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3" name="Rechteck 2">
            <a:extLst>
              <a:ext uri="{FF2B5EF4-FFF2-40B4-BE49-F238E27FC236}">
                <a16:creationId xmlns:a16="http://schemas.microsoft.com/office/drawing/2014/main" id="{B0143727-3A7F-BC12-66F7-21923B535EB8}"/>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4" name="Grafik 3">
            <a:extLst>
              <a:ext uri="{FF2B5EF4-FFF2-40B4-BE49-F238E27FC236}">
                <a16:creationId xmlns:a16="http://schemas.microsoft.com/office/drawing/2014/main" id="{6155EAC7-08A4-1D80-0A62-C46230C326C7}"/>
              </a:ext>
            </a:extLst>
          </p:cNvPr>
          <p:cNvPicPr>
            <a:picLocks noChangeAspect="1"/>
          </p:cNvPicPr>
          <p:nvPr/>
        </p:nvPicPr>
        <p:blipFill>
          <a:blip r:embed="rId6"/>
          <a:stretch>
            <a:fillRect/>
          </a:stretch>
        </p:blipFill>
        <p:spPr>
          <a:xfrm>
            <a:off x="20790888" y="274886"/>
            <a:ext cx="2645433" cy="1100784"/>
          </a:xfrm>
          <a:prstGeom prst="rect">
            <a:avLst/>
          </a:prstGeom>
        </p:spPr>
      </p:pic>
      <p:sp>
        <p:nvSpPr>
          <p:cNvPr id="5" name="ERFOLGSFAKTOREN-PROZESS  VERTRIEB">
            <a:extLst>
              <a:ext uri="{FF2B5EF4-FFF2-40B4-BE49-F238E27FC236}">
                <a16:creationId xmlns:a16="http://schemas.microsoft.com/office/drawing/2014/main" id="{D212C1D1-06B3-C4F5-AED4-A1C9F88611B3}"/>
              </a:ext>
            </a:extLst>
          </p:cNvPr>
          <p:cNvSpPr txBox="1"/>
          <p:nvPr/>
        </p:nvSpPr>
        <p:spPr>
          <a:xfrm>
            <a:off x="825622" y="-97530"/>
            <a:ext cx="18508860" cy="1484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sz="8800" dirty="0"/>
              <a:t>ERFOLGSFAKTOREN-PROZESS  VERTRIEB</a:t>
            </a:r>
          </a:p>
        </p:txBody>
      </p:sp>
      <p:sp>
        <p:nvSpPr>
          <p:cNvPr id="6" name="Textfeld 5">
            <a:extLst>
              <a:ext uri="{FF2B5EF4-FFF2-40B4-BE49-F238E27FC236}">
                <a16:creationId xmlns:a16="http://schemas.microsoft.com/office/drawing/2014/main" id="{F9575092-BA33-D913-4792-84789FF6C2F4}"/>
              </a:ext>
            </a:extLst>
          </p:cNvPr>
          <p:cNvSpPr txBox="1"/>
          <p:nvPr/>
        </p:nvSpPr>
        <p:spPr>
          <a:xfrm>
            <a:off x="3407024" y="5777880"/>
            <a:ext cx="2709074" cy="55976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2700" b="1" u="none" strike="noStrike" cap="none" spc="0" normalizeH="0" baseline="0" dirty="0">
                <a:ln>
                  <a:noFill/>
                </a:ln>
                <a:solidFill>
                  <a:srgbClr val="4D80BD"/>
                </a:solidFill>
                <a:effectLst/>
                <a:uFillTx/>
                <a:latin typeface="Aptos" panose="020B0004020202020204" pitchFamily="34" charset="0"/>
                <a:ea typeface="Verdana" panose="020B0604030504040204" pitchFamily="34" charset="0"/>
                <a:cs typeface="Arial Black" panose="020B0604020202020204" pitchFamily="34" charset="0"/>
                <a:sym typeface="Helvetica Light"/>
              </a:rPr>
              <a:t>CROSS</a:t>
            </a:r>
            <a:r>
              <a:rPr kumimoji="0" lang="de-DE" sz="2700" b="1" u="none" strike="noStrike" cap="none" spc="0" normalizeH="0" baseline="0" dirty="0">
                <a:ln>
                  <a:noFill/>
                </a:ln>
                <a:solidFill>
                  <a:srgbClr val="2A669A"/>
                </a:solidFill>
                <a:effectLst/>
                <a:uFillTx/>
                <a:latin typeface="Aptos" panose="020B0004020202020204" pitchFamily="34" charset="0"/>
                <a:ea typeface="Verdana" panose="020B0604030504040204" pitchFamily="34" charset="0"/>
                <a:cs typeface="Arial Black" panose="020B0604020202020204" pitchFamily="34" charset="0"/>
                <a:sym typeface="Helvetica Light"/>
              </a:rPr>
              <a:t> SELLING</a:t>
            </a:r>
          </a:p>
        </p:txBody>
      </p:sp>
    </p:spTree>
    <p:extLst>
      <p:ext uri="{BB962C8B-B14F-4D97-AF65-F5344CB8AC3E}">
        <p14:creationId xmlns:p14="http://schemas.microsoft.com/office/powerpoint/2010/main" val="1631089812"/>
      </p:ext>
    </p:extLst>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FD66F-E524-5D8A-5BBF-D835AB8B2E5E}"/>
            </a:ext>
          </a:extLst>
        </p:cNvPr>
        <p:cNvGrpSpPr/>
        <p:nvPr/>
      </p:nvGrpSpPr>
      <p:grpSpPr>
        <a:xfrm>
          <a:off x="0" y="0"/>
          <a:ext cx="0" cy="0"/>
          <a:chOff x="0" y="0"/>
          <a:chExt cx="0" cy="0"/>
        </a:xfrm>
      </p:grpSpPr>
      <p:sp>
        <p:nvSpPr>
          <p:cNvPr id="2153" name="AUFBAU DER FRAGEN">
            <a:extLst>
              <a:ext uri="{FF2B5EF4-FFF2-40B4-BE49-F238E27FC236}">
                <a16:creationId xmlns:a16="http://schemas.microsoft.com/office/drawing/2014/main" id="{8C9639E6-F2C5-1F18-5031-38A25A3EB4E3}"/>
              </a:ext>
            </a:extLst>
          </p:cNvPr>
          <p:cNvSpPr txBox="1"/>
          <p:nvPr/>
        </p:nvSpPr>
        <p:spPr>
          <a:xfrm>
            <a:off x="2013734" y="3321942"/>
            <a:ext cx="21184196" cy="1069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lvl1pPr algn="l" defTabSz="457200">
              <a:defRPr sz="6000" b="1">
                <a:solidFill>
                  <a:srgbClr val="FFFFFF"/>
                </a:solidFill>
                <a:latin typeface="Verdana"/>
                <a:ea typeface="Verdana"/>
                <a:cs typeface="Verdana"/>
                <a:sym typeface="Verdana"/>
              </a:defRPr>
            </a:lvl1pPr>
          </a:lstStyle>
          <a:p>
            <a:r>
              <a:t>AUFBAU DER FRAGEN</a:t>
            </a:r>
          </a:p>
        </p:txBody>
      </p:sp>
      <p:sp>
        <p:nvSpPr>
          <p:cNvPr id="2155" name="Kundenbeziehungsmanagement (CRM)…">
            <a:extLst>
              <a:ext uri="{FF2B5EF4-FFF2-40B4-BE49-F238E27FC236}">
                <a16:creationId xmlns:a16="http://schemas.microsoft.com/office/drawing/2014/main" id="{7712F0C6-26B8-0E2E-4961-333EBB40B33E}"/>
              </a:ext>
            </a:extLst>
          </p:cNvPr>
          <p:cNvSpPr txBox="1"/>
          <p:nvPr/>
        </p:nvSpPr>
        <p:spPr>
          <a:xfrm>
            <a:off x="2013734" y="3321942"/>
            <a:ext cx="21184196" cy="4016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p>
            <a:pPr algn="l" defTabSz="457200">
              <a:defRPr sz="6000" b="1">
                <a:solidFill>
                  <a:srgbClr val="2B669A"/>
                </a:solidFill>
                <a:latin typeface="Verdana"/>
                <a:ea typeface="Verdana"/>
                <a:cs typeface="Verdana"/>
                <a:sym typeface="Verdana"/>
              </a:defRPr>
            </a:pPr>
            <a:r>
              <a:rPr dirty="0" err="1"/>
              <a:t>Kundenbeziehungsmanagement</a:t>
            </a:r>
            <a:r>
              <a:rPr dirty="0"/>
              <a:t> (CRM)</a:t>
            </a:r>
          </a:p>
          <a:p>
            <a:pPr marL="592666" indent="-592666" algn="l" defTabSz="457200">
              <a:buSzPct val="45000"/>
              <a:buBlip>
                <a:blip r:embed="rId3"/>
              </a:buBlip>
              <a:defRPr sz="4800" b="1">
                <a:solidFill>
                  <a:srgbClr val="2B669A"/>
                </a:solidFill>
                <a:latin typeface="Verdana"/>
                <a:ea typeface="Verdana"/>
                <a:cs typeface="Verdana"/>
                <a:sym typeface="Verdana"/>
              </a:defRPr>
            </a:pPr>
            <a:endParaRPr dirty="0"/>
          </a:p>
          <a:p>
            <a:pPr marL="592666" indent="-592666" algn="l" defTabSz="457200">
              <a:buSzPct val="45000"/>
              <a:buBlip>
                <a:blip r:embed="rId3"/>
              </a:buBlip>
              <a:defRPr sz="4800" b="1">
                <a:solidFill>
                  <a:srgbClr val="2B669A"/>
                </a:solidFill>
                <a:latin typeface="Verdana"/>
                <a:ea typeface="Verdana"/>
                <a:cs typeface="Verdana"/>
                <a:sym typeface="Verdana"/>
              </a:defRPr>
            </a:pPr>
            <a:r>
              <a:rPr dirty="0" err="1"/>
              <a:t>Kundendaten</a:t>
            </a:r>
            <a:r>
              <a:rPr dirty="0"/>
              <a:t> </a:t>
            </a:r>
            <a:r>
              <a:rPr dirty="0" err="1"/>
              <a:t>abrufen</a:t>
            </a:r>
            <a:r>
              <a:rPr dirty="0"/>
              <a:t> und </a:t>
            </a:r>
            <a:r>
              <a:rPr dirty="0" err="1"/>
              <a:t>hinterlegen</a:t>
            </a:r>
            <a:r>
              <a:rPr dirty="0"/>
              <a:t>/ </a:t>
            </a:r>
            <a:r>
              <a:rPr dirty="0" err="1"/>
              <a:t>pflegen</a:t>
            </a:r>
            <a:endParaRPr dirty="0"/>
          </a:p>
          <a:p>
            <a:pPr marL="592666" indent="-592666" algn="l" defTabSz="457200">
              <a:buSzPct val="45000"/>
              <a:buBlip>
                <a:blip r:embed="rId3"/>
              </a:buBlip>
              <a:defRPr sz="4800" b="1">
                <a:solidFill>
                  <a:srgbClr val="2B669A"/>
                </a:solidFill>
                <a:latin typeface="Verdana"/>
                <a:ea typeface="Verdana"/>
                <a:cs typeface="Verdana"/>
                <a:sym typeface="Verdana"/>
              </a:defRPr>
            </a:pPr>
            <a:r>
              <a:rPr dirty="0" err="1"/>
              <a:t>Kommunikationssteuerung</a:t>
            </a:r>
            <a:endParaRPr dirty="0"/>
          </a:p>
          <a:p>
            <a:pPr marL="592666" indent="-592666" algn="l" defTabSz="457200">
              <a:buSzPct val="45000"/>
              <a:buBlip>
                <a:blip r:embed="rId3"/>
              </a:buBlip>
              <a:defRPr sz="4800" b="1">
                <a:solidFill>
                  <a:srgbClr val="2B669A"/>
                </a:solidFill>
                <a:latin typeface="Verdana"/>
                <a:ea typeface="Verdana"/>
                <a:cs typeface="Verdana"/>
                <a:sym typeface="Verdana"/>
              </a:defRPr>
            </a:pPr>
            <a:r>
              <a:rPr dirty="0" err="1"/>
              <a:t>Auswertungswerkzeuge</a:t>
            </a:r>
            <a:endParaRPr dirty="0"/>
          </a:p>
        </p:txBody>
      </p:sp>
      <p:grpSp>
        <p:nvGrpSpPr>
          <p:cNvPr id="2158" name="Gruppieren">
            <a:extLst>
              <a:ext uri="{FF2B5EF4-FFF2-40B4-BE49-F238E27FC236}">
                <a16:creationId xmlns:a16="http://schemas.microsoft.com/office/drawing/2014/main" id="{EE926BD9-B8A1-DC20-FE91-EE290EDC1F84}"/>
              </a:ext>
            </a:extLst>
          </p:cNvPr>
          <p:cNvGrpSpPr/>
          <p:nvPr/>
        </p:nvGrpSpPr>
        <p:grpSpPr>
          <a:xfrm>
            <a:off x="0" y="9461488"/>
            <a:ext cx="24384000" cy="2902956"/>
            <a:chOff x="0" y="0"/>
            <a:chExt cx="27805982" cy="4988662"/>
          </a:xfrm>
        </p:grpSpPr>
        <p:sp>
          <p:nvSpPr>
            <p:cNvPr id="2156" name="Shit In - Shit Out!">
              <a:extLst>
                <a:ext uri="{FF2B5EF4-FFF2-40B4-BE49-F238E27FC236}">
                  <a16:creationId xmlns:a16="http://schemas.microsoft.com/office/drawing/2014/main" id="{D580C35F-9548-85FC-B8B9-8441F0323012}"/>
                </a:ext>
              </a:extLst>
            </p:cNvPr>
            <p:cNvSpPr/>
            <p:nvPr/>
          </p:nvSpPr>
          <p:spPr>
            <a:xfrm>
              <a:off x="6058184" y="0"/>
              <a:ext cx="21747799" cy="4988663"/>
            </a:xfrm>
            <a:prstGeom prst="rect">
              <a:avLst/>
            </a:prstGeom>
            <a:solidFill>
              <a:schemeClr val="accent4">
                <a:hueOff val="384618"/>
                <a:satOff val="3869"/>
                <a:lumOff val="5802"/>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lgn="l" defTabSz="457200">
                <a:defRPr sz="6400" b="1" u="sng">
                  <a:solidFill>
                    <a:srgbClr val="2B669A"/>
                  </a:solidFill>
                  <a:latin typeface="Verdana"/>
                  <a:ea typeface="Verdana"/>
                  <a:cs typeface="Verdana"/>
                  <a:sym typeface="Verdana"/>
                </a:defRPr>
              </a:lvl1pPr>
            </a:lstStyle>
            <a:p>
              <a:r>
                <a:rPr sz="8800" dirty="0">
                  <a:solidFill>
                    <a:srgbClr val="FF0000"/>
                  </a:solidFill>
                </a:rPr>
                <a:t>Shit In - Shit Out!</a:t>
              </a:r>
            </a:p>
          </p:txBody>
        </p:sp>
        <p:sp>
          <p:nvSpPr>
            <p:cNvPr id="2157" name="Rechteck">
              <a:extLst>
                <a:ext uri="{FF2B5EF4-FFF2-40B4-BE49-F238E27FC236}">
                  <a16:creationId xmlns:a16="http://schemas.microsoft.com/office/drawing/2014/main" id="{49780333-3430-643E-25D7-ABF59E0F7482}"/>
                </a:ext>
              </a:extLst>
            </p:cNvPr>
            <p:cNvSpPr/>
            <p:nvPr/>
          </p:nvSpPr>
          <p:spPr>
            <a:xfrm>
              <a:off x="0" y="0"/>
              <a:ext cx="6048338" cy="4988663"/>
            </a:xfrm>
            <a:prstGeom prst="rect">
              <a:avLst/>
            </a:prstGeom>
            <a:solidFill>
              <a:schemeClr val="accent4">
                <a:hueOff val="384618"/>
                <a:satOff val="3869"/>
                <a:lumOff val="5802"/>
              </a:schemeClr>
            </a:solidFill>
            <a:ln w="12700" cap="flat">
              <a:noFill/>
              <a:miter lim="400000"/>
            </a:ln>
            <a:effectLst/>
          </p:spPr>
          <p:txBody>
            <a:bodyPr wrap="square" lIns="71437" tIns="71437" rIns="71437" bIns="71437" numCol="1" anchor="ctr">
              <a:noAutofit/>
            </a:bodyPr>
            <a:lstStyle/>
            <a:p>
              <a:pPr algn="l">
                <a:defRPr sz="6000" b="1">
                  <a:solidFill>
                    <a:srgbClr val="FFFFFF"/>
                  </a:solidFill>
                  <a:latin typeface="Helvetica"/>
                  <a:ea typeface="Helvetica"/>
                  <a:cs typeface="Helvetica"/>
                  <a:sym typeface="Helvetica"/>
                </a:defRPr>
              </a:pPr>
              <a:endParaRPr>
                <a:solidFill>
                  <a:srgbClr val="FF0000"/>
                </a:solidFill>
              </a:endParaRPr>
            </a:p>
          </p:txBody>
        </p:sp>
      </p:grpSp>
      <p:grpSp>
        <p:nvGrpSpPr>
          <p:cNvPr id="2" name="Gruppieren 1">
            <a:extLst>
              <a:ext uri="{FF2B5EF4-FFF2-40B4-BE49-F238E27FC236}">
                <a16:creationId xmlns:a16="http://schemas.microsoft.com/office/drawing/2014/main" id="{DA7362CE-5529-7CE0-035F-F877C573F3DC}"/>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688A5CDA-9D65-1C17-38FB-BA1AD89773CB}"/>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88989EA6-BDEF-51D7-5626-2F1DDC31B684}"/>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1C96FBBC-83FF-94C5-17EF-C9EA936B014B}"/>
                </a:ext>
              </a:extLst>
            </p:cNvPr>
            <p:cNvPicPr>
              <a:picLocks noChangeAspect="1"/>
            </p:cNvPicPr>
            <p:nvPr/>
          </p:nvPicPr>
          <p:blipFill>
            <a:blip r:embed="rId5" cstate="print"/>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161EE0AE-F91F-212A-2D21-054EF9E22D4B}"/>
              </a:ext>
            </a:extLst>
          </p:cNvPr>
          <p:cNvSpPr txBox="1"/>
          <p:nvPr/>
        </p:nvSpPr>
        <p:spPr>
          <a:xfrm>
            <a:off x="2307924" y="-13447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NACHBEREITUNG</a:t>
            </a:r>
            <a:endParaRPr dirty="0"/>
          </a:p>
        </p:txBody>
      </p:sp>
      <p:grpSp>
        <p:nvGrpSpPr>
          <p:cNvPr id="7" name="Gruppieren">
            <a:extLst>
              <a:ext uri="{FF2B5EF4-FFF2-40B4-BE49-F238E27FC236}">
                <a16:creationId xmlns:a16="http://schemas.microsoft.com/office/drawing/2014/main" id="{CF7684FC-3913-9C34-587A-3E3F7C0D4198}"/>
              </a:ext>
            </a:extLst>
          </p:cNvPr>
          <p:cNvGrpSpPr/>
          <p:nvPr/>
        </p:nvGrpSpPr>
        <p:grpSpPr>
          <a:xfrm>
            <a:off x="21134455" y="12755081"/>
            <a:ext cx="3176181" cy="961839"/>
            <a:chOff x="0" y="0"/>
            <a:chExt cx="3176180" cy="961838"/>
          </a:xfrm>
        </p:grpSpPr>
        <p:sp>
          <p:nvSpPr>
            <p:cNvPr id="8" name="betaConcept">
              <a:extLst>
                <a:ext uri="{FF2B5EF4-FFF2-40B4-BE49-F238E27FC236}">
                  <a16:creationId xmlns:a16="http://schemas.microsoft.com/office/drawing/2014/main" id="{2CA8B4D0-F91B-4663-00C6-9E9F64363B7D}"/>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dirty="0"/>
                <a:t>betaConcept</a:t>
              </a:r>
            </a:p>
          </p:txBody>
        </p:sp>
        <p:sp>
          <p:nvSpPr>
            <p:cNvPr id="9" name="academy">
              <a:extLst>
                <a:ext uri="{FF2B5EF4-FFF2-40B4-BE49-F238E27FC236}">
                  <a16:creationId xmlns:a16="http://schemas.microsoft.com/office/drawing/2014/main" id="{5B1A37E2-BF4F-E58B-AD82-5E6719513573}"/>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0" name="pasted-image.png" descr="pasted-image.png">
              <a:extLst>
                <a:ext uri="{FF2B5EF4-FFF2-40B4-BE49-F238E27FC236}">
                  <a16:creationId xmlns:a16="http://schemas.microsoft.com/office/drawing/2014/main" id="{1D98AF43-2179-7744-D794-49272171D848}"/>
                </a:ext>
              </a:extLst>
            </p:cNvPr>
            <p:cNvPicPr>
              <a:picLocks noChangeAspect="1"/>
            </p:cNvPicPr>
            <p:nvPr/>
          </p:nvPicPr>
          <p:blipFill>
            <a:blip r:embed="rId6"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11" name="powered by">
            <a:extLst>
              <a:ext uri="{FF2B5EF4-FFF2-40B4-BE49-F238E27FC236}">
                <a16:creationId xmlns:a16="http://schemas.microsoft.com/office/drawing/2014/main" id="{10EED4E9-7EFF-7D4A-C899-ACC1D38450DB}"/>
              </a:ext>
            </a:extLst>
          </p:cNvPr>
          <p:cNvSpPr txBox="1"/>
          <p:nvPr/>
        </p:nvSpPr>
        <p:spPr>
          <a:xfrm>
            <a:off x="22756609" y="12450762"/>
            <a:ext cx="1578382" cy="44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rPr dirty="0"/>
              <a:t>powered by </a:t>
            </a:r>
          </a:p>
        </p:txBody>
      </p:sp>
      <p:sp>
        <p:nvSpPr>
          <p:cNvPr id="12" name="BEISPIELE">
            <a:extLst>
              <a:ext uri="{FF2B5EF4-FFF2-40B4-BE49-F238E27FC236}">
                <a16:creationId xmlns:a16="http://schemas.microsoft.com/office/drawing/2014/main" id="{520CFD76-06F2-2B37-AFFA-D2D94371CA24}"/>
              </a:ext>
            </a:extLst>
          </p:cNvPr>
          <p:cNvSpPr/>
          <p:nvPr/>
        </p:nvSpPr>
        <p:spPr>
          <a:xfrm rot="20363172">
            <a:off x="-976257" y="656380"/>
            <a:ext cx="6157020" cy="1270001"/>
          </a:xfrm>
          <a:prstGeom prst="roundRect">
            <a:avLst>
              <a:gd name="adj" fmla="val 15000"/>
            </a:avLst>
          </a:prstGeom>
          <a:blipFill>
            <a:blip r:embed="rId7" cstate="print"/>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6600" spc="924">
                <a:solidFill>
                  <a:srgbClr val="FFFFFF"/>
                </a:solidFill>
                <a:latin typeface="Impact"/>
                <a:ea typeface="Impact"/>
                <a:cs typeface="Impact"/>
                <a:sym typeface="Impact"/>
              </a:defRPr>
            </a:lvl1pPr>
          </a:lstStyle>
          <a:p>
            <a:r>
              <a:rPr lang="de-DE" dirty="0" err="1"/>
              <a:t>InfoPlus</a:t>
            </a:r>
            <a:endParaRPr dirty="0"/>
          </a:p>
        </p:txBody>
      </p:sp>
    </p:spTree>
    <p:extLst>
      <p:ext uri="{BB962C8B-B14F-4D97-AF65-F5344CB8AC3E}">
        <p14:creationId xmlns:p14="http://schemas.microsoft.com/office/powerpoint/2010/main" val="504954911"/>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3" name="AUFBAU DER FRAGEN"/>
          <p:cNvSpPr txBox="1"/>
          <p:nvPr/>
        </p:nvSpPr>
        <p:spPr>
          <a:xfrm>
            <a:off x="2013734" y="3321942"/>
            <a:ext cx="21184196" cy="1069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lvl1pPr algn="l" defTabSz="457200">
              <a:defRPr sz="6000" b="1">
                <a:solidFill>
                  <a:srgbClr val="FFFFFF"/>
                </a:solidFill>
                <a:latin typeface="Verdana"/>
                <a:ea typeface="Verdana"/>
                <a:cs typeface="Verdana"/>
                <a:sym typeface="Verdana"/>
              </a:defRPr>
            </a:lvl1pPr>
          </a:lstStyle>
          <a:p>
            <a:r>
              <a:t>AUFBAU DER FRAGEN</a:t>
            </a:r>
          </a:p>
        </p:txBody>
      </p:sp>
      <p:grpSp>
        <p:nvGrpSpPr>
          <p:cNvPr id="2" name="Gruppieren 1">
            <a:extLst>
              <a:ext uri="{FF2B5EF4-FFF2-40B4-BE49-F238E27FC236}">
                <a16:creationId xmlns:a16="http://schemas.microsoft.com/office/drawing/2014/main" id="{10CAF6B1-390D-8C06-A768-B3D0D2A44411}"/>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2FBE526F-7583-F5C7-0438-E69CBC2B9900}"/>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197987DD-65D3-4D90-E572-25DCBA23BFFA}"/>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FC80815C-56CA-2C1E-529B-A25F0D14E876}"/>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E8C9B893-5362-245F-707D-072AAC450486}"/>
              </a:ext>
            </a:extLst>
          </p:cNvPr>
          <p:cNvSpPr txBox="1"/>
          <p:nvPr/>
        </p:nvSpPr>
        <p:spPr>
          <a:xfrm>
            <a:off x="1314554" y="-86353"/>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CHECKLISTE TELEFONIE</a:t>
            </a:r>
            <a:endParaRPr dirty="0"/>
          </a:p>
        </p:txBody>
      </p:sp>
      <p:grpSp>
        <p:nvGrpSpPr>
          <p:cNvPr id="7" name="Gruppieren">
            <a:extLst>
              <a:ext uri="{FF2B5EF4-FFF2-40B4-BE49-F238E27FC236}">
                <a16:creationId xmlns:a16="http://schemas.microsoft.com/office/drawing/2014/main" id="{B787EA37-0CC5-58E3-A0C0-B93BAC2AB379}"/>
              </a:ext>
            </a:extLst>
          </p:cNvPr>
          <p:cNvGrpSpPr/>
          <p:nvPr/>
        </p:nvGrpSpPr>
        <p:grpSpPr>
          <a:xfrm>
            <a:off x="21134455" y="12755081"/>
            <a:ext cx="3176181" cy="961839"/>
            <a:chOff x="0" y="0"/>
            <a:chExt cx="3176180" cy="961838"/>
          </a:xfrm>
        </p:grpSpPr>
        <p:sp>
          <p:nvSpPr>
            <p:cNvPr id="8" name="betaConcept">
              <a:extLst>
                <a:ext uri="{FF2B5EF4-FFF2-40B4-BE49-F238E27FC236}">
                  <a16:creationId xmlns:a16="http://schemas.microsoft.com/office/drawing/2014/main" id="{96EDC0CB-FB78-1D1B-F570-3A3B4DEB943B}"/>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dirty="0"/>
                <a:t>betaConcept</a:t>
              </a:r>
            </a:p>
          </p:txBody>
        </p:sp>
        <p:sp>
          <p:nvSpPr>
            <p:cNvPr id="9" name="academy">
              <a:extLst>
                <a:ext uri="{FF2B5EF4-FFF2-40B4-BE49-F238E27FC236}">
                  <a16:creationId xmlns:a16="http://schemas.microsoft.com/office/drawing/2014/main" id="{E793BA81-7090-4608-B49C-65624197675A}"/>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0" name="pasted-image.png" descr="pasted-image.png">
              <a:extLst>
                <a:ext uri="{FF2B5EF4-FFF2-40B4-BE49-F238E27FC236}">
                  <a16:creationId xmlns:a16="http://schemas.microsoft.com/office/drawing/2014/main" id="{99DDD5F6-B923-1525-1608-A2393BFF4AD6}"/>
                </a:ext>
              </a:extLst>
            </p:cNvPr>
            <p:cNvPicPr>
              <a:picLocks noChangeAspect="1"/>
            </p:cNvPicPr>
            <p:nvPr/>
          </p:nvPicPr>
          <p:blipFill>
            <a:blip r:embed="rId5"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11" name="powered by">
            <a:extLst>
              <a:ext uri="{FF2B5EF4-FFF2-40B4-BE49-F238E27FC236}">
                <a16:creationId xmlns:a16="http://schemas.microsoft.com/office/drawing/2014/main" id="{45059AA2-81D0-7350-28B8-1A349A36B049}"/>
              </a:ext>
            </a:extLst>
          </p:cNvPr>
          <p:cNvSpPr txBox="1"/>
          <p:nvPr/>
        </p:nvSpPr>
        <p:spPr>
          <a:xfrm>
            <a:off x="22756609" y="12450762"/>
            <a:ext cx="1578382" cy="44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rPr dirty="0"/>
              <a:t>powered by </a:t>
            </a:r>
          </a:p>
        </p:txBody>
      </p:sp>
      <p:graphicFrame>
        <p:nvGraphicFramePr>
          <p:cNvPr id="12" name="Tabelle 11">
            <a:extLst>
              <a:ext uri="{FF2B5EF4-FFF2-40B4-BE49-F238E27FC236}">
                <a16:creationId xmlns:a16="http://schemas.microsoft.com/office/drawing/2014/main" id="{C48FAC77-6BF9-6290-8EBB-BF3D93485141}"/>
              </a:ext>
            </a:extLst>
          </p:cNvPr>
          <p:cNvGraphicFramePr>
            <a:graphicFrameLocks noGrp="1"/>
          </p:cNvGraphicFramePr>
          <p:nvPr/>
        </p:nvGraphicFramePr>
        <p:xfrm>
          <a:off x="1314554" y="3264170"/>
          <a:ext cx="21842821" cy="8066401"/>
        </p:xfrm>
        <a:graphic>
          <a:graphicData uri="http://schemas.openxmlformats.org/drawingml/2006/table">
            <a:tbl>
              <a:tblPr firstRow="1" bandRow="1">
                <a:tableStyleId>{5940675A-B579-460E-94D1-54222C63F5DA}</a:tableStyleId>
              </a:tblPr>
              <a:tblGrid>
                <a:gridCol w="1240015">
                  <a:extLst>
                    <a:ext uri="{9D8B030D-6E8A-4147-A177-3AD203B41FA5}">
                      <a16:colId xmlns:a16="http://schemas.microsoft.com/office/drawing/2014/main" val="715336247"/>
                    </a:ext>
                  </a:extLst>
                </a:gridCol>
                <a:gridCol w="20602806">
                  <a:extLst>
                    <a:ext uri="{9D8B030D-6E8A-4147-A177-3AD203B41FA5}">
                      <a16:colId xmlns:a16="http://schemas.microsoft.com/office/drawing/2014/main" val="2017331463"/>
                    </a:ext>
                  </a:extLst>
                </a:gridCol>
              </a:tblGrid>
              <a:tr h="0">
                <a:tc>
                  <a:txBody>
                    <a:bodyPr/>
                    <a:lstStyle/>
                    <a:p>
                      <a:pPr marL="0" marR="0" lvl="0" indent="0" algn="ctr" defTabSz="2286000" eaLnBrk="1" fontAlgn="auto" latinLnBrk="0" hangingPunct="1">
                        <a:lnSpc>
                          <a:spcPct val="100000"/>
                        </a:lnSpc>
                        <a:spcBef>
                          <a:spcPts val="0"/>
                        </a:spcBef>
                        <a:spcAft>
                          <a:spcPts val="0"/>
                        </a:spcAft>
                        <a:buClrTx/>
                        <a:buSzTx/>
                        <a:buFontTx/>
                        <a:buNone/>
                        <a:tabLst/>
                        <a:defRPr/>
                      </a:pPr>
                      <a:endParaRPr lang="de-DE" dirty="0">
                        <a:solidFill>
                          <a:schemeClr val="accent2"/>
                        </a:solidFill>
                        <a:effectLst/>
                        <a:latin typeface="Zapf Dingbats"/>
                      </a:endParaRPr>
                    </a:p>
                  </a:txBody>
                  <a:tcPr marT="36000"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i="0" spc="0" baseline="0" dirty="0">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Zeiten zum telefonieren blocken - mindestens 1/2 Std. am Stück</a:t>
                      </a:r>
                      <a:endParaRPr lang="de-DE" sz="4000" dirty="0">
                        <a:effectLst/>
                      </a:endParaRPr>
                    </a:p>
                  </a:txBody>
                  <a:tcPr anchor="ctr"/>
                </a:tc>
                <a:extLst>
                  <a:ext uri="{0D108BD9-81ED-4DB2-BD59-A6C34878D82A}">
                    <a16:rowId xmlns:a16="http://schemas.microsoft.com/office/drawing/2014/main" val="1261800443"/>
                  </a:ext>
                </a:extLst>
              </a:tr>
              <a:tr h="1035241">
                <a:tc>
                  <a:txBody>
                    <a:bodyPr/>
                    <a:lstStyle/>
                    <a:p>
                      <a:pPr marL="0" marR="0" lvl="0" indent="0" algn="ctr" defTabSz="2286000" eaLnBrk="1" fontAlgn="auto" latinLnBrk="0" hangingPunct="1">
                        <a:lnSpc>
                          <a:spcPct val="100000"/>
                        </a:lnSpc>
                        <a:spcBef>
                          <a:spcPts val="0"/>
                        </a:spcBef>
                        <a:spcAft>
                          <a:spcPts val="0"/>
                        </a:spcAft>
                        <a:buClrTx/>
                        <a:buSzTx/>
                        <a:buFontTx/>
                        <a:buNone/>
                        <a:tabLst/>
                        <a:defRPr/>
                      </a:pPr>
                      <a:endParaRPr lang="de-DE" sz="6000" dirty="0">
                        <a:effectLst/>
                        <a:latin typeface="Apple Color Emoji" pitchFamily="2" charset="0"/>
                      </a:endParaRPr>
                    </a:p>
                  </a:txBody>
                  <a:tcPr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i="0" spc="0" baseline="0" dirty="0">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hierzu ggfls. Kollegen um Unterstützung bitten - (eine Hand …)</a:t>
                      </a:r>
                      <a:endParaRPr lang="de-DE" sz="4000" dirty="0">
                        <a:effectLst/>
                      </a:endParaRPr>
                    </a:p>
                  </a:txBody>
                  <a:tcPr anchor="ctr"/>
                </a:tc>
                <a:extLst>
                  <a:ext uri="{0D108BD9-81ED-4DB2-BD59-A6C34878D82A}">
                    <a16:rowId xmlns:a16="http://schemas.microsoft.com/office/drawing/2014/main" val="3315471229"/>
                  </a:ext>
                </a:extLst>
              </a:tr>
              <a:tr h="775333">
                <a:tc>
                  <a:txBody>
                    <a:bodyPr/>
                    <a:lstStyle/>
                    <a:p>
                      <a:pPr algn="ctr"/>
                      <a:endParaRPr lang="de-DE" sz="6000" dirty="0"/>
                    </a:p>
                  </a:txBody>
                  <a:tcPr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i="0" spc="0" baseline="0" dirty="0">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Listen abtelefonieren - statt Einzeltelefonate</a:t>
                      </a:r>
                      <a:endParaRPr lang="de-DE" sz="4000" dirty="0">
                        <a:effectLst/>
                      </a:endParaRPr>
                    </a:p>
                  </a:txBody>
                  <a:tcPr anchor="ctr"/>
                </a:tc>
                <a:extLst>
                  <a:ext uri="{0D108BD9-81ED-4DB2-BD59-A6C34878D82A}">
                    <a16:rowId xmlns:a16="http://schemas.microsoft.com/office/drawing/2014/main" val="3262813168"/>
                  </a:ext>
                </a:extLst>
              </a:tr>
              <a:tr h="775333">
                <a:tc>
                  <a:txBody>
                    <a:bodyPr/>
                    <a:lstStyle/>
                    <a:p>
                      <a:pPr algn="ctr"/>
                      <a:endParaRPr lang="de-DE" sz="6000" dirty="0"/>
                    </a:p>
                  </a:txBody>
                  <a:tcPr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i="0" spc="0" baseline="0" dirty="0">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Reihenfolge der Telefonate definieren -  Selektion (</a:t>
                      </a:r>
                      <a:r>
                        <a:rPr lang="de-DE" sz="4000" b="1" i="0" spc="0" baseline="0" dirty="0" err="1">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low-hanging-fruits</a:t>
                      </a:r>
                      <a:r>
                        <a:rPr lang="de-DE" sz="4000" b="1" i="0" spc="0" baseline="0" dirty="0">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a:t>
                      </a:r>
                      <a:endParaRPr lang="de-DE" sz="4000" dirty="0">
                        <a:effectLst/>
                      </a:endParaRPr>
                    </a:p>
                  </a:txBody>
                  <a:tcPr anchor="ctr"/>
                </a:tc>
                <a:extLst>
                  <a:ext uri="{0D108BD9-81ED-4DB2-BD59-A6C34878D82A}">
                    <a16:rowId xmlns:a16="http://schemas.microsoft.com/office/drawing/2014/main" val="1042819350"/>
                  </a:ext>
                </a:extLst>
              </a:tr>
              <a:tr h="775333">
                <a:tc>
                  <a:txBody>
                    <a:bodyPr/>
                    <a:lstStyle/>
                    <a:p>
                      <a:pPr algn="ctr"/>
                      <a:endParaRPr lang="de-DE" sz="6000" dirty="0"/>
                    </a:p>
                  </a:txBody>
                  <a:tcPr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i="0" spc="0" baseline="0" dirty="0">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nach persönlichem Leitfaden arbeiten - strukturiert bleiben</a:t>
                      </a:r>
                      <a:endParaRPr lang="de-DE" sz="4000" dirty="0">
                        <a:effectLst/>
                      </a:endParaRPr>
                    </a:p>
                  </a:txBody>
                  <a:tcPr anchor="ctr"/>
                </a:tc>
                <a:extLst>
                  <a:ext uri="{0D108BD9-81ED-4DB2-BD59-A6C34878D82A}">
                    <a16:rowId xmlns:a16="http://schemas.microsoft.com/office/drawing/2014/main" val="3711868985"/>
                  </a:ext>
                </a:extLst>
              </a:tr>
              <a:tr h="775333">
                <a:tc>
                  <a:txBody>
                    <a:bodyPr/>
                    <a:lstStyle/>
                    <a:p>
                      <a:pPr algn="ctr"/>
                      <a:endParaRPr lang="de-DE" sz="6000" dirty="0"/>
                    </a:p>
                  </a:txBody>
                  <a:tcPr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i="0" spc="0" baseline="0" dirty="0" err="1">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Einwandbehandlungen</a:t>
                      </a:r>
                      <a:r>
                        <a:rPr lang="de-DE" sz="4000" b="1" i="0" spc="0" baseline="0" dirty="0">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 parat haben - Sicherheit mitnehmen</a:t>
                      </a:r>
                      <a:endParaRPr lang="de-DE" sz="4000" dirty="0">
                        <a:effectLst/>
                      </a:endParaRPr>
                    </a:p>
                  </a:txBody>
                  <a:tcPr anchor="ctr"/>
                </a:tc>
                <a:extLst>
                  <a:ext uri="{0D108BD9-81ED-4DB2-BD59-A6C34878D82A}">
                    <a16:rowId xmlns:a16="http://schemas.microsoft.com/office/drawing/2014/main" val="495855876"/>
                  </a:ext>
                </a:extLst>
              </a:tr>
              <a:tr h="775333">
                <a:tc>
                  <a:txBody>
                    <a:bodyPr/>
                    <a:lstStyle/>
                    <a:p>
                      <a:pPr algn="ctr"/>
                      <a:endParaRPr lang="de-DE" sz="6000" dirty="0"/>
                    </a:p>
                  </a:txBody>
                  <a:tcPr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i="0" spc="0" baseline="0" dirty="0">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Sales </a:t>
                      </a:r>
                      <a:r>
                        <a:rPr lang="de-DE" sz="4000" b="1" i="0" spc="0" baseline="0" dirty="0" err="1">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Success</a:t>
                      </a:r>
                      <a:r>
                        <a:rPr lang="de-DE" sz="4000" b="1" i="0" spc="0" baseline="0" dirty="0">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 Tabelle nutzen - Erfolg planbar machen</a:t>
                      </a:r>
                      <a:endParaRPr lang="de-DE" sz="4000" dirty="0">
                        <a:effectLst/>
                      </a:endParaRPr>
                    </a:p>
                  </a:txBody>
                  <a:tcPr anchor="ctr"/>
                </a:tc>
                <a:extLst>
                  <a:ext uri="{0D108BD9-81ED-4DB2-BD59-A6C34878D82A}">
                    <a16:rowId xmlns:a16="http://schemas.microsoft.com/office/drawing/2014/main" val="4035909761"/>
                  </a:ext>
                </a:extLst>
              </a:tr>
              <a:tr h="761691">
                <a:tc>
                  <a:txBody>
                    <a:bodyPr/>
                    <a:lstStyle/>
                    <a:p>
                      <a:pPr algn="ctr"/>
                      <a:endParaRPr lang="de-DE" sz="6000" dirty="0"/>
                    </a:p>
                  </a:txBody>
                  <a:tcPr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i="0" spc="0" baseline="0" dirty="0">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Daten pflegen – Info Plus</a:t>
                      </a:r>
                      <a:endParaRPr lang="de-DE" sz="4000" dirty="0">
                        <a:effectLst/>
                      </a:endParaRPr>
                    </a:p>
                  </a:txBody>
                  <a:tcPr anchor="ctr"/>
                </a:tc>
                <a:extLst>
                  <a:ext uri="{0D108BD9-81ED-4DB2-BD59-A6C34878D82A}">
                    <a16:rowId xmlns:a16="http://schemas.microsoft.com/office/drawing/2014/main" val="1284101326"/>
                  </a:ext>
                </a:extLst>
              </a:tr>
            </a:tbl>
          </a:graphicData>
        </a:graphic>
      </p:graphicFrame>
      <p:sp>
        <p:nvSpPr>
          <p:cNvPr id="13" name="Textfeld 12">
            <a:extLst>
              <a:ext uri="{FF2B5EF4-FFF2-40B4-BE49-F238E27FC236}">
                <a16:creationId xmlns:a16="http://schemas.microsoft.com/office/drawing/2014/main" id="{BE4C4EA9-C764-A52B-409B-5F399239295C}"/>
              </a:ext>
            </a:extLst>
          </p:cNvPr>
          <p:cNvSpPr txBox="1"/>
          <p:nvPr/>
        </p:nvSpPr>
        <p:spPr>
          <a:xfrm>
            <a:off x="1438127" y="3368680"/>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dirty="0">
                <a:ln>
                  <a:noFill/>
                </a:ln>
                <a:solidFill>
                  <a:srgbClr val="000000"/>
                </a:solidFill>
                <a:effectLst/>
                <a:uFillTx/>
                <a:latin typeface="+mn-lt"/>
                <a:ea typeface="+mn-ea"/>
                <a:cs typeface="+mn-cs"/>
                <a:sym typeface="Helvetica Light"/>
              </a:rPr>
              <a:t>👍</a:t>
            </a:r>
          </a:p>
        </p:txBody>
      </p:sp>
      <p:sp>
        <p:nvSpPr>
          <p:cNvPr id="14" name="Textfeld 13">
            <a:extLst>
              <a:ext uri="{FF2B5EF4-FFF2-40B4-BE49-F238E27FC236}">
                <a16:creationId xmlns:a16="http://schemas.microsoft.com/office/drawing/2014/main" id="{0972EABE-0A5C-90C1-D31F-3843A679BE22}"/>
              </a:ext>
            </a:extLst>
          </p:cNvPr>
          <p:cNvSpPr txBox="1"/>
          <p:nvPr/>
        </p:nvSpPr>
        <p:spPr>
          <a:xfrm>
            <a:off x="1417850" y="4391918"/>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dirty="0">
                <a:ln>
                  <a:noFill/>
                </a:ln>
                <a:solidFill>
                  <a:srgbClr val="000000"/>
                </a:solidFill>
                <a:effectLst/>
                <a:uFillTx/>
                <a:latin typeface="+mn-lt"/>
                <a:ea typeface="+mn-ea"/>
                <a:cs typeface="+mn-cs"/>
                <a:sym typeface="Helvetica Light"/>
              </a:rPr>
              <a:t>👍</a:t>
            </a:r>
          </a:p>
        </p:txBody>
      </p:sp>
      <p:sp>
        <p:nvSpPr>
          <p:cNvPr id="15" name="Textfeld 14">
            <a:extLst>
              <a:ext uri="{FF2B5EF4-FFF2-40B4-BE49-F238E27FC236}">
                <a16:creationId xmlns:a16="http://schemas.microsoft.com/office/drawing/2014/main" id="{8410D52D-BBF5-AB73-619E-2DDABB815E25}"/>
              </a:ext>
            </a:extLst>
          </p:cNvPr>
          <p:cNvSpPr txBox="1"/>
          <p:nvPr/>
        </p:nvSpPr>
        <p:spPr>
          <a:xfrm>
            <a:off x="1483474" y="5409930"/>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dirty="0">
                <a:ln>
                  <a:noFill/>
                </a:ln>
                <a:solidFill>
                  <a:srgbClr val="000000"/>
                </a:solidFill>
                <a:effectLst/>
                <a:uFillTx/>
                <a:latin typeface="+mn-lt"/>
                <a:ea typeface="+mn-ea"/>
                <a:cs typeface="+mn-cs"/>
                <a:sym typeface="Helvetica Light"/>
              </a:rPr>
              <a:t>👍</a:t>
            </a:r>
          </a:p>
        </p:txBody>
      </p:sp>
      <p:sp>
        <p:nvSpPr>
          <p:cNvPr id="16" name="Textfeld 15">
            <a:extLst>
              <a:ext uri="{FF2B5EF4-FFF2-40B4-BE49-F238E27FC236}">
                <a16:creationId xmlns:a16="http://schemas.microsoft.com/office/drawing/2014/main" id="{0949F32E-19B4-7DB9-38ED-7A69B5A127E0}"/>
              </a:ext>
            </a:extLst>
          </p:cNvPr>
          <p:cNvSpPr txBox="1"/>
          <p:nvPr/>
        </p:nvSpPr>
        <p:spPr>
          <a:xfrm>
            <a:off x="1463197" y="6433168"/>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dirty="0">
                <a:ln>
                  <a:noFill/>
                </a:ln>
                <a:solidFill>
                  <a:srgbClr val="000000"/>
                </a:solidFill>
                <a:effectLst/>
                <a:uFillTx/>
                <a:latin typeface="+mn-lt"/>
                <a:ea typeface="+mn-ea"/>
                <a:cs typeface="+mn-cs"/>
                <a:sym typeface="Helvetica Light"/>
              </a:rPr>
              <a:t>👍</a:t>
            </a:r>
          </a:p>
        </p:txBody>
      </p:sp>
      <p:sp>
        <p:nvSpPr>
          <p:cNvPr id="17" name="Textfeld 16">
            <a:extLst>
              <a:ext uri="{FF2B5EF4-FFF2-40B4-BE49-F238E27FC236}">
                <a16:creationId xmlns:a16="http://schemas.microsoft.com/office/drawing/2014/main" id="{AF18C779-8C36-FFE7-9522-68C65FFCFFD3}"/>
              </a:ext>
            </a:extLst>
          </p:cNvPr>
          <p:cNvSpPr txBox="1"/>
          <p:nvPr/>
        </p:nvSpPr>
        <p:spPr>
          <a:xfrm>
            <a:off x="1458404" y="7422997"/>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dirty="0">
                <a:ln>
                  <a:noFill/>
                </a:ln>
                <a:solidFill>
                  <a:srgbClr val="000000"/>
                </a:solidFill>
                <a:effectLst/>
                <a:uFillTx/>
                <a:latin typeface="+mn-lt"/>
                <a:ea typeface="+mn-ea"/>
                <a:cs typeface="+mn-cs"/>
                <a:sym typeface="Helvetica Light"/>
              </a:rPr>
              <a:t>👍</a:t>
            </a:r>
          </a:p>
        </p:txBody>
      </p:sp>
      <p:sp>
        <p:nvSpPr>
          <p:cNvPr id="18" name="Textfeld 17">
            <a:extLst>
              <a:ext uri="{FF2B5EF4-FFF2-40B4-BE49-F238E27FC236}">
                <a16:creationId xmlns:a16="http://schemas.microsoft.com/office/drawing/2014/main" id="{E07AAE29-BECE-0B09-0402-05FC86DB9A12}"/>
              </a:ext>
            </a:extLst>
          </p:cNvPr>
          <p:cNvSpPr txBox="1"/>
          <p:nvPr/>
        </p:nvSpPr>
        <p:spPr>
          <a:xfrm>
            <a:off x="1438127" y="8446235"/>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dirty="0">
                <a:ln>
                  <a:noFill/>
                </a:ln>
                <a:solidFill>
                  <a:srgbClr val="000000"/>
                </a:solidFill>
                <a:effectLst/>
                <a:uFillTx/>
                <a:latin typeface="+mn-lt"/>
                <a:ea typeface="+mn-ea"/>
                <a:cs typeface="+mn-cs"/>
                <a:sym typeface="Helvetica Light"/>
              </a:rPr>
              <a:t>👍</a:t>
            </a:r>
          </a:p>
        </p:txBody>
      </p:sp>
      <p:sp>
        <p:nvSpPr>
          <p:cNvPr id="19" name="Textfeld 18">
            <a:extLst>
              <a:ext uri="{FF2B5EF4-FFF2-40B4-BE49-F238E27FC236}">
                <a16:creationId xmlns:a16="http://schemas.microsoft.com/office/drawing/2014/main" id="{4B6C3CA9-BE29-14C6-A820-DFCD7D14F40D}"/>
              </a:ext>
            </a:extLst>
          </p:cNvPr>
          <p:cNvSpPr txBox="1"/>
          <p:nvPr/>
        </p:nvSpPr>
        <p:spPr>
          <a:xfrm>
            <a:off x="1486196" y="9397801"/>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dirty="0">
                <a:ln>
                  <a:noFill/>
                </a:ln>
                <a:solidFill>
                  <a:srgbClr val="000000"/>
                </a:solidFill>
                <a:effectLst/>
                <a:uFillTx/>
                <a:latin typeface="+mn-lt"/>
                <a:ea typeface="+mn-ea"/>
                <a:cs typeface="+mn-cs"/>
                <a:sym typeface="Helvetica Light"/>
              </a:rPr>
              <a:t>👍</a:t>
            </a:r>
          </a:p>
        </p:txBody>
      </p:sp>
      <p:sp>
        <p:nvSpPr>
          <p:cNvPr id="20" name="Textfeld 19">
            <a:extLst>
              <a:ext uri="{FF2B5EF4-FFF2-40B4-BE49-F238E27FC236}">
                <a16:creationId xmlns:a16="http://schemas.microsoft.com/office/drawing/2014/main" id="{1AABD353-AA3A-7933-5020-AE48AC4435D3}"/>
              </a:ext>
            </a:extLst>
          </p:cNvPr>
          <p:cNvSpPr txBox="1"/>
          <p:nvPr/>
        </p:nvSpPr>
        <p:spPr>
          <a:xfrm>
            <a:off x="1465919" y="10421039"/>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dirty="0">
                <a:ln>
                  <a:noFill/>
                </a:ln>
                <a:solidFill>
                  <a:srgbClr val="000000"/>
                </a:solidFill>
                <a:effectLst/>
                <a:uFillTx/>
                <a:latin typeface="+mn-lt"/>
                <a:ea typeface="+mn-ea"/>
                <a:cs typeface="+mn-cs"/>
                <a:sym typeface="Helvetica Light"/>
              </a:rPr>
              <a:t>👍</a:t>
            </a:r>
          </a:p>
        </p:txBody>
      </p:sp>
    </p:spTree>
    <p:extLst>
      <p:ext uri="{BB962C8B-B14F-4D97-AF65-F5344CB8AC3E}">
        <p14:creationId xmlns:p14="http://schemas.microsoft.com/office/powerpoint/2010/main" val="2815114352"/>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DD64A9A-E34E-AA75-1210-223D499454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3008393844"/>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C4088-AB4A-9D4C-7131-45D129AC15AB}"/>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545001E9-68B0-1746-4031-18B0F2CE8E2C}"/>
              </a:ext>
            </a:extLst>
          </p:cNvPr>
          <p:cNvSpPr txBox="1"/>
          <p:nvPr/>
        </p:nvSpPr>
        <p:spPr>
          <a:xfrm>
            <a:off x="21858588" y="12755081"/>
            <a:ext cx="2452048" cy="76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203590EA-CBB2-35BC-67C1-D7E8C8A935E6}"/>
              </a:ext>
            </a:extLst>
          </p:cNvPr>
          <p:cNvSpPr txBox="1"/>
          <p:nvPr/>
        </p:nvSpPr>
        <p:spPr>
          <a:xfrm>
            <a:off x="22422770" y="13209897"/>
            <a:ext cx="1882486" cy="507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1DECACEE-EA61-E413-3B88-FE14ED126B2F}"/>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B528E0C6-A0BD-53E5-FBA5-543875973C14}"/>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4D05A6F0-6A2E-CCCF-82D6-A9ECC7D79CFE}"/>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DC175459-4012-F409-6824-7A67A0BC28AB}"/>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AE6C603D-868E-3726-963F-11E79B62F573}"/>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7A8E0453-6729-F27B-FDEA-701C5AF64887}"/>
              </a:ext>
            </a:extLst>
          </p:cNvPr>
          <p:cNvSpPr txBox="1"/>
          <p:nvPr/>
        </p:nvSpPr>
        <p:spPr>
          <a:xfrm>
            <a:off x="2261564" y="-11468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Kunden lesen</a:t>
            </a:r>
            <a:endParaRPr dirty="0"/>
          </a:p>
        </p:txBody>
      </p:sp>
      <p:sp>
        <p:nvSpPr>
          <p:cNvPr id="8" name="AutoShape 13">
            <a:extLst>
              <a:ext uri="{FF2B5EF4-FFF2-40B4-BE49-F238E27FC236}">
                <a16:creationId xmlns:a16="http://schemas.microsoft.com/office/drawing/2014/main" id="{C4368367-B91C-A557-BE32-5F532343B744}"/>
              </a:ext>
            </a:extLst>
          </p:cNvPr>
          <p:cNvSpPr>
            <a:spLocks/>
          </p:cNvSpPr>
          <p:nvPr/>
        </p:nvSpPr>
        <p:spPr bwMode="auto">
          <a:xfrm>
            <a:off x="7052142" y="2953587"/>
            <a:ext cx="4779818" cy="4288684"/>
          </a:xfrm>
          <a:prstGeom prst="roundRect">
            <a:avLst>
              <a:gd name="adj" fmla="val 10394"/>
            </a:avLst>
          </a:prstGeom>
          <a:solidFill>
            <a:srgbClr val="FF0000"/>
          </a:solidFill>
          <a:ln w="9525">
            <a:solidFill>
              <a:srgbClr val="4F81BD"/>
            </a:solidFill>
            <a:round/>
            <a:headEnd/>
            <a:tailEnd/>
          </a:ln>
          <a:effectLst>
            <a:outerShdw dist="660034" dir="20934377" sx="75000" sy="75000" algn="tl" rotWithShape="0">
              <a:srgbClr val="BFBFBF">
                <a:alpha val="50000"/>
              </a:srgbClr>
            </a:outerShdw>
          </a:effectLst>
        </p:spPr>
        <p:txBody>
          <a:bodyPr rot="0" vert="horz" wrap="square" lIns="228600" tIns="228600" rIns="228600" bIns="228600" anchor="t" anchorCtr="0" upright="1">
            <a:noAutofit/>
          </a:bodyPr>
          <a:lstStyle/>
          <a:p>
            <a:pPr algn="ctr">
              <a:buNone/>
            </a:pPr>
            <a:endParaRPr lang="de-DE" sz="3600" b="1" dirty="0">
              <a:effectLst/>
              <a:latin typeface="Verdana" panose="020B0604030504040204" pitchFamily="34" charset="0"/>
              <a:ea typeface="Times New Roman" panose="02020603050405020304" pitchFamily="18" charset="0"/>
              <a:cs typeface="Times New Roman" panose="02020603050405020304" pitchFamily="18" charset="0"/>
            </a:endParaRPr>
          </a:p>
          <a:p>
            <a:pPr algn="ctr">
              <a:buNone/>
            </a:pPr>
            <a:endParaRPr lang="de-DE" sz="3600" b="1" dirty="0">
              <a:latin typeface="Verdana" panose="020B0604030504040204" pitchFamily="34" charset="0"/>
              <a:ea typeface="Times New Roman" panose="02020603050405020304" pitchFamily="18" charset="0"/>
              <a:cs typeface="Times New Roman" panose="02020603050405020304" pitchFamily="18" charset="0"/>
            </a:endParaRPr>
          </a:p>
          <a:p>
            <a:pPr algn="ctr">
              <a:buNone/>
            </a:pPr>
            <a:r>
              <a:rPr lang="de-DE" sz="3600" b="1" dirty="0">
                <a:effectLst/>
                <a:latin typeface="Verdana" panose="020B0604030504040204" pitchFamily="34" charset="0"/>
                <a:ea typeface="Times New Roman" panose="02020603050405020304" pitchFamily="18" charset="0"/>
                <a:cs typeface="Times New Roman" panose="02020603050405020304" pitchFamily="18" charset="0"/>
              </a:rPr>
              <a:t>Dominant</a:t>
            </a:r>
            <a:endParaRPr lang="de-DE" sz="12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
        <p:nvSpPr>
          <p:cNvPr id="9" name="AutoShape 14">
            <a:extLst>
              <a:ext uri="{FF2B5EF4-FFF2-40B4-BE49-F238E27FC236}">
                <a16:creationId xmlns:a16="http://schemas.microsoft.com/office/drawing/2014/main" id="{55981505-F1EF-EBE2-8BE2-AA1A5EF843BF}"/>
              </a:ext>
            </a:extLst>
          </p:cNvPr>
          <p:cNvSpPr>
            <a:spLocks/>
          </p:cNvSpPr>
          <p:nvPr/>
        </p:nvSpPr>
        <p:spPr bwMode="auto">
          <a:xfrm>
            <a:off x="11831960" y="2963662"/>
            <a:ext cx="4779818" cy="4288684"/>
          </a:xfrm>
          <a:prstGeom prst="roundRect">
            <a:avLst>
              <a:gd name="adj" fmla="val 10394"/>
            </a:avLst>
          </a:prstGeom>
          <a:solidFill>
            <a:srgbClr val="FFFF00"/>
          </a:solidFill>
          <a:ln w="9525">
            <a:solidFill>
              <a:srgbClr val="4F81BD"/>
            </a:solidFill>
            <a:round/>
            <a:headEnd/>
            <a:tailEnd/>
          </a:ln>
          <a:effectLst>
            <a:outerShdw dist="660034" dir="20934377" sx="75000" sy="75000" algn="tl" rotWithShape="0">
              <a:srgbClr val="BFBFBF">
                <a:alpha val="50000"/>
              </a:srgbClr>
            </a:outerShdw>
          </a:effectLst>
        </p:spPr>
        <p:txBody>
          <a:bodyPr rot="0" vert="horz" wrap="square" lIns="228600" tIns="228600" rIns="228600" bIns="228600" anchor="t" anchorCtr="0" upright="1">
            <a:noAutofit/>
          </a:bodyPr>
          <a:lstStyle/>
          <a:p>
            <a:pPr algn="ctr">
              <a:buNone/>
            </a:pPr>
            <a:endParaRPr lang="de-DE" sz="3600" b="1" dirty="0">
              <a:effectLst/>
              <a:latin typeface="Verdana" panose="020B0604030504040204" pitchFamily="34" charset="0"/>
              <a:ea typeface="Times New Roman" panose="02020603050405020304" pitchFamily="18" charset="0"/>
              <a:cs typeface="Times New Roman" panose="02020603050405020304" pitchFamily="18" charset="0"/>
            </a:endParaRPr>
          </a:p>
          <a:p>
            <a:pPr algn="ctr">
              <a:buNone/>
            </a:pPr>
            <a:endParaRPr lang="de-DE" sz="3600" b="1" dirty="0">
              <a:latin typeface="Verdana" panose="020B0604030504040204" pitchFamily="34" charset="0"/>
              <a:ea typeface="Times New Roman" panose="02020603050405020304" pitchFamily="18" charset="0"/>
              <a:cs typeface="Times New Roman" panose="02020603050405020304" pitchFamily="18" charset="0"/>
            </a:endParaRPr>
          </a:p>
          <a:p>
            <a:pPr algn="ctr">
              <a:buNone/>
            </a:pPr>
            <a:r>
              <a:rPr lang="de-DE" sz="3600" b="1" dirty="0">
                <a:effectLst/>
                <a:latin typeface="Verdana" panose="020B0604030504040204" pitchFamily="34" charset="0"/>
                <a:ea typeface="Times New Roman" panose="02020603050405020304" pitchFamily="18" charset="0"/>
                <a:cs typeface="Times New Roman" panose="02020603050405020304" pitchFamily="18" charset="0"/>
              </a:rPr>
              <a:t>Initiativ</a:t>
            </a:r>
            <a:endParaRPr lang="de-DE" sz="12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
        <p:nvSpPr>
          <p:cNvPr id="10" name="AutoShape 11">
            <a:extLst>
              <a:ext uri="{FF2B5EF4-FFF2-40B4-BE49-F238E27FC236}">
                <a16:creationId xmlns:a16="http://schemas.microsoft.com/office/drawing/2014/main" id="{71F16C15-AFCC-FB39-8D7C-DAE6AEEB0DC8}"/>
              </a:ext>
            </a:extLst>
          </p:cNvPr>
          <p:cNvSpPr>
            <a:spLocks/>
          </p:cNvSpPr>
          <p:nvPr/>
        </p:nvSpPr>
        <p:spPr bwMode="auto">
          <a:xfrm>
            <a:off x="11831960" y="7262421"/>
            <a:ext cx="4901739" cy="4288684"/>
          </a:xfrm>
          <a:prstGeom prst="roundRect">
            <a:avLst>
              <a:gd name="adj" fmla="val 10394"/>
            </a:avLst>
          </a:prstGeom>
          <a:solidFill>
            <a:srgbClr val="00B050"/>
          </a:solidFill>
          <a:ln w="9525">
            <a:solidFill>
              <a:srgbClr val="4F81BD"/>
            </a:solidFill>
            <a:round/>
            <a:headEnd/>
            <a:tailEnd/>
          </a:ln>
          <a:effectLst>
            <a:outerShdw dist="660034" dir="20934377" sx="75000" sy="75000" algn="tl" rotWithShape="0">
              <a:srgbClr val="BFBFBF">
                <a:alpha val="50000"/>
              </a:srgbClr>
            </a:outerShdw>
          </a:effectLst>
        </p:spPr>
        <p:txBody>
          <a:bodyPr rot="0" vert="horz" wrap="square" lIns="228600" tIns="228600" rIns="228600" bIns="228600" anchor="t" anchorCtr="0" upright="1">
            <a:noAutofit/>
          </a:bodyPr>
          <a:lstStyle/>
          <a:p>
            <a:pPr algn="ctr">
              <a:buNone/>
            </a:pPr>
            <a:endParaRPr lang="de-DE" sz="3600" b="1" dirty="0">
              <a:effectLst/>
              <a:latin typeface="Verdana" panose="020B0604030504040204" pitchFamily="34" charset="0"/>
              <a:ea typeface="Times New Roman" panose="02020603050405020304" pitchFamily="18" charset="0"/>
              <a:cs typeface="Times New Roman" panose="02020603050405020304" pitchFamily="18" charset="0"/>
            </a:endParaRPr>
          </a:p>
          <a:p>
            <a:pPr algn="ctr">
              <a:buNone/>
            </a:pPr>
            <a:endParaRPr lang="de-DE" sz="3600" b="1" dirty="0">
              <a:latin typeface="Verdana" panose="020B0604030504040204" pitchFamily="34" charset="0"/>
              <a:ea typeface="Times New Roman" panose="02020603050405020304" pitchFamily="18" charset="0"/>
              <a:cs typeface="Times New Roman" panose="02020603050405020304" pitchFamily="18" charset="0"/>
            </a:endParaRPr>
          </a:p>
          <a:p>
            <a:pPr algn="ctr">
              <a:buNone/>
            </a:pPr>
            <a:r>
              <a:rPr lang="de-DE" sz="3600" b="1" dirty="0">
                <a:effectLst/>
                <a:latin typeface="Verdana" panose="020B0604030504040204" pitchFamily="34" charset="0"/>
                <a:ea typeface="Times New Roman" panose="02020603050405020304" pitchFamily="18" charset="0"/>
                <a:cs typeface="Times New Roman" panose="02020603050405020304" pitchFamily="18" charset="0"/>
              </a:rPr>
              <a:t>Stetig</a:t>
            </a:r>
            <a:endParaRPr lang="de-DE" sz="12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
        <p:nvSpPr>
          <p:cNvPr id="11" name="AutoShape 12">
            <a:extLst>
              <a:ext uri="{FF2B5EF4-FFF2-40B4-BE49-F238E27FC236}">
                <a16:creationId xmlns:a16="http://schemas.microsoft.com/office/drawing/2014/main" id="{A8758B9D-681D-6413-D02B-C7D27BFE4470}"/>
              </a:ext>
            </a:extLst>
          </p:cNvPr>
          <p:cNvSpPr>
            <a:spLocks/>
          </p:cNvSpPr>
          <p:nvPr/>
        </p:nvSpPr>
        <p:spPr bwMode="auto">
          <a:xfrm>
            <a:off x="7044156" y="7252346"/>
            <a:ext cx="4779819" cy="4288684"/>
          </a:xfrm>
          <a:prstGeom prst="roundRect">
            <a:avLst>
              <a:gd name="adj" fmla="val 10394"/>
            </a:avLst>
          </a:prstGeom>
          <a:solidFill>
            <a:srgbClr val="4F81BD"/>
          </a:solidFill>
          <a:ln w="9525">
            <a:solidFill>
              <a:srgbClr val="4F81BD"/>
            </a:solidFill>
            <a:round/>
            <a:headEnd/>
            <a:tailEnd/>
          </a:ln>
          <a:effectLst>
            <a:outerShdw dist="660034" dir="20934377" sx="75000" sy="75000" algn="tl" rotWithShape="0">
              <a:srgbClr val="BFBFBF">
                <a:alpha val="50000"/>
              </a:srgbClr>
            </a:outerShdw>
          </a:effectLst>
        </p:spPr>
        <p:txBody>
          <a:bodyPr rot="0" vert="horz" wrap="square" lIns="228600" tIns="228600" rIns="228600" bIns="228600" anchor="t" anchorCtr="0" upright="1">
            <a:noAutofit/>
          </a:bodyPr>
          <a:lstStyle/>
          <a:p>
            <a:pPr algn="ctr">
              <a:buNone/>
            </a:pPr>
            <a:endParaRPr lang="de-DE" sz="3600" b="1" dirty="0">
              <a:effectLst/>
              <a:latin typeface="Verdana" panose="020B0604030504040204" pitchFamily="34" charset="0"/>
              <a:ea typeface="Times New Roman" panose="02020603050405020304" pitchFamily="18" charset="0"/>
              <a:cs typeface="Times New Roman" panose="02020603050405020304" pitchFamily="18" charset="0"/>
            </a:endParaRPr>
          </a:p>
          <a:p>
            <a:pPr algn="ctr">
              <a:buNone/>
            </a:pPr>
            <a:endParaRPr lang="de-DE" sz="3600" b="1" dirty="0">
              <a:latin typeface="Verdana" panose="020B0604030504040204" pitchFamily="34" charset="0"/>
              <a:ea typeface="Times New Roman" panose="02020603050405020304" pitchFamily="18" charset="0"/>
              <a:cs typeface="Times New Roman" panose="02020603050405020304" pitchFamily="18" charset="0"/>
            </a:endParaRPr>
          </a:p>
          <a:p>
            <a:pPr algn="ctr">
              <a:buNone/>
            </a:pPr>
            <a:r>
              <a:rPr lang="de-DE" sz="3600" b="1" dirty="0">
                <a:effectLst/>
                <a:latin typeface="Verdana" panose="020B0604030504040204" pitchFamily="34" charset="0"/>
                <a:ea typeface="Times New Roman" panose="02020603050405020304" pitchFamily="18" charset="0"/>
                <a:cs typeface="Times New Roman" panose="02020603050405020304" pitchFamily="18" charset="0"/>
              </a:rPr>
              <a:t>Gewissenhaft</a:t>
            </a:r>
            <a:endParaRPr lang="de-DE" sz="12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
        <p:nvSpPr>
          <p:cNvPr id="7" name="Fußzeilenplatzhalter 3">
            <a:extLst>
              <a:ext uri="{FF2B5EF4-FFF2-40B4-BE49-F238E27FC236}">
                <a16:creationId xmlns:a16="http://schemas.microsoft.com/office/drawing/2014/main" id="{43D2F617-EE47-CEF1-F8B4-CB076FC45551}"/>
              </a:ext>
            </a:extLst>
          </p:cNvPr>
          <p:cNvSpPr txBox="1">
            <a:spLocks noChangeArrowheads="1"/>
          </p:cNvSpPr>
          <p:nvPr/>
        </p:nvSpPr>
        <p:spPr bwMode="auto">
          <a:xfrm rot="16200000">
            <a:off x="-1223462" y="11127048"/>
            <a:ext cx="2984500" cy="360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ct val="25000"/>
              </a:spcBef>
              <a:spcAft>
                <a:spcPct val="25000"/>
              </a:spcAft>
              <a:buClrTx/>
              <a:buSzTx/>
              <a:buFontTx/>
              <a:buNone/>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1pPr>
            <a:lvl2pPr marL="742950" marR="0" indent="-285750" algn="ctr" defTabSz="821531" rtl="0" fontAlgn="auto" latinLnBrk="0" hangingPunct="0">
              <a:lnSpc>
                <a:spcPct val="100000"/>
              </a:lnSpc>
              <a:spcBef>
                <a:spcPct val="25000"/>
              </a:spcBef>
              <a:spcAft>
                <a:spcPct val="25000"/>
              </a:spcAft>
              <a:buClr>
                <a:srgbClr val="FF9900"/>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2pPr>
            <a:lvl3pPr marL="1143000" marR="0" indent="-228600" algn="ctr" defTabSz="821531" rtl="0" fontAlgn="auto" latinLnBrk="0" hangingPunct="0">
              <a:lnSpc>
                <a:spcPct val="100000"/>
              </a:lnSpc>
              <a:spcBef>
                <a:spcPts val="0"/>
              </a:spcBef>
              <a:spcAft>
                <a:spcPct val="25000"/>
              </a:spcAft>
              <a:buClr>
                <a:srgbClr val="000066"/>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3pPr>
            <a:lvl4pPr marL="1600200" marR="0" indent="-228600" algn="ctr" defTabSz="821531" rtl="0" fontAlgn="auto" latinLnBrk="0" hangingPunct="0">
              <a:lnSpc>
                <a:spcPct val="100000"/>
              </a:lnSpc>
              <a:spcBef>
                <a:spcPct val="20000"/>
              </a:spcBef>
              <a:spcAft>
                <a:spcPts val="0"/>
              </a:spcAft>
              <a:buClrTx/>
              <a:buSzPct val="125000"/>
              <a:buFontTx/>
              <a:buChar char="•"/>
              <a:tabLst/>
              <a:defRPr kumimoji="0" sz="1600" b="0" i="0" u="none" strike="noStrike" cap="none" spc="0" normalizeH="0" baseline="0">
                <a:ln>
                  <a:noFill/>
                </a:ln>
                <a:solidFill>
                  <a:srgbClr val="000066"/>
                </a:solidFill>
                <a:effectLst/>
                <a:uFillTx/>
                <a:latin typeface="Arial" panose="020B0604020202020204" pitchFamily="34" charset="0"/>
                <a:ea typeface="+mn-ea"/>
                <a:cs typeface="+mn-cs"/>
                <a:sym typeface="Helvetica Light"/>
              </a:defRPr>
            </a:lvl4pPr>
            <a:lvl5pPr marL="2057400" marR="0" indent="-228600" algn="ctr" defTabSz="821531" rtl="0" fontAlgn="auto" latinLnBrk="0" hangingPunct="0">
              <a:lnSpc>
                <a:spcPct val="100000"/>
              </a:lnSpc>
              <a:spcBef>
                <a:spcPct val="20000"/>
              </a:spcBef>
              <a:spcAft>
                <a:spcPts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5pPr>
            <a:lvl6pPr marL="25146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6pPr>
            <a:lvl7pPr marL="29718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7pPr>
            <a:lvl8pPr marL="34290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8pPr>
            <a:lvl9pPr marL="38862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9pPr>
          </a:lstStyle>
          <a:p>
            <a:pPr eaLnBrk="0">
              <a:spcBef>
                <a:spcPct val="0"/>
              </a:spcBef>
              <a:spcAft>
                <a:spcPct val="0"/>
              </a:spcAft>
            </a:pPr>
            <a:r>
              <a:rPr lang="de-DE" altLang="de-DE" sz="600" dirty="0">
                <a:solidFill>
                  <a:srgbClr val="000066"/>
                </a:solidFill>
                <a:cs typeface="Arial" panose="020B0604020202020204" pitchFamily="34" charset="0"/>
              </a:rPr>
              <a:t>© Management Partner GmbH 2008 / 29.09. / WS1 / UK</a:t>
            </a:r>
          </a:p>
        </p:txBody>
      </p:sp>
    </p:spTree>
    <p:extLst>
      <p:ext uri="{BB962C8B-B14F-4D97-AF65-F5344CB8AC3E}">
        <p14:creationId xmlns:p14="http://schemas.microsoft.com/office/powerpoint/2010/main" val="3586705304"/>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54700-71A3-9497-DE08-7985D4A00A83}"/>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6DEB0EE0-347A-C83A-240C-E71202DB4BF0}"/>
              </a:ext>
            </a:extLst>
          </p:cNvPr>
          <p:cNvSpPr txBox="1"/>
          <p:nvPr/>
        </p:nvSpPr>
        <p:spPr>
          <a:xfrm>
            <a:off x="21858588" y="12755081"/>
            <a:ext cx="2452048" cy="76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B187EC10-B94D-8FA0-17D9-22997665F7DB}"/>
              </a:ext>
            </a:extLst>
          </p:cNvPr>
          <p:cNvSpPr txBox="1"/>
          <p:nvPr/>
        </p:nvSpPr>
        <p:spPr>
          <a:xfrm>
            <a:off x="22422770" y="13209897"/>
            <a:ext cx="1882486" cy="507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F3271FDD-710F-BE60-270A-6A45338A58A3}"/>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CAECAC0D-0466-303B-F169-55E65DDAE321}"/>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18109402-C837-DB76-867E-F8CA4933AB65}"/>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B2655E9B-2BF4-5424-C88F-89C66CCEAE42}"/>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7D228422-CA4C-D566-E58A-ED72AD256DFB}"/>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638C182C-3B87-7E61-469A-7B9AA20A6A35}"/>
              </a:ext>
            </a:extLst>
          </p:cNvPr>
          <p:cNvSpPr txBox="1"/>
          <p:nvPr/>
        </p:nvSpPr>
        <p:spPr>
          <a:xfrm>
            <a:off x="2261564" y="-11468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Kunden lesen</a:t>
            </a:r>
            <a:endParaRPr dirty="0"/>
          </a:p>
        </p:txBody>
      </p:sp>
      <p:pic>
        <p:nvPicPr>
          <p:cNvPr id="7" name="Picture 2">
            <a:extLst>
              <a:ext uri="{FF2B5EF4-FFF2-40B4-BE49-F238E27FC236}">
                <a16:creationId xmlns:a16="http://schemas.microsoft.com/office/drawing/2014/main" id="{20BBF052-2263-867E-D371-C7C45EB4B0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8721" y="1776997"/>
            <a:ext cx="11414546" cy="1136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ußzeilenplatzhalter 3">
            <a:extLst>
              <a:ext uri="{FF2B5EF4-FFF2-40B4-BE49-F238E27FC236}">
                <a16:creationId xmlns:a16="http://schemas.microsoft.com/office/drawing/2014/main" id="{069D323A-5936-49D6-D410-27049A5E83E0}"/>
              </a:ext>
            </a:extLst>
          </p:cNvPr>
          <p:cNvSpPr txBox="1">
            <a:spLocks noChangeArrowheads="1"/>
          </p:cNvSpPr>
          <p:nvPr/>
        </p:nvSpPr>
        <p:spPr bwMode="auto">
          <a:xfrm rot="16200000">
            <a:off x="-1223462" y="11127048"/>
            <a:ext cx="2984500" cy="360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ct val="25000"/>
              </a:spcBef>
              <a:spcAft>
                <a:spcPct val="25000"/>
              </a:spcAft>
              <a:buClrTx/>
              <a:buSzTx/>
              <a:buFontTx/>
              <a:buNone/>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1pPr>
            <a:lvl2pPr marL="742950" marR="0" indent="-285750" algn="ctr" defTabSz="821531" rtl="0" fontAlgn="auto" latinLnBrk="0" hangingPunct="0">
              <a:lnSpc>
                <a:spcPct val="100000"/>
              </a:lnSpc>
              <a:spcBef>
                <a:spcPct val="25000"/>
              </a:spcBef>
              <a:spcAft>
                <a:spcPct val="25000"/>
              </a:spcAft>
              <a:buClr>
                <a:srgbClr val="FF9900"/>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2pPr>
            <a:lvl3pPr marL="1143000" marR="0" indent="-228600" algn="ctr" defTabSz="821531" rtl="0" fontAlgn="auto" latinLnBrk="0" hangingPunct="0">
              <a:lnSpc>
                <a:spcPct val="100000"/>
              </a:lnSpc>
              <a:spcBef>
                <a:spcPts val="0"/>
              </a:spcBef>
              <a:spcAft>
                <a:spcPct val="25000"/>
              </a:spcAft>
              <a:buClr>
                <a:srgbClr val="000066"/>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3pPr>
            <a:lvl4pPr marL="1600200" marR="0" indent="-228600" algn="ctr" defTabSz="821531" rtl="0" fontAlgn="auto" latinLnBrk="0" hangingPunct="0">
              <a:lnSpc>
                <a:spcPct val="100000"/>
              </a:lnSpc>
              <a:spcBef>
                <a:spcPct val="20000"/>
              </a:spcBef>
              <a:spcAft>
                <a:spcPts val="0"/>
              </a:spcAft>
              <a:buClrTx/>
              <a:buSzPct val="125000"/>
              <a:buFontTx/>
              <a:buChar char="•"/>
              <a:tabLst/>
              <a:defRPr kumimoji="0" sz="1600" b="0" i="0" u="none" strike="noStrike" cap="none" spc="0" normalizeH="0" baseline="0">
                <a:ln>
                  <a:noFill/>
                </a:ln>
                <a:solidFill>
                  <a:srgbClr val="000066"/>
                </a:solidFill>
                <a:effectLst/>
                <a:uFillTx/>
                <a:latin typeface="Arial" panose="020B0604020202020204" pitchFamily="34" charset="0"/>
                <a:ea typeface="+mn-ea"/>
                <a:cs typeface="+mn-cs"/>
                <a:sym typeface="Helvetica Light"/>
              </a:defRPr>
            </a:lvl4pPr>
            <a:lvl5pPr marL="2057400" marR="0" indent="-228600" algn="ctr" defTabSz="821531" rtl="0" fontAlgn="auto" latinLnBrk="0" hangingPunct="0">
              <a:lnSpc>
                <a:spcPct val="100000"/>
              </a:lnSpc>
              <a:spcBef>
                <a:spcPct val="20000"/>
              </a:spcBef>
              <a:spcAft>
                <a:spcPts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5pPr>
            <a:lvl6pPr marL="25146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6pPr>
            <a:lvl7pPr marL="29718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7pPr>
            <a:lvl8pPr marL="34290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8pPr>
            <a:lvl9pPr marL="38862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9pPr>
          </a:lstStyle>
          <a:p>
            <a:pPr eaLnBrk="0">
              <a:spcBef>
                <a:spcPct val="0"/>
              </a:spcBef>
              <a:spcAft>
                <a:spcPct val="0"/>
              </a:spcAft>
            </a:pPr>
            <a:r>
              <a:rPr lang="de-DE" altLang="de-DE" sz="600" dirty="0">
                <a:solidFill>
                  <a:srgbClr val="000066"/>
                </a:solidFill>
                <a:cs typeface="Arial" panose="020B0604020202020204" pitchFamily="34" charset="0"/>
              </a:rPr>
              <a:t>© Management Partner GmbH 2008 / 29.09. / WS1 / UK</a:t>
            </a:r>
          </a:p>
        </p:txBody>
      </p:sp>
      <p:sp>
        <p:nvSpPr>
          <p:cNvPr id="14" name="Textfeld 13">
            <a:extLst>
              <a:ext uri="{FF2B5EF4-FFF2-40B4-BE49-F238E27FC236}">
                <a16:creationId xmlns:a16="http://schemas.microsoft.com/office/drawing/2014/main" id="{DC3F11CA-A6EA-03DA-71A7-044EF5F11859}"/>
              </a:ext>
            </a:extLst>
          </p:cNvPr>
          <p:cNvSpPr txBox="1"/>
          <p:nvPr/>
        </p:nvSpPr>
        <p:spPr>
          <a:xfrm>
            <a:off x="2974976" y="1772068"/>
            <a:ext cx="2421505"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dirty="0"/>
              <a:t>WAS?</a:t>
            </a:r>
          </a:p>
        </p:txBody>
      </p:sp>
      <p:sp>
        <p:nvSpPr>
          <p:cNvPr id="15" name="Textfeld 14">
            <a:extLst>
              <a:ext uri="{FF2B5EF4-FFF2-40B4-BE49-F238E27FC236}">
                <a16:creationId xmlns:a16="http://schemas.microsoft.com/office/drawing/2014/main" id="{B71F8201-D9EA-5B83-DAF7-AAD869C502DD}"/>
              </a:ext>
            </a:extLst>
          </p:cNvPr>
          <p:cNvSpPr txBox="1"/>
          <p:nvPr/>
        </p:nvSpPr>
        <p:spPr>
          <a:xfrm>
            <a:off x="16503660" y="1772068"/>
            <a:ext cx="4247238"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dirty="0"/>
              <a:t>WER?</a:t>
            </a:r>
          </a:p>
        </p:txBody>
      </p:sp>
      <p:sp>
        <p:nvSpPr>
          <p:cNvPr id="16" name="Textfeld 15">
            <a:extLst>
              <a:ext uri="{FF2B5EF4-FFF2-40B4-BE49-F238E27FC236}">
                <a16:creationId xmlns:a16="http://schemas.microsoft.com/office/drawing/2014/main" id="{C1D75066-A7A0-0DE6-BF06-8C8F17B7F797}"/>
              </a:ext>
            </a:extLst>
          </p:cNvPr>
          <p:cNvSpPr txBox="1"/>
          <p:nvPr/>
        </p:nvSpPr>
        <p:spPr>
          <a:xfrm>
            <a:off x="2326904" y="12262211"/>
            <a:ext cx="2978121"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dirty="0"/>
              <a:t>WARUM?</a:t>
            </a:r>
          </a:p>
        </p:txBody>
      </p:sp>
      <p:sp>
        <p:nvSpPr>
          <p:cNvPr id="17" name="Textfeld 16">
            <a:extLst>
              <a:ext uri="{FF2B5EF4-FFF2-40B4-BE49-F238E27FC236}">
                <a16:creationId xmlns:a16="http://schemas.microsoft.com/office/drawing/2014/main" id="{DB3E8E65-E397-1E1C-DA0B-58896BB21FF4}"/>
              </a:ext>
            </a:extLst>
          </p:cNvPr>
          <p:cNvSpPr txBox="1"/>
          <p:nvPr/>
        </p:nvSpPr>
        <p:spPr>
          <a:xfrm>
            <a:off x="16512480" y="12262211"/>
            <a:ext cx="4247238"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dirty="0"/>
              <a:t>WIE?</a:t>
            </a:r>
          </a:p>
        </p:txBody>
      </p:sp>
    </p:spTree>
    <p:extLst>
      <p:ext uri="{BB962C8B-B14F-4D97-AF65-F5344CB8AC3E}">
        <p14:creationId xmlns:p14="http://schemas.microsoft.com/office/powerpoint/2010/main" val="3193735779"/>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67A06-F139-61E2-2D6A-2CEC0CAEC690}"/>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7A80379B-059F-BE0E-4C63-188F3CF5090C}"/>
              </a:ext>
            </a:extLst>
          </p:cNvPr>
          <p:cNvSpPr txBox="1"/>
          <p:nvPr/>
        </p:nvSpPr>
        <p:spPr>
          <a:xfrm>
            <a:off x="21858588" y="12755081"/>
            <a:ext cx="2452048" cy="76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BA5C0184-7049-2DDB-49C5-A2C5D7640268}"/>
              </a:ext>
            </a:extLst>
          </p:cNvPr>
          <p:cNvSpPr txBox="1"/>
          <p:nvPr/>
        </p:nvSpPr>
        <p:spPr>
          <a:xfrm>
            <a:off x="22422770" y="13209897"/>
            <a:ext cx="1882486" cy="507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F1790F23-B897-6945-F453-661AEF8E214C}"/>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30913E54-1250-F82C-E3C5-65C30285754A}"/>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437DC7ED-C9B6-3738-25EB-BF9C80AF2BC7}"/>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022D4C8C-FAA5-64A5-0949-735D7F0A5FCF}"/>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C5E8190E-06F5-919F-CB52-9717506785E6}"/>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640D450F-942D-D24C-68DD-674A430690AE}"/>
              </a:ext>
            </a:extLst>
          </p:cNvPr>
          <p:cNvSpPr txBox="1"/>
          <p:nvPr/>
        </p:nvSpPr>
        <p:spPr>
          <a:xfrm>
            <a:off x="2261564" y="-11468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Kunden lesen</a:t>
            </a:r>
            <a:endParaRPr dirty="0"/>
          </a:p>
        </p:txBody>
      </p:sp>
      <p:pic>
        <p:nvPicPr>
          <p:cNvPr id="7" name="Picture 3">
            <a:extLst>
              <a:ext uri="{FF2B5EF4-FFF2-40B4-BE49-F238E27FC236}">
                <a16:creationId xmlns:a16="http://schemas.microsoft.com/office/drawing/2014/main" id="{08865B9F-247A-629D-52A9-708406D01E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5376" y="1771815"/>
            <a:ext cx="10623599" cy="10486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ußzeilenplatzhalter 3">
            <a:extLst>
              <a:ext uri="{FF2B5EF4-FFF2-40B4-BE49-F238E27FC236}">
                <a16:creationId xmlns:a16="http://schemas.microsoft.com/office/drawing/2014/main" id="{AC59D54E-0480-82E7-DC39-F02563322A8A}"/>
              </a:ext>
            </a:extLst>
          </p:cNvPr>
          <p:cNvSpPr txBox="1">
            <a:spLocks noChangeArrowheads="1"/>
          </p:cNvSpPr>
          <p:nvPr/>
        </p:nvSpPr>
        <p:spPr bwMode="auto">
          <a:xfrm rot="16200000">
            <a:off x="-1223462" y="11127048"/>
            <a:ext cx="2984500" cy="360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ct val="25000"/>
              </a:spcBef>
              <a:spcAft>
                <a:spcPct val="25000"/>
              </a:spcAft>
              <a:buClrTx/>
              <a:buSzTx/>
              <a:buFontTx/>
              <a:buNone/>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1pPr>
            <a:lvl2pPr marL="742950" marR="0" indent="-285750" algn="ctr" defTabSz="821531" rtl="0" fontAlgn="auto" latinLnBrk="0" hangingPunct="0">
              <a:lnSpc>
                <a:spcPct val="100000"/>
              </a:lnSpc>
              <a:spcBef>
                <a:spcPct val="25000"/>
              </a:spcBef>
              <a:spcAft>
                <a:spcPct val="25000"/>
              </a:spcAft>
              <a:buClr>
                <a:srgbClr val="FF9900"/>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2pPr>
            <a:lvl3pPr marL="1143000" marR="0" indent="-228600" algn="ctr" defTabSz="821531" rtl="0" fontAlgn="auto" latinLnBrk="0" hangingPunct="0">
              <a:lnSpc>
                <a:spcPct val="100000"/>
              </a:lnSpc>
              <a:spcBef>
                <a:spcPts val="0"/>
              </a:spcBef>
              <a:spcAft>
                <a:spcPct val="25000"/>
              </a:spcAft>
              <a:buClr>
                <a:srgbClr val="000066"/>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3pPr>
            <a:lvl4pPr marL="1600200" marR="0" indent="-228600" algn="ctr" defTabSz="821531" rtl="0" fontAlgn="auto" latinLnBrk="0" hangingPunct="0">
              <a:lnSpc>
                <a:spcPct val="100000"/>
              </a:lnSpc>
              <a:spcBef>
                <a:spcPct val="20000"/>
              </a:spcBef>
              <a:spcAft>
                <a:spcPts val="0"/>
              </a:spcAft>
              <a:buClrTx/>
              <a:buSzPct val="125000"/>
              <a:buFontTx/>
              <a:buChar char="•"/>
              <a:tabLst/>
              <a:defRPr kumimoji="0" sz="1600" b="0" i="0" u="none" strike="noStrike" cap="none" spc="0" normalizeH="0" baseline="0">
                <a:ln>
                  <a:noFill/>
                </a:ln>
                <a:solidFill>
                  <a:srgbClr val="000066"/>
                </a:solidFill>
                <a:effectLst/>
                <a:uFillTx/>
                <a:latin typeface="Arial" panose="020B0604020202020204" pitchFamily="34" charset="0"/>
                <a:ea typeface="+mn-ea"/>
                <a:cs typeface="+mn-cs"/>
                <a:sym typeface="Helvetica Light"/>
              </a:defRPr>
            </a:lvl4pPr>
            <a:lvl5pPr marL="2057400" marR="0" indent="-228600" algn="ctr" defTabSz="821531" rtl="0" fontAlgn="auto" latinLnBrk="0" hangingPunct="0">
              <a:lnSpc>
                <a:spcPct val="100000"/>
              </a:lnSpc>
              <a:spcBef>
                <a:spcPct val="20000"/>
              </a:spcBef>
              <a:spcAft>
                <a:spcPts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5pPr>
            <a:lvl6pPr marL="25146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6pPr>
            <a:lvl7pPr marL="29718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7pPr>
            <a:lvl8pPr marL="34290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8pPr>
            <a:lvl9pPr marL="38862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9pPr>
          </a:lstStyle>
          <a:p>
            <a:pPr eaLnBrk="0">
              <a:spcBef>
                <a:spcPct val="0"/>
              </a:spcBef>
              <a:spcAft>
                <a:spcPct val="0"/>
              </a:spcAft>
            </a:pPr>
            <a:r>
              <a:rPr lang="de-DE" altLang="de-DE" sz="600" dirty="0">
                <a:solidFill>
                  <a:srgbClr val="000066"/>
                </a:solidFill>
                <a:cs typeface="Arial" panose="020B0604020202020204" pitchFamily="34" charset="0"/>
              </a:rPr>
              <a:t>© Management Partner GmbH 2008 / 29.09. / WS1 / UK</a:t>
            </a:r>
          </a:p>
        </p:txBody>
      </p:sp>
    </p:spTree>
    <p:extLst>
      <p:ext uri="{BB962C8B-B14F-4D97-AF65-F5344CB8AC3E}">
        <p14:creationId xmlns:p14="http://schemas.microsoft.com/office/powerpoint/2010/main" val="2258760692"/>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5C2E3-336A-3AF1-1A7C-5C0E0E07BA58}"/>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B85DC77B-E993-BB44-734B-6B457138EC95}"/>
              </a:ext>
            </a:extLst>
          </p:cNvPr>
          <p:cNvSpPr txBox="1"/>
          <p:nvPr/>
        </p:nvSpPr>
        <p:spPr>
          <a:xfrm>
            <a:off x="21858588" y="12755081"/>
            <a:ext cx="2452048" cy="76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3EEDF740-A0DD-3FCA-79CA-9A819216ED1B}"/>
              </a:ext>
            </a:extLst>
          </p:cNvPr>
          <p:cNvSpPr txBox="1"/>
          <p:nvPr/>
        </p:nvSpPr>
        <p:spPr>
          <a:xfrm>
            <a:off x="22422770" y="13209897"/>
            <a:ext cx="1882486" cy="507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0285FA8A-3103-AA89-D199-84F3A89D2866}"/>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3CECB091-6FF6-43DE-AE63-8A0682308BBB}"/>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396247DD-1060-B622-91D1-0EE80EF993B2}"/>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C21E2239-2BB4-20B9-458B-BF306A4BE43E}"/>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3EFFEF13-BEF0-EF72-0EAA-E59C7E3E8C5D}"/>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D377D3FF-726D-4E42-AD29-5607ABD5812D}"/>
              </a:ext>
            </a:extLst>
          </p:cNvPr>
          <p:cNvSpPr txBox="1"/>
          <p:nvPr/>
        </p:nvSpPr>
        <p:spPr>
          <a:xfrm>
            <a:off x="2261564" y="-11468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Kunden lesen</a:t>
            </a:r>
            <a:endParaRPr dirty="0"/>
          </a:p>
        </p:txBody>
      </p:sp>
      <p:sp>
        <p:nvSpPr>
          <p:cNvPr id="7" name="Rectangle 3">
            <a:extLst>
              <a:ext uri="{FF2B5EF4-FFF2-40B4-BE49-F238E27FC236}">
                <a16:creationId xmlns:a16="http://schemas.microsoft.com/office/drawing/2014/main" id="{1BF79B84-12FE-9402-79E1-C81E19CD54CE}"/>
              </a:ext>
            </a:extLst>
          </p:cNvPr>
          <p:cNvSpPr>
            <a:spLocks noGrp="1" noChangeArrowheads="1"/>
          </p:cNvSpPr>
          <p:nvPr>
            <p:ph type="body" idx="1"/>
          </p:nvPr>
        </p:nvSpPr>
        <p:spPr>
          <a:xfrm>
            <a:off x="6503368" y="1960689"/>
            <a:ext cx="16345816" cy="4114800"/>
          </a:xfrm>
        </p:spPr>
        <p:txBody>
          <a:bodyPr>
            <a:normAutofit lnSpcReduction="10000"/>
          </a:bodyPr>
          <a:lstStyle/>
          <a:p>
            <a:pPr marL="0" indent="0" algn="l" eaLnBrk="1" hangingPunct="1"/>
            <a:r>
              <a:rPr lang="de-DE" altLang="de-DE" dirty="0">
                <a:latin typeface="Verdana" panose="020B0604030504040204" pitchFamily="34" charset="0"/>
                <a:ea typeface="Verdana" panose="020B0604030504040204" pitchFamily="34" charset="0"/>
                <a:cs typeface="Verdana" panose="020B0604030504040204" pitchFamily="34" charset="0"/>
              </a:rPr>
              <a:t>Dominante gestalten - ihre Umgebung. </a:t>
            </a:r>
          </a:p>
          <a:p>
            <a:pPr marL="0" indent="0" algn="l" eaLnBrk="1" hangingPunct="1"/>
            <a:r>
              <a:rPr lang="de-DE" altLang="de-DE" dirty="0">
                <a:latin typeface="Verdana" panose="020B0604030504040204" pitchFamily="34" charset="0"/>
                <a:ea typeface="Verdana" panose="020B0604030504040204" pitchFamily="34" charset="0"/>
                <a:cs typeface="Verdana" panose="020B0604030504040204" pitchFamily="34" charset="0"/>
              </a:rPr>
              <a:t>Sie sind im Allgemeinen direkt, positiv und geradeaus,  manchmal auch grob. </a:t>
            </a:r>
          </a:p>
          <a:p>
            <a:pPr marL="0" indent="0" algn="l" eaLnBrk="1" hangingPunct="1"/>
            <a:r>
              <a:rPr lang="de-DE" altLang="de-DE" dirty="0">
                <a:latin typeface="Verdana" panose="020B0604030504040204" pitchFamily="34" charset="0"/>
                <a:ea typeface="Verdana" panose="020B0604030504040204" pitchFamily="34" charset="0"/>
                <a:cs typeface="Verdana" panose="020B0604030504040204" pitchFamily="34" charset="0"/>
              </a:rPr>
              <a:t>Sie stehen gern im Mittelpunkt und lieben es, ihr Umfeld</a:t>
            </a:r>
            <a:br>
              <a:rPr lang="de-DE" altLang="de-DE" dirty="0">
                <a:latin typeface="Verdana" panose="020B0604030504040204" pitchFamily="34" charset="0"/>
                <a:ea typeface="Verdana" panose="020B0604030504040204" pitchFamily="34" charset="0"/>
                <a:cs typeface="Verdana" panose="020B0604030504040204" pitchFamily="34" charset="0"/>
              </a:rPr>
            </a:br>
            <a:r>
              <a:rPr lang="de-DE" altLang="de-DE" dirty="0">
                <a:latin typeface="Verdana" panose="020B0604030504040204" pitchFamily="34" charset="0"/>
                <a:ea typeface="Verdana" panose="020B0604030504040204" pitchFamily="34" charset="0"/>
                <a:cs typeface="Verdana" panose="020B0604030504040204" pitchFamily="34" charset="0"/>
              </a:rPr>
              <a:t>zu kontrollieren. </a:t>
            </a:r>
          </a:p>
          <a:p>
            <a:pPr marL="0" indent="0" algn="l" eaLnBrk="1" hangingPunct="1"/>
            <a:r>
              <a:rPr lang="de-DE" altLang="de-DE" dirty="0">
                <a:latin typeface="Verdana" panose="020B0604030504040204" pitchFamily="34" charset="0"/>
                <a:ea typeface="Verdana" panose="020B0604030504040204" pitchFamily="34" charset="0"/>
                <a:cs typeface="Verdana" panose="020B0604030504040204" pitchFamily="34" charset="0"/>
              </a:rPr>
              <a:t>Sie verlangen viel von sich und anderen. </a:t>
            </a:r>
          </a:p>
        </p:txBody>
      </p:sp>
      <p:grpSp>
        <p:nvGrpSpPr>
          <p:cNvPr id="8" name="Group 4">
            <a:extLst>
              <a:ext uri="{FF2B5EF4-FFF2-40B4-BE49-F238E27FC236}">
                <a16:creationId xmlns:a16="http://schemas.microsoft.com/office/drawing/2014/main" id="{10596CE9-5240-EB59-C575-A64E17823FC5}"/>
              </a:ext>
            </a:extLst>
          </p:cNvPr>
          <p:cNvGrpSpPr>
            <a:grpSpLocks/>
          </p:cNvGrpSpPr>
          <p:nvPr/>
        </p:nvGrpSpPr>
        <p:grpSpPr bwMode="auto">
          <a:xfrm>
            <a:off x="504725" y="1778638"/>
            <a:ext cx="4718199" cy="4322068"/>
            <a:chOff x="1663" y="890"/>
            <a:chExt cx="1397" cy="1400"/>
          </a:xfrm>
        </p:grpSpPr>
        <p:pic>
          <p:nvPicPr>
            <p:cNvPr id="9" name="Picture 5" descr="Bild D">
              <a:extLst>
                <a:ext uri="{FF2B5EF4-FFF2-40B4-BE49-F238E27FC236}">
                  <a16:creationId xmlns:a16="http://schemas.microsoft.com/office/drawing/2014/main" id="{B2E5E2F2-8499-B055-722D-57408FFE3769}"/>
                </a:ext>
              </a:extLst>
            </p:cNvPr>
            <p:cNvPicPr>
              <a:picLocks noChangeAspect="1" noChangeArrowheads="1"/>
            </p:cNvPicPr>
            <p:nvPr/>
          </p:nvPicPr>
          <p:blipFill>
            <a:blip r:embed="rId6">
              <a:lum bright="8000" contrast="10000"/>
              <a:extLst>
                <a:ext uri="{28A0092B-C50C-407E-A947-70E740481C1C}">
                  <a14:useLocalDpi xmlns:a14="http://schemas.microsoft.com/office/drawing/2010/main" val="0"/>
                </a:ext>
              </a:extLst>
            </a:blip>
            <a:srcRect l="8432" t="12160" r="3444" b="13004"/>
            <a:stretch>
              <a:fillRect/>
            </a:stretch>
          </p:blipFill>
          <p:spPr bwMode="auto">
            <a:xfrm>
              <a:off x="1675" y="1012"/>
              <a:ext cx="1347" cy="1129"/>
            </a:xfrm>
            <a:prstGeom prst="rect">
              <a:avLst/>
            </a:prstGeom>
            <a:noFill/>
            <a:ln>
              <a:noFill/>
            </a:ln>
            <a:extLst>
              <a:ext uri="{909E8E84-426E-40DD-AFC4-6F175D3DCCD1}">
                <a14:hiddenFill xmlns:a14="http://schemas.microsoft.com/office/drawing/2010/main">
                  <a:solidFill>
                    <a:srgbClr val="FFFFFF">
                      <a:alpha val="25098"/>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6">
              <a:extLst>
                <a:ext uri="{FF2B5EF4-FFF2-40B4-BE49-F238E27FC236}">
                  <a16:creationId xmlns:a16="http://schemas.microsoft.com/office/drawing/2014/main" id="{3BFFF9EA-13A0-21A0-1875-ACCABA3B68C2}"/>
                </a:ext>
              </a:extLst>
            </p:cNvPr>
            <p:cNvSpPr>
              <a:spLocks noChangeArrowheads="1"/>
            </p:cNvSpPr>
            <p:nvPr/>
          </p:nvSpPr>
          <p:spPr bwMode="auto">
            <a:xfrm>
              <a:off x="1663" y="890"/>
              <a:ext cx="1360" cy="1360"/>
            </a:xfrm>
            <a:prstGeom prst="rect">
              <a:avLst/>
            </a:prstGeom>
            <a:noFill/>
            <a:ln w="114300">
              <a:solidFill>
                <a:srgbClr val="FF0000"/>
              </a:solidFill>
              <a:miter lim="800000"/>
              <a:headEnd type="none" w="sm" len="sm"/>
              <a:tailEnd type="none" w="sm" len="sm"/>
            </a:ln>
            <a:effectLst/>
            <a:extLst>
              <a:ext uri="{909E8E84-426E-40DD-AFC4-6F175D3DCCD1}">
                <a14:hiddenFill xmlns:a14="http://schemas.microsoft.com/office/drawing/2010/main">
                  <a:solidFill>
                    <a:schemeClr val="bg1">
                      <a:alpha val="25098"/>
                    </a:schemeClr>
                  </a:solidFill>
                </a14:hiddenFill>
              </a:ext>
              <a:ext uri="{AF507438-7753-43E0-B8FC-AC1667EBCBE1}">
                <a14:hiddenEffects xmlns:a14="http://schemas.microsoft.com/office/drawing/2010/main">
                  <a:effectLst>
                    <a:outerShdw dist="125724" dir="13500000" algn="ctr" rotWithShape="0">
                      <a:srgbClr val="FF0000"/>
                    </a:outerShdw>
                  </a:effectLst>
                </a14:hiddenEffects>
              </a:ext>
            </a:extLst>
          </p:spPr>
          <p:txBody>
            <a:bodyPr wrap="none"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a:spcBef>
                  <a:spcPct val="0"/>
                </a:spcBef>
                <a:spcAft>
                  <a:spcPct val="0"/>
                </a:spcAft>
              </a:pPr>
              <a:endParaRPr lang="de-DE" altLang="de-DE" sz="3200" b="1">
                <a:solidFill>
                  <a:srgbClr val="00103E"/>
                </a:solidFill>
                <a:cs typeface="Arial" panose="020B0604020202020204" pitchFamily="34" charset="0"/>
              </a:endParaRPr>
            </a:p>
          </p:txBody>
        </p:sp>
        <p:sp>
          <p:nvSpPr>
            <p:cNvPr id="11" name="Rectangle 7">
              <a:extLst>
                <a:ext uri="{FF2B5EF4-FFF2-40B4-BE49-F238E27FC236}">
                  <a16:creationId xmlns:a16="http://schemas.microsoft.com/office/drawing/2014/main" id="{43C0FE06-0B5F-0CE1-BED4-DDE6A6CF5C68}"/>
                </a:ext>
              </a:extLst>
            </p:cNvPr>
            <p:cNvSpPr>
              <a:spLocks noChangeArrowheads="1"/>
            </p:cNvSpPr>
            <p:nvPr/>
          </p:nvSpPr>
          <p:spPr bwMode="auto">
            <a:xfrm>
              <a:off x="2833" y="2063"/>
              <a:ext cx="227" cy="227"/>
            </a:xfrm>
            <a:prstGeom prst="rect">
              <a:avLst/>
            </a:prstGeom>
            <a:solidFill>
              <a:srgbClr val="FF00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a:spcBef>
                  <a:spcPct val="0"/>
                </a:spcBef>
                <a:spcAft>
                  <a:spcPct val="0"/>
                </a:spcAft>
              </a:pPr>
              <a:r>
                <a:rPr lang="de-DE" altLang="de-DE" sz="2000" b="1">
                  <a:solidFill>
                    <a:schemeClr val="bg1"/>
                  </a:solidFill>
                  <a:cs typeface="Arial" panose="020B0604020202020204" pitchFamily="34" charset="0"/>
                </a:rPr>
                <a:t>D</a:t>
              </a:r>
            </a:p>
          </p:txBody>
        </p:sp>
      </p:grpSp>
      <p:sp>
        <p:nvSpPr>
          <p:cNvPr id="12" name="Rectangle 10">
            <a:extLst>
              <a:ext uri="{FF2B5EF4-FFF2-40B4-BE49-F238E27FC236}">
                <a16:creationId xmlns:a16="http://schemas.microsoft.com/office/drawing/2014/main" id="{FF1BECA2-F809-8097-8500-AF75F694C0A7}"/>
              </a:ext>
            </a:extLst>
          </p:cNvPr>
          <p:cNvSpPr>
            <a:spLocks noChangeArrowheads="1"/>
          </p:cNvSpPr>
          <p:nvPr/>
        </p:nvSpPr>
        <p:spPr bwMode="auto">
          <a:xfrm>
            <a:off x="6629239" y="6664199"/>
            <a:ext cx="16219945" cy="195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l" eaLnBrk="1" hangingPunct="1">
              <a:lnSpc>
                <a:spcPct val="98000"/>
              </a:lnSpc>
            </a:pPr>
            <a:r>
              <a:rPr lang="de-DE" altLang="de-DE" sz="4400" dirty="0">
                <a:latin typeface="Verdana" panose="020B0604030504040204" pitchFamily="34" charset="0"/>
                <a:ea typeface="Verdana" panose="020B0604030504040204" pitchFamily="34" charset="0"/>
                <a:cs typeface="Verdana" panose="020B0604030504040204" pitchFamily="34" charset="0"/>
              </a:rPr>
              <a:t>Dominante neigen dazu energisch und direkt aufzutreten. Sie sind starke Individualisten mit hoher Ich-Stärke und suchen aktiv nach Möglichkeiten sich zu beweisen. Dominante wirken manchmal unhöflich, sind häufig ungeduldig und impulsiv. </a:t>
            </a:r>
          </a:p>
          <a:p>
            <a:pPr algn="l" eaLnBrk="1" hangingPunct="1">
              <a:lnSpc>
                <a:spcPct val="98000"/>
              </a:lnSpc>
            </a:pPr>
            <a:r>
              <a:rPr lang="de-DE" altLang="de-DE" sz="4400" dirty="0">
                <a:latin typeface="Verdana" panose="020B0604030504040204" pitchFamily="34" charset="0"/>
                <a:ea typeface="Verdana" panose="020B0604030504040204" pitchFamily="34" charset="0"/>
                <a:cs typeface="Verdana" panose="020B0604030504040204" pitchFamily="34" charset="0"/>
              </a:rPr>
              <a:t>Sie lieben es, zwischen Alternativen zu wählen, und wollen ihre Entscheidungen am liebsten selbst treffen.</a:t>
            </a:r>
          </a:p>
        </p:txBody>
      </p:sp>
      <p:sp>
        <p:nvSpPr>
          <p:cNvPr id="13" name="Fußzeilenplatzhalter 3">
            <a:extLst>
              <a:ext uri="{FF2B5EF4-FFF2-40B4-BE49-F238E27FC236}">
                <a16:creationId xmlns:a16="http://schemas.microsoft.com/office/drawing/2014/main" id="{A2F14A5D-E707-79E5-4EAB-EDA6D93F85BC}"/>
              </a:ext>
            </a:extLst>
          </p:cNvPr>
          <p:cNvSpPr txBox="1">
            <a:spLocks noChangeArrowheads="1"/>
          </p:cNvSpPr>
          <p:nvPr/>
        </p:nvSpPr>
        <p:spPr bwMode="auto">
          <a:xfrm rot="16200000">
            <a:off x="-1223462" y="11127048"/>
            <a:ext cx="2984500" cy="360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ct val="25000"/>
              </a:spcBef>
              <a:spcAft>
                <a:spcPct val="25000"/>
              </a:spcAft>
              <a:buClrTx/>
              <a:buSzTx/>
              <a:buFontTx/>
              <a:buNone/>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1pPr>
            <a:lvl2pPr marL="742950" marR="0" indent="-285750" algn="ctr" defTabSz="821531" rtl="0" fontAlgn="auto" latinLnBrk="0" hangingPunct="0">
              <a:lnSpc>
                <a:spcPct val="100000"/>
              </a:lnSpc>
              <a:spcBef>
                <a:spcPct val="25000"/>
              </a:spcBef>
              <a:spcAft>
                <a:spcPct val="25000"/>
              </a:spcAft>
              <a:buClr>
                <a:srgbClr val="FF9900"/>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2pPr>
            <a:lvl3pPr marL="1143000" marR="0" indent="-228600" algn="ctr" defTabSz="821531" rtl="0" fontAlgn="auto" latinLnBrk="0" hangingPunct="0">
              <a:lnSpc>
                <a:spcPct val="100000"/>
              </a:lnSpc>
              <a:spcBef>
                <a:spcPts val="0"/>
              </a:spcBef>
              <a:spcAft>
                <a:spcPct val="25000"/>
              </a:spcAft>
              <a:buClr>
                <a:srgbClr val="000066"/>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3pPr>
            <a:lvl4pPr marL="1600200" marR="0" indent="-228600" algn="ctr" defTabSz="821531" rtl="0" fontAlgn="auto" latinLnBrk="0" hangingPunct="0">
              <a:lnSpc>
                <a:spcPct val="100000"/>
              </a:lnSpc>
              <a:spcBef>
                <a:spcPct val="20000"/>
              </a:spcBef>
              <a:spcAft>
                <a:spcPts val="0"/>
              </a:spcAft>
              <a:buClrTx/>
              <a:buSzPct val="125000"/>
              <a:buFontTx/>
              <a:buChar char="•"/>
              <a:tabLst/>
              <a:defRPr kumimoji="0" sz="1600" b="0" i="0" u="none" strike="noStrike" cap="none" spc="0" normalizeH="0" baseline="0">
                <a:ln>
                  <a:noFill/>
                </a:ln>
                <a:solidFill>
                  <a:srgbClr val="000066"/>
                </a:solidFill>
                <a:effectLst/>
                <a:uFillTx/>
                <a:latin typeface="Arial" panose="020B0604020202020204" pitchFamily="34" charset="0"/>
                <a:ea typeface="+mn-ea"/>
                <a:cs typeface="+mn-cs"/>
                <a:sym typeface="Helvetica Light"/>
              </a:defRPr>
            </a:lvl4pPr>
            <a:lvl5pPr marL="2057400" marR="0" indent="-228600" algn="ctr" defTabSz="821531" rtl="0" fontAlgn="auto" latinLnBrk="0" hangingPunct="0">
              <a:lnSpc>
                <a:spcPct val="100000"/>
              </a:lnSpc>
              <a:spcBef>
                <a:spcPct val="20000"/>
              </a:spcBef>
              <a:spcAft>
                <a:spcPts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5pPr>
            <a:lvl6pPr marL="25146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6pPr>
            <a:lvl7pPr marL="29718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7pPr>
            <a:lvl8pPr marL="34290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8pPr>
            <a:lvl9pPr marL="38862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9pPr>
          </a:lstStyle>
          <a:p>
            <a:pPr eaLnBrk="0">
              <a:spcBef>
                <a:spcPct val="0"/>
              </a:spcBef>
              <a:spcAft>
                <a:spcPct val="0"/>
              </a:spcAft>
            </a:pPr>
            <a:r>
              <a:rPr lang="de-DE" altLang="de-DE" sz="600" dirty="0">
                <a:solidFill>
                  <a:srgbClr val="000066"/>
                </a:solidFill>
                <a:cs typeface="Arial" panose="020B0604020202020204" pitchFamily="34" charset="0"/>
              </a:rPr>
              <a:t>© Management Partner GmbH 2008 / 29.09. / WS1 / UK</a:t>
            </a:r>
          </a:p>
        </p:txBody>
      </p:sp>
    </p:spTree>
    <p:extLst>
      <p:ext uri="{BB962C8B-B14F-4D97-AF65-F5344CB8AC3E}">
        <p14:creationId xmlns:p14="http://schemas.microsoft.com/office/powerpoint/2010/main" val="181797961"/>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82F7F-505A-17EB-BE3B-3BB469F71C5C}"/>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C359D122-E4EC-0F60-703A-0F205E8CE772}"/>
              </a:ext>
            </a:extLst>
          </p:cNvPr>
          <p:cNvSpPr txBox="1"/>
          <p:nvPr/>
        </p:nvSpPr>
        <p:spPr>
          <a:xfrm>
            <a:off x="21858588" y="12755081"/>
            <a:ext cx="2452048" cy="76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0E686048-A853-F8EF-998A-DD0DF2773A2B}"/>
              </a:ext>
            </a:extLst>
          </p:cNvPr>
          <p:cNvSpPr txBox="1"/>
          <p:nvPr/>
        </p:nvSpPr>
        <p:spPr>
          <a:xfrm>
            <a:off x="22422770" y="13209897"/>
            <a:ext cx="1882486" cy="507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9B5CFF0B-3888-461D-0454-E3DDC7BB1B63}"/>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FC533E22-491C-466F-A519-A72DE88A2214}"/>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23C4956D-84F4-0957-8BA5-B1531E70439C}"/>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386A8F5E-23D8-9B45-FE34-1C6F7A52BC94}"/>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C389AB12-11BA-165A-ACD6-72B9FB28B173}"/>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2A9C6C12-7AAD-DAD9-5261-2E3A1196FD53}"/>
              </a:ext>
            </a:extLst>
          </p:cNvPr>
          <p:cNvSpPr txBox="1"/>
          <p:nvPr/>
        </p:nvSpPr>
        <p:spPr>
          <a:xfrm>
            <a:off x="2261564" y="-11468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Kunden lesen</a:t>
            </a:r>
            <a:endParaRPr dirty="0"/>
          </a:p>
        </p:txBody>
      </p:sp>
      <p:grpSp>
        <p:nvGrpSpPr>
          <p:cNvPr id="11" name="Group 5">
            <a:extLst>
              <a:ext uri="{FF2B5EF4-FFF2-40B4-BE49-F238E27FC236}">
                <a16:creationId xmlns:a16="http://schemas.microsoft.com/office/drawing/2014/main" id="{3ADB64A5-0675-04EB-5061-50E29A2E5519}"/>
              </a:ext>
            </a:extLst>
          </p:cNvPr>
          <p:cNvGrpSpPr>
            <a:grpSpLocks/>
          </p:cNvGrpSpPr>
          <p:nvPr/>
        </p:nvGrpSpPr>
        <p:grpSpPr bwMode="auto">
          <a:xfrm>
            <a:off x="414036" y="1753341"/>
            <a:ext cx="4433148" cy="4240563"/>
            <a:chOff x="807" y="1416"/>
            <a:chExt cx="951" cy="902"/>
          </a:xfrm>
        </p:grpSpPr>
        <p:pic>
          <p:nvPicPr>
            <p:cNvPr id="12" name="Picture 6" descr="Bild I">
              <a:extLst>
                <a:ext uri="{FF2B5EF4-FFF2-40B4-BE49-F238E27FC236}">
                  <a16:creationId xmlns:a16="http://schemas.microsoft.com/office/drawing/2014/main" id="{98A9ED09-8C6F-F098-C42E-7FB4A63FD980}"/>
                </a:ext>
              </a:extLst>
            </p:cNvPr>
            <p:cNvPicPr>
              <a:picLocks noChangeAspect="1" noChangeArrowheads="1"/>
            </p:cNvPicPr>
            <p:nvPr/>
          </p:nvPicPr>
          <p:blipFill>
            <a:blip r:embed="rId6">
              <a:lum bright="10000" contrast="10000"/>
              <a:extLst>
                <a:ext uri="{28A0092B-C50C-407E-A947-70E740481C1C}">
                  <a14:useLocalDpi xmlns:a14="http://schemas.microsoft.com/office/drawing/2010/main" val="0"/>
                </a:ext>
              </a:extLst>
            </a:blip>
            <a:srcRect l="2866" t="19716" r="7402" b="14998"/>
            <a:stretch>
              <a:fillRect/>
            </a:stretch>
          </p:blipFill>
          <p:spPr bwMode="auto">
            <a:xfrm>
              <a:off x="821" y="1527"/>
              <a:ext cx="901"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7">
              <a:extLst>
                <a:ext uri="{FF2B5EF4-FFF2-40B4-BE49-F238E27FC236}">
                  <a16:creationId xmlns:a16="http://schemas.microsoft.com/office/drawing/2014/main" id="{058F6156-BFD9-E23C-EFCB-6C1F06EC1E51}"/>
                </a:ext>
              </a:extLst>
            </p:cNvPr>
            <p:cNvSpPr>
              <a:spLocks noChangeArrowheads="1"/>
            </p:cNvSpPr>
            <p:nvPr/>
          </p:nvSpPr>
          <p:spPr bwMode="auto">
            <a:xfrm>
              <a:off x="828" y="1416"/>
              <a:ext cx="930" cy="880"/>
            </a:xfrm>
            <a:prstGeom prst="rect">
              <a:avLst/>
            </a:prstGeom>
            <a:noFill/>
            <a:ln w="114300">
              <a:solidFill>
                <a:srgbClr val="FFCC00"/>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25724" dir="13500000" algn="ctr" rotWithShape="0">
                      <a:srgbClr val="FF0000"/>
                    </a:outerShdw>
                  </a:effectLst>
                </a14:hiddenEffects>
              </a:ext>
            </a:extLst>
          </p:spPr>
          <p:txBody>
            <a:bodyPr wrap="none"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defTabSz="914400" eaLnBrk="0" fontAlgn="base">
                <a:spcBef>
                  <a:spcPct val="0"/>
                </a:spcBef>
                <a:spcAft>
                  <a:spcPct val="0"/>
                </a:spcAft>
              </a:pPr>
              <a:endParaRPr lang="de-DE" altLang="de-DE" sz="3200" b="1" kern="1200">
                <a:solidFill>
                  <a:srgbClr val="00103E"/>
                </a:solidFill>
                <a:cs typeface="Arial" panose="020B0604020202020204" pitchFamily="34" charset="0"/>
              </a:endParaRPr>
            </a:p>
          </p:txBody>
        </p:sp>
        <p:sp>
          <p:nvSpPr>
            <p:cNvPr id="14" name="Rectangle 8">
              <a:extLst>
                <a:ext uri="{FF2B5EF4-FFF2-40B4-BE49-F238E27FC236}">
                  <a16:creationId xmlns:a16="http://schemas.microsoft.com/office/drawing/2014/main" id="{22A20F20-CE04-E80D-7B62-4A460A43098A}"/>
                </a:ext>
              </a:extLst>
            </p:cNvPr>
            <p:cNvSpPr>
              <a:spLocks noChangeArrowheads="1"/>
            </p:cNvSpPr>
            <p:nvPr/>
          </p:nvSpPr>
          <p:spPr bwMode="auto">
            <a:xfrm>
              <a:off x="807" y="2171"/>
              <a:ext cx="155" cy="147"/>
            </a:xfrm>
            <a:prstGeom prst="rect">
              <a:avLst/>
            </a:prstGeom>
            <a:solidFill>
              <a:srgbClr val="FFCC00"/>
            </a:solidFill>
            <a:ln w="12700">
              <a:solidFill>
                <a:srgbClr val="FFCC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defTabSz="914400" eaLnBrk="0" fontAlgn="base">
                <a:spcBef>
                  <a:spcPct val="0"/>
                </a:spcBef>
                <a:spcAft>
                  <a:spcPct val="0"/>
                </a:spcAft>
              </a:pPr>
              <a:r>
                <a:rPr lang="de-DE" altLang="de-DE" sz="2000" b="1" kern="1200">
                  <a:solidFill>
                    <a:srgbClr val="FFFFFF"/>
                  </a:solidFill>
                  <a:cs typeface="Arial" panose="020B0604020202020204" pitchFamily="34" charset="0"/>
                </a:rPr>
                <a:t>I</a:t>
              </a:r>
            </a:p>
          </p:txBody>
        </p:sp>
      </p:grpSp>
      <p:sp>
        <p:nvSpPr>
          <p:cNvPr id="15" name="Rectangle 3">
            <a:extLst>
              <a:ext uri="{FF2B5EF4-FFF2-40B4-BE49-F238E27FC236}">
                <a16:creationId xmlns:a16="http://schemas.microsoft.com/office/drawing/2014/main" id="{183F35CA-32A5-A4AA-3F11-2263AC25045C}"/>
              </a:ext>
            </a:extLst>
          </p:cNvPr>
          <p:cNvSpPr>
            <a:spLocks noGrp="1" noChangeArrowheads="1"/>
          </p:cNvSpPr>
          <p:nvPr>
            <p:ph type="body" idx="1"/>
          </p:nvPr>
        </p:nvSpPr>
        <p:spPr>
          <a:xfrm>
            <a:off x="6071333" y="2161073"/>
            <a:ext cx="17137891" cy="4114800"/>
          </a:xfrm>
        </p:spPr>
        <p:txBody>
          <a:bodyPr>
            <a:noAutofit/>
          </a:bodyPr>
          <a:lstStyle/>
          <a:p>
            <a:pPr marL="0" indent="0" algn="l" eaLnBrk="1" hangingPunct="1"/>
            <a:r>
              <a:rPr lang="de-DE" altLang="de-DE" dirty="0">
                <a:latin typeface="Verdana" panose="020B0604030504040204" pitchFamily="34" charset="0"/>
                <a:ea typeface="Verdana" panose="020B0604030504040204" pitchFamily="34" charset="0"/>
                <a:cs typeface="Verdana" panose="020B0604030504040204" pitchFamily="34" charset="0"/>
              </a:rPr>
              <a:t>Sie versuchen andere für ihre Sache zu begeistern. Sie tun Dinge nicht gern allein und lieben Aktivitäten in der Gruppe. Sie wollen keiner Kontrolle oder Detailarbeit unterworfen sein. Sie handeln im Allgemeinen spontan und sind nur so weit wie nötig diszipliniert. Häufig sind sie voller Tatendrang und Energie, jedoch nicht sehr zielstrebig.</a:t>
            </a:r>
          </a:p>
        </p:txBody>
      </p:sp>
      <p:sp>
        <p:nvSpPr>
          <p:cNvPr id="16" name="Rectangle 9">
            <a:extLst>
              <a:ext uri="{FF2B5EF4-FFF2-40B4-BE49-F238E27FC236}">
                <a16:creationId xmlns:a16="http://schemas.microsoft.com/office/drawing/2014/main" id="{CCD78A1B-F369-87C3-3DD2-C2A2428AE6C2}"/>
              </a:ext>
            </a:extLst>
          </p:cNvPr>
          <p:cNvSpPr>
            <a:spLocks noChangeArrowheads="1"/>
          </p:cNvSpPr>
          <p:nvPr/>
        </p:nvSpPr>
        <p:spPr bwMode="auto">
          <a:xfrm>
            <a:off x="1597991" y="7042516"/>
            <a:ext cx="21458384" cy="2087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49263">
              <a:spcBef>
                <a:spcPct val="25000"/>
              </a:spcBef>
              <a:spcAft>
                <a:spcPct val="25000"/>
              </a:spcAft>
              <a:defRPr sz="1600">
                <a:solidFill>
                  <a:schemeClr val="tx1"/>
                </a:solidFill>
                <a:latin typeface="Arial" panose="020B0604020202020204" pitchFamily="34" charset="0"/>
              </a:defRPr>
            </a:lvl1pPr>
            <a:lvl2pPr marL="742950" indent="-285750" defTabSz="449263">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defTabSz="449263">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defTabSz="449263">
              <a:spcBef>
                <a:spcPct val="20000"/>
              </a:spcBef>
              <a:buSzPct val="125000"/>
              <a:buChar char="•"/>
              <a:defRPr sz="1600">
                <a:solidFill>
                  <a:srgbClr val="000066"/>
                </a:solidFill>
                <a:latin typeface="Arial" panose="020B0604020202020204" pitchFamily="34" charset="0"/>
              </a:defRPr>
            </a:lvl4pPr>
            <a:lvl5pPr marL="2057400" indent="-228600" defTabSz="449263">
              <a:spcBef>
                <a:spcPct val="20000"/>
              </a:spcBef>
              <a:buChar char="»"/>
              <a:defRPr sz="2000">
                <a:solidFill>
                  <a:schemeClr val="tx1"/>
                </a:solidFill>
                <a:latin typeface="Times" pitchFamily="18" charset="0"/>
              </a:defRPr>
            </a:lvl5pPr>
            <a:lvl6pPr marL="2514600" indent="-228600" defTabSz="449263" eaLnBrk="0" fontAlgn="base" hangingPunct="0">
              <a:spcBef>
                <a:spcPct val="20000"/>
              </a:spcBef>
              <a:spcAft>
                <a:spcPct val="0"/>
              </a:spcAft>
              <a:buChar char="»"/>
              <a:defRPr sz="2000">
                <a:solidFill>
                  <a:schemeClr val="tx1"/>
                </a:solidFill>
                <a:latin typeface="Times" pitchFamily="18" charset="0"/>
              </a:defRPr>
            </a:lvl6pPr>
            <a:lvl7pPr marL="2971800" indent="-228600" defTabSz="449263" eaLnBrk="0" fontAlgn="base" hangingPunct="0">
              <a:spcBef>
                <a:spcPct val="20000"/>
              </a:spcBef>
              <a:spcAft>
                <a:spcPct val="0"/>
              </a:spcAft>
              <a:buChar char="»"/>
              <a:defRPr sz="2000">
                <a:solidFill>
                  <a:schemeClr val="tx1"/>
                </a:solidFill>
                <a:latin typeface="Times" pitchFamily="18" charset="0"/>
              </a:defRPr>
            </a:lvl7pPr>
            <a:lvl8pPr marL="3429000" indent="-228600" defTabSz="449263" eaLnBrk="0" fontAlgn="base" hangingPunct="0">
              <a:spcBef>
                <a:spcPct val="20000"/>
              </a:spcBef>
              <a:spcAft>
                <a:spcPct val="0"/>
              </a:spcAft>
              <a:buChar char="»"/>
              <a:defRPr sz="2000">
                <a:solidFill>
                  <a:schemeClr val="tx1"/>
                </a:solidFill>
                <a:latin typeface="Times" pitchFamily="18" charset="0"/>
              </a:defRPr>
            </a:lvl8pPr>
            <a:lvl9pPr marL="3886200" indent="-228600" defTabSz="449263" eaLnBrk="0" fontAlgn="base" hangingPunct="0">
              <a:spcBef>
                <a:spcPct val="20000"/>
              </a:spcBef>
              <a:spcAft>
                <a:spcPct val="0"/>
              </a:spcAft>
              <a:buChar char="»"/>
              <a:defRPr sz="2000">
                <a:solidFill>
                  <a:schemeClr val="tx1"/>
                </a:solidFill>
                <a:latin typeface="Times" pitchFamily="18" charset="0"/>
              </a:defRPr>
            </a:lvl9pPr>
          </a:lstStyle>
          <a:p>
            <a:pPr algn="l" eaLnBrk="1" hangingPunct="1">
              <a:lnSpc>
                <a:spcPct val="98000"/>
              </a:lnSpc>
            </a:pPr>
            <a:r>
              <a:rPr lang="de-DE" altLang="de-DE" sz="4400" dirty="0">
                <a:latin typeface="Verdana" panose="020B0604030504040204" pitchFamily="34" charset="0"/>
                <a:ea typeface="Verdana" panose="020B0604030504040204" pitchFamily="34" charset="0"/>
                <a:cs typeface="Verdana" panose="020B0604030504040204" pitchFamily="34" charset="0"/>
              </a:rPr>
              <a:t>Initiative sind freundliche, menschenorientierte Leute, die gewöhnlich lieber reden als zuhören. </a:t>
            </a:r>
          </a:p>
          <a:p>
            <a:pPr algn="l" eaLnBrk="1" hangingPunct="1">
              <a:lnSpc>
                <a:spcPct val="98000"/>
              </a:lnSpc>
            </a:pPr>
            <a:r>
              <a:rPr lang="de-DE" altLang="de-DE" sz="4400" dirty="0">
                <a:latin typeface="Verdana" panose="020B0604030504040204" pitchFamily="34" charset="0"/>
                <a:ea typeface="Verdana" panose="020B0604030504040204" pitchFamily="34" charset="0"/>
                <a:cs typeface="Verdana" panose="020B0604030504040204" pitchFamily="34" charset="0"/>
              </a:rPr>
              <a:t>Sie mögen die Geselligkeit und sind sehr emotional mit ausgeprägter Gestik und Mimik. Sie sind in der Regel schnell zu begeistern und offen, aber geben auch schnell auf, wenn‘s mal nicht rund läuft. Sie bringen Anerkennung meist ohne Worte zum Ausdruck und übernehmen Tipps und Ratschläge sehr schnell. </a:t>
            </a:r>
          </a:p>
        </p:txBody>
      </p:sp>
      <p:sp>
        <p:nvSpPr>
          <p:cNvPr id="17" name="Fußzeilenplatzhalter 3">
            <a:extLst>
              <a:ext uri="{FF2B5EF4-FFF2-40B4-BE49-F238E27FC236}">
                <a16:creationId xmlns:a16="http://schemas.microsoft.com/office/drawing/2014/main" id="{5F7AAA26-351A-BED2-B538-2EE9A7EF3C74}"/>
              </a:ext>
            </a:extLst>
          </p:cNvPr>
          <p:cNvSpPr txBox="1">
            <a:spLocks noChangeArrowheads="1"/>
          </p:cNvSpPr>
          <p:nvPr/>
        </p:nvSpPr>
        <p:spPr bwMode="auto">
          <a:xfrm rot="16200000">
            <a:off x="-1223462" y="11127048"/>
            <a:ext cx="2984500" cy="360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ct val="25000"/>
              </a:spcBef>
              <a:spcAft>
                <a:spcPct val="25000"/>
              </a:spcAft>
              <a:buClrTx/>
              <a:buSzTx/>
              <a:buFontTx/>
              <a:buNone/>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1pPr>
            <a:lvl2pPr marL="742950" marR="0" indent="-285750" algn="ctr" defTabSz="821531" rtl="0" fontAlgn="auto" latinLnBrk="0" hangingPunct="0">
              <a:lnSpc>
                <a:spcPct val="100000"/>
              </a:lnSpc>
              <a:spcBef>
                <a:spcPct val="25000"/>
              </a:spcBef>
              <a:spcAft>
                <a:spcPct val="25000"/>
              </a:spcAft>
              <a:buClr>
                <a:srgbClr val="FF9900"/>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2pPr>
            <a:lvl3pPr marL="1143000" marR="0" indent="-228600" algn="ctr" defTabSz="821531" rtl="0" fontAlgn="auto" latinLnBrk="0" hangingPunct="0">
              <a:lnSpc>
                <a:spcPct val="100000"/>
              </a:lnSpc>
              <a:spcBef>
                <a:spcPts val="0"/>
              </a:spcBef>
              <a:spcAft>
                <a:spcPct val="25000"/>
              </a:spcAft>
              <a:buClr>
                <a:srgbClr val="000066"/>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3pPr>
            <a:lvl4pPr marL="1600200" marR="0" indent="-228600" algn="ctr" defTabSz="821531" rtl="0" fontAlgn="auto" latinLnBrk="0" hangingPunct="0">
              <a:lnSpc>
                <a:spcPct val="100000"/>
              </a:lnSpc>
              <a:spcBef>
                <a:spcPct val="20000"/>
              </a:spcBef>
              <a:spcAft>
                <a:spcPts val="0"/>
              </a:spcAft>
              <a:buClrTx/>
              <a:buSzPct val="125000"/>
              <a:buFontTx/>
              <a:buChar char="•"/>
              <a:tabLst/>
              <a:defRPr kumimoji="0" sz="1600" b="0" i="0" u="none" strike="noStrike" cap="none" spc="0" normalizeH="0" baseline="0">
                <a:ln>
                  <a:noFill/>
                </a:ln>
                <a:solidFill>
                  <a:srgbClr val="000066"/>
                </a:solidFill>
                <a:effectLst/>
                <a:uFillTx/>
                <a:latin typeface="Arial" panose="020B0604020202020204" pitchFamily="34" charset="0"/>
                <a:ea typeface="+mn-ea"/>
                <a:cs typeface="+mn-cs"/>
                <a:sym typeface="Helvetica Light"/>
              </a:defRPr>
            </a:lvl4pPr>
            <a:lvl5pPr marL="2057400" marR="0" indent="-228600" algn="ctr" defTabSz="821531" rtl="0" fontAlgn="auto" latinLnBrk="0" hangingPunct="0">
              <a:lnSpc>
                <a:spcPct val="100000"/>
              </a:lnSpc>
              <a:spcBef>
                <a:spcPct val="20000"/>
              </a:spcBef>
              <a:spcAft>
                <a:spcPts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5pPr>
            <a:lvl6pPr marL="25146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6pPr>
            <a:lvl7pPr marL="29718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7pPr>
            <a:lvl8pPr marL="34290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8pPr>
            <a:lvl9pPr marL="38862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9pPr>
          </a:lstStyle>
          <a:p>
            <a:pPr eaLnBrk="0">
              <a:spcBef>
                <a:spcPct val="0"/>
              </a:spcBef>
              <a:spcAft>
                <a:spcPct val="0"/>
              </a:spcAft>
            </a:pPr>
            <a:r>
              <a:rPr lang="de-DE" altLang="de-DE" sz="600" dirty="0">
                <a:solidFill>
                  <a:srgbClr val="000066"/>
                </a:solidFill>
                <a:cs typeface="Arial" panose="020B0604020202020204" pitchFamily="34" charset="0"/>
              </a:rPr>
              <a:t>© Management Partner GmbH 2008 / 29.09. / WS1 / UK</a:t>
            </a:r>
          </a:p>
        </p:txBody>
      </p:sp>
    </p:spTree>
    <p:extLst>
      <p:ext uri="{BB962C8B-B14F-4D97-AF65-F5344CB8AC3E}">
        <p14:creationId xmlns:p14="http://schemas.microsoft.com/office/powerpoint/2010/main" val="383555550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A6C04-71C8-42D9-D910-7799A5E0AB3D}"/>
            </a:ext>
          </a:extLst>
        </p:cNvPr>
        <p:cNvGrpSpPr/>
        <p:nvPr/>
      </p:nvGrpSpPr>
      <p:grpSpPr>
        <a:xfrm>
          <a:off x="0" y="0"/>
          <a:ext cx="0" cy="0"/>
          <a:chOff x="0" y="0"/>
          <a:chExt cx="0" cy="0"/>
        </a:xfrm>
      </p:grpSpPr>
      <p:pic>
        <p:nvPicPr>
          <p:cNvPr id="7" name="Grafik 6" descr="Ein Bild, das Schachfigur, Hallensportarten, Schach, Brettspiel enthält.&#10;&#10;KI-generierte Inhalte können fehlerhaft sein.">
            <a:extLst>
              <a:ext uri="{FF2B5EF4-FFF2-40B4-BE49-F238E27FC236}">
                <a16:creationId xmlns:a16="http://schemas.microsoft.com/office/drawing/2014/main" id="{27013A4E-A0BA-1A51-15EE-2FAEFD35B54B}"/>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1313384"/>
            <a:ext cx="24721392" cy="16918425"/>
          </a:xfrm>
          <a:prstGeom prst="rect">
            <a:avLst/>
          </a:prstGeom>
        </p:spPr>
      </p:pic>
      <p:grpSp>
        <p:nvGrpSpPr>
          <p:cNvPr id="3" name="Gruppieren 2">
            <a:extLst>
              <a:ext uri="{FF2B5EF4-FFF2-40B4-BE49-F238E27FC236}">
                <a16:creationId xmlns:a16="http://schemas.microsoft.com/office/drawing/2014/main" id="{963AF5FE-056C-368D-66DB-0F49B33915AA}"/>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70F21973-EA59-71DB-52D6-236BF7EAE21F}"/>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CB700F46-53CC-42FC-11BE-609B68EF40EC}"/>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67DD3C4D-6C17-7863-F3D9-B01F68CB86B4}"/>
                </a:ext>
              </a:extLst>
            </p:cNvPr>
            <p:cNvPicPr>
              <a:picLocks noChangeAspect="1"/>
            </p:cNvPicPr>
            <p:nvPr/>
          </p:nvPicPr>
          <p:blipFill>
            <a:blip r:embed="rId5" cstate="print"/>
            <a:stretch>
              <a:fillRect/>
            </a:stretch>
          </p:blipFill>
          <p:spPr>
            <a:xfrm>
              <a:off x="20790888" y="274886"/>
              <a:ext cx="2645433" cy="1100784"/>
            </a:xfrm>
            <a:prstGeom prst="rect">
              <a:avLst/>
            </a:prstGeom>
          </p:spPr>
        </p:pic>
      </p:grpSp>
      <p:sp>
        <p:nvSpPr>
          <p:cNvPr id="10" name="Nachhaltigkeit">
            <a:extLst>
              <a:ext uri="{FF2B5EF4-FFF2-40B4-BE49-F238E27FC236}">
                <a16:creationId xmlns:a16="http://schemas.microsoft.com/office/drawing/2014/main" id="{32BC07FB-0F08-6EA4-B5CB-A88357B91157}"/>
              </a:ext>
            </a:extLst>
          </p:cNvPr>
          <p:cNvSpPr txBox="1"/>
          <p:nvPr/>
        </p:nvSpPr>
        <p:spPr>
          <a:xfrm>
            <a:off x="0" y="-147446"/>
            <a:ext cx="6431360" cy="1674137"/>
          </a:xfrm>
          <a:prstGeom prst="rect">
            <a:avLst/>
          </a:prstGeom>
          <a:solidFill>
            <a:srgbClr val="FF0000"/>
          </a:solidFill>
          <a:ln w="3175">
            <a:solidFill>
              <a:srgbClr val="FF0000"/>
            </a:solidFill>
            <a:miter lim="400000"/>
          </a:ln>
          <a:effectLst>
            <a:outerShdw blurRad="127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6973" tIns="66973" rIns="66973" bIns="66973" anchor="ctr">
            <a:spAutoFit/>
          </a:bodyPr>
          <a:lstStyle>
            <a:lvl1pPr algn="ctr" defTabSz="182879">
              <a:defRPr sz="2200">
                <a:solidFill>
                  <a:schemeClr val="accent3">
                    <a:lumOff val="44000"/>
                  </a:schemeClr>
                </a:solidFill>
                <a:latin typeface="Comfortaa Bold"/>
                <a:ea typeface="Comfortaa Bold"/>
                <a:cs typeface="Comfortaa Bold"/>
                <a:sym typeface="Comfortaa Bold"/>
              </a:defRPr>
            </a:lvl1pPr>
          </a:lstStyle>
          <a:p>
            <a:endParaRPr lang="de-DE" sz="2000" dirty="0"/>
          </a:p>
          <a:p>
            <a:r>
              <a:rPr sz="6000" dirty="0" err="1"/>
              <a:t>Nachhaltigkeit</a:t>
            </a:r>
            <a:endParaRPr lang="de-DE" sz="6000" dirty="0"/>
          </a:p>
          <a:p>
            <a:endParaRPr sz="2000" dirty="0"/>
          </a:p>
        </p:txBody>
      </p:sp>
      <p:sp>
        <p:nvSpPr>
          <p:cNvPr id="12" name="Textfeld 11">
            <a:extLst>
              <a:ext uri="{FF2B5EF4-FFF2-40B4-BE49-F238E27FC236}">
                <a16:creationId xmlns:a16="http://schemas.microsoft.com/office/drawing/2014/main" id="{B1BF06B0-1DF9-8270-C785-F2A202D7EFBA}"/>
              </a:ext>
            </a:extLst>
          </p:cNvPr>
          <p:cNvSpPr txBox="1"/>
          <p:nvPr/>
        </p:nvSpPr>
        <p:spPr>
          <a:xfrm>
            <a:off x="3708135" y="3630984"/>
            <a:ext cx="15985776" cy="87408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8" indent="0" algn="l" fontAlgn="ctr"/>
            <a:r>
              <a:rPr lang="de-DE" sz="5400" b="1" u="sng" dirty="0">
                <a:solidFill>
                  <a:srgbClr val="C00000"/>
                </a:solidFill>
              </a:rPr>
              <a:t>Königsfragen</a:t>
            </a:r>
          </a:p>
          <a:p>
            <a:pPr lvl="8" indent="0" algn="l" fontAlgn="ctr"/>
            <a:endParaRPr lang="de-DE" sz="5400" b="1" dirty="0">
              <a:solidFill>
                <a:srgbClr val="C00000"/>
              </a:solidFill>
            </a:endParaRPr>
          </a:p>
          <a:p>
            <a:pPr lvl="8" indent="0" algn="l" fontAlgn="ctr"/>
            <a:endParaRPr lang="de-DE" sz="5400" b="1" dirty="0">
              <a:solidFill>
                <a:srgbClr val="C00000"/>
              </a:solidFill>
            </a:endParaRPr>
          </a:p>
          <a:p>
            <a:pPr marL="685800" lvl="8" indent="-685800" algn="l" fontAlgn="ctr">
              <a:buFont typeface="Arial" panose="020B0604020202020204" pitchFamily="34" charset="0"/>
              <a:buChar char="•"/>
            </a:pPr>
            <a:r>
              <a:rPr lang="de-DE" sz="5400" b="1" dirty="0">
                <a:solidFill>
                  <a:srgbClr val="C00000"/>
                </a:solidFill>
              </a:rPr>
              <a:t>Welche Erfahrungen habt Ihr beim bewussten Einsatz der Königsfragen gemacht?</a:t>
            </a:r>
          </a:p>
          <a:p>
            <a:pPr lvl="8" indent="0" algn="l" fontAlgn="ctr"/>
            <a:endParaRPr lang="de-DE" sz="5400" b="1" dirty="0">
              <a:solidFill>
                <a:srgbClr val="C00000"/>
              </a:solidFill>
            </a:endParaRPr>
          </a:p>
          <a:p>
            <a:pPr lvl="8" indent="0" fontAlgn="ctr"/>
            <a:r>
              <a:rPr lang="de-DE" sz="5400" b="1" dirty="0">
                <a:solidFill>
                  <a:schemeClr val="tx1"/>
                </a:solidFill>
              </a:rPr>
              <a:t>Und hier die Königsfragen aller Königsfragen:</a:t>
            </a:r>
          </a:p>
          <a:p>
            <a:pPr lvl="8" indent="0" fontAlgn="ctr"/>
            <a:endParaRPr lang="de-DE" sz="4000" b="1" i="1" dirty="0">
              <a:solidFill>
                <a:srgbClr val="C00000"/>
              </a:solidFill>
            </a:endParaRPr>
          </a:p>
          <a:p>
            <a:pPr lvl="8" indent="0" fontAlgn="ctr"/>
            <a:r>
              <a:rPr lang="de-DE" sz="7200" b="1" i="1" u="sng" dirty="0">
                <a:solidFill>
                  <a:srgbClr val="C00000"/>
                </a:solidFill>
              </a:rPr>
              <a:t>„Was ist Ihnen wichtig, wenn Sie an die Zusammenarbeit mit mir denken?“</a:t>
            </a:r>
          </a:p>
        </p:txBody>
      </p:sp>
      <p:sp>
        <p:nvSpPr>
          <p:cNvPr id="701" name="AGENDA">
            <a:extLst>
              <a:ext uri="{FF2B5EF4-FFF2-40B4-BE49-F238E27FC236}">
                <a16:creationId xmlns:a16="http://schemas.microsoft.com/office/drawing/2014/main" id="{BAE4F63E-1D76-115D-D897-A12E4D552EF6}"/>
              </a:ext>
            </a:extLst>
          </p:cNvPr>
          <p:cNvSpPr txBox="1"/>
          <p:nvPr/>
        </p:nvSpPr>
        <p:spPr>
          <a:xfrm>
            <a:off x="3695056" y="-189473"/>
            <a:ext cx="18508860" cy="1607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solidFill>
                  <a:schemeClr val="bg1"/>
                </a:solidFill>
              </a:rPr>
              <a:t>Hausaufgabe </a:t>
            </a:r>
            <a:r>
              <a:rPr lang="de-DE" dirty="0">
                <a:solidFill>
                  <a:schemeClr val="bg1"/>
                </a:solidFill>
                <a:sym typeface="Wingdings" pitchFamily="2" charset="2"/>
              </a:rPr>
              <a:t></a:t>
            </a:r>
            <a:endParaRPr sz="4000" dirty="0">
              <a:solidFill>
                <a:schemeClr val="bg1"/>
              </a:solidFill>
            </a:endParaRPr>
          </a:p>
        </p:txBody>
      </p:sp>
    </p:spTree>
    <p:extLst>
      <p:ext uri="{BB962C8B-B14F-4D97-AF65-F5344CB8AC3E}">
        <p14:creationId xmlns:p14="http://schemas.microsoft.com/office/powerpoint/2010/main" val="2875482633"/>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8C5AA-C3A7-D7EE-F5BF-B1C0366F5806}"/>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5375CFFE-00D1-ADBE-687F-EAB03988293A}"/>
              </a:ext>
            </a:extLst>
          </p:cNvPr>
          <p:cNvSpPr txBox="1"/>
          <p:nvPr/>
        </p:nvSpPr>
        <p:spPr>
          <a:xfrm>
            <a:off x="21858588" y="12755081"/>
            <a:ext cx="2452048" cy="76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621995D1-46A5-B3F9-787E-02BC95082DDD}"/>
              </a:ext>
            </a:extLst>
          </p:cNvPr>
          <p:cNvSpPr txBox="1"/>
          <p:nvPr/>
        </p:nvSpPr>
        <p:spPr>
          <a:xfrm>
            <a:off x="22422770" y="13209897"/>
            <a:ext cx="1882486" cy="507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A23ABA24-CB93-0449-8A3E-CF0F2083F0FE}"/>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DCEFA236-9902-DD14-2814-4B5BC3F46FB4}"/>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59520669-0E4C-BA9C-DEFC-C34B2C376E2A}"/>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679F838F-320F-1B11-8578-968E3B7872A8}"/>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1D438B20-36EF-5FB2-D93F-914327CA61EB}"/>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8885E572-7C6D-30D8-56F4-E5256703A62E}"/>
              </a:ext>
            </a:extLst>
          </p:cNvPr>
          <p:cNvSpPr txBox="1"/>
          <p:nvPr/>
        </p:nvSpPr>
        <p:spPr>
          <a:xfrm>
            <a:off x="2261564" y="-11468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Kunden lesen</a:t>
            </a:r>
            <a:endParaRPr dirty="0"/>
          </a:p>
        </p:txBody>
      </p:sp>
      <p:grpSp>
        <p:nvGrpSpPr>
          <p:cNvPr id="8" name="Group 5">
            <a:extLst>
              <a:ext uri="{FF2B5EF4-FFF2-40B4-BE49-F238E27FC236}">
                <a16:creationId xmlns:a16="http://schemas.microsoft.com/office/drawing/2014/main" id="{F0E47946-9EA2-F695-A72E-E8AC172EF2AD}"/>
              </a:ext>
            </a:extLst>
          </p:cNvPr>
          <p:cNvGrpSpPr>
            <a:grpSpLocks/>
          </p:cNvGrpSpPr>
          <p:nvPr/>
        </p:nvGrpSpPr>
        <p:grpSpPr bwMode="auto">
          <a:xfrm>
            <a:off x="598712" y="1753342"/>
            <a:ext cx="4176464" cy="4096546"/>
            <a:chOff x="2772" y="2353"/>
            <a:chExt cx="1390" cy="1394"/>
          </a:xfrm>
        </p:grpSpPr>
        <p:pic>
          <p:nvPicPr>
            <p:cNvPr id="9" name="Picture 6" descr="Bild S">
              <a:extLst>
                <a:ext uri="{FF2B5EF4-FFF2-40B4-BE49-F238E27FC236}">
                  <a16:creationId xmlns:a16="http://schemas.microsoft.com/office/drawing/2014/main" id="{4C19E206-6AB5-F81E-480B-A202F3606FD5}"/>
                </a:ext>
              </a:extLst>
            </p:cNvPr>
            <p:cNvPicPr>
              <a:picLocks noChangeAspect="1" noChangeArrowheads="1"/>
            </p:cNvPicPr>
            <p:nvPr/>
          </p:nvPicPr>
          <p:blipFill>
            <a:blip r:embed="rId6">
              <a:lum bright="10000" contrast="10000"/>
              <a:extLst>
                <a:ext uri="{28A0092B-C50C-407E-A947-70E740481C1C}">
                  <a14:useLocalDpi xmlns:a14="http://schemas.microsoft.com/office/drawing/2010/main" val="0"/>
                </a:ext>
              </a:extLst>
            </a:blip>
            <a:srcRect l="5670" t="15004" r="8034" b="9215"/>
            <a:stretch>
              <a:fillRect/>
            </a:stretch>
          </p:blipFill>
          <p:spPr bwMode="auto">
            <a:xfrm>
              <a:off x="2826" y="2478"/>
              <a:ext cx="1326" cy="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7">
              <a:extLst>
                <a:ext uri="{FF2B5EF4-FFF2-40B4-BE49-F238E27FC236}">
                  <a16:creationId xmlns:a16="http://schemas.microsoft.com/office/drawing/2014/main" id="{4213EE47-323D-DF9E-5479-4250F1D5FAFD}"/>
                </a:ext>
              </a:extLst>
            </p:cNvPr>
            <p:cNvSpPr>
              <a:spLocks noChangeArrowheads="1"/>
            </p:cNvSpPr>
            <p:nvPr/>
          </p:nvSpPr>
          <p:spPr bwMode="auto">
            <a:xfrm>
              <a:off x="2802" y="2387"/>
              <a:ext cx="1360" cy="1360"/>
            </a:xfrm>
            <a:prstGeom prst="rect">
              <a:avLst/>
            </a:prstGeom>
            <a:noFill/>
            <a:ln w="114300">
              <a:solidFill>
                <a:srgbClr val="339966"/>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25724" dir="13500000" algn="ctr" rotWithShape="0">
                      <a:srgbClr val="FF0000"/>
                    </a:outerShdw>
                  </a:effectLst>
                </a14:hiddenEffects>
              </a:ext>
            </a:extLst>
          </p:spPr>
          <p:txBody>
            <a:bodyPr wrap="none"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a:spcBef>
                  <a:spcPct val="0"/>
                </a:spcBef>
                <a:spcAft>
                  <a:spcPct val="0"/>
                </a:spcAft>
              </a:pPr>
              <a:endParaRPr lang="de-DE" altLang="de-DE" sz="3200" b="1">
                <a:solidFill>
                  <a:srgbClr val="00103E"/>
                </a:solidFill>
                <a:cs typeface="Arial" panose="020B0604020202020204" pitchFamily="34" charset="0"/>
              </a:endParaRPr>
            </a:p>
          </p:txBody>
        </p:sp>
        <p:sp>
          <p:nvSpPr>
            <p:cNvPr id="17" name="Rectangle 8">
              <a:extLst>
                <a:ext uri="{FF2B5EF4-FFF2-40B4-BE49-F238E27FC236}">
                  <a16:creationId xmlns:a16="http://schemas.microsoft.com/office/drawing/2014/main" id="{6B67E91C-21F8-C413-5CC9-5DA7582FFF60}"/>
                </a:ext>
              </a:extLst>
            </p:cNvPr>
            <p:cNvSpPr>
              <a:spLocks noChangeArrowheads="1"/>
            </p:cNvSpPr>
            <p:nvPr/>
          </p:nvSpPr>
          <p:spPr bwMode="auto">
            <a:xfrm>
              <a:off x="2772" y="2353"/>
              <a:ext cx="227" cy="227"/>
            </a:xfrm>
            <a:prstGeom prst="rect">
              <a:avLst/>
            </a:prstGeom>
            <a:solidFill>
              <a:srgbClr val="339966"/>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a:spcBef>
                  <a:spcPct val="0"/>
                </a:spcBef>
                <a:spcAft>
                  <a:spcPct val="0"/>
                </a:spcAft>
              </a:pPr>
              <a:r>
                <a:rPr lang="de-DE" altLang="de-DE" sz="2000" b="1">
                  <a:solidFill>
                    <a:schemeClr val="bg1"/>
                  </a:solidFill>
                  <a:cs typeface="Arial" panose="020B0604020202020204" pitchFamily="34" charset="0"/>
                </a:rPr>
                <a:t>S</a:t>
              </a:r>
            </a:p>
          </p:txBody>
        </p:sp>
      </p:grpSp>
      <p:sp>
        <p:nvSpPr>
          <p:cNvPr id="18" name="Rectangle 3">
            <a:extLst>
              <a:ext uri="{FF2B5EF4-FFF2-40B4-BE49-F238E27FC236}">
                <a16:creationId xmlns:a16="http://schemas.microsoft.com/office/drawing/2014/main" id="{AA937D2A-95F6-556C-B924-0E5DB9103CAC}"/>
              </a:ext>
            </a:extLst>
          </p:cNvPr>
          <p:cNvSpPr>
            <a:spLocks noGrp="1" noChangeArrowheads="1"/>
          </p:cNvSpPr>
          <p:nvPr>
            <p:ph type="body" idx="1"/>
          </p:nvPr>
        </p:nvSpPr>
        <p:spPr>
          <a:xfrm>
            <a:off x="6392863" y="2393678"/>
            <a:ext cx="16744353" cy="4114800"/>
          </a:xfrm>
        </p:spPr>
        <p:txBody>
          <a:bodyPr>
            <a:noAutofit/>
          </a:bodyPr>
          <a:lstStyle/>
          <a:p>
            <a:pPr marL="0" indent="0" algn="l" eaLnBrk="1" hangingPunct="1"/>
            <a:r>
              <a:rPr lang="de-DE" altLang="de-DE" dirty="0">
                <a:latin typeface="Verdana" panose="020B0604030504040204" pitchFamily="34" charset="0"/>
                <a:ea typeface="Verdana" panose="020B0604030504040204" pitchFamily="34" charset="0"/>
                <a:cs typeface="Verdana" panose="020B0604030504040204" pitchFamily="34" charset="0"/>
              </a:rPr>
              <a:t>Stetige fühlen sich in einer entspannten und harmonischen Atmosphäre wohl. Sie benötigen Sicherheit, klare Vereinbarungen und vorhersehbare Abläufe. Persönlichkeiten mit hohem S sind gute Planer. Sie müssen allerdings immer einen Schritt nach dem anderen angehen, statt den ganzen Prozess im Blick zu haben. Sie benötigen häufig Zuspruch und Anerkennung.</a:t>
            </a:r>
          </a:p>
        </p:txBody>
      </p:sp>
      <p:sp>
        <p:nvSpPr>
          <p:cNvPr id="19" name="Rectangle 9">
            <a:extLst>
              <a:ext uri="{FF2B5EF4-FFF2-40B4-BE49-F238E27FC236}">
                <a16:creationId xmlns:a16="http://schemas.microsoft.com/office/drawing/2014/main" id="{3CBF5B6E-D018-637E-CAD0-97CDAC0EF38B}"/>
              </a:ext>
            </a:extLst>
          </p:cNvPr>
          <p:cNvSpPr>
            <a:spLocks noChangeArrowheads="1"/>
          </p:cNvSpPr>
          <p:nvPr/>
        </p:nvSpPr>
        <p:spPr bwMode="auto">
          <a:xfrm>
            <a:off x="2208960" y="7717839"/>
            <a:ext cx="20875652" cy="2160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49263">
              <a:spcBef>
                <a:spcPct val="25000"/>
              </a:spcBef>
              <a:spcAft>
                <a:spcPct val="25000"/>
              </a:spcAft>
              <a:defRPr sz="1600">
                <a:solidFill>
                  <a:schemeClr val="tx1"/>
                </a:solidFill>
                <a:latin typeface="Arial" panose="020B0604020202020204" pitchFamily="34" charset="0"/>
              </a:defRPr>
            </a:lvl1pPr>
            <a:lvl2pPr marL="742950" indent="-285750" defTabSz="449263">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defTabSz="449263">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defTabSz="449263">
              <a:spcBef>
                <a:spcPct val="20000"/>
              </a:spcBef>
              <a:buSzPct val="125000"/>
              <a:buChar char="•"/>
              <a:defRPr sz="1600">
                <a:solidFill>
                  <a:srgbClr val="000066"/>
                </a:solidFill>
                <a:latin typeface="Arial" panose="020B0604020202020204" pitchFamily="34" charset="0"/>
              </a:defRPr>
            </a:lvl4pPr>
            <a:lvl5pPr marL="2057400" indent="-228600" defTabSz="449263">
              <a:spcBef>
                <a:spcPct val="20000"/>
              </a:spcBef>
              <a:buChar char="»"/>
              <a:defRPr sz="2000">
                <a:solidFill>
                  <a:schemeClr val="tx1"/>
                </a:solidFill>
                <a:latin typeface="Times" pitchFamily="18" charset="0"/>
              </a:defRPr>
            </a:lvl5pPr>
            <a:lvl6pPr marL="2514600" indent="-228600" defTabSz="449263" eaLnBrk="0" fontAlgn="base" hangingPunct="0">
              <a:spcBef>
                <a:spcPct val="20000"/>
              </a:spcBef>
              <a:spcAft>
                <a:spcPct val="0"/>
              </a:spcAft>
              <a:buChar char="»"/>
              <a:defRPr sz="2000">
                <a:solidFill>
                  <a:schemeClr val="tx1"/>
                </a:solidFill>
                <a:latin typeface="Times" pitchFamily="18" charset="0"/>
              </a:defRPr>
            </a:lvl6pPr>
            <a:lvl7pPr marL="2971800" indent="-228600" defTabSz="449263" eaLnBrk="0" fontAlgn="base" hangingPunct="0">
              <a:spcBef>
                <a:spcPct val="20000"/>
              </a:spcBef>
              <a:spcAft>
                <a:spcPct val="0"/>
              </a:spcAft>
              <a:buChar char="»"/>
              <a:defRPr sz="2000">
                <a:solidFill>
                  <a:schemeClr val="tx1"/>
                </a:solidFill>
                <a:latin typeface="Times" pitchFamily="18" charset="0"/>
              </a:defRPr>
            </a:lvl7pPr>
            <a:lvl8pPr marL="3429000" indent="-228600" defTabSz="449263" eaLnBrk="0" fontAlgn="base" hangingPunct="0">
              <a:spcBef>
                <a:spcPct val="20000"/>
              </a:spcBef>
              <a:spcAft>
                <a:spcPct val="0"/>
              </a:spcAft>
              <a:buChar char="»"/>
              <a:defRPr sz="2000">
                <a:solidFill>
                  <a:schemeClr val="tx1"/>
                </a:solidFill>
                <a:latin typeface="Times" pitchFamily="18" charset="0"/>
              </a:defRPr>
            </a:lvl8pPr>
            <a:lvl9pPr marL="3886200" indent="-228600" defTabSz="449263" eaLnBrk="0" fontAlgn="base" hangingPunct="0">
              <a:spcBef>
                <a:spcPct val="20000"/>
              </a:spcBef>
              <a:spcAft>
                <a:spcPct val="0"/>
              </a:spcAft>
              <a:buChar char="»"/>
              <a:defRPr sz="2000">
                <a:solidFill>
                  <a:schemeClr val="tx1"/>
                </a:solidFill>
                <a:latin typeface="Times" pitchFamily="18" charset="0"/>
              </a:defRPr>
            </a:lvl9pPr>
          </a:lstStyle>
          <a:p>
            <a:pPr algn="l" eaLnBrk="1" hangingPunct="1"/>
            <a:r>
              <a:rPr lang="de-DE" altLang="de-DE" sz="4400" dirty="0">
                <a:latin typeface="Verdana" panose="020B0604030504040204" pitchFamily="34" charset="0"/>
                <a:ea typeface="Verdana" panose="020B0604030504040204" pitchFamily="34" charset="0"/>
                <a:cs typeface="Verdana" panose="020B0604030504040204" pitchFamily="34" charset="0"/>
              </a:rPr>
              <a:t>Sie bevorzugen bewährte, herkömmliche Vorgehensweisen.</a:t>
            </a:r>
          </a:p>
          <a:p>
            <a:pPr algn="l" eaLnBrk="1" hangingPunct="1"/>
            <a:r>
              <a:rPr lang="de-DE" altLang="de-DE" sz="4400" dirty="0">
                <a:latin typeface="Verdana" panose="020B0604030504040204" pitchFamily="34" charset="0"/>
                <a:ea typeface="Verdana" panose="020B0604030504040204" pitchFamily="34" charset="0"/>
                <a:cs typeface="Verdana" panose="020B0604030504040204" pitchFamily="34" charset="0"/>
              </a:rPr>
              <a:t>Sie müssen Vertrauen entwickeln können. Nach einer gewissen Zeit, werden Sie aufrichtig, offen, freundlich und beziehungsorientiert. Sie denken Situationen durch, bevor sie handeln.</a:t>
            </a:r>
          </a:p>
        </p:txBody>
      </p:sp>
      <p:sp>
        <p:nvSpPr>
          <p:cNvPr id="20" name="Fußzeilenplatzhalter 3">
            <a:extLst>
              <a:ext uri="{FF2B5EF4-FFF2-40B4-BE49-F238E27FC236}">
                <a16:creationId xmlns:a16="http://schemas.microsoft.com/office/drawing/2014/main" id="{E11C0725-FA3F-1587-63B2-8FAC7C1B62F3}"/>
              </a:ext>
            </a:extLst>
          </p:cNvPr>
          <p:cNvSpPr txBox="1">
            <a:spLocks noChangeArrowheads="1"/>
          </p:cNvSpPr>
          <p:nvPr/>
        </p:nvSpPr>
        <p:spPr bwMode="auto">
          <a:xfrm rot="16200000">
            <a:off x="-1223462" y="11127048"/>
            <a:ext cx="2984500" cy="360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ct val="25000"/>
              </a:spcBef>
              <a:spcAft>
                <a:spcPct val="25000"/>
              </a:spcAft>
              <a:buClrTx/>
              <a:buSzTx/>
              <a:buFontTx/>
              <a:buNone/>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1pPr>
            <a:lvl2pPr marL="742950" marR="0" indent="-285750" algn="ctr" defTabSz="821531" rtl="0" fontAlgn="auto" latinLnBrk="0" hangingPunct="0">
              <a:lnSpc>
                <a:spcPct val="100000"/>
              </a:lnSpc>
              <a:spcBef>
                <a:spcPct val="25000"/>
              </a:spcBef>
              <a:spcAft>
                <a:spcPct val="25000"/>
              </a:spcAft>
              <a:buClr>
                <a:srgbClr val="FF9900"/>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2pPr>
            <a:lvl3pPr marL="1143000" marR="0" indent="-228600" algn="ctr" defTabSz="821531" rtl="0" fontAlgn="auto" latinLnBrk="0" hangingPunct="0">
              <a:lnSpc>
                <a:spcPct val="100000"/>
              </a:lnSpc>
              <a:spcBef>
                <a:spcPts val="0"/>
              </a:spcBef>
              <a:spcAft>
                <a:spcPct val="25000"/>
              </a:spcAft>
              <a:buClr>
                <a:srgbClr val="000066"/>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3pPr>
            <a:lvl4pPr marL="1600200" marR="0" indent="-228600" algn="ctr" defTabSz="821531" rtl="0" fontAlgn="auto" latinLnBrk="0" hangingPunct="0">
              <a:lnSpc>
                <a:spcPct val="100000"/>
              </a:lnSpc>
              <a:spcBef>
                <a:spcPct val="20000"/>
              </a:spcBef>
              <a:spcAft>
                <a:spcPts val="0"/>
              </a:spcAft>
              <a:buClrTx/>
              <a:buSzPct val="125000"/>
              <a:buFontTx/>
              <a:buChar char="•"/>
              <a:tabLst/>
              <a:defRPr kumimoji="0" sz="1600" b="0" i="0" u="none" strike="noStrike" cap="none" spc="0" normalizeH="0" baseline="0">
                <a:ln>
                  <a:noFill/>
                </a:ln>
                <a:solidFill>
                  <a:srgbClr val="000066"/>
                </a:solidFill>
                <a:effectLst/>
                <a:uFillTx/>
                <a:latin typeface="Arial" panose="020B0604020202020204" pitchFamily="34" charset="0"/>
                <a:ea typeface="+mn-ea"/>
                <a:cs typeface="+mn-cs"/>
                <a:sym typeface="Helvetica Light"/>
              </a:defRPr>
            </a:lvl4pPr>
            <a:lvl5pPr marL="2057400" marR="0" indent="-228600" algn="ctr" defTabSz="821531" rtl="0" fontAlgn="auto" latinLnBrk="0" hangingPunct="0">
              <a:lnSpc>
                <a:spcPct val="100000"/>
              </a:lnSpc>
              <a:spcBef>
                <a:spcPct val="20000"/>
              </a:spcBef>
              <a:spcAft>
                <a:spcPts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5pPr>
            <a:lvl6pPr marL="25146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6pPr>
            <a:lvl7pPr marL="29718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7pPr>
            <a:lvl8pPr marL="34290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8pPr>
            <a:lvl9pPr marL="38862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9pPr>
          </a:lstStyle>
          <a:p>
            <a:pPr eaLnBrk="0">
              <a:spcBef>
                <a:spcPct val="0"/>
              </a:spcBef>
              <a:spcAft>
                <a:spcPct val="0"/>
              </a:spcAft>
            </a:pPr>
            <a:r>
              <a:rPr lang="de-DE" altLang="de-DE" sz="600" dirty="0">
                <a:solidFill>
                  <a:srgbClr val="000066"/>
                </a:solidFill>
                <a:cs typeface="Arial" panose="020B0604020202020204" pitchFamily="34" charset="0"/>
              </a:rPr>
              <a:t>© Management Partner GmbH 2008 / 29.09. / WS1 / UK</a:t>
            </a:r>
          </a:p>
        </p:txBody>
      </p:sp>
    </p:spTree>
    <p:extLst>
      <p:ext uri="{BB962C8B-B14F-4D97-AF65-F5344CB8AC3E}">
        <p14:creationId xmlns:p14="http://schemas.microsoft.com/office/powerpoint/2010/main" val="3954739169"/>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9169A-2C71-1EC8-5DA9-641B03B162F0}"/>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A078FA4B-050F-0C62-1466-E2A951956CAE}"/>
              </a:ext>
            </a:extLst>
          </p:cNvPr>
          <p:cNvSpPr txBox="1"/>
          <p:nvPr/>
        </p:nvSpPr>
        <p:spPr>
          <a:xfrm>
            <a:off x="21858588" y="12755081"/>
            <a:ext cx="2452048" cy="76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91653B7F-3A97-5949-0861-14C752B88A09}"/>
              </a:ext>
            </a:extLst>
          </p:cNvPr>
          <p:cNvSpPr txBox="1"/>
          <p:nvPr/>
        </p:nvSpPr>
        <p:spPr>
          <a:xfrm>
            <a:off x="22422770" y="13209897"/>
            <a:ext cx="1882486" cy="507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46172632-B03C-CC39-6294-D30672296C54}"/>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58DC26B6-62A0-D8F4-CCCF-41177D9C927F}"/>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32D2114F-04C1-9B0A-9E6D-F76C5E961377}"/>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F63ECC9F-F250-AEF9-36EA-A158774EF396}"/>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7E3C4E15-19B9-5C8C-1104-66E652E64CCA}"/>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BD56E1FD-5D62-A202-BC6F-178239FD51E4}"/>
              </a:ext>
            </a:extLst>
          </p:cNvPr>
          <p:cNvSpPr txBox="1"/>
          <p:nvPr/>
        </p:nvSpPr>
        <p:spPr>
          <a:xfrm>
            <a:off x="2261564" y="-11468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Kunden lesen</a:t>
            </a:r>
            <a:endParaRPr dirty="0"/>
          </a:p>
        </p:txBody>
      </p:sp>
      <p:grpSp>
        <p:nvGrpSpPr>
          <p:cNvPr id="11" name="Group 5">
            <a:extLst>
              <a:ext uri="{FF2B5EF4-FFF2-40B4-BE49-F238E27FC236}">
                <a16:creationId xmlns:a16="http://schemas.microsoft.com/office/drawing/2014/main" id="{508A8E1E-4DF1-EC50-D25A-003D32DDE3FB}"/>
              </a:ext>
            </a:extLst>
          </p:cNvPr>
          <p:cNvGrpSpPr>
            <a:grpSpLocks/>
          </p:cNvGrpSpPr>
          <p:nvPr/>
        </p:nvGrpSpPr>
        <p:grpSpPr bwMode="auto">
          <a:xfrm>
            <a:off x="742728" y="1588922"/>
            <a:ext cx="3960440" cy="4044942"/>
            <a:chOff x="1805" y="2471"/>
            <a:chExt cx="1257" cy="1255"/>
          </a:xfrm>
        </p:grpSpPr>
        <p:pic>
          <p:nvPicPr>
            <p:cNvPr id="12" name="Picture 6" descr="Bild G">
              <a:extLst>
                <a:ext uri="{FF2B5EF4-FFF2-40B4-BE49-F238E27FC236}">
                  <a16:creationId xmlns:a16="http://schemas.microsoft.com/office/drawing/2014/main" id="{DCCF072D-EA4E-DB2A-378F-14E1572172A6}"/>
                </a:ext>
              </a:extLst>
            </p:cNvPr>
            <p:cNvPicPr>
              <a:picLocks noChangeAspect="1" noChangeArrowheads="1"/>
            </p:cNvPicPr>
            <p:nvPr/>
          </p:nvPicPr>
          <p:blipFill>
            <a:blip r:embed="rId6">
              <a:lum bright="10000" contrast="10000"/>
              <a:extLst>
                <a:ext uri="{28A0092B-C50C-407E-A947-70E740481C1C}">
                  <a14:useLocalDpi xmlns:a14="http://schemas.microsoft.com/office/drawing/2010/main" val="0"/>
                </a:ext>
              </a:extLst>
            </a:blip>
            <a:srcRect l="6795" t="13557" r="3276" b="14041"/>
            <a:stretch>
              <a:fillRect/>
            </a:stretch>
          </p:blipFill>
          <p:spPr bwMode="auto">
            <a:xfrm>
              <a:off x="1807" y="2624"/>
              <a:ext cx="1212"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FF"/>
                  </a:solidFill>
                  <a:miter lim="800000"/>
                  <a:headEnd/>
                  <a:tailEnd/>
                </a14:hiddenLine>
              </a:ext>
            </a:extLst>
          </p:spPr>
        </p:pic>
        <p:sp>
          <p:nvSpPr>
            <p:cNvPr id="13" name="Rectangle 7">
              <a:extLst>
                <a:ext uri="{FF2B5EF4-FFF2-40B4-BE49-F238E27FC236}">
                  <a16:creationId xmlns:a16="http://schemas.microsoft.com/office/drawing/2014/main" id="{F7D1F1D8-AEF3-1869-B719-3386E0E14E8C}"/>
                </a:ext>
              </a:extLst>
            </p:cNvPr>
            <p:cNvSpPr>
              <a:spLocks noChangeArrowheads="1"/>
            </p:cNvSpPr>
            <p:nvPr/>
          </p:nvSpPr>
          <p:spPr bwMode="auto">
            <a:xfrm>
              <a:off x="1805" y="2502"/>
              <a:ext cx="1224" cy="1224"/>
            </a:xfrm>
            <a:prstGeom prst="rect">
              <a:avLst/>
            </a:prstGeom>
            <a:noFill/>
            <a:ln w="114300">
              <a:solidFill>
                <a:srgbClr val="0000FF"/>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25724" dir="13500000" algn="ctr" rotWithShape="0">
                      <a:srgbClr val="FF0000"/>
                    </a:outerShdw>
                  </a:effectLst>
                </a14:hiddenEffects>
              </a:ext>
            </a:extLst>
          </p:spPr>
          <p:txBody>
            <a:bodyPr wrap="none"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a:spcBef>
                  <a:spcPct val="0"/>
                </a:spcBef>
                <a:spcAft>
                  <a:spcPct val="0"/>
                </a:spcAft>
              </a:pPr>
              <a:endParaRPr lang="de-DE" altLang="de-DE" sz="3200" b="1">
                <a:solidFill>
                  <a:srgbClr val="00103E"/>
                </a:solidFill>
                <a:cs typeface="Arial" panose="020B0604020202020204" pitchFamily="34" charset="0"/>
              </a:endParaRPr>
            </a:p>
          </p:txBody>
        </p:sp>
        <p:sp>
          <p:nvSpPr>
            <p:cNvPr id="14" name="Rectangle 8">
              <a:extLst>
                <a:ext uri="{FF2B5EF4-FFF2-40B4-BE49-F238E27FC236}">
                  <a16:creationId xmlns:a16="http://schemas.microsoft.com/office/drawing/2014/main" id="{FCF6B8B3-A9F7-4BB0-8E4A-304E5FBD8752}"/>
                </a:ext>
              </a:extLst>
            </p:cNvPr>
            <p:cNvSpPr>
              <a:spLocks noChangeArrowheads="1"/>
            </p:cNvSpPr>
            <p:nvPr/>
          </p:nvSpPr>
          <p:spPr bwMode="auto">
            <a:xfrm>
              <a:off x="2858" y="2471"/>
              <a:ext cx="204" cy="204"/>
            </a:xfrm>
            <a:prstGeom prst="rect">
              <a:avLst/>
            </a:prstGeom>
            <a:solidFill>
              <a:srgbClr val="0000FF"/>
            </a:solidFill>
            <a:ln>
              <a:noFill/>
            </a:ln>
            <a:effectLst/>
            <a:extLst>
              <a:ext uri="{91240B29-F687-4F45-9708-019B960494DF}">
                <a14:hiddenLine xmlns:a14="http://schemas.microsoft.com/office/drawing/2010/main" w="12700">
                  <a:solidFill>
                    <a:srgbClr val="0000F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a:spcBef>
                  <a:spcPct val="0"/>
                </a:spcBef>
                <a:spcAft>
                  <a:spcPct val="0"/>
                </a:spcAft>
              </a:pPr>
              <a:r>
                <a:rPr lang="de-DE" altLang="de-DE" sz="2000" b="1">
                  <a:solidFill>
                    <a:schemeClr val="bg1"/>
                  </a:solidFill>
                  <a:cs typeface="Arial" panose="020B0604020202020204" pitchFamily="34" charset="0"/>
                </a:rPr>
                <a:t>G</a:t>
              </a:r>
            </a:p>
          </p:txBody>
        </p:sp>
      </p:grpSp>
      <p:sp>
        <p:nvSpPr>
          <p:cNvPr id="15" name="Rectangle 3">
            <a:extLst>
              <a:ext uri="{FF2B5EF4-FFF2-40B4-BE49-F238E27FC236}">
                <a16:creationId xmlns:a16="http://schemas.microsoft.com/office/drawing/2014/main" id="{D4B3F5E2-48E6-FDD9-E2F1-4C2E33B8CB56}"/>
              </a:ext>
            </a:extLst>
          </p:cNvPr>
          <p:cNvSpPr>
            <a:spLocks noGrp="1" noChangeArrowheads="1"/>
          </p:cNvSpPr>
          <p:nvPr>
            <p:ph type="body" idx="1"/>
          </p:nvPr>
        </p:nvSpPr>
        <p:spPr>
          <a:xfrm>
            <a:off x="6098927" y="2465512"/>
            <a:ext cx="17038290" cy="4114800"/>
          </a:xfrm>
        </p:spPr>
        <p:txBody>
          <a:bodyPr>
            <a:noAutofit/>
          </a:bodyPr>
          <a:lstStyle/>
          <a:p>
            <a:pPr marL="0" indent="0" algn="l" eaLnBrk="1" hangingPunct="1"/>
            <a:r>
              <a:rPr lang="de-DE" altLang="de-DE" dirty="0">
                <a:latin typeface="Verdana" panose="020B0604030504040204" pitchFamily="34" charset="0"/>
                <a:ea typeface="Verdana" panose="020B0604030504040204" pitchFamily="34" charset="0"/>
                <a:cs typeface="Verdana" panose="020B0604030504040204" pitchFamily="34" charset="0"/>
              </a:rPr>
              <a:t>Gewissenhafte bevorzugen Ordnung, Disziplin und eine sachliche Atmosphäre mit der Möglichkeit, Dinge in ausreichender Qualität erledigen zu können. Ihre Vorgehensweisen sind genau geplant, präzise und berücksichtigen alle Einzelheiten. Obwohl Menschen mit hohem G gut Strukturen aufbauen können, neigen sie dazu, sehr effizient, aber weniger effektiv zu arbeiten, </a:t>
            </a:r>
            <a:br>
              <a:rPr lang="de-DE" altLang="de-DE" dirty="0">
                <a:latin typeface="Verdana" panose="020B0604030504040204" pitchFamily="34" charset="0"/>
                <a:ea typeface="Verdana" panose="020B0604030504040204" pitchFamily="34" charset="0"/>
                <a:cs typeface="Verdana" panose="020B0604030504040204" pitchFamily="34" charset="0"/>
              </a:rPr>
            </a:br>
            <a:r>
              <a:rPr lang="de-DE" altLang="de-DE" dirty="0">
                <a:latin typeface="Verdana" panose="020B0604030504040204" pitchFamily="34" charset="0"/>
                <a:ea typeface="Verdana" panose="020B0604030504040204" pitchFamily="34" charset="0"/>
                <a:cs typeface="Verdana" panose="020B0604030504040204" pitchFamily="34" charset="0"/>
              </a:rPr>
              <a:t>d. h. sich in Einzelheiten zu verlieren. </a:t>
            </a:r>
          </a:p>
        </p:txBody>
      </p:sp>
      <p:sp>
        <p:nvSpPr>
          <p:cNvPr id="16" name="Rectangle 9">
            <a:extLst>
              <a:ext uri="{FF2B5EF4-FFF2-40B4-BE49-F238E27FC236}">
                <a16:creationId xmlns:a16="http://schemas.microsoft.com/office/drawing/2014/main" id="{DE7625E5-78FA-6A17-CC75-EA4E6CBFBF14}"/>
              </a:ext>
            </a:extLst>
          </p:cNvPr>
          <p:cNvSpPr>
            <a:spLocks noChangeArrowheads="1"/>
          </p:cNvSpPr>
          <p:nvPr/>
        </p:nvSpPr>
        <p:spPr bwMode="auto">
          <a:xfrm>
            <a:off x="1530817" y="8082137"/>
            <a:ext cx="21606399" cy="2374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49263">
              <a:spcBef>
                <a:spcPct val="25000"/>
              </a:spcBef>
              <a:spcAft>
                <a:spcPct val="25000"/>
              </a:spcAft>
              <a:defRPr sz="1600">
                <a:solidFill>
                  <a:schemeClr val="tx1"/>
                </a:solidFill>
                <a:latin typeface="Arial" panose="020B0604020202020204" pitchFamily="34" charset="0"/>
              </a:defRPr>
            </a:lvl1pPr>
            <a:lvl2pPr marL="742950" indent="-285750" defTabSz="449263">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defTabSz="449263">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defTabSz="449263">
              <a:spcBef>
                <a:spcPct val="20000"/>
              </a:spcBef>
              <a:buSzPct val="125000"/>
              <a:buChar char="•"/>
              <a:defRPr sz="1600">
                <a:solidFill>
                  <a:srgbClr val="000066"/>
                </a:solidFill>
                <a:latin typeface="Arial" panose="020B0604020202020204" pitchFamily="34" charset="0"/>
              </a:defRPr>
            </a:lvl4pPr>
            <a:lvl5pPr marL="2057400" indent="-228600" defTabSz="449263">
              <a:spcBef>
                <a:spcPct val="20000"/>
              </a:spcBef>
              <a:buChar char="»"/>
              <a:defRPr sz="2000">
                <a:solidFill>
                  <a:schemeClr val="tx1"/>
                </a:solidFill>
                <a:latin typeface="Times" pitchFamily="18" charset="0"/>
              </a:defRPr>
            </a:lvl5pPr>
            <a:lvl6pPr marL="2514600" indent="-228600" defTabSz="449263" eaLnBrk="0" fontAlgn="base" hangingPunct="0">
              <a:spcBef>
                <a:spcPct val="20000"/>
              </a:spcBef>
              <a:spcAft>
                <a:spcPct val="0"/>
              </a:spcAft>
              <a:buChar char="»"/>
              <a:defRPr sz="2000">
                <a:solidFill>
                  <a:schemeClr val="tx1"/>
                </a:solidFill>
                <a:latin typeface="Times" pitchFamily="18" charset="0"/>
              </a:defRPr>
            </a:lvl6pPr>
            <a:lvl7pPr marL="2971800" indent="-228600" defTabSz="449263" eaLnBrk="0" fontAlgn="base" hangingPunct="0">
              <a:spcBef>
                <a:spcPct val="20000"/>
              </a:spcBef>
              <a:spcAft>
                <a:spcPct val="0"/>
              </a:spcAft>
              <a:buChar char="»"/>
              <a:defRPr sz="2000">
                <a:solidFill>
                  <a:schemeClr val="tx1"/>
                </a:solidFill>
                <a:latin typeface="Times" pitchFamily="18" charset="0"/>
              </a:defRPr>
            </a:lvl7pPr>
            <a:lvl8pPr marL="3429000" indent="-228600" defTabSz="449263" eaLnBrk="0" fontAlgn="base" hangingPunct="0">
              <a:spcBef>
                <a:spcPct val="20000"/>
              </a:spcBef>
              <a:spcAft>
                <a:spcPct val="0"/>
              </a:spcAft>
              <a:buChar char="»"/>
              <a:defRPr sz="2000">
                <a:solidFill>
                  <a:schemeClr val="tx1"/>
                </a:solidFill>
                <a:latin typeface="Times" pitchFamily="18" charset="0"/>
              </a:defRPr>
            </a:lvl8pPr>
            <a:lvl9pPr marL="3886200" indent="-228600" defTabSz="449263" eaLnBrk="0" fontAlgn="base" hangingPunct="0">
              <a:spcBef>
                <a:spcPct val="20000"/>
              </a:spcBef>
              <a:spcAft>
                <a:spcPct val="0"/>
              </a:spcAft>
              <a:buChar char="»"/>
              <a:defRPr sz="2000">
                <a:solidFill>
                  <a:schemeClr val="tx1"/>
                </a:solidFill>
                <a:latin typeface="Times" pitchFamily="18" charset="0"/>
              </a:defRPr>
            </a:lvl9pPr>
          </a:lstStyle>
          <a:p>
            <a:pPr algn="l" eaLnBrk="1" hangingPunct="1"/>
            <a:r>
              <a:rPr lang="de-DE" altLang="de-DE" sz="4400" dirty="0">
                <a:latin typeface="Verdana" panose="020B0604030504040204" pitchFamily="34" charset="0"/>
                <a:ea typeface="Verdana" panose="020B0604030504040204" pitchFamily="34" charset="0"/>
                <a:cs typeface="Verdana" panose="020B0604030504040204" pitchFamily="34" charset="0"/>
              </a:rPr>
              <a:t>Gewissenhafte sind pünktlich, auf Besprechungen bestens vorbereitet und haben das vorab erhaltene Material genau gelesen. Sie bevorzugen eine geschäftsmäßige, sachliche Beziehung und arbeiten mit großer Sorgfalt („entweder richtig oder gar nicht“). Sie sind im allgemeinen zurückhaltend und vorsichtig in allem, was sie tun. Schriftliche Nachweise, Tests, Qualitätssiegel können ihn sachlich überzeugen. Er ist nicht ohne weiteres bereit, Neues auszuprobieren. </a:t>
            </a:r>
          </a:p>
        </p:txBody>
      </p:sp>
      <p:sp>
        <p:nvSpPr>
          <p:cNvPr id="52" name="Fußzeilenplatzhalter 3">
            <a:extLst>
              <a:ext uri="{FF2B5EF4-FFF2-40B4-BE49-F238E27FC236}">
                <a16:creationId xmlns:a16="http://schemas.microsoft.com/office/drawing/2014/main" id="{B4B48AFA-7A49-C475-36C6-333FB677E1B9}"/>
              </a:ext>
            </a:extLst>
          </p:cNvPr>
          <p:cNvSpPr txBox="1">
            <a:spLocks noChangeArrowheads="1"/>
          </p:cNvSpPr>
          <p:nvPr/>
        </p:nvSpPr>
        <p:spPr bwMode="auto">
          <a:xfrm rot="16200000">
            <a:off x="-1223462" y="11127048"/>
            <a:ext cx="2984500" cy="360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ct val="25000"/>
              </a:spcBef>
              <a:spcAft>
                <a:spcPct val="25000"/>
              </a:spcAft>
              <a:buClrTx/>
              <a:buSzTx/>
              <a:buFontTx/>
              <a:buNone/>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1pPr>
            <a:lvl2pPr marL="742950" marR="0" indent="-285750" algn="ctr" defTabSz="821531" rtl="0" fontAlgn="auto" latinLnBrk="0" hangingPunct="0">
              <a:lnSpc>
                <a:spcPct val="100000"/>
              </a:lnSpc>
              <a:spcBef>
                <a:spcPct val="25000"/>
              </a:spcBef>
              <a:spcAft>
                <a:spcPct val="25000"/>
              </a:spcAft>
              <a:buClr>
                <a:srgbClr val="FF9900"/>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2pPr>
            <a:lvl3pPr marL="1143000" marR="0" indent="-228600" algn="ctr" defTabSz="821531" rtl="0" fontAlgn="auto" latinLnBrk="0" hangingPunct="0">
              <a:lnSpc>
                <a:spcPct val="100000"/>
              </a:lnSpc>
              <a:spcBef>
                <a:spcPts val="0"/>
              </a:spcBef>
              <a:spcAft>
                <a:spcPct val="25000"/>
              </a:spcAft>
              <a:buClr>
                <a:srgbClr val="000066"/>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3pPr>
            <a:lvl4pPr marL="1600200" marR="0" indent="-228600" algn="ctr" defTabSz="821531" rtl="0" fontAlgn="auto" latinLnBrk="0" hangingPunct="0">
              <a:lnSpc>
                <a:spcPct val="100000"/>
              </a:lnSpc>
              <a:spcBef>
                <a:spcPct val="20000"/>
              </a:spcBef>
              <a:spcAft>
                <a:spcPts val="0"/>
              </a:spcAft>
              <a:buClrTx/>
              <a:buSzPct val="125000"/>
              <a:buFontTx/>
              <a:buChar char="•"/>
              <a:tabLst/>
              <a:defRPr kumimoji="0" sz="1600" b="0" i="0" u="none" strike="noStrike" cap="none" spc="0" normalizeH="0" baseline="0">
                <a:ln>
                  <a:noFill/>
                </a:ln>
                <a:solidFill>
                  <a:srgbClr val="000066"/>
                </a:solidFill>
                <a:effectLst/>
                <a:uFillTx/>
                <a:latin typeface="Arial" panose="020B0604020202020204" pitchFamily="34" charset="0"/>
                <a:ea typeface="+mn-ea"/>
                <a:cs typeface="+mn-cs"/>
                <a:sym typeface="Helvetica Light"/>
              </a:defRPr>
            </a:lvl4pPr>
            <a:lvl5pPr marL="2057400" marR="0" indent="-228600" algn="ctr" defTabSz="821531" rtl="0" fontAlgn="auto" latinLnBrk="0" hangingPunct="0">
              <a:lnSpc>
                <a:spcPct val="100000"/>
              </a:lnSpc>
              <a:spcBef>
                <a:spcPct val="20000"/>
              </a:spcBef>
              <a:spcAft>
                <a:spcPts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5pPr>
            <a:lvl6pPr marL="25146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6pPr>
            <a:lvl7pPr marL="29718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7pPr>
            <a:lvl8pPr marL="34290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8pPr>
            <a:lvl9pPr marL="38862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9pPr>
          </a:lstStyle>
          <a:p>
            <a:pPr eaLnBrk="0">
              <a:spcBef>
                <a:spcPct val="0"/>
              </a:spcBef>
              <a:spcAft>
                <a:spcPct val="0"/>
              </a:spcAft>
            </a:pPr>
            <a:r>
              <a:rPr lang="de-DE" altLang="de-DE" sz="600" dirty="0">
                <a:solidFill>
                  <a:srgbClr val="000066"/>
                </a:solidFill>
                <a:cs typeface="Arial" panose="020B0604020202020204" pitchFamily="34" charset="0"/>
              </a:rPr>
              <a:t>© Management Partner GmbH 2008 / 29.09. / WS1 / UK</a:t>
            </a:r>
          </a:p>
        </p:txBody>
      </p:sp>
    </p:spTree>
    <p:extLst>
      <p:ext uri="{BB962C8B-B14F-4D97-AF65-F5344CB8AC3E}">
        <p14:creationId xmlns:p14="http://schemas.microsoft.com/office/powerpoint/2010/main" val="626673024"/>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4234B-D98B-B835-1C16-D4D5F5911519}"/>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611D5024-1C54-7243-079A-FD87AC03F32B}"/>
              </a:ext>
            </a:extLst>
          </p:cNvPr>
          <p:cNvSpPr txBox="1"/>
          <p:nvPr/>
        </p:nvSpPr>
        <p:spPr>
          <a:xfrm>
            <a:off x="21858588" y="12755081"/>
            <a:ext cx="2452048" cy="76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8F0494D0-ADF4-DF12-6F72-2EE7E23D69E9}"/>
              </a:ext>
            </a:extLst>
          </p:cNvPr>
          <p:cNvSpPr txBox="1"/>
          <p:nvPr/>
        </p:nvSpPr>
        <p:spPr>
          <a:xfrm>
            <a:off x="22422770" y="13209897"/>
            <a:ext cx="1882486" cy="507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60F1E459-7520-BFD0-56E0-E507AFFC8F59}"/>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1FA50176-C925-D7A8-4572-1FBC79B1AAE8}"/>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63AC9E06-C894-9605-58A7-E1EAA455E77B}"/>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05D9E709-8FA8-89D2-52F4-BCCD0AF0D6B1}"/>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7642AD0C-7161-DC83-23D7-2C58EC019750}"/>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DCA4D10D-03B4-F657-4742-18C04FD1DCF7}"/>
              </a:ext>
            </a:extLst>
          </p:cNvPr>
          <p:cNvSpPr txBox="1"/>
          <p:nvPr/>
        </p:nvSpPr>
        <p:spPr>
          <a:xfrm>
            <a:off x="2261564" y="-11468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Kunden lesen </a:t>
            </a:r>
            <a:r>
              <a:rPr lang="de-DE" sz="4000" dirty="0"/>
              <a:t>im Überblick</a:t>
            </a:r>
            <a:endParaRPr sz="4000" dirty="0"/>
          </a:p>
        </p:txBody>
      </p:sp>
      <p:sp>
        <p:nvSpPr>
          <p:cNvPr id="8" name="Rectangle 22">
            <a:extLst>
              <a:ext uri="{FF2B5EF4-FFF2-40B4-BE49-F238E27FC236}">
                <a16:creationId xmlns:a16="http://schemas.microsoft.com/office/drawing/2014/main" id="{6588C49E-87C6-D771-BF09-A805D0130EAE}"/>
              </a:ext>
            </a:extLst>
          </p:cNvPr>
          <p:cNvSpPr>
            <a:spLocks noChangeArrowheads="1"/>
          </p:cNvSpPr>
          <p:nvPr/>
        </p:nvSpPr>
        <p:spPr bwMode="auto">
          <a:xfrm>
            <a:off x="6431330" y="2971594"/>
            <a:ext cx="17176303" cy="2131961"/>
          </a:xfrm>
          <a:prstGeom prst="rect">
            <a:avLst/>
          </a:prstGeom>
          <a:solidFill>
            <a:srgbClr val="DDDDD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l" eaLnBrk="1" hangingPunct="1">
              <a:spcBef>
                <a:spcPct val="0"/>
              </a:spcBef>
              <a:spcAft>
                <a:spcPct val="0"/>
              </a:spcAft>
            </a:pPr>
            <a:r>
              <a:rPr lang="de-DE" altLang="de-DE" sz="3200" dirty="0">
                <a:latin typeface="Verdana" panose="020B0604030504040204" pitchFamily="34" charset="0"/>
                <a:ea typeface="Verdana" panose="020B0604030504040204" pitchFamily="34" charset="0"/>
                <a:cs typeface="Verdana" panose="020B0604030504040204" pitchFamily="34" charset="0"/>
              </a:rPr>
              <a:t>anspruchsvoll, durchdacht, effektiv, erfolgreich, erstklassig, führend, funktionell, hochwertig, inbegriffen, intelligent, klar, kompetent, konsequent, korrekt, leistungsstark, logisch, lohnend, lukrativ, perfekt, tadellos, technisch, tonangebend, vernünftig, wissenschaftlich, weitsichtig, wirtschaftlich</a:t>
            </a:r>
          </a:p>
        </p:txBody>
      </p:sp>
      <p:sp>
        <p:nvSpPr>
          <p:cNvPr id="9" name="Rectangle 21">
            <a:extLst>
              <a:ext uri="{FF2B5EF4-FFF2-40B4-BE49-F238E27FC236}">
                <a16:creationId xmlns:a16="http://schemas.microsoft.com/office/drawing/2014/main" id="{B9689ED7-6837-67B9-1705-6FB5DEFBA7C7}"/>
              </a:ext>
            </a:extLst>
          </p:cNvPr>
          <p:cNvSpPr>
            <a:spLocks noChangeArrowheads="1"/>
          </p:cNvSpPr>
          <p:nvPr/>
        </p:nvSpPr>
        <p:spPr bwMode="auto">
          <a:xfrm>
            <a:off x="1745443" y="2970254"/>
            <a:ext cx="3904118" cy="2128064"/>
          </a:xfrm>
          <a:prstGeom prst="rect">
            <a:avLst/>
          </a:prstGeom>
          <a:solidFill>
            <a:srgbClr val="FF33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r>
              <a:rPr lang="de-DE" altLang="de-DE" sz="2800" b="1" dirty="0">
                <a:solidFill>
                  <a:schemeClr val="bg1"/>
                </a:solidFill>
              </a:rPr>
              <a:t>Adjektive, die dem dominanten Denkstil unserer Kunden imponieren:</a:t>
            </a:r>
          </a:p>
        </p:txBody>
      </p:sp>
      <p:sp>
        <p:nvSpPr>
          <p:cNvPr id="12" name="Line 28">
            <a:extLst>
              <a:ext uri="{FF2B5EF4-FFF2-40B4-BE49-F238E27FC236}">
                <a16:creationId xmlns:a16="http://schemas.microsoft.com/office/drawing/2014/main" id="{003A6BE5-2E7F-BE0C-4336-FA463D717106}"/>
              </a:ext>
            </a:extLst>
          </p:cNvPr>
          <p:cNvSpPr>
            <a:spLocks noChangeShapeType="1"/>
          </p:cNvSpPr>
          <p:nvPr/>
        </p:nvSpPr>
        <p:spPr bwMode="auto">
          <a:xfrm>
            <a:off x="776288" y="2737708"/>
            <a:ext cx="0" cy="11557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13" name="Line 30">
            <a:extLst>
              <a:ext uri="{FF2B5EF4-FFF2-40B4-BE49-F238E27FC236}">
                <a16:creationId xmlns:a16="http://schemas.microsoft.com/office/drawing/2014/main" id="{9105548E-6965-96F2-DCB2-F5F38D7FEFD2}"/>
              </a:ext>
            </a:extLst>
          </p:cNvPr>
          <p:cNvSpPr>
            <a:spLocks noChangeShapeType="1"/>
          </p:cNvSpPr>
          <p:nvPr/>
        </p:nvSpPr>
        <p:spPr bwMode="auto">
          <a:xfrm>
            <a:off x="9129713" y="2737708"/>
            <a:ext cx="0" cy="11557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14" name="Line 54">
            <a:extLst>
              <a:ext uri="{FF2B5EF4-FFF2-40B4-BE49-F238E27FC236}">
                <a16:creationId xmlns:a16="http://schemas.microsoft.com/office/drawing/2014/main" id="{8F66ECAC-E61F-A232-7D2A-174DF91F9F73}"/>
              </a:ext>
            </a:extLst>
          </p:cNvPr>
          <p:cNvSpPr>
            <a:spLocks noChangeShapeType="1"/>
          </p:cNvSpPr>
          <p:nvPr/>
        </p:nvSpPr>
        <p:spPr bwMode="auto">
          <a:xfrm>
            <a:off x="3081338" y="2737708"/>
            <a:ext cx="60483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15" name="Line 55">
            <a:extLst>
              <a:ext uri="{FF2B5EF4-FFF2-40B4-BE49-F238E27FC236}">
                <a16:creationId xmlns:a16="http://schemas.microsoft.com/office/drawing/2014/main" id="{CEAD35E0-B24F-2BDE-A7F1-458B67EAFDF4}"/>
              </a:ext>
            </a:extLst>
          </p:cNvPr>
          <p:cNvSpPr>
            <a:spLocks noChangeShapeType="1"/>
          </p:cNvSpPr>
          <p:nvPr/>
        </p:nvSpPr>
        <p:spPr bwMode="auto">
          <a:xfrm>
            <a:off x="3081338" y="3893408"/>
            <a:ext cx="60483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16" name="Rectangle 58">
            <a:extLst>
              <a:ext uri="{FF2B5EF4-FFF2-40B4-BE49-F238E27FC236}">
                <a16:creationId xmlns:a16="http://schemas.microsoft.com/office/drawing/2014/main" id="{14083115-79DB-B1EC-3FFA-0FCF5C9DA64B}"/>
              </a:ext>
            </a:extLst>
          </p:cNvPr>
          <p:cNvSpPr>
            <a:spLocks noChangeArrowheads="1"/>
          </p:cNvSpPr>
          <p:nvPr/>
        </p:nvSpPr>
        <p:spPr bwMode="auto">
          <a:xfrm>
            <a:off x="6431369" y="5397213"/>
            <a:ext cx="17176264" cy="1953145"/>
          </a:xfrm>
          <a:prstGeom prst="rect">
            <a:avLst/>
          </a:prstGeom>
          <a:solidFill>
            <a:srgbClr val="DDDDD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l" eaLnBrk="1" hangingPunct="1">
              <a:spcBef>
                <a:spcPct val="0"/>
              </a:spcBef>
              <a:spcAft>
                <a:spcPct val="0"/>
              </a:spcAft>
            </a:pPr>
            <a:r>
              <a:rPr lang="de-DE" altLang="de-DE" sz="3200" dirty="0">
                <a:latin typeface="Verdana" panose="020B0604030504040204" pitchFamily="34" charset="0"/>
                <a:ea typeface="Verdana" panose="020B0604030504040204" pitchFamily="34" charset="0"/>
                <a:cs typeface="Verdana" panose="020B0604030504040204" pitchFamily="34" charset="0"/>
              </a:rPr>
              <a:t>auffallend, ausdrucksvoll, beeindruckend, begeisternd, berühmt, eigenwillig, einfallsreich, erstaunlich, farbenfroh, frei, großräumig, genial, hipp, hypergalaktisch, offen, positiv, sorgenfrei, spielend, neuartig</a:t>
            </a:r>
          </a:p>
        </p:txBody>
      </p:sp>
      <p:sp>
        <p:nvSpPr>
          <p:cNvPr id="17" name="Rectangle 59">
            <a:extLst>
              <a:ext uri="{FF2B5EF4-FFF2-40B4-BE49-F238E27FC236}">
                <a16:creationId xmlns:a16="http://schemas.microsoft.com/office/drawing/2014/main" id="{56C91850-9490-84EA-2DA4-B007CD673E8D}"/>
              </a:ext>
            </a:extLst>
          </p:cNvPr>
          <p:cNvSpPr>
            <a:spLocks noChangeArrowheads="1"/>
          </p:cNvSpPr>
          <p:nvPr/>
        </p:nvSpPr>
        <p:spPr bwMode="auto">
          <a:xfrm>
            <a:off x="1745443" y="5435800"/>
            <a:ext cx="3904131" cy="1914555"/>
          </a:xfrm>
          <a:prstGeom prst="rect">
            <a:avLst/>
          </a:prstGeom>
          <a:solidFill>
            <a:srgbClr val="FFC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spcAft>
                <a:spcPct val="0"/>
              </a:spcAft>
            </a:pPr>
            <a:r>
              <a:rPr lang="de-DE" altLang="de-DE" sz="2800" b="1" dirty="0">
                <a:solidFill>
                  <a:schemeClr val="bg1"/>
                </a:solidFill>
              </a:rPr>
              <a:t>Adjektive, die den initiativen Denkstil unserer Kunden begeistern:</a:t>
            </a:r>
          </a:p>
        </p:txBody>
      </p:sp>
      <p:sp>
        <p:nvSpPr>
          <p:cNvPr id="19" name="Line 61">
            <a:extLst>
              <a:ext uri="{FF2B5EF4-FFF2-40B4-BE49-F238E27FC236}">
                <a16:creationId xmlns:a16="http://schemas.microsoft.com/office/drawing/2014/main" id="{C3B854FC-4CCC-18E8-26AF-AAF51864FAB4}"/>
              </a:ext>
            </a:extLst>
          </p:cNvPr>
          <p:cNvSpPr>
            <a:spLocks noChangeShapeType="1"/>
          </p:cNvSpPr>
          <p:nvPr/>
        </p:nvSpPr>
        <p:spPr bwMode="auto">
          <a:xfrm>
            <a:off x="773113" y="4984020"/>
            <a:ext cx="230505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20" name="Line 62">
            <a:extLst>
              <a:ext uri="{FF2B5EF4-FFF2-40B4-BE49-F238E27FC236}">
                <a16:creationId xmlns:a16="http://schemas.microsoft.com/office/drawing/2014/main" id="{DE0B9892-BE91-DB24-FA2D-254027ECA40C}"/>
              </a:ext>
            </a:extLst>
          </p:cNvPr>
          <p:cNvSpPr>
            <a:spLocks noChangeShapeType="1"/>
          </p:cNvSpPr>
          <p:nvPr/>
        </p:nvSpPr>
        <p:spPr bwMode="auto">
          <a:xfrm>
            <a:off x="773113" y="3975958"/>
            <a:ext cx="0" cy="100806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21" name="Line 63">
            <a:extLst>
              <a:ext uri="{FF2B5EF4-FFF2-40B4-BE49-F238E27FC236}">
                <a16:creationId xmlns:a16="http://schemas.microsoft.com/office/drawing/2014/main" id="{42E32FE5-FD1A-9839-58CF-422DB69A7DE7}"/>
              </a:ext>
            </a:extLst>
          </p:cNvPr>
          <p:cNvSpPr>
            <a:spLocks noChangeShapeType="1"/>
          </p:cNvSpPr>
          <p:nvPr/>
        </p:nvSpPr>
        <p:spPr bwMode="auto">
          <a:xfrm>
            <a:off x="9126538" y="3975958"/>
            <a:ext cx="0" cy="100806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22" name="Line 64">
            <a:extLst>
              <a:ext uri="{FF2B5EF4-FFF2-40B4-BE49-F238E27FC236}">
                <a16:creationId xmlns:a16="http://schemas.microsoft.com/office/drawing/2014/main" id="{C50F8ACD-642D-5EAF-4CE8-DD0008BA1AD2}"/>
              </a:ext>
            </a:extLst>
          </p:cNvPr>
          <p:cNvSpPr>
            <a:spLocks noChangeShapeType="1"/>
          </p:cNvSpPr>
          <p:nvPr/>
        </p:nvSpPr>
        <p:spPr bwMode="auto">
          <a:xfrm>
            <a:off x="3078163" y="3975958"/>
            <a:ext cx="60483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23" name="Line 65">
            <a:extLst>
              <a:ext uri="{FF2B5EF4-FFF2-40B4-BE49-F238E27FC236}">
                <a16:creationId xmlns:a16="http://schemas.microsoft.com/office/drawing/2014/main" id="{33DFC4F7-0359-23FA-7701-D14BAB0E9B9E}"/>
              </a:ext>
            </a:extLst>
          </p:cNvPr>
          <p:cNvSpPr>
            <a:spLocks noChangeShapeType="1"/>
          </p:cNvSpPr>
          <p:nvPr/>
        </p:nvSpPr>
        <p:spPr bwMode="auto">
          <a:xfrm>
            <a:off x="3078163" y="4984020"/>
            <a:ext cx="60483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24" name="Rectangle 71">
            <a:extLst>
              <a:ext uri="{FF2B5EF4-FFF2-40B4-BE49-F238E27FC236}">
                <a16:creationId xmlns:a16="http://schemas.microsoft.com/office/drawing/2014/main" id="{F076B1A8-BFA5-30EF-5A88-C7414E456012}"/>
              </a:ext>
            </a:extLst>
          </p:cNvPr>
          <p:cNvSpPr>
            <a:spLocks noChangeArrowheads="1"/>
          </p:cNvSpPr>
          <p:nvPr/>
        </p:nvSpPr>
        <p:spPr bwMode="auto">
          <a:xfrm>
            <a:off x="6441637" y="7595005"/>
            <a:ext cx="17176303" cy="2131961"/>
          </a:xfrm>
          <a:prstGeom prst="rect">
            <a:avLst/>
          </a:prstGeom>
          <a:solidFill>
            <a:srgbClr val="DDDDD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l" eaLnBrk="1" hangingPunct="1">
              <a:spcBef>
                <a:spcPct val="0"/>
              </a:spcBef>
              <a:spcAft>
                <a:spcPct val="0"/>
              </a:spcAft>
            </a:pPr>
            <a:r>
              <a:rPr lang="de-DE" altLang="de-DE" sz="3200" dirty="0">
                <a:latin typeface="Verdana" panose="020B0604030504040204" pitchFamily="34" charset="0"/>
                <a:ea typeface="Verdana" panose="020B0604030504040204" pitchFamily="34" charset="0"/>
                <a:cs typeface="Verdana" panose="020B0604030504040204" pitchFamily="34" charset="0"/>
              </a:rPr>
              <a:t>abgerundet, abgestimmt, angenehm, ansehnlich, ästhetisch, belebend, bequem, beschaulich, fair, formschön, gemeinschaftlich, heimelig, hauchzart, hübsch, idyllisch, komfortabel, persönlich, rund, schön, warm, weich, wohlgeformt, zart, wunderschön</a:t>
            </a:r>
          </a:p>
        </p:txBody>
      </p:sp>
      <p:sp>
        <p:nvSpPr>
          <p:cNvPr id="25" name="Rectangle 72">
            <a:extLst>
              <a:ext uri="{FF2B5EF4-FFF2-40B4-BE49-F238E27FC236}">
                <a16:creationId xmlns:a16="http://schemas.microsoft.com/office/drawing/2014/main" id="{29C9C557-7D60-8AF4-B990-41E99EBF998B}"/>
              </a:ext>
            </a:extLst>
          </p:cNvPr>
          <p:cNvSpPr>
            <a:spLocks noChangeArrowheads="1"/>
          </p:cNvSpPr>
          <p:nvPr/>
        </p:nvSpPr>
        <p:spPr bwMode="auto">
          <a:xfrm>
            <a:off x="1745444" y="7606570"/>
            <a:ext cx="3904134" cy="2122815"/>
          </a:xfrm>
          <a:prstGeom prst="rect">
            <a:avLst/>
          </a:prstGeom>
          <a:solidFill>
            <a:srgbClr val="00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spcBef>
                <a:spcPct val="0"/>
              </a:spcBef>
              <a:spcAft>
                <a:spcPct val="0"/>
              </a:spcAft>
            </a:pPr>
            <a:r>
              <a:rPr lang="de-DE" altLang="de-DE" sz="2800" b="1" dirty="0">
                <a:solidFill>
                  <a:schemeClr val="bg1"/>
                </a:solidFill>
              </a:rPr>
              <a:t>Adjektive, die dem stetigen Denkstil </a:t>
            </a:r>
            <a:br>
              <a:rPr lang="de-DE" altLang="de-DE" sz="2800" b="1" dirty="0">
                <a:solidFill>
                  <a:schemeClr val="bg1"/>
                </a:solidFill>
              </a:rPr>
            </a:br>
            <a:r>
              <a:rPr lang="de-DE" altLang="de-DE" sz="2800" b="1" dirty="0">
                <a:solidFill>
                  <a:schemeClr val="bg1"/>
                </a:solidFill>
              </a:rPr>
              <a:t>unserer Kunden gefallen:</a:t>
            </a:r>
          </a:p>
        </p:txBody>
      </p:sp>
      <p:sp>
        <p:nvSpPr>
          <p:cNvPr id="26" name="Line 73">
            <a:extLst>
              <a:ext uri="{FF2B5EF4-FFF2-40B4-BE49-F238E27FC236}">
                <a16:creationId xmlns:a16="http://schemas.microsoft.com/office/drawing/2014/main" id="{BF0577B4-6999-509A-C404-E51040EAEB30}"/>
              </a:ext>
            </a:extLst>
          </p:cNvPr>
          <p:cNvSpPr>
            <a:spLocks noChangeShapeType="1"/>
          </p:cNvSpPr>
          <p:nvPr/>
        </p:nvSpPr>
        <p:spPr bwMode="auto">
          <a:xfrm>
            <a:off x="776288" y="5041170"/>
            <a:ext cx="230505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27" name="Line 74">
            <a:extLst>
              <a:ext uri="{FF2B5EF4-FFF2-40B4-BE49-F238E27FC236}">
                <a16:creationId xmlns:a16="http://schemas.microsoft.com/office/drawing/2014/main" id="{20326C57-334A-C58A-1817-454B9B8C5C6E}"/>
              </a:ext>
            </a:extLst>
          </p:cNvPr>
          <p:cNvSpPr>
            <a:spLocks noChangeShapeType="1"/>
          </p:cNvSpPr>
          <p:nvPr/>
        </p:nvSpPr>
        <p:spPr bwMode="auto">
          <a:xfrm>
            <a:off x="776288" y="6049233"/>
            <a:ext cx="230505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28" name="Line 75">
            <a:extLst>
              <a:ext uri="{FF2B5EF4-FFF2-40B4-BE49-F238E27FC236}">
                <a16:creationId xmlns:a16="http://schemas.microsoft.com/office/drawing/2014/main" id="{ACE80D41-60D0-0179-B230-F992BD7E258F}"/>
              </a:ext>
            </a:extLst>
          </p:cNvPr>
          <p:cNvSpPr>
            <a:spLocks noChangeShapeType="1"/>
          </p:cNvSpPr>
          <p:nvPr/>
        </p:nvSpPr>
        <p:spPr bwMode="auto">
          <a:xfrm>
            <a:off x="776288" y="5041170"/>
            <a:ext cx="0" cy="100806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29" name="Line 76">
            <a:extLst>
              <a:ext uri="{FF2B5EF4-FFF2-40B4-BE49-F238E27FC236}">
                <a16:creationId xmlns:a16="http://schemas.microsoft.com/office/drawing/2014/main" id="{0DCB8D32-2593-AE83-BDB4-8A6357540B32}"/>
              </a:ext>
            </a:extLst>
          </p:cNvPr>
          <p:cNvSpPr>
            <a:spLocks noChangeShapeType="1"/>
          </p:cNvSpPr>
          <p:nvPr/>
        </p:nvSpPr>
        <p:spPr bwMode="auto">
          <a:xfrm>
            <a:off x="9129713" y="5041170"/>
            <a:ext cx="0" cy="100806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30" name="Line 77">
            <a:extLst>
              <a:ext uri="{FF2B5EF4-FFF2-40B4-BE49-F238E27FC236}">
                <a16:creationId xmlns:a16="http://schemas.microsoft.com/office/drawing/2014/main" id="{445B05C7-AE78-DAD4-A523-A66DC20FF7FF}"/>
              </a:ext>
            </a:extLst>
          </p:cNvPr>
          <p:cNvSpPr>
            <a:spLocks noChangeShapeType="1"/>
          </p:cNvSpPr>
          <p:nvPr/>
        </p:nvSpPr>
        <p:spPr bwMode="auto">
          <a:xfrm>
            <a:off x="3081338" y="5041170"/>
            <a:ext cx="60483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31" name="Line 78">
            <a:extLst>
              <a:ext uri="{FF2B5EF4-FFF2-40B4-BE49-F238E27FC236}">
                <a16:creationId xmlns:a16="http://schemas.microsoft.com/office/drawing/2014/main" id="{D0E598E2-2573-696E-FE01-E39EA5E0AC92}"/>
              </a:ext>
            </a:extLst>
          </p:cNvPr>
          <p:cNvSpPr>
            <a:spLocks noChangeShapeType="1"/>
          </p:cNvSpPr>
          <p:nvPr/>
        </p:nvSpPr>
        <p:spPr bwMode="auto">
          <a:xfrm>
            <a:off x="3081338" y="6049233"/>
            <a:ext cx="60483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32" name="Rectangle 80">
            <a:extLst>
              <a:ext uri="{FF2B5EF4-FFF2-40B4-BE49-F238E27FC236}">
                <a16:creationId xmlns:a16="http://schemas.microsoft.com/office/drawing/2014/main" id="{B24DD970-74C3-E445-0131-F2FF4F3134BD}"/>
              </a:ext>
            </a:extLst>
          </p:cNvPr>
          <p:cNvSpPr>
            <a:spLocks noChangeArrowheads="1"/>
          </p:cNvSpPr>
          <p:nvPr/>
        </p:nvSpPr>
        <p:spPr bwMode="auto">
          <a:xfrm>
            <a:off x="6441637" y="9982835"/>
            <a:ext cx="17176303" cy="1987733"/>
          </a:xfrm>
          <a:prstGeom prst="rect">
            <a:avLst/>
          </a:prstGeom>
          <a:solidFill>
            <a:srgbClr val="DDDDD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l" eaLnBrk="1" hangingPunct="1">
              <a:spcBef>
                <a:spcPct val="0"/>
              </a:spcBef>
              <a:spcAft>
                <a:spcPct val="0"/>
              </a:spcAft>
            </a:pPr>
            <a:r>
              <a:rPr lang="de-DE" altLang="de-DE" sz="3200" dirty="0">
                <a:latin typeface="Verdana" panose="020B0604030504040204" pitchFamily="34" charset="0"/>
                <a:ea typeface="Verdana" panose="020B0604030504040204" pitchFamily="34" charset="0"/>
                <a:cs typeface="Verdana" panose="020B0604030504040204" pitchFamily="34" charset="0"/>
              </a:rPr>
              <a:t>bewährt, anerkannt, angemessen, ausgereift, bedacht, bodenständig, brauchbar, dezent, einheimisch, erprobt, fachmännisch, garantiert, genormt, gesetzlich, handverlesen, klassisch, kontrolliert, kulant, praktisch, qualitätvoll, sicher, sorgfältig, sparsam, systematisch, verbreitet, zuverlässig, zweckmäßig</a:t>
            </a:r>
          </a:p>
        </p:txBody>
      </p:sp>
      <p:sp>
        <p:nvSpPr>
          <p:cNvPr id="33" name="Rectangle 81">
            <a:extLst>
              <a:ext uri="{FF2B5EF4-FFF2-40B4-BE49-F238E27FC236}">
                <a16:creationId xmlns:a16="http://schemas.microsoft.com/office/drawing/2014/main" id="{FD85AFCB-C280-291B-4115-B848CDA6B6BE}"/>
              </a:ext>
            </a:extLst>
          </p:cNvPr>
          <p:cNvSpPr>
            <a:spLocks noChangeArrowheads="1"/>
          </p:cNvSpPr>
          <p:nvPr/>
        </p:nvSpPr>
        <p:spPr bwMode="auto">
          <a:xfrm>
            <a:off x="1745443" y="9982834"/>
            <a:ext cx="3904135" cy="1987719"/>
          </a:xfrm>
          <a:prstGeom prst="rect">
            <a:avLst/>
          </a:prstGeom>
          <a:solidFill>
            <a:srgbClr val="0000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spcAft>
                <a:spcPct val="0"/>
              </a:spcAft>
            </a:pPr>
            <a:r>
              <a:rPr lang="de-DE" altLang="de-DE" sz="2800" b="1" dirty="0">
                <a:solidFill>
                  <a:schemeClr val="bg1"/>
                </a:solidFill>
              </a:rPr>
              <a:t>Adjektive, die den gewissenhaften </a:t>
            </a:r>
            <a:br>
              <a:rPr lang="de-DE" altLang="de-DE" sz="2800" b="1" dirty="0">
                <a:solidFill>
                  <a:schemeClr val="bg1"/>
                </a:solidFill>
              </a:rPr>
            </a:br>
            <a:r>
              <a:rPr lang="de-DE" altLang="de-DE" sz="2800" b="1" dirty="0">
                <a:solidFill>
                  <a:schemeClr val="bg1"/>
                </a:solidFill>
              </a:rPr>
              <a:t>Denkstil unserer Kunden beruhigen:</a:t>
            </a:r>
          </a:p>
        </p:txBody>
      </p:sp>
      <p:sp>
        <p:nvSpPr>
          <p:cNvPr id="34" name="Line 82">
            <a:extLst>
              <a:ext uri="{FF2B5EF4-FFF2-40B4-BE49-F238E27FC236}">
                <a16:creationId xmlns:a16="http://schemas.microsoft.com/office/drawing/2014/main" id="{65DE3275-87DE-0270-0FD5-9712E09A36EB}"/>
              </a:ext>
            </a:extLst>
          </p:cNvPr>
          <p:cNvSpPr>
            <a:spLocks noChangeShapeType="1"/>
          </p:cNvSpPr>
          <p:nvPr/>
        </p:nvSpPr>
        <p:spPr bwMode="auto">
          <a:xfrm>
            <a:off x="773113" y="6109558"/>
            <a:ext cx="230505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35" name="Line 83">
            <a:extLst>
              <a:ext uri="{FF2B5EF4-FFF2-40B4-BE49-F238E27FC236}">
                <a16:creationId xmlns:a16="http://schemas.microsoft.com/office/drawing/2014/main" id="{BB9E1A17-3BD2-127E-AA8C-DA926BDFC11B}"/>
              </a:ext>
            </a:extLst>
          </p:cNvPr>
          <p:cNvSpPr>
            <a:spLocks noChangeShapeType="1"/>
          </p:cNvSpPr>
          <p:nvPr/>
        </p:nvSpPr>
        <p:spPr bwMode="auto">
          <a:xfrm>
            <a:off x="773113" y="7265258"/>
            <a:ext cx="230505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36" name="Line 84">
            <a:extLst>
              <a:ext uri="{FF2B5EF4-FFF2-40B4-BE49-F238E27FC236}">
                <a16:creationId xmlns:a16="http://schemas.microsoft.com/office/drawing/2014/main" id="{8E75285A-E0A2-AC1B-F63D-75B0018A93A8}"/>
              </a:ext>
            </a:extLst>
          </p:cNvPr>
          <p:cNvSpPr>
            <a:spLocks noChangeShapeType="1"/>
          </p:cNvSpPr>
          <p:nvPr/>
        </p:nvSpPr>
        <p:spPr bwMode="auto">
          <a:xfrm>
            <a:off x="773113" y="6109558"/>
            <a:ext cx="0" cy="11557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37" name="Line 85">
            <a:extLst>
              <a:ext uri="{FF2B5EF4-FFF2-40B4-BE49-F238E27FC236}">
                <a16:creationId xmlns:a16="http://schemas.microsoft.com/office/drawing/2014/main" id="{AFBAE9A2-45BC-8096-5CA0-E3BD1890ED23}"/>
              </a:ext>
            </a:extLst>
          </p:cNvPr>
          <p:cNvSpPr>
            <a:spLocks noChangeShapeType="1"/>
          </p:cNvSpPr>
          <p:nvPr/>
        </p:nvSpPr>
        <p:spPr bwMode="auto">
          <a:xfrm>
            <a:off x="9126538" y="6109558"/>
            <a:ext cx="4649638" cy="243311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38" name="Line 86">
            <a:extLst>
              <a:ext uri="{FF2B5EF4-FFF2-40B4-BE49-F238E27FC236}">
                <a16:creationId xmlns:a16="http://schemas.microsoft.com/office/drawing/2014/main" id="{3BD92B5C-4BBE-AE27-3EED-829FC6F5EEA9}"/>
              </a:ext>
            </a:extLst>
          </p:cNvPr>
          <p:cNvSpPr>
            <a:spLocks noChangeShapeType="1"/>
          </p:cNvSpPr>
          <p:nvPr/>
        </p:nvSpPr>
        <p:spPr bwMode="auto">
          <a:xfrm>
            <a:off x="3078163" y="6109558"/>
            <a:ext cx="60483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39" name="Line 87">
            <a:extLst>
              <a:ext uri="{FF2B5EF4-FFF2-40B4-BE49-F238E27FC236}">
                <a16:creationId xmlns:a16="http://schemas.microsoft.com/office/drawing/2014/main" id="{AFC3938F-8C51-C754-3E06-B3A20AA76D50}"/>
              </a:ext>
            </a:extLst>
          </p:cNvPr>
          <p:cNvSpPr>
            <a:spLocks noChangeShapeType="1"/>
          </p:cNvSpPr>
          <p:nvPr/>
        </p:nvSpPr>
        <p:spPr bwMode="auto">
          <a:xfrm>
            <a:off x="3078163" y="8261177"/>
            <a:ext cx="11058053" cy="235753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7" name="Rectangle 19">
            <a:extLst>
              <a:ext uri="{FF2B5EF4-FFF2-40B4-BE49-F238E27FC236}">
                <a16:creationId xmlns:a16="http://schemas.microsoft.com/office/drawing/2014/main" id="{67FBBAC6-158D-484B-6759-6E858D5A47B9}"/>
              </a:ext>
            </a:extLst>
          </p:cNvPr>
          <p:cNvSpPr>
            <a:spLocks noGrp="1" noChangeArrowheads="1"/>
          </p:cNvSpPr>
          <p:nvPr>
            <p:ph type="title"/>
          </p:nvPr>
        </p:nvSpPr>
        <p:spPr>
          <a:xfrm>
            <a:off x="1249362" y="1133475"/>
            <a:ext cx="17176297" cy="1490627"/>
          </a:xfrm>
        </p:spPr>
        <p:txBody>
          <a:bodyPr>
            <a:normAutofit/>
          </a:bodyPr>
          <a:lstStyle/>
          <a:p>
            <a:r>
              <a:rPr lang="de-DE" altLang="de-DE" sz="3200" dirty="0">
                <a:latin typeface="Verdana" panose="020B0604030504040204" pitchFamily="34" charset="0"/>
                <a:ea typeface="Verdana" panose="020B0604030504040204" pitchFamily="34" charset="0"/>
                <a:cs typeface="Verdana" panose="020B0604030504040204" pitchFamily="34" charset="0"/>
              </a:rPr>
              <a:t>Adjektive, um unterschiedliche Denkstile der Kunden anzusprechen (Nutzen)</a:t>
            </a:r>
          </a:p>
        </p:txBody>
      </p:sp>
      <p:sp>
        <p:nvSpPr>
          <p:cNvPr id="11" name="Fußzeilenplatzhalter 3">
            <a:extLst>
              <a:ext uri="{FF2B5EF4-FFF2-40B4-BE49-F238E27FC236}">
                <a16:creationId xmlns:a16="http://schemas.microsoft.com/office/drawing/2014/main" id="{0B1B3C4B-C826-7AD2-8DFC-990D69ED0747}"/>
              </a:ext>
            </a:extLst>
          </p:cNvPr>
          <p:cNvSpPr txBox="1">
            <a:spLocks noChangeArrowheads="1"/>
          </p:cNvSpPr>
          <p:nvPr/>
        </p:nvSpPr>
        <p:spPr bwMode="auto">
          <a:xfrm rot="16200000">
            <a:off x="-1223462" y="11127048"/>
            <a:ext cx="2984500" cy="360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ct val="25000"/>
              </a:spcBef>
              <a:spcAft>
                <a:spcPct val="25000"/>
              </a:spcAft>
              <a:buClrTx/>
              <a:buSzTx/>
              <a:buFontTx/>
              <a:buNone/>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1pPr>
            <a:lvl2pPr marL="742950" marR="0" indent="-285750" algn="ctr" defTabSz="821531" rtl="0" fontAlgn="auto" latinLnBrk="0" hangingPunct="0">
              <a:lnSpc>
                <a:spcPct val="100000"/>
              </a:lnSpc>
              <a:spcBef>
                <a:spcPct val="25000"/>
              </a:spcBef>
              <a:spcAft>
                <a:spcPct val="25000"/>
              </a:spcAft>
              <a:buClr>
                <a:srgbClr val="FF9900"/>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2pPr>
            <a:lvl3pPr marL="1143000" marR="0" indent="-228600" algn="ctr" defTabSz="821531" rtl="0" fontAlgn="auto" latinLnBrk="0" hangingPunct="0">
              <a:lnSpc>
                <a:spcPct val="100000"/>
              </a:lnSpc>
              <a:spcBef>
                <a:spcPts val="0"/>
              </a:spcBef>
              <a:spcAft>
                <a:spcPct val="25000"/>
              </a:spcAft>
              <a:buClr>
                <a:srgbClr val="000066"/>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3pPr>
            <a:lvl4pPr marL="1600200" marR="0" indent="-228600" algn="ctr" defTabSz="821531" rtl="0" fontAlgn="auto" latinLnBrk="0" hangingPunct="0">
              <a:lnSpc>
                <a:spcPct val="100000"/>
              </a:lnSpc>
              <a:spcBef>
                <a:spcPct val="20000"/>
              </a:spcBef>
              <a:spcAft>
                <a:spcPts val="0"/>
              </a:spcAft>
              <a:buClrTx/>
              <a:buSzPct val="125000"/>
              <a:buFontTx/>
              <a:buChar char="•"/>
              <a:tabLst/>
              <a:defRPr kumimoji="0" sz="1600" b="0" i="0" u="none" strike="noStrike" cap="none" spc="0" normalizeH="0" baseline="0">
                <a:ln>
                  <a:noFill/>
                </a:ln>
                <a:solidFill>
                  <a:srgbClr val="000066"/>
                </a:solidFill>
                <a:effectLst/>
                <a:uFillTx/>
                <a:latin typeface="Arial" panose="020B0604020202020204" pitchFamily="34" charset="0"/>
                <a:ea typeface="+mn-ea"/>
                <a:cs typeface="+mn-cs"/>
                <a:sym typeface="Helvetica Light"/>
              </a:defRPr>
            </a:lvl4pPr>
            <a:lvl5pPr marL="2057400" marR="0" indent="-228600" algn="ctr" defTabSz="821531" rtl="0" fontAlgn="auto" latinLnBrk="0" hangingPunct="0">
              <a:lnSpc>
                <a:spcPct val="100000"/>
              </a:lnSpc>
              <a:spcBef>
                <a:spcPct val="20000"/>
              </a:spcBef>
              <a:spcAft>
                <a:spcPts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5pPr>
            <a:lvl6pPr marL="25146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6pPr>
            <a:lvl7pPr marL="29718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7pPr>
            <a:lvl8pPr marL="34290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8pPr>
            <a:lvl9pPr marL="38862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9pPr>
          </a:lstStyle>
          <a:p>
            <a:pPr eaLnBrk="0">
              <a:spcBef>
                <a:spcPct val="0"/>
              </a:spcBef>
              <a:spcAft>
                <a:spcPct val="0"/>
              </a:spcAft>
            </a:pPr>
            <a:r>
              <a:rPr lang="de-DE" altLang="de-DE" sz="600" dirty="0">
                <a:solidFill>
                  <a:srgbClr val="000066"/>
                </a:solidFill>
                <a:cs typeface="Arial" panose="020B0604020202020204" pitchFamily="34" charset="0"/>
              </a:rPr>
              <a:t>© Management Partner GmbH 2008 / 29.09. / WS1 / UK</a:t>
            </a:r>
          </a:p>
        </p:txBody>
      </p:sp>
    </p:spTree>
    <p:extLst>
      <p:ext uri="{BB962C8B-B14F-4D97-AF65-F5344CB8AC3E}">
        <p14:creationId xmlns:p14="http://schemas.microsoft.com/office/powerpoint/2010/main" val="2857390696"/>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BFA71-AAD0-AB82-7048-6E00803B2515}"/>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5105330F-25D7-D63A-FF1E-98B7D6B1656E}"/>
              </a:ext>
            </a:extLst>
          </p:cNvPr>
          <p:cNvSpPr txBox="1"/>
          <p:nvPr/>
        </p:nvSpPr>
        <p:spPr>
          <a:xfrm>
            <a:off x="21858588" y="12755081"/>
            <a:ext cx="2452048" cy="76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4AC19624-5A01-B55A-8422-E92A76FB4682}"/>
              </a:ext>
            </a:extLst>
          </p:cNvPr>
          <p:cNvSpPr txBox="1"/>
          <p:nvPr/>
        </p:nvSpPr>
        <p:spPr>
          <a:xfrm>
            <a:off x="22422770" y="13209897"/>
            <a:ext cx="1882486" cy="507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A92A15E1-6125-8628-E92F-7D1A4844F9AE}"/>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A147D6DE-47D6-A1C8-E2FE-942507BE5626}"/>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3064AD5D-85D9-D63C-CC17-0CFE0C9D9845}"/>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0D412E81-E9AF-C16C-5DB7-0543846F3E90}"/>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2679C430-A40A-47CA-652F-3DB2AD2733BC}"/>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DF16485C-8515-B99F-C336-0F5A8AE08E00}"/>
              </a:ext>
            </a:extLst>
          </p:cNvPr>
          <p:cNvSpPr txBox="1"/>
          <p:nvPr/>
        </p:nvSpPr>
        <p:spPr>
          <a:xfrm>
            <a:off x="2261564" y="-11468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Kunden lesen </a:t>
            </a:r>
            <a:r>
              <a:rPr lang="de-DE" sz="4000" dirty="0"/>
              <a:t>im Überblick</a:t>
            </a:r>
            <a:endParaRPr sz="4000" dirty="0"/>
          </a:p>
        </p:txBody>
      </p:sp>
      <p:sp>
        <p:nvSpPr>
          <p:cNvPr id="8" name="Rectangle 14">
            <a:extLst>
              <a:ext uri="{FF2B5EF4-FFF2-40B4-BE49-F238E27FC236}">
                <a16:creationId xmlns:a16="http://schemas.microsoft.com/office/drawing/2014/main" id="{90993271-D964-CB5A-C9C7-F181A843204B}"/>
              </a:ext>
            </a:extLst>
          </p:cNvPr>
          <p:cNvSpPr>
            <a:spLocks noChangeArrowheads="1"/>
          </p:cNvSpPr>
          <p:nvPr/>
        </p:nvSpPr>
        <p:spPr bwMode="auto">
          <a:xfrm>
            <a:off x="6863408" y="3042079"/>
            <a:ext cx="16572913" cy="2253661"/>
          </a:xfrm>
          <a:prstGeom prst="rect">
            <a:avLst/>
          </a:prstGeom>
          <a:solidFill>
            <a:srgbClr val="DDDDD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l" eaLnBrk="1" hangingPunct="1">
              <a:spcBef>
                <a:spcPct val="0"/>
              </a:spcBef>
              <a:spcAft>
                <a:spcPct val="0"/>
              </a:spcAft>
            </a:pPr>
            <a:r>
              <a:rPr lang="de-DE" altLang="de-DE" sz="3200" dirty="0">
                <a:latin typeface="Verdana" panose="020B0604030504040204" pitchFamily="34" charset="0"/>
                <a:ea typeface="Verdana" panose="020B0604030504040204" pitchFamily="34" charset="0"/>
                <a:cs typeface="Verdana" panose="020B0604030504040204" pitchFamily="34" charset="0"/>
              </a:rPr>
              <a:t>erreichen, erlangen, ermöglichen, erwerben, bekommen, profitieren, lösen, optimieren, durchdenken, untersuchen, ergründen, darauf zählen, kalkulieren, forcieren, beschleunigen, aktivieren, straffen, technisieren, einsparen, rationalisieren</a:t>
            </a:r>
          </a:p>
        </p:txBody>
      </p:sp>
      <p:sp>
        <p:nvSpPr>
          <p:cNvPr id="9" name="Rectangle 15">
            <a:extLst>
              <a:ext uri="{FF2B5EF4-FFF2-40B4-BE49-F238E27FC236}">
                <a16:creationId xmlns:a16="http://schemas.microsoft.com/office/drawing/2014/main" id="{14261FB8-4E0F-69B3-81F0-89B75D0B0615}"/>
              </a:ext>
            </a:extLst>
          </p:cNvPr>
          <p:cNvSpPr>
            <a:spLocks noChangeArrowheads="1"/>
          </p:cNvSpPr>
          <p:nvPr/>
        </p:nvSpPr>
        <p:spPr bwMode="auto">
          <a:xfrm>
            <a:off x="2261564" y="3110941"/>
            <a:ext cx="3861598" cy="2253660"/>
          </a:xfrm>
          <a:prstGeom prst="rect">
            <a:avLst/>
          </a:prstGeom>
          <a:solidFill>
            <a:srgbClr val="FF33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r>
              <a:rPr lang="de-DE" altLang="de-DE" sz="2400" b="1" dirty="0">
                <a:solidFill>
                  <a:schemeClr val="bg1"/>
                </a:solidFill>
                <a:latin typeface="Verdana" panose="020B0604030504040204" pitchFamily="34" charset="0"/>
                <a:ea typeface="Verdana" panose="020B0604030504040204" pitchFamily="34" charset="0"/>
                <a:cs typeface="Verdana" panose="020B0604030504040204" pitchFamily="34" charset="0"/>
              </a:rPr>
              <a:t>Verben, die dem dominanten Denkstil unserer Kunden imponieren:</a:t>
            </a:r>
          </a:p>
        </p:txBody>
      </p:sp>
      <p:sp>
        <p:nvSpPr>
          <p:cNvPr id="10" name="Rectangle 22">
            <a:extLst>
              <a:ext uri="{FF2B5EF4-FFF2-40B4-BE49-F238E27FC236}">
                <a16:creationId xmlns:a16="http://schemas.microsoft.com/office/drawing/2014/main" id="{4F6C6957-CB83-CE4D-F240-EFE6356B3A16}"/>
              </a:ext>
            </a:extLst>
          </p:cNvPr>
          <p:cNvSpPr>
            <a:spLocks noChangeArrowheads="1"/>
          </p:cNvSpPr>
          <p:nvPr/>
        </p:nvSpPr>
        <p:spPr bwMode="auto">
          <a:xfrm>
            <a:off x="6863408" y="5419870"/>
            <a:ext cx="16572913" cy="2253661"/>
          </a:xfrm>
          <a:prstGeom prst="rect">
            <a:avLst/>
          </a:prstGeom>
          <a:solidFill>
            <a:srgbClr val="DDDDD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l" eaLnBrk="1" hangingPunct="1">
              <a:spcBef>
                <a:spcPct val="0"/>
              </a:spcBef>
              <a:spcAft>
                <a:spcPct val="0"/>
              </a:spcAft>
            </a:pPr>
            <a:r>
              <a:rPr lang="de-DE" altLang="de-DE" sz="3200" dirty="0">
                <a:latin typeface="Verdana" panose="020B0604030504040204" pitchFamily="34" charset="0"/>
                <a:ea typeface="Verdana" panose="020B0604030504040204" pitchFamily="34" charset="0"/>
                <a:cs typeface="Verdana" panose="020B0604030504040204" pitchFamily="34" charset="0"/>
              </a:rPr>
              <a:t>inspirieren, verschönern, erheitern, aufsehen, imponieren, brillieren, anregen, gefallen, faszinieren, aufregen, erforschen, veredeln, erschaffen, bewirken, überzeugen, motivieren, inspirieren, formen, expandieren, entwickeln, erneuern, umwandeln, reformieren</a:t>
            </a:r>
          </a:p>
        </p:txBody>
      </p:sp>
      <p:sp>
        <p:nvSpPr>
          <p:cNvPr id="11" name="Rectangle 23">
            <a:extLst>
              <a:ext uri="{FF2B5EF4-FFF2-40B4-BE49-F238E27FC236}">
                <a16:creationId xmlns:a16="http://schemas.microsoft.com/office/drawing/2014/main" id="{668A49C1-6DF7-0F0E-8FDB-DD7DA0D68B00}"/>
              </a:ext>
            </a:extLst>
          </p:cNvPr>
          <p:cNvSpPr>
            <a:spLocks noChangeArrowheads="1"/>
          </p:cNvSpPr>
          <p:nvPr/>
        </p:nvSpPr>
        <p:spPr bwMode="auto">
          <a:xfrm>
            <a:off x="2261564" y="5511248"/>
            <a:ext cx="3861598" cy="2162283"/>
          </a:xfrm>
          <a:prstGeom prst="rect">
            <a:avLst/>
          </a:prstGeom>
          <a:solidFill>
            <a:srgbClr val="FFC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spcAft>
                <a:spcPct val="0"/>
              </a:spcAft>
            </a:pPr>
            <a:r>
              <a:rPr lang="de-DE" altLang="de-DE" sz="2400" b="1">
                <a:solidFill>
                  <a:schemeClr val="bg1"/>
                </a:solidFill>
                <a:latin typeface="Verdana" panose="020B0604030504040204" pitchFamily="34" charset="0"/>
                <a:ea typeface="Verdana" panose="020B0604030504040204" pitchFamily="34" charset="0"/>
                <a:cs typeface="Verdana" panose="020B0604030504040204" pitchFamily="34" charset="0"/>
              </a:rPr>
              <a:t>Verb</a:t>
            </a:r>
            <a:r>
              <a:rPr lang="de-DE" altLang="ii-CN" sz="2400" b="1">
                <a:solidFill>
                  <a:schemeClr val="bg1"/>
                </a:solidFill>
                <a:latin typeface="Verdana" panose="020B0604030504040204" pitchFamily="34" charset="0"/>
                <a:ea typeface="Verdana" panose="020B0604030504040204" pitchFamily="34" charset="0"/>
                <a:cs typeface="Verdana" panose="020B0604030504040204" pitchFamily="34" charset="0"/>
              </a:rPr>
              <a:t>e</a:t>
            </a:r>
            <a:r>
              <a:rPr lang="de-DE" altLang="de-DE" sz="2400" b="1">
                <a:solidFill>
                  <a:schemeClr val="bg1"/>
                </a:solidFill>
                <a:latin typeface="Verdana" panose="020B0604030504040204" pitchFamily="34" charset="0"/>
                <a:ea typeface="Verdana" panose="020B0604030504040204" pitchFamily="34" charset="0"/>
                <a:cs typeface="Verdana" panose="020B0604030504040204" pitchFamily="34" charset="0"/>
              </a:rPr>
              <a:t>n, die den initiativen Denkstil unserer Kunden begeistern:</a:t>
            </a:r>
          </a:p>
        </p:txBody>
      </p:sp>
      <p:sp>
        <p:nvSpPr>
          <p:cNvPr id="12" name="Rectangle 30">
            <a:extLst>
              <a:ext uri="{FF2B5EF4-FFF2-40B4-BE49-F238E27FC236}">
                <a16:creationId xmlns:a16="http://schemas.microsoft.com/office/drawing/2014/main" id="{DEC00435-3863-881F-F151-5A0832DEE66E}"/>
              </a:ext>
            </a:extLst>
          </p:cNvPr>
          <p:cNvSpPr>
            <a:spLocks noChangeArrowheads="1"/>
          </p:cNvSpPr>
          <p:nvPr/>
        </p:nvSpPr>
        <p:spPr bwMode="auto">
          <a:xfrm>
            <a:off x="6863408" y="7867986"/>
            <a:ext cx="16572913" cy="2159405"/>
          </a:xfrm>
          <a:prstGeom prst="rect">
            <a:avLst/>
          </a:prstGeom>
          <a:solidFill>
            <a:srgbClr val="DDDDD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l" eaLnBrk="1" hangingPunct="1">
              <a:spcBef>
                <a:spcPct val="0"/>
              </a:spcBef>
              <a:spcAft>
                <a:spcPct val="0"/>
              </a:spcAft>
            </a:pPr>
            <a:r>
              <a:rPr lang="de-DE" altLang="de-DE" sz="3200" dirty="0">
                <a:latin typeface="Verdana" panose="020B0604030504040204" pitchFamily="34" charset="0"/>
                <a:ea typeface="Verdana" panose="020B0604030504040204" pitchFamily="34" charset="0"/>
                <a:cs typeface="Verdana" panose="020B0604030504040204" pitchFamily="34" charset="0"/>
              </a:rPr>
              <a:t>vereinigen, vereinfachen, helfen, bestärken, erleichtern, entlasten, lindern, bestärken, verschönern, aufatmen, entspannen, beglücken, ausruhen, loslassen, empfinden, fühlen, ermutigen, besänftigen, mitfühlen, stärken, wohl fühlen</a:t>
            </a:r>
          </a:p>
        </p:txBody>
      </p:sp>
      <p:sp>
        <p:nvSpPr>
          <p:cNvPr id="13" name="Rectangle 31">
            <a:extLst>
              <a:ext uri="{FF2B5EF4-FFF2-40B4-BE49-F238E27FC236}">
                <a16:creationId xmlns:a16="http://schemas.microsoft.com/office/drawing/2014/main" id="{4D4D9EFC-9CDF-7478-9398-843CAD5815E4}"/>
              </a:ext>
            </a:extLst>
          </p:cNvPr>
          <p:cNvSpPr>
            <a:spLocks noChangeArrowheads="1"/>
          </p:cNvSpPr>
          <p:nvPr/>
        </p:nvSpPr>
        <p:spPr bwMode="auto">
          <a:xfrm>
            <a:off x="2276370" y="7867986"/>
            <a:ext cx="3810788" cy="2159405"/>
          </a:xfrm>
          <a:prstGeom prst="rect">
            <a:avLst/>
          </a:prstGeom>
          <a:solidFill>
            <a:srgbClr val="00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spcBef>
                <a:spcPct val="0"/>
              </a:spcBef>
              <a:spcAft>
                <a:spcPct val="0"/>
              </a:spcAft>
            </a:pPr>
            <a:r>
              <a:rPr lang="de-DE" altLang="de-DE" sz="2400" b="1" dirty="0">
                <a:solidFill>
                  <a:schemeClr val="bg1"/>
                </a:solidFill>
                <a:latin typeface="Verdana" panose="020B0604030504040204" pitchFamily="34" charset="0"/>
                <a:ea typeface="Verdana" panose="020B0604030504040204" pitchFamily="34" charset="0"/>
                <a:cs typeface="Verdana" panose="020B0604030504040204" pitchFamily="34" charset="0"/>
              </a:rPr>
              <a:t>Verb</a:t>
            </a:r>
            <a:r>
              <a:rPr lang="de-DE" altLang="ii-CN" sz="2400" b="1" dirty="0">
                <a:solidFill>
                  <a:schemeClr val="bg1"/>
                </a:solidFill>
                <a:latin typeface="Verdana" panose="020B0604030504040204" pitchFamily="34" charset="0"/>
                <a:ea typeface="Verdana" panose="020B0604030504040204" pitchFamily="34" charset="0"/>
                <a:cs typeface="Verdana" panose="020B0604030504040204" pitchFamily="34" charset="0"/>
              </a:rPr>
              <a:t>e</a:t>
            </a:r>
            <a:r>
              <a:rPr lang="de-DE" altLang="de-DE" sz="2400" b="1" dirty="0">
                <a:solidFill>
                  <a:schemeClr val="bg1"/>
                </a:solidFill>
                <a:latin typeface="Verdana" panose="020B0604030504040204" pitchFamily="34" charset="0"/>
                <a:ea typeface="Verdana" panose="020B0604030504040204" pitchFamily="34" charset="0"/>
                <a:cs typeface="Verdana" panose="020B0604030504040204" pitchFamily="34" charset="0"/>
              </a:rPr>
              <a:t>n, die dem stetigen Denkstil </a:t>
            </a:r>
            <a:br>
              <a:rPr lang="de-DE" altLang="de-DE" sz="24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de-DE" altLang="de-DE" sz="2400" b="1" dirty="0">
                <a:solidFill>
                  <a:schemeClr val="bg1"/>
                </a:solidFill>
                <a:latin typeface="Verdana" panose="020B0604030504040204" pitchFamily="34" charset="0"/>
                <a:ea typeface="Verdana" panose="020B0604030504040204" pitchFamily="34" charset="0"/>
                <a:cs typeface="Verdana" panose="020B0604030504040204" pitchFamily="34" charset="0"/>
              </a:rPr>
              <a:t>unserer Kunden gefallen:</a:t>
            </a:r>
          </a:p>
        </p:txBody>
      </p:sp>
      <p:sp>
        <p:nvSpPr>
          <p:cNvPr id="14" name="Rectangle 38">
            <a:extLst>
              <a:ext uri="{FF2B5EF4-FFF2-40B4-BE49-F238E27FC236}">
                <a16:creationId xmlns:a16="http://schemas.microsoft.com/office/drawing/2014/main" id="{BBCD8A33-951B-2054-D498-C43DB9833E16}"/>
              </a:ext>
            </a:extLst>
          </p:cNvPr>
          <p:cNvSpPr>
            <a:spLocks noChangeArrowheads="1"/>
          </p:cNvSpPr>
          <p:nvPr/>
        </p:nvSpPr>
        <p:spPr bwMode="auto">
          <a:xfrm>
            <a:off x="6869482" y="10188816"/>
            <a:ext cx="16529236" cy="2042887"/>
          </a:xfrm>
          <a:prstGeom prst="rect">
            <a:avLst/>
          </a:prstGeom>
          <a:solidFill>
            <a:srgbClr val="DDDDD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l" eaLnBrk="1" hangingPunct="1">
              <a:spcBef>
                <a:spcPct val="0"/>
              </a:spcBef>
              <a:spcAft>
                <a:spcPct val="0"/>
              </a:spcAft>
            </a:pPr>
            <a:r>
              <a:rPr lang="de-DE" altLang="de-DE" sz="3200" dirty="0">
                <a:latin typeface="Verdana" panose="020B0604030504040204" pitchFamily="34" charset="0"/>
                <a:ea typeface="Verdana" panose="020B0604030504040204" pitchFamily="34" charset="0"/>
                <a:cs typeface="Verdana" panose="020B0604030504040204" pitchFamily="34" charset="0"/>
              </a:rPr>
              <a:t>Abwenden, vorbeugen, einfassen, abstecken, fixieren, festsetzen, bestimmen, anordnen, instruieren, erklären, anleiten, regulieren, stabilisieren, sparen, fertigen, herstellen, schaffen, organisieren, planen, behalten, erhalten, sichern</a:t>
            </a:r>
          </a:p>
        </p:txBody>
      </p:sp>
      <p:sp>
        <p:nvSpPr>
          <p:cNvPr id="15" name="Rectangle 39">
            <a:extLst>
              <a:ext uri="{FF2B5EF4-FFF2-40B4-BE49-F238E27FC236}">
                <a16:creationId xmlns:a16="http://schemas.microsoft.com/office/drawing/2014/main" id="{D736ACBD-CA66-3FCE-0C71-8CD6F8B22E8F}"/>
              </a:ext>
            </a:extLst>
          </p:cNvPr>
          <p:cNvSpPr>
            <a:spLocks noChangeArrowheads="1"/>
          </p:cNvSpPr>
          <p:nvPr/>
        </p:nvSpPr>
        <p:spPr bwMode="auto">
          <a:xfrm>
            <a:off x="2276370" y="10183286"/>
            <a:ext cx="3810788" cy="2042886"/>
          </a:xfrm>
          <a:prstGeom prst="rect">
            <a:avLst/>
          </a:prstGeom>
          <a:solidFill>
            <a:srgbClr val="0000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spcAft>
                <a:spcPct val="0"/>
              </a:spcAft>
            </a:pPr>
            <a:r>
              <a:rPr lang="de-DE" altLang="de-DE" sz="2400" b="1">
                <a:solidFill>
                  <a:schemeClr val="bg1"/>
                </a:solidFill>
                <a:latin typeface="Verdana" panose="020B0604030504040204" pitchFamily="34" charset="0"/>
                <a:ea typeface="Verdana" panose="020B0604030504040204" pitchFamily="34" charset="0"/>
                <a:cs typeface="Verdana" panose="020B0604030504040204" pitchFamily="34" charset="0"/>
              </a:rPr>
              <a:t>Verb</a:t>
            </a:r>
            <a:r>
              <a:rPr lang="de-DE" altLang="ii-CN" sz="2400" b="1">
                <a:solidFill>
                  <a:schemeClr val="bg1"/>
                </a:solidFill>
                <a:latin typeface="Verdana" panose="020B0604030504040204" pitchFamily="34" charset="0"/>
                <a:ea typeface="Verdana" panose="020B0604030504040204" pitchFamily="34" charset="0"/>
                <a:cs typeface="Verdana" panose="020B0604030504040204" pitchFamily="34" charset="0"/>
              </a:rPr>
              <a:t>e</a:t>
            </a:r>
            <a:r>
              <a:rPr lang="de-DE" altLang="de-DE" sz="2400" b="1">
                <a:solidFill>
                  <a:schemeClr val="bg1"/>
                </a:solidFill>
                <a:latin typeface="Verdana" panose="020B0604030504040204" pitchFamily="34" charset="0"/>
                <a:ea typeface="Verdana" panose="020B0604030504040204" pitchFamily="34" charset="0"/>
                <a:cs typeface="Verdana" panose="020B0604030504040204" pitchFamily="34" charset="0"/>
              </a:rPr>
              <a:t>n, die den gewissenhaften Denkstil unserer Kunden beruhigen:</a:t>
            </a:r>
          </a:p>
        </p:txBody>
      </p:sp>
      <p:sp>
        <p:nvSpPr>
          <p:cNvPr id="16" name="Rectangle 13">
            <a:extLst>
              <a:ext uri="{FF2B5EF4-FFF2-40B4-BE49-F238E27FC236}">
                <a16:creationId xmlns:a16="http://schemas.microsoft.com/office/drawing/2014/main" id="{B4203FA6-6D37-850F-DDEC-2C71492D21FF}"/>
              </a:ext>
            </a:extLst>
          </p:cNvPr>
          <p:cNvSpPr>
            <a:spLocks noGrp="1" noChangeArrowheads="1"/>
          </p:cNvSpPr>
          <p:nvPr>
            <p:ph type="title"/>
          </p:nvPr>
        </p:nvSpPr>
        <p:spPr>
          <a:xfrm>
            <a:off x="2276370" y="2087175"/>
            <a:ext cx="15481720" cy="669925"/>
          </a:xfrm>
        </p:spPr>
        <p:txBody>
          <a:bodyPr>
            <a:noAutofit/>
          </a:bodyPr>
          <a:lstStyle/>
          <a:p>
            <a:r>
              <a:rPr lang="de-DE" altLang="de-DE" sz="3200" dirty="0">
                <a:latin typeface="Verdana" panose="020B0604030504040204" pitchFamily="34" charset="0"/>
                <a:ea typeface="Verdana" panose="020B0604030504040204" pitchFamily="34" charset="0"/>
                <a:cs typeface="Verdana" panose="020B0604030504040204" pitchFamily="34" charset="0"/>
              </a:rPr>
              <a:t>Verben, um unterschiedliche Denkstile der Kunden anzusprechen (Nutzen)</a:t>
            </a:r>
          </a:p>
        </p:txBody>
      </p:sp>
      <p:sp>
        <p:nvSpPr>
          <p:cNvPr id="17" name="Fußzeilenplatzhalter 3">
            <a:extLst>
              <a:ext uri="{FF2B5EF4-FFF2-40B4-BE49-F238E27FC236}">
                <a16:creationId xmlns:a16="http://schemas.microsoft.com/office/drawing/2014/main" id="{F04FE9B7-A21B-DEA2-B5DB-757DEF8234C3}"/>
              </a:ext>
            </a:extLst>
          </p:cNvPr>
          <p:cNvSpPr txBox="1">
            <a:spLocks noChangeArrowheads="1"/>
          </p:cNvSpPr>
          <p:nvPr/>
        </p:nvSpPr>
        <p:spPr bwMode="auto">
          <a:xfrm rot="16200000">
            <a:off x="-1223462" y="11127048"/>
            <a:ext cx="2984500" cy="360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ct val="25000"/>
              </a:spcBef>
              <a:spcAft>
                <a:spcPct val="25000"/>
              </a:spcAft>
              <a:buClrTx/>
              <a:buSzTx/>
              <a:buFontTx/>
              <a:buNone/>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1pPr>
            <a:lvl2pPr marL="742950" marR="0" indent="-285750" algn="ctr" defTabSz="821531" rtl="0" fontAlgn="auto" latinLnBrk="0" hangingPunct="0">
              <a:lnSpc>
                <a:spcPct val="100000"/>
              </a:lnSpc>
              <a:spcBef>
                <a:spcPct val="25000"/>
              </a:spcBef>
              <a:spcAft>
                <a:spcPct val="25000"/>
              </a:spcAft>
              <a:buClr>
                <a:srgbClr val="FF9900"/>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2pPr>
            <a:lvl3pPr marL="1143000" marR="0" indent="-228600" algn="ctr" defTabSz="821531" rtl="0" fontAlgn="auto" latinLnBrk="0" hangingPunct="0">
              <a:lnSpc>
                <a:spcPct val="100000"/>
              </a:lnSpc>
              <a:spcBef>
                <a:spcPts val="0"/>
              </a:spcBef>
              <a:spcAft>
                <a:spcPct val="25000"/>
              </a:spcAft>
              <a:buClr>
                <a:srgbClr val="000066"/>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3pPr>
            <a:lvl4pPr marL="1600200" marR="0" indent="-228600" algn="ctr" defTabSz="821531" rtl="0" fontAlgn="auto" latinLnBrk="0" hangingPunct="0">
              <a:lnSpc>
                <a:spcPct val="100000"/>
              </a:lnSpc>
              <a:spcBef>
                <a:spcPct val="20000"/>
              </a:spcBef>
              <a:spcAft>
                <a:spcPts val="0"/>
              </a:spcAft>
              <a:buClrTx/>
              <a:buSzPct val="125000"/>
              <a:buFontTx/>
              <a:buChar char="•"/>
              <a:tabLst/>
              <a:defRPr kumimoji="0" sz="1600" b="0" i="0" u="none" strike="noStrike" cap="none" spc="0" normalizeH="0" baseline="0">
                <a:ln>
                  <a:noFill/>
                </a:ln>
                <a:solidFill>
                  <a:srgbClr val="000066"/>
                </a:solidFill>
                <a:effectLst/>
                <a:uFillTx/>
                <a:latin typeface="Arial" panose="020B0604020202020204" pitchFamily="34" charset="0"/>
                <a:ea typeface="+mn-ea"/>
                <a:cs typeface="+mn-cs"/>
                <a:sym typeface="Helvetica Light"/>
              </a:defRPr>
            </a:lvl4pPr>
            <a:lvl5pPr marL="2057400" marR="0" indent="-228600" algn="ctr" defTabSz="821531" rtl="0" fontAlgn="auto" latinLnBrk="0" hangingPunct="0">
              <a:lnSpc>
                <a:spcPct val="100000"/>
              </a:lnSpc>
              <a:spcBef>
                <a:spcPct val="20000"/>
              </a:spcBef>
              <a:spcAft>
                <a:spcPts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5pPr>
            <a:lvl6pPr marL="25146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6pPr>
            <a:lvl7pPr marL="29718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7pPr>
            <a:lvl8pPr marL="34290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8pPr>
            <a:lvl9pPr marL="38862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9pPr>
          </a:lstStyle>
          <a:p>
            <a:pPr eaLnBrk="0">
              <a:spcBef>
                <a:spcPct val="0"/>
              </a:spcBef>
              <a:spcAft>
                <a:spcPct val="0"/>
              </a:spcAft>
            </a:pPr>
            <a:r>
              <a:rPr lang="de-DE" altLang="de-DE" sz="600" dirty="0">
                <a:solidFill>
                  <a:srgbClr val="000066"/>
                </a:solidFill>
                <a:cs typeface="Arial" panose="020B0604020202020204" pitchFamily="34" charset="0"/>
              </a:rPr>
              <a:t>© Management Partner GmbH 2008 / 29.09. / WS1 / UK</a:t>
            </a:r>
          </a:p>
        </p:txBody>
      </p:sp>
    </p:spTree>
    <p:extLst>
      <p:ext uri="{BB962C8B-B14F-4D97-AF65-F5344CB8AC3E}">
        <p14:creationId xmlns:p14="http://schemas.microsoft.com/office/powerpoint/2010/main" val="1885589907"/>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14AF3-ECC7-83A1-7096-958846258268}"/>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5EB9B94C-99C4-5B83-3139-9D388DE9D012}"/>
              </a:ext>
            </a:extLst>
          </p:cNvPr>
          <p:cNvSpPr txBox="1"/>
          <p:nvPr/>
        </p:nvSpPr>
        <p:spPr>
          <a:xfrm>
            <a:off x="21858588" y="12755081"/>
            <a:ext cx="2452048" cy="76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97D29360-CE3D-8AA8-FE6F-26C62D3BE0B5}"/>
              </a:ext>
            </a:extLst>
          </p:cNvPr>
          <p:cNvSpPr txBox="1"/>
          <p:nvPr/>
        </p:nvSpPr>
        <p:spPr>
          <a:xfrm>
            <a:off x="22422770" y="13209897"/>
            <a:ext cx="1882486" cy="507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0F53EC5C-5B10-C92B-9D4A-77254A74AEE2}"/>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8D1F711B-282F-F3F4-F19E-2319AFD06BD6}"/>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3A808843-4255-86F7-5F3A-E2E5D4C6E130}"/>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AF817367-ED14-D935-6F6A-1C60329CB29B}"/>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FE601C9A-CAAE-B38F-CB79-92A2DB1B83B5}"/>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F0FB5EA2-6AC8-C245-3045-E3A4D95B1C9B}"/>
              </a:ext>
            </a:extLst>
          </p:cNvPr>
          <p:cNvSpPr txBox="1"/>
          <p:nvPr/>
        </p:nvSpPr>
        <p:spPr>
          <a:xfrm>
            <a:off x="2261564" y="-11468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Kunden lesen </a:t>
            </a:r>
            <a:r>
              <a:rPr lang="de-DE" sz="4000" dirty="0"/>
              <a:t>im Überblick</a:t>
            </a:r>
            <a:endParaRPr sz="4000" dirty="0"/>
          </a:p>
        </p:txBody>
      </p:sp>
      <p:graphicFrame>
        <p:nvGraphicFramePr>
          <p:cNvPr id="7" name="Tabelle 6">
            <a:extLst>
              <a:ext uri="{FF2B5EF4-FFF2-40B4-BE49-F238E27FC236}">
                <a16:creationId xmlns:a16="http://schemas.microsoft.com/office/drawing/2014/main" id="{603B04F8-8FE8-776A-9BB9-C6D922793F17}"/>
              </a:ext>
            </a:extLst>
          </p:cNvPr>
          <p:cNvGraphicFramePr>
            <a:graphicFrameLocks noGrp="1"/>
          </p:cNvGraphicFramePr>
          <p:nvPr/>
        </p:nvGraphicFramePr>
        <p:xfrm>
          <a:off x="1049488" y="3361569"/>
          <a:ext cx="22405561" cy="6120681"/>
        </p:xfrm>
        <a:graphic>
          <a:graphicData uri="http://schemas.openxmlformats.org/drawingml/2006/table">
            <a:tbl>
              <a:tblPr firstRow="1" firstCol="1" lastRow="1" lastCol="1" bandRow="1" bandCol="1">
                <a:tableStyleId>{5940675A-B579-460E-94D1-54222C63F5DA}</a:tableStyleId>
              </a:tblPr>
              <a:tblGrid>
                <a:gridCol w="4320480">
                  <a:extLst>
                    <a:ext uri="{9D8B030D-6E8A-4147-A177-3AD203B41FA5}">
                      <a16:colId xmlns:a16="http://schemas.microsoft.com/office/drawing/2014/main" val="769839890"/>
                    </a:ext>
                  </a:extLst>
                </a:gridCol>
                <a:gridCol w="4536504">
                  <a:extLst>
                    <a:ext uri="{9D8B030D-6E8A-4147-A177-3AD203B41FA5}">
                      <a16:colId xmlns:a16="http://schemas.microsoft.com/office/drawing/2014/main" val="1989043337"/>
                    </a:ext>
                  </a:extLst>
                </a:gridCol>
                <a:gridCol w="3960440">
                  <a:extLst>
                    <a:ext uri="{9D8B030D-6E8A-4147-A177-3AD203B41FA5}">
                      <a16:colId xmlns:a16="http://schemas.microsoft.com/office/drawing/2014/main" val="3999938577"/>
                    </a:ext>
                  </a:extLst>
                </a:gridCol>
                <a:gridCol w="4824536">
                  <a:extLst>
                    <a:ext uri="{9D8B030D-6E8A-4147-A177-3AD203B41FA5}">
                      <a16:colId xmlns:a16="http://schemas.microsoft.com/office/drawing/2014/main" val="269648075"/>
                    </a:ext>
                  </a:extLst>
                </a:gridCol>
                <a:gridCol w="4763601">
                  <a:extLst>
                    <a:ext uri="{9D8B030D-6E8A-4147-A177-3AD203B41FA5}">
                      <a16:colId xmlns:a16="http://schemas.microsoft.com/office/drawing/2014/main" val="3085657365"/>
                    </a:ext>
                  </a:extLst>
                </a:gridCol>
              </a:tblGrid>
              <a:tr h="840093">
                <a:tc>
                  <a:txBody>
                    <a:bodyPr/>
                    <a:lstStyle/>
                    <a:p>
                      <a:pPr algn="ctr">
                        <a:buNone/>
                      </a:pPr>
                      <a:r>
                        <a:rPr lang="de-DE" sz="4000" b="1" dirty="0">
                          <a:effectLst/>
                          <a:latin typeface="Verdana" panose="020B0604030504040204" pitchFamily="34" charset="0"/>
                          <a:ea typeface="Verdana" panose="020B0604030504040204" pitchFamily="34" charset="0"/>
                          <a:cs typeface="Verdana" panose="020B0604030504040204" pitchFamily="34" charset="0"/>
                        </a:rPr>
                        <a:t> </a:t>
                      </a:r>
                    </a:p>
                  </a:txBody>
                  <a:tcPr marL="68580" marR="68580" marT="0" marB="0"/>
                </a:tc>
                <a:tc>
                  <a:txBody>
                    <a:bodyPr/>
                    <a:lstStyle/>
                    <a:p>
                      <a:pPr algn="ctr">
                        <a:buNone/>
                        <a:tabLst>
                          <a:tab pos="449580" algn="l"/>
                        </a:tabLst>
                      </a:pPr>
                      <a:r>
                        <a:rPr lang="de-DE" sz="4000" b="1" dirty="0">
                          <a:effectLst/>
                          <a:highlight>
                            <a:srgbClr val="FF0000"/>
                          </a:highlight>
                          <a:latin typeface="Verdana" panose="020B0604030504040204" pitchFamily="34" charset="0"/>
                          <a:ea typeface="Verdana" panose="020B0604030504040204" pitchFamily="34" charset="0"/>
                          <a:cs typeface="Verdana" panose="020B0604030504040204" pitchFamily="34" charset="0"/>
                        </a:rPr>
                        <a:t>Dominant</a:t>
                      </a:r>
                      <a:endParaRPr lang="de-DE" sz="4000" b="1"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tc>
                <a:tc>
                  <a:txBody>
                    <a:bodyPr/>
                    <a:lstStyle/>
                    <a:p>
                      <a:pPr algn="ctr">
                        <a:buNone/>
                        <a:tabLst>
                          <a:tab pos="449580" algn="l"/>
                        </a:tabLst>
                      </a:pPr>
                      <a:r>
                        <a:rPr lang="de-DE" sz="4000" b="1" dirty="0">
                          <a:effectLst/>
                          <a:highlight>
                            <a:srgbClr val="FFFF00"/>
                          </a:highlight>
                          <a:latin typeface="Verdana" panose="020B0604030504040204" pitchFamily="34" charset="0"/>
                          <a:ea typeface="Verdana" panose="020B0604030504040204" pitchFamily="34" charset="0"/>
                          <a:cs typeface="Verdana" panose="020B0604030504040204" pitchFamily="34" charset="0"/>
                        </a:rPr>
                        <a:t>Initiativ</a:t>
                      </a:r>
                      <a:endParaRPr lang="de-DE" sz="4000" b="1"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tc>
                <a:tc>
                  <a:txBody>
                    <a:bodyPr/>
                    <a:lstStyle/>
                    <a:p>
                      <a:pPr algn="ctr">
                        <a:buNone/>
                      </a:pPr>
                      <a:r>
                        <a:rPr lang="de-DE" sz="4000" b="1" dirty="0">
                          <a:effectLst/>
                          <a:highlight>
                            <a:srgbClr val="00FF00"/>
                          </a:highlight>
                          <a:latin typeface="Verdana" panose="020B0604030504040204" pitchFamily="34" charset="0"/>
                          <a:ea typeface="Verdana" panose="020B0604030504040204" pitchFamily="34" charset="0"/>
                          <a:cs typeface="Verdana" panose="020B0604030504040204" pitchFamily="34" charset="0"/>
                        </a:rPr>
                        <a:t>Stetig</a:t>
                      </a:r>
                      <a:endParaRPr lang="de-DE" sz="4000" b="1"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tc>
                <a:tc>
                  <a:txBody>
                    <a:bodyPr/>
                    <a:lstStyle/>
                    <a:p>
                      <a:pPr algn="ctr">
                        <a:buNone/>
                      </a:pPr>
                      <a:r>
                        <a:rPr lang="de-DE" sz="4000" b="1" dirty="0">
                          <a:effectLst/>
                          <a:highlight>
                            <a:srgbClr val="00FFFF"/>
                          </a:highlight>
                          <a:latin typeface="Verdana" panose="020B0604030504040204" pitchFamily="34" charset="0"/>
                          <a:ea typeface="Verdana" panose="020B0604030504040204" pitchFamily="34" charset="0"/>
                          <a:cs typeface="Verdana" panose="020B0604030504040204" pitchFamily="34" charset="0"/>
                        </a:rPr>
                        <a:t>Gewissenhaft</a:t>
                      </a:r>
                      <a:endParaRPr lang="de-DE" sz="4000" b="1"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tc>
                <a:extLst>
                  <a:ext uri="{0D108BD9-81ED-4DB2-BD59-A6C34878D82A}">
                    <a16:rowId xmlns:a16="http://schemas.microsoft.com/office/drawing/2014/main" val="1976459496"/>
                  </a:ext>
                </a:extLst>
              </a:tr>
              <a:tr h="1440161">
                <a:tc>
                  <a:txBody>
                    <a:bodyPr/>
                    <a:lstStyle/>
                    <a:p>
                      <a:pPr>
                        <a:buNone/>
                      </a:pPr>
                      <a:r>
                        <a:rPr lang="de-DE" sz="3600" b="1" dirty="0">
                          <a:effectLst/>
                          <a:latin typeface="Verdana" panose="020B0604030504040204" pitchFamily="34" charset="0"/>
                          <a:ea typeface="Verdana" panose="020B0604030504040204" pitchFamily="34" charset="0"/>
                          <a:cs typeface="Verdana" panose="020B0604030504040204" pitchFamily="34" charset="0"/>
                        </a:rPr>
                        <a:t>Ziele</a:t>
                      </a:r>
                    </a:p>
                  </a:txBody>
                  <a:tcPr marL="68580" marR="68580" marT="0" marB="0"/>
                </a:tc>
                <a:tc>
                  <a:txBody>
                    <a:bodyPr/>
                    <a:lstStyle/>
                    <a:p>
                      <a:pPr>
                        <a:buNone/>
                      </a:pPr>
                      <a:r>
                        <a:rPr lang="de-DE" sz="3200" b="1" dirty="0">
                          <a:effectLst/>
                          <a:latin typeface="Verdana" panose="020B0604030504040204" pitchFamily="34" charset="0"/>
                          <a:ea typeface="Verdana" panose="020B0604030504040204" pitchFamily="34" charset="0"/>
                          <a:cs typeface="Verdana" panose="020B0604030504040204" pitchFamily="34" charset="0"/>
                        </a:rPr>
                        <a:t>Ergebnisse, Beherrschen</a:t>
                      </a:r>
                    </a:p>
                  </a:txBody>
                  <a:tcPr marL="68580" marR="68580" marT="0" marB="0"/>
                </a:tc>
                <a:tc>
                  <a:txBody>
                    <a:bodyPr/>
                    <a:lstStyle/>
                    <a:p>
                      <a:pPr>
                        <a:buNone/>
                      </a:pPr>
                      <a:r>
                        <a:rPr lang="de-DE" sz="3200" b="1" dirty="0">
                          <a:effectLst/>
                          <a:latin typeface="Verdana" panose="020B0604030504040204" pitchFamily="34" charset="0"/>
                          <a:ea typeface="Verdana" panose="020B0604030504040204" pitchFamily="34" charset="0"/>
                          <a:cs typeface="Verdana" panose="020B0604030504040204" pitchFamily="34" charset="0"/>
                        </a:rPr>
                        <a:t>Kommunikation, Anerkennung</a:t>
                      </a:r>
                    </a:p>
                  </a:txBody>
                  <a:tcPr marL="68580" marR="68580" marT="0" marB="0"/>
                </a:tc>
                <a:tc>
                  <a:txBody>
                    <a:bodyPr/>
                    <a:lstStyle/>
                    <a:p>
                      <a:pPr>
                        <a:buNone/>
                      </a:pPr>
                      <a:r>
                        <a:rPr lang="de-DE" sz="3200" b="1">
                          <a:effectLst/>
                          <a:latin typeface="Verdana" panose="020B0604030504040204" pitchFamily="34" charset="0"/>
                          <a:ea typeface="Verdana" panose="020B0604030504040204" pitchFamily="34" charset="0"/>
                          <a:cs typeface="Verdana" panose="020B0604030504040204" pitchFamily="34" charset="0"/>
                        </a:rPr>
                        <a:t>Sicherheit, Harmonie</a:t>
                      </a:r>
                    </a:p>
                  </a:txBody>
                  <a:tcPr marL="68580" marR="68580" marT="0" marB="0"/>
                </a:tc>
                <a:tc>
                  <a:txBody>
                    <a:bodyPr/>
                    <a:lstStyle/>
                    <a:p>
                      <a:pPr>
                        <a:buNone/>
                      </a:pPr>
                      <a:r>
                        <a:rPr lang="de-DE" sz="3200" b="1">
                          <a:effectLst/>
                          <a:latin typeface="Verdana" panose="020B0604030504040204" pitchFamily="34" charset="0"/>
                          <a:ea typeface="Verdana" panose="020B0604030504040204" pitchFamily="34" charset="0"/>
                          <a:cs typeface="Verdana" panose="020B0604030504040204" pitchFamily="34" charset="0"/>
                        </a:rPr>
                        <a:t>Genauigkeit, Ordnung, Struktur</a:t>
                      </a:r>
                    </a:p>
                  </a:txBody>
                  <a:tcPr marL="68580" marR="68580" marT="0" marB="0"/>
                </a:tc>
                <a:extLst>
                  <a:ext uri="{0D108BD9-81ED-4DB2-BD59-A6C34878D82A}">
                    <a16:rowId xmlns:a16="http://schemas.microsoft.com/office/drawing/2014/main" val="297692471"/>
                  </a:ext>
                </a:extLst>
              </a:tr>
              <a:tr h="2160240">
                <a:tc>
                  <a:txBody>
                    <a:bodyPr/>
                    <a:lstStyle/>
                    <a:p>
                      <a:pPr>
                        <a:buNone/>
                      </a:pPr>
                      <a:r>
                        <a:rPr lang="de-DE" sz="3600" b="1" dirty="0">
                          <a:effectLst/>
                          <a:latin typeface="Verdana" panose="020B0604030504040204" pitchFamily="34" charset="0"/>
                          <a:ea typeface="Verdana" panose="020B0604030504040204" pitchFamily="34" charset="0"/>
                          <a:cs typeface="Verdana" panose="020B0604030504040204" pitchFamily="34" charset="0"/>
                        </a:rPr>
                        <a:t>Reagiert als Käufer auf</a:t>
                      </a:r>
                    </a:p>
                  </a:txBody>
                  <a:tcPr marL="68580" marR="68580" marT="0" marB="0"/>
                </a:tc>
                <a:tc>
                  <a:txBody>
                    <a:bodyPr/>
                    <a:lstStyle/>
                    <a:p>
                      <a:pPr>
                        <a:buNone/>
                      </a:pPr>
                      <a:r>
                        <a:rPr lang="de-DE" sz="3200" b="1">
                          <a:effectLst/>
                          <a:latin typeface="Verdana" panose="020B0604030504040204" pitchFamily="34" charset="0"/>
                          <a:ea typeface="Verdana" panose="020B0604030504040204" pitchFamily="34" charset="0"/>
                          <a:cs typeface="Verdana" panose="020B0604030504040204" pitchFamily="34" charset="0"/>
                        </a:rPr>
                        <a:t>Auswahl, Leistung, Neuheiten</a:t>
                      </a:r>
                    </a:p>
                  </a:txBody>
                  <a:tcPr marL="68580" marR="68580" marT="0" marB="0"/>
                </a:tc>
                <a:tc>
                  <a:txBody>
                    <a:bodyPr/>
                    <a:lstStyle/>
                    <a:p>
                      <a:pPr>
                        <a:buNone/>
                      </a:pPr>
                      <a:r>
                        <a:rPr lang="de-DE" sz="3200" b="1">
                          <a:effectLst/>
                          <a:latin typeface="Verdana" panose="020B0604030504040204" pitchFamily="34" charset="0"/>
                          <a:ea typeface="Verdana" panose="020B0604030504040204" pitchFamily="34" charset="0"/>
                          <a:cs typeface="Verdana" panose="020B0604030504040204" pitchFamily="34" charset="0"/>
                        </a:rPr>
                        <a:t>Empfehlungen, Komfort</a:t>
                      </a:r>
                    </a:p>
                  </a:txBody>
                  <a:tcPr marL="68580" marR="68580" marT="0" marB="0"/>
                </a:tc>
                <a:tc>
                  <a:txBody>
                    <a:bodyPr/>
                    <a:lstStyle/>
                    <a:p>
                      <a:pPr>
                        <a:buNone/>
                      </a:pPr>
                      <a:r>
                        <a:rPr lang="de-DE" sz="3200" b="1" dirty="0">
                          <a:effectLst/>
                          <a:latin typeface="Verdana" panose="020B0604030504040204" pitchFamily="34" charset="0"/>
                          <a:ea typeface="Verdana" panose="020B0604030504040204" pitchFamily="34" charset="0"/>
                          <a:cs typeface="Verdana" panose="020B0604030504040204" pitchFamily="34" charset="0"/>
                        </a:rPr>
                        <a:t>Zusicherungen, persönliche Aufmerksamkeit</a:t>
                      </a:r>
                    </a:p>
                  </a:txBody>
                  <a:tcPr marL="68580" marR="68580" marT="0" marB="0"/>
                </a:tc>
                <a:tc>
                  <a:txBody>
                    <a:bodyPr/>
                    <a:lstStyle/>
                    <a:p>
                      <a:pPr>
                        <a:buNone/>
                      </a:pPr>
                      <a:r>
                        <a:rPr lang="de-DE" sz="3200" b="1" dirty="0">
                          <a:effectLst/>
                          <a:latin typeface="Verdana" panose="020B0604030504040204" pitchFamily="34" charset="0"/>
                          <a:ea typeface="Verdana" panose="020B0604030504040204" pitchFamily="34" charset="0"/>
                          <a:cs typeface="Verdana" panose="020B0604030504040204" pitchFamily="34" charset="0"/>
                        </a:rPr>
                        <a:t>Qualität, Genauigkeit, Logik</a:t>
                      </a:r>
                    </a:p>
                  </a:txBody>
                  <a:tcPr marL="68580" marR="68580" marT="0" marB="0"/>
                </a:tc>
                <a:extLst>
                  <a:ext uri="{0D108BD9-81ED-4DB2-BD59-A6C34878D82A}">
                    <a16:rowId xmlns:a16="http://schemas.microsoft.com/office/drawing/2014/main" val="2963122903"/>
                  </a:ext>
                </a:extLst>
              </a:tr>
              <a:tr h="1680187">
                <a:tc>
                  <a:txBody>
                    <a:bodyPr/>
                    <a:lstStyle/>
                    <a:p>
                      <a:pPr>
                        <a:buNone/>
                      </a:pPr>
                      <a:r>
                        <a:rPr lang="de-DE" sz="3600" b="1" dirty="0">
                          <a:effectLst/>
                          <a:latin typeface="Verdana" panose="020B0604030504040204" pitchFamily="34" charset="0"/>
                          <a:ea typeface="Verdana" panose="020B0604030504040204" pitchFamily="34" charset="0"/>
                          <a:cs typeface="Verdana" panose="020B0604030504040204" pitchFamily="34" charset="0"/>
                        </a:rPr>
                        <a:t>Entscheidungs-findung</a:t>
                      </a:r>
                    </a:p>
                  </a:txBody>
                  <a:tcPr marL="68580" marR="68580" marT="0" marB="0"/>
                </a:tc>
                <a:tc>
                  <a:txBody>
                    <a:bodyPr/>
                    <a:lstStyle/>
                    <a:p>
                      <a:pPr>
                        <a:buNone/>
                      </a:pPr>
                      <a:r>
                        <a:rPr lang="de-DE" sz="3200" b="1">
                          <a:effectLst/>
                          <a:latin typeface="Verdana" panose="020B0604030504040204" pitchFamily="34" charset="0"/>
                          <a:ea typeface="Verdana" panose="020B0604030504040204" pitchFamily="34" charset="0"/>
                          <a:cs typeface="Verdana" panose="020B0604030504040204" pitchFamily="34" charset="0"/>
                        </a:rPr>
                        <a:t>Schnell</a:t>
                      </a:r>
                    </a:p>
                  </a:txBody>
                  <a:tcPr marL="68580" marR="68580" marT="0" marB="0"/>
                </a:tc>
                <a:tc>
                  <a:txBody>
                    <a:bodyPr/>
                    <a:lstStyle/>
                    <a:p>
                      <a:pPr>
                        <a:buNone/>
                      </a:pPr>
                      <a:r>
                        <a:rPr lang="de-DE" sz="3200" b="1">
                          <a:effectLst/>
                          <a:latin typeface="Verdana" panose="020B0604030504040204" pitchFamily="34" charset="0"/>
                          <a:ea typeface="Verdana" panose="020B0604030504040204" pitchFamily="34" charset="0"/>
                          <a:cs typeface="Verdana" panose="020B0604030504040204" pitchFamily="34" charset="0"/>
                        </a:rPr>
                        <a:t>emotional</a:t>
                      </a:r>
                    </a:p>
                  </a:txBody>
                  <a:tcPr marL="68580" marR="68580" marT="0" marB="0"/>
                </a:tc>
                <a:tc>
                  <a:txBody>
                    <a:bodyPr/>
                    <a:lstStyle/>
                    <a:p>
                      <a:pPr>
                        <a:buNone/>
                      </a:pPr>
                      <a:r>
                        <a:rPr lang="de-DE" sz="3200" b="1">
                          <a:effectLst/>
                          <a:latin typeface="Verdana" panose="020B0604030504040204" pitchFamily="34" charset="0"/>
                          <a:ea typeface="Verdana" panose="020B0604030504040204" pitchFamily="34" charset="0"/>
                          <a:cs typeface="Verdana" panose="020B0604030504040204" pitchFamily="34" charset="0"/>
                        </a:rPr>
                        <a:t>Bewusst, langsam</a:t>
                      </a:r>
                    </a:p>
                  </a:txBody>
                  <a:tcPr marL="68580" marR="68580" marT="0" marB="0"/>
                </a:tc>
                <a:tc>
                  <a:txBody>
                    <a:bodyPr/>
                    <a:lstStyle/>
                    <a:p>
                      <a:pPr>
                        <a:buNone/>
                      </a:pPr>
                      <a:r>
                        <a:rPr lang="de-DE" sz="3200" b="1" dirty="0">
                          <a:effectLst/>
                          <a:latin typeface="Verdana" panose="020B0604030504040204" pitchFamily="34" charset="0"/>
                          <a:ea typeface="Verdana" panose="020B0604030504040204" pitchFamily="34" charset="0"/>
                          <a:cs typeface="Verdana" panose="020B0604030504040204" pitchFamily="34" charset="0"/>
                        </a:rPr>
                        <a:t>Analytisch</a:t>
                      </a:r>
                    </a:p>
                  </a:txBody>
                  <a:tcPr marL="68580" marR="68580" marT="0" marB="0"/>
                </a:tc>
                <a:extLst>
                  <a:ext uri="{0D108BD9-81ED-4DB2-BD59-A6C34878D82A}">
                    <a16:rowId xmlns:a16="http://schemas.microsoft.com/office/drawing/2014/main" val="821401621"/>
                  </a:ext>
                </a:extLst>
              </a:tr>
            </a:tbl>
          </a:graphicData>
        </a:graphic>
      </p:graphicFrame>
      <p:sp>
        <p:nvSpPr>
          <p:cNvPr id="8" name="Fußzeilenplatzhalter 3">
            <a:extLst>
              <a:ext uri="{FF2B5EF4-FFF2-40B4-BE49-F238E27FC236}">
                <a16:creationId xmlns:a16="http://schemas.microsoft.com/office/drawing/2014/main" id="{2D316EC4-B1E8-D743-B54D-A899872031F3}"/>
              </a:ext>
            </a:extLst>
          </p:cNvPr>
          <p:cNvSpPr txBox="1">
            <a:spLocks noChangeArrowheads="1"/>
          </p:cNvSpPr>
          <p:nvPr/>
        </p:nvSpPr>
        <p:spPr bwMode="auto">
          <a:xfrm rot="16200000">
            <a:off x="-1223462" y="11127048"/>
            <a:ext cx="2984500" cy="360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ct val="25000"/>
              </a:spcBef>
              <a:spcAft>
                <a:spcPct val="25000"/>
              </a:spcAft>
              <a:buClrTx/>
              <a:buSzTx/>
              <a:buFontTx/>
              <a:buNone/>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1pPr>
            <a:lvl2pPr marL="742950" marR="0" indent="-285750" algn="ctr" defTabSz="821531" rtl="0" fontAlgn="auto" latinLnBrk="0" hangingPunct="0">
              <a:lnSpc>
                <a:spcPct val="100000"/>
              </a:lnSpc>
              <a:spcBef>
                <a:spcPct val="25000"/>
              </a:spcBef>
              <a:spcAft>
                <a:spcPct val="25000"/>
              </a:spcAft>
              <a:buClr>
                <a:srgbClr val="FF9900"/>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2pPr>
            <a:lvl3pPr marL="1143000" marR="0" indent="-228600" algn="ctr" defTabSz="821531" rtl="0" fontAlgn="auto" latinLnBrk="0" hangingPunct="0">
              <a:lnSpc>
                <a:spcPct val="100000"/>
              </a:lnSpc>
              <a:spcBef>
                <a:spcPts val="0"/>
              </a:spcBef>
              <a:spcAft>
                <a:spcPct val="25000"/>
              </a:spcAft>
              <a:buClr>
                <a:srgbClr val="000066"/>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3pPr>
            <a:lvl4pPr marL="1600200" marR="0" indent="-228600" algn="ctr" defTabSz="821531" rtl="0" fontAlgn="auto" latinLnBrk="0" hangingPunct="0">
              <a:lnSpc>
                <a:spcPct val="100000"/>
              </a:lnSpc>
              <a:spcBef>
                <a:spcPct val="20000"/>
              </a:spcBef>
              <a:spcAft>
                <a:spcPts val="0"/>
              </a:spcAft>
              <a:buClrTx/>
              <a:buSzPct val="125000"/>
              <a:buFontTx/>
              <a:buChar char="•"/>
              <a:tabLst/>
              <a:defRPr kumimoji="0" sz="1600" b="0" i="0" u="none" strike="noStrike" cap="none" spc="0" normalizeH="0" baseline="0">
                <a:ln>
                  <a:noFill/>
                </a:ln>
                <a:solidFill>
                  <a:srgbClr val="000066"/>
                </a:solidFill>
                <a:effectLst/>
                <a:uFillTx/>
                <a:latin typeface="Arial" panose="020B0604020202020204" pitchFamily="34" charset="0"/>
                <a:ea typeface="+mn-ea"/>
                <a:cs typeface="+mn-cs"/>
                <a:sym typeface="Helvetica Light"/>
              </a:defRPr>
            </a:lvl4pPr>
            <a:lvl5pPr marL="2057400" marR="0" indent="-228600" algn="ctr" defTabSz="821531" rtl="0" fontAlgn="auto" latinLnBrk="0" hangingPunct="0">
              <a:lnSpc>
                <a:spcPct val="100000"/>
              </a:lnSpc>
              <a:spcBef>
                <a:spcPct val="20000"/>
              </a:spcBef>
              <a:spcAft>
                <a:spcPts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5pPr>
            <a:lvl6pPr marL="25146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6pPr>
            <a:lvl7pPr marL="29718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7pPr>
            <a:lvl8pPr marL="34290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8pPr>
            <a:lvl9pPr marL="38862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9pPr>
          </a:lstStyle>
          <a:p>
            <a:pPr eaLnBrk="0">
              <a:spcBef>
                <a:spcPct val="0"/>
              </a:spcBef>
              <a:spcAft>
                <a:spcPct val="0"/>
              </a:spcAft>
            </a:pPr>
            <a:r>
              <a:rPr lang="de-DE" altLang="de-DE" sz="600" dirty="0">
                <a:solidFill>
                  <a:srgbClr val="000066"/>
                </a:solidFill>
                <a:cs typeface="Arial" panose="020B0604020202020204" pitchFamily="34" charset="0"/>
              </a:rPr>
              <a:t>© Management Partner GmbH 2008 / 29.09. / WS1 / UK</a:t>
            </a:r>
          </a:p>
        </p:txBody>
      </p:sp>
    </p:spTree>
    <p:extLst>
      <p:ext uri="{BB962C8B-B14F-4D97-AF65-F5344CB8AC3E}">
        <p14:creationId xmlns:p14="http://schemas.microsoft.com/office/powerpoint/2010/main" val="2584745933"/>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80195-9304-9214-FD61-D6B6F4110B33}"/>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0CF9E462-28D8-6997-B26D-FBC39939046F}"/>
              </a:ext>
            </a:extLst>
          </p:cNvPr>
          <p:cNvSpPr txBox="1"/>
          <p:nvPr/>
        </p:nvSpPr>
        <p:spPr>
          <a:xfrm>
            <a:off x="21858588" y="12755081"/>
            <a:ext cx="2452048" cy="76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3F1C69EE-FF59-0148-93EF-DCAB65CBA455}"/>
              </a:ext>
            </a:extLst>
          </p:cNvPr>
          <p:cNvSpPr txBox="1"/>
          <p:nvPr/>
        </p:nvSpPr>
        <p:spPr>
          <a:xfrm>
            <a:off x="22422770" y="13209897"/>
            <a:ext cx="1882486" cy="507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50DB21C6-8C8D-08D2-731F-B7F09E3C5234}"/>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5F748F5C-0E60-0D32-3B28-9700CAA8D783}"/>
              </a:ext>
            </a:extLst>
          </p:cNvPr>
          <p:cNvGrpSpPr/>
          <p:nvPr/>
        </p:nvGrpSpPr>
        <p:grpSpPr>
          <a:xfrm>
            <a:off x="288033" y="-198784"/>
            <a:ext cx="24384000" cy="2114039"/>
            <a:chOff x="0" y="-360698"/>
            <a:chExt cx="24384000" cy="2114039"/>
          </a:xfrm>
        </p:grpSpPr>
        <p:sp>
          <p:nvSpPr>
            <p:cNvPr id="3" name="Rechteck">
              <a:extLst>
                <a:ext uri="{FF2B5EF4-FFF2-40B4-BE49-F238E27FC236}">
                  <a16:creationId xmlns:a16="http://schemas.microsoft.com/office/drawing/2014/main" id="{60F26767-5EA9-5AEE-5172-60D118F215ED}"/>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F5AF9797-F6FD-F35C-61C1-CEA0FF1A4CED}"/>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6509158B-9E06-EF3A-DA77-3CCB54442F76}"/>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0E8053A9-C1D7-A3DE-206A-A713E7819B67}"/>
              </a:ext>
            </a:extLst>
          </p:cNvPr>
          <p:cNvSpPr txBox="1"/>
          <p:nvPr/>
        </p:nvSpPr>
        <p:spPr>
          <a:xfrm>
            <a:off x="2261564" y="-11468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Kunden lesen </a:t>
            </a:r>
            <a:r>
              <a:rPr lang="de-DE" sz="4000" dirty="0"/>
              <a:t>im Überblick</a:t>
            </a:r>
            <a:endParaRPr sz="4000" dirty="0"/>
          </a:p>
        </p:txBody>
      </p:sp>
      <p:sp>
        <p:nvSpPr>
          <p:cNvPr id="7" name="Abgerundetes Rechteck 6">
            <a:extLst>
              <a:ext uri="{FF2B5EF4-FFF2-40B4-BE49-F238E27FC236}">
                <a16:creationId xmlns:a16="http://schemas.microsoft.com/office/drawing/2014/main" id="{D064F9B0-F9A5-588A-B456-B5192C3D5BE9}"/>
              </a:ext>
            </a:extLst>
          </p:cNvPr>
          <p:cNvSpPr/>
          <p:nvPr/>
        </p:nvSpPr>
        <p:spPr>
          <a:xfrm>
            <a:off x="947681" y="7590384"/>
            <a:ext cx="10990228" cy="46792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lvl="0" indent="-342900" algn="l">
              <a:buFont typeface="Arial" panose="020B0604020202020204" pitchFamily="34" charset="0"/>
              <a:buChar char="•"/>
              <a:tabLst>
                <a:tab pos="457200" algn="l"/>
              </a:tabLst>
            </a:pPr>
            <a:r>
              <a:rPr lang="de-DE" sz="3200" dirty="0">
                <a:effectLst/>
                <a:latin typeface="Verdana" panose="020B0604030504040204" pitchFamily="34" charset="0"/>
                <a:ea typeface="Times New Roman" panose="02020603050405020304" pitchFamily="18" charset="0"/>
                <a:cs typeface="Times New Roman" panose="02020603050405020304" pitchFamily="18" charset="0"/>
              </a:rPr>
              <a:t>Systematisch präsentieren</a:t>
            </a:r>
          </a:p>
          <a:p>
            <a:pPr marL="342900" lvl="0" indent="-342900" algn="l">
              <a:buFont typeface="Arial" panose="020B0604020202020204" pitchFamily="34" charset="0"/>
              <a:buChar char="•"/>
              <a:tabLst>
                <a:tab pos="457200" algn="l"/>
              </a:tabLst>
            </a:pPr>
            <a:r>
              <a:rPr lang="de-DE" sz="3200" dirty="0">
                <a:effectLst/>
                <a:latin typeface="Verdana" panose="020B0604030504040204" pitchFamily="34" charset="0"/>
                <a:ea typeface="Times New Roman" panose="02020603050405020304" pitchFamily="18" charset="0"/>
                <a:cs typeface="Times New Roman" panose="02020603050405020304" pitchFamily="18" charset="0"/>
              </a:rPr>
              <a:t>Agenda nutzen, top vorbereitet sein</a:t>
            </a:r>
          </a:p>
          <a:p>
            <a:pPr marL="342900" lvl="0" indent="-342900" algn="l">
              <a:buFont typeface="Arial" panose="020B0604020202020204" pitchFamily="34" charset="0"/>
              <a:buChar char="•"/>
              <a:tabLst>
                <a:tab pos="457200" algn="l"/>
              </a:tabLst>
            </a:pPr>
            <a:r>
              <a:rPr lang="de-DE" sz="3200" dirty="0">
                <a:effectLst/>
                <a:latin typeface="Verdana" panose="020B0604030504040204" pitchFamily="34" charset="0"/>
                <a:ea typeface="Times New Roman" panose="02020603050405020304" pitchFamily="18" charset="0"/>
                <a:cs typeface="Times New Roman" panose="02020603050405020304" pitchFamily="18" charset="0"/>
              </a:rPr>
              <a:t>Abgestimmte Vorabinformationen geben</a:t>
            </a:r>
          </a:p>
          <a:p>
            <a:pPr marL="342900" lvl="0" indent="-342900" algn="l">
              <a:buFont typeface="Arial" panose="020B0604020202020204" pitchFamily="34" charset="0"/>
              <a:buChar char="•"/>
              <a:tabLst>
                <a:tab pos="457200" algn="l"/>
              </a:tabLst>
            </a:pPr>
            <a:r>
              <a:rPr lang="de-DE" sz="3200" dirty="0">
                <a:effectLst/>
                <a:latin typeface="Verdana" panose="020B0604030504040204" pitchFamily="34" charset="0"/>
                <a:ea typeface="Times New Roman" panose="02020603050405020304" pitchFamily="18" charset="0"/>
                <a:cs typeface="Times New Roman" panose="02020603050405020304" pitchFamily="18" charset="0"/>
              </a:rPr>
              <a:t>Nicht „menscheln“, es geht um Fakten</a:t>
            </a:r>
          </a:p>
          <a:p>
            <a:pPr marL="342900" lvl="0" indent="-342900" algn="l">
              <a:buFont typeface="Arial" panose="020B0604020202020204" pitchFamily="34" charset="0"/>
              <a:buChar char="•"/>
              <a:tabLst>
                <a:tab pos="457200" algn="l"/>
              </a:tabLst>
            </a:pPr>
            <a:r>
              <a:rPr lang="de-DE" sz="3200" dirty="0">
                <a:effectLst/>
                <a:latin typeface="Verdana" panose="020B0604030504040204" pitchFamily="34" charset="0"/>
                <a:ea typeface="Times New Roman" panose="02020603050405020304" pitchFamily="18" charset="0"/>
                <a:cs typeface="Times New Roman" panose="02020603050405020304" pitchFamily="18" charset="0"/>
              </a:rPr>
              <a:t>Aufbereitete Daten</a:t>
            </a:r>
          </a:p>
          <a:p>
            <a:pPr marL="342900" lvl="0" indent="-342900" algn="l">
              <a:buFont typeface="Arial" panose="020B0604020202020204" pitchFamily="34" charset="0"/>
              <a:buChar char="•"/>
              <a:tabLst>
                <a:tab pos="457200" algn="l"/>
              </a:tabLst>
            </a:pPr>
            <a:r>
              <a:rPr lang="de-DE" sz="3200" dirty="0">
                <a:effectLst/>
                <a:latin typeface="Verdana" panose="020B0604030504040204" pitchFamily="34" charset="0"/>
                <a:ea typeface="Times New Roman" panose="02020603050405020304" pitchFamily="18" charset="0"/>
                <a:cs typeface="Times New Roman" panose="02020603050405020304" pitchFamily="18" charset="0"/>
              </a:rPr>
              <a:t>Messbare Vorteile herausarbeiten</a:t>
            </a:r>
          </a:p>
          <a:p>
            <a:pPr marL="342900" lvl="0" indent="-342900" algn="l">
              <a:buFont typeface="Arial" panose="020B0604020202020204" pitchFamily="34" charset="0"/>
              <a:buChar char="•"/>
              <a:tabLst>
                <a:tab pos="457200" algn="l"/>
              </a:tabLst>
            </a:pPr>
            <a:r>
              <a:rPr lang="de-DE" sz="3200" dirty="0">
                <a:effectLst/>
                <a:latin typeface="Verdana" panose="020B0604030504040204" pitchFamily="34" charset="0"/>
                <a:ea typeface="Times New Roman" panose="02020603050405020304" pitchFamily="18" charset="0"/>
                <a:cs typeface="Times New Roman" panose="02020603050405020304" pitchFamily="18" charset="0"/>
              </a:rPr>
              <a:t>Fakten auf den Punkt bringen</a:t>
            </a:r>
          </a:p>
          <a:p>
            <a:pPr marL="342900" lvl="0" indent="-342900" algn="l">
              <a:buFont typeface="Arial" panose="020B0604020202020204" pitchFamily="34" charset="0"/>
              <a:buChar char="•"/>
              <a:tabLst>
                <a:tab pos="457200" algn="l"/>
              </a:tabLst>
            </a:pPr>
            <a:r>
              <a:rPr lang="de-DE" sz="3200" dirty="0">
                <a:effectLst/>
                <a:latin typeface="Verdana" panose="020B0604030504040204" pitchFamily="34" charset="0"/>
                <a:ea typeface="Times New Roman" panose="02020603050405020304" pitchFamily="18" charset="0"/>
                <a:cs typeface="Times New Roman" panose="02020603050405020304" pitchFamily="18" charset="0"/>
              </a:rPr>
              <a:t>Niemals Nebenthemen eröffnen</a:t>
            </a:r>
          </a:p>
          <a:p>
            <a:pPr marL="342900" lvl="0" indent="-342900" algn="l">
              <a:buFont typeface="Arial" panose="020B0604020202020204" pitchFamily="34" charset="0"/>
              <a:buChar char="•"/>
              <a:tabLst>
                <a:tab pos="457200" algn="l"/>
              </a:tabLst>
            </a:pPr>
            <a:r>
              <a:rPr lang="de-DE" sz="3200" dirty="0">
                <a:effectLst/>
                <a:latin typeface="Verdana" panose="020B0604030504040204" pitchFamily="34" charset="0"/>
                <a:ea typeface="Times New Roman" panose="02020603050405020304" pitchFamily="18" charset="0"/>
                <a:cs typeface="Times New Roman" panose="02020603050405020304" pitchFamily="18" charset="0"/>
              </a:rPr>
              <a:t>Konkreten Entscheidungstermin vereinbaren</a:t>
            </a:r>
          </a:p>
        </p:txBody>
      </p:sp>
      <p:sp>
        <p:nvSpPr>
          <p:cNvPr id="12" name="Abgerundetes Rechteck 11">
            <a:extLst>
              <a:ext uri="{FF2B5EF4-FFF2-40B4-BE49-F238E27FC236}">
                <a16:creationId xmlns:a16="http://schemas.microsoft.com/office/drawing/2014/main" id="{16479C66-C8DB-ADB5-7590-5745C52346B1}"/>
              </a:ext>
            </a:extLst>
          </p:cNvPr>
          <p:cNvSpPr/>
          <p:nvPr/>
        </p:nvSpPr>
        <p:spPr>
          <a:xfrm>
            <a:off x="947681" y="2521988"/>
            <a:ext cx="10956287" cy="467927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lvl="0" indent="-342900" algn="l">
              <a:buFont typeface="Symbol" pitchFamily="2" charset="2"/>
              <a:buChar char=""/>
            </a:pPr>
            <a:r>
              <a:rPr lang="de-DE" sz="3200" dirty="0">
                <a:effectLst/>
                <a:latin typeface="Verdana" panose="020B0604030504040204" pitchFamily="34" charset="0"/>
                <a:ea typeface="Times New Roman" panose="02020603050405020304" pitchFamily="18" charset="0"/>
              </a:rPr>
              <a:t>Imagegewinn ermöglichen</a:t>
            </a:r>
            <a:endParaRPr lang="de-DE" sz="3200" dirty="0">
              <a:effectLst/>
              <a:latin typeface="Times New Roman" panose="02020603050405020304" pitchFamily="18" charset="0"/>
              <a:ea typeface="Times New Roman" panose="02020603050405020304" pitchFamily="18" charset="0"/>
            </a:endParaRPr>
          </a:p>
          <a:p>
            <a:pPr marL="342900" lvl="0" indent="-342900" algn="l">
              <a:buFont typeface="Symbol" pitchFamily="2" charset="2"/>
              <a:buChar char=""/>
            </a:pPr>
            <a:r>
              <a:rPr lang="de-DE" sz="3200" dirty="0">
                <a:effectLst/>
                <a:latin typeface="Verdana" panose="020B0604030504040204" pitchFamily="34" charset="0"/>
                <a:ea typeface="Times New Roman" panose="02020603050405020304" pitchFamily="18" charset="0"/>
              </a:rPr>
              <a:t>Klare, knackige Aussagen</a:t>
            </a:r>
            <a:endParaRPr lang="de-DE" sz="3200" dirty="0">
              <a:effectLst/>
              <a:latin typeface="Times New Roman" panose="02020603050405020304" pitchFamily="18" charset="0"/>
              <a:ea typeface="Times New Roman" panose="02020603050405020304" pitchFamily="18" charset="0"/>
            </a:endParaRPr>
          </a:p>
          <a:p>
            <a:pPr marL="342900" lvl="0" indent="-342900" algn="l">
              <a:buFont typeface="Symbol" pitchFamily="2" charset="2"/>
              <a:buChar char=""/>
            </a:pPr>
            <a:r>
              <a:rPr lang="de-DE" sz="3200" dirty="0">
                <a:effectLst/>
                <a:latin typeface="Verdana" panose="020B0604030504040204" pitchFamily="34" charset="0"/>
                <a:ea typeface="Times New Roman" panose="02020603050405020304" pitchFamily="18" charset="0"/>
              </a:rPr>
              <a:t>Präzise argumentieren</a:t>
            </a:r>
            <a:endParaRPr lang="de-DE" sz="3200" dirty="0">
              <a:effectLst/>
              <a:latin typeface="Times New Roman" panose="02020603050405020304" pitchFamily="18" charset="0"/>
              <a:ea typeface="Times New Roman" panose="02020603050405020304" pitchFamily="18" charset="0"/>
            </a:endParaRPr>
          </a:p>
          <a:p>
            <a:pPr marL="342900" lvl="0" indent="-342900" algn="l">
              <a:buFont typeface="Symbol" pitchFamily="2" charset="2"/>
              <a:buChar char=""/>
            </a:pPr>
            <a:r>
              <a:rPr lang="de-DE" sz="3200" dirty="0">
                <a:effectLst/>
                <a:latin typeface="Verdana" panose="020B0604030504040204" pitchFamily="34" charset="0"/>
                <a:ea typeface="Times New Roman" panose="02020603050405020304" pitchFamily="18" charset="0"/>
              </a:rPr>
              <a:t>Fakten, Schwerpunkte, aber keine Details</a:t>
            </a:r>
            <a:endParaRPr lang="de-DE" sz="3200" dirty="0">
              <a:effectLst/>
              <a:latin typeface="Times New Roman" panose="02020603050405020304" pitchFamily="18" charset="0"/>
              <a:ea typeface="Times New Roman" panose="02020603050405020304" pitchFamily="18" charset="0"/>
            </a:endParaRPr>
          </a:p>
          <a:p>
            <a:pPr marL="342900" lvl="0" indent="-342900" algn="l">
              <a:buFont typeface="Symbol" pitchFamily="2" charset="2"/>
              <a:buChar char=""/>
            </a:pPr>
            <a:r>
              <a:rPr lang="de-DE" sz="3200" dirty="0">
                <a:effectLst/>
                <a:latin typeface="Verdana" panose="020B0604030504040204" pitchFamily="34" charset="0"/>
                <a:ea typeface="Times New Roman" panose="02020603050405020304" pitchFamily="18" charset="0"/>
              </a:rPr>
              <a:t>Wahlmöglichkeiten lassen (max. 2-3)</a:t>
            </a:r>
            <a:endParaRPr lang="de-DE" sz="3200" dirty="0">
              <a:effectLst/>
              <a:latin typeface="Times New Roman" panose="02020603050405020304" pitchFamily="18" charset="0"/>
              <a:ea typeface="Times New Roman" panose="02020603050405020304" pitchFamily="18" charset="0"/>
            </a:endParaRPr>
          </a:p>
          <a:p>
            <a:pPr marL="342900" lvl="0" indent="-342900" algn="l">
              <a:buFont typeface="Symbol" pitchFamily="2" charset="2"/>
              <a:buChar char=""/>
            </a:pPr>
            <a:r>
              <a:rPr lang="de-DE" sz="3200" dirty="0">
                <a:effectLst/>
                <a:latin typeface="Verdana" panose="020B0604030504040204" pitchFamily="34" charset="0"/>
                <a:ea typeface="Times New Roman" panose="02020603050405020304" pitchFamily="18" charset="0"/>
              </a:rPr>
              <a:t>Zuverlässig beweisen</a:t>
            </a:r>
            <a:endParaRPr lang="de-DE" sz="3200" dirty="0">
              <a:effectLst/>
              <a:latin typeface="Times New Roman" panose="02020603050405020304" pitchFamily="18" charset="0"/>
              <a:ea typeface="Times New Roman" panose="02020603050405020304" pitchFamily="18" charset="0"/>
            </a:endParaRPr>
          </a:p>
          <a:p>
            <a:pPr marL="342900" lvl="0" indent="-342900" algn="l">
              <a:buFont typeface="Symbol" pitchFamily="2" charset="2"/>
              <a:buChar char=""/>
            </a:pPr>
            <a:r>
              <a:rPr lang="de-DE" sz="3200" dirty="0">
                <a:effectLst/>
                <a:latin typeface="Verdana" panose="020B0604030504040204" pitchFamily="34" charset="0"/>
                <a:ea typeface="Times New Roman" panose="02020603050405020304" pitchFamily="18" charset="0"/>
              </a:rPr>
              <a:t>„Bis ... ist das für Sie erledigt.“</a:t>
            </a:r>
            <a:endParaRPr lang="de-DE" sz="3200" dirty="0">
              <a:effectLst/>
              <a:latin typeface="Times New Roman" panose="02020603050405020304" pitchFamily="18" charset="0"/>
              <a:ea typeface="Times New Roman" panose="02020603050405020304" pitchFamily="18" charset="0"/>
            </a:endParaRPr>
          </a:p>
          <a:p>
            <a:pPr marL="342900" lvl="0" indent="-342900" algn="l">
              <a:buFont typeface="Symbol" pitchFamily="2" charset="2"/>
              <a:buChar char=""/>
            </a:pPr>
            <a:r>
              <a:rPr lang="de-DE" sz="3200" dirty="0">
                <a:effectLst/>
                <a:latin typeface="Verdana" panose="020B0604030504040204" pitchFamily="34" charset="0"/>
                <a:ea typeface="Times New Roman" panose="02020603050405020304" pitchFamily="18" charset="0"/>
              </a:rPr>
              <a:t>Kurz fassen</a:t>
            </a:r>
            <a:endParaRPr lang="de-DE" sz="3200" dirty="0">
              <a:effectLst/>
              <a:latin typeface="Times New Roman" panose="02020603050405020304" pitchFamily="18" charset="0"/>
              <a:ea typeface="Times New Roman" panose="02020603050405020304" pitchFamily="18" charset="0"/>
            </a:endParaRPr>
          </a:p>
        </p:txBody>
      </p:sp>
      <p:sp>
        <p:nvSpPr>
          <p:cNvPr id="13" name="Abgerundetes Rechteck 12">
            <a:extLst>
              <a:ext uri="{FF2B5EF4-FFF2-40B4-BE49-F238E27FC236}">
                <a16:creationId xmlns:a16="http://schemas.microsoft.com/office/drawing/2014/main" id="{B429CC01-452F-E42A-39F4-050C2F7FDC6F}"/>
              </a:ext>
            </a:extLst>
          </p:cNvPr>
          <p:cNvSpPr/>
          <p:nvPr/>
        </p:nvSpPr>
        <p:spPr>
          <a:xfrm>
            <a:off x="12393790" y="7578080"/>
            <a:ext cx="11305256" cy="460997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lvl="0" indent="-342900" algn="l">
              <a:buFont typeface="Arial" panose="020B0604020202020204" pitchFamily="34" charset="0"/>
              <a:buChar char="•"/>
              <a:tabLst>
                <a:tab pos="457200" algn="l"/>
              </a:tabLst>
            </a:pPr>
            <a:r>
              <a:rPr lang="de-DE" sz="3200" dirty="0">
                <a:effectLst/>
                <a:latin typeface="Verdana" panose="020B0604030504040204" pitchFamily="34" charset="0"/>
                <a:ea typeface="Times New Roman" panose="02020603050405020304" pitchFamily="18" charset="0"/>
                <a:cs typeface="Times New Roman" panose="02020603050405020304" pitchFamily="18" charset="0"/>
              </a:rPr>
              <a:t>Vertrauen/gemeinsame Basis schaffen</a:t>
            </a:r>
          </a:p>
          <a:p>
            <a:pPr marL="342900" lvl="0" indent="-342900" algn="l">
              <a:buFont typeface="Arial" panose="020B0604020202020204" pitchFamily="34" charset="0"/>
              <a:buChar char="•"/>
              <a:tabLst>
                <a:tab pos="457200" algn="l"/>
              </a:tabLst>
            </a:pPr>
            <a:r>
              <a:rPr lang="de-DE" sz="3200" dirty="0">
                <a:effectLst/>
                <a:latin typeface="Verdana" panose="020B0604030504040204" pitchFamily="34" charset="0"/>
                <a:ea typeface="Times New Roman" panose="02020603050405020304" pitchFamily="18" charset="0"/>
                <a:cs typeface="Times New Roman" panose="02020603050405020304" pitchFamily="18" charset="0"/>
              </a:rPr>
              <a:t>Zuverlässigkeit demonstrieren</a:t>
            </a:r>
          </a:p>
          <a:p>
            <a:pPr marL="342900" lvl="0" indent="-342900" algn="l">
              <a:buFont typeface="Arial" panose="020B0604020202020204" pitchFamily="34" charset="0"/>
              <a:buChar char="•"/>
              <a:tabLst>
                <a:tab pos="457200" algn="l"/>
              </a:tabLst>
            </a:pPr>
            <a:r>
              <a:rPr lang="de-DE" sz="3200" dirty="0">
                <a:effectLst/>
                <a:latin typeface="Verdana" panose="020B0604030504040204" pitchFamily="34" charset="0"/>
                <a:ea typeface="Times New Roman" panose="02020603050405020304" pitchFamily="18" charset="0"/>
                <a:cs typeface="Times New Roman" panose="02020603050405020304" pitchFamily="18" charset="0"/>
              </a:rPr>
              <a:t>Menschliche Ansprechpartner nennen (keine Hotlines, er braucht „Gesichter“)</a:t>
            </a:r>
          </a:p>
          <a:p>
            <a:pPr marL="342900" lvl="0" indent="-342900" algn="l">
              <a:buFont typeface="Arial" panose="020B0604020202020204" pitchFamily="34" charset="0"/>
              <a:buChar char="•"/>
              <a:tabLst>
                <a:tab pos="457200" algn="l"/>
              </a:tabLst>
            </a:pPr>
            <a:r>
              <a:rPr lang="de-DE" sz="3200" dirty="0">
                <a:effectLst/>
                <a:latin typeface="Verdana" panose="020B0604030504040204" pitchFamily="34" charset="0"/>
                <a:ea typeface="Times New Roman" panose="02020603050405020304" pitchFamily="18" charset="0"/>
                <a:cs typeface="Times New Roman" panose="02020603050405020304" pitchFamily="18" charset="0"/>
              </a:rPr>
              <a:t>Alle relevanten Infos geben</a:t>
            </a:r>
          </a:p>
          <a:p>
            <a:pPr marL="342900" lvl="0" indent="-342900" algn="l">
              <a:buFont typeface="Arial" panose="020B0604020202020204" pitchFamily="34" charset="0"/>
              <a:buChar char="•"/>
              <a:tabLst>
                <a:tab pos="457200" algn="l"/>
              </a:tabLst>
            </a:pPr>
            <a:r>
              <a:rPr lang="de-DE" sz="3200" dirty="0">
                <a:effectLst/>
                <a:latin typeface="Verdana" panose="020B0604030504040204" pitchFamily="34" charset="0"/>
                <a:ea typeface="Times New Roman" panose="02020603050405020304" pitchFamily="18" charset="0"/>
                <a:cs typeface="Times New Roman" panose="02020603050405020304" pitchFamily="18" charset="0"/>
              </a:rPr>
              <a:t>Zusammenhänge besprechen</a:t>
            </a:r>
          </a:p>
          <a:p>
            <a:pPr marL="342900" lvl="0" indent="-342900" algn="l">
              <a:buFont typeface="Arial" panose="020B0604020202020204" pitchFamily="34" charset="0"/>
              <a:buChar char="•"/>
              <a:tabLst>
                <a:tab pos="457200" algn="l"/>
              </a:tabLst>
            </a:pPr>
            <a:r>
              <a:rPr lang="de-DE" sz="3200" dirty="0">
                <a:effectLst/>
                <a:latin typeface="Verdana" panose="020B0604030504040204" pitchFamily="34" charset="0"/>
                <a:ea typeface="Times New Roman" panose="02020603050405020304" pitchFamily="18" charset="0"/>
                <a:cs typeface="Times New Roman" panose="02020603050405020304" pitchFamily="18" charset="0"/>
              </a:rPr>
              <a:t>Bedeutung der Entscheidung für andere (Kollegen/Firma/Kunden) betonen</a:t>
            </a:r>
          </a:p>
          <a:p>
            <a:pPr marL="342900" lvl="0" indent="-342900" algn="l">
              <a:buFont typeface="Arial" panose="020B0604020202020204" pitchFamily="34" charset="0"/>
              <a:buChar char="•"/>
              <a:tabLst>
                <a:tab pos="457200" algn="l"/>
              </a:tabLst>
            </a:pPr>
            <a:r>
              <a:rPr lang="de-DE" sz="3200" dirty="0">
                <a:effectLst/>
                <a:latin typeface="Verdana" panose="020B0604030504040204" pitchFamily="34" charset="0"/>
                <a:ea typeface="Times New Roman" panose="02020603050405020304" pitchFamily="18" charset="0"/>
                <a:cs typeface="Times New Roman" panose="02020603050405020304" pitchFamily="18" charset="0"/>
              </a:rPr>
              <a:t>Empfehlungen nutzen</a:t>
            </a:r>
          </a:p>
        </p:txBody>
      </p:sp>
      <p:sp>
        <p:nvSpPr>
          <p:cNvPr id="14" name="Abgerundetes Rechteck 13">
            <a:extLst>
              <a:ext uri="{FF2B5EF4-FFF2-40B4-BE49-F238E27FC236}">
                <a16:creationId xmlns:a16="http://schemas.microsoft.com/office/drawing/2014/main" id="{1D4371BB-F50D-6AF7-5477-89A7E16E27D5}"/>
              </a:ext>
            </a:extLst>
          </p:cNvPr>
          <p:cNvSpPr/>
          <p:nvPr/>
        </p:nvSpPr>
        <p:spPr>
          <a:xfrm>
            <a:off x="12394153" y="2598736"/>
            <a:ext cx="10956286" cy="460997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lvl="0" indent="-342900" algn="l">
              <a:buFont typeface="Arial" panose="020B0604020202020204" pitchFamily="34" charset="0"/>
              <a:buChar char="•"/>
              <a:tabLst>
                <a:tab pos="457200" algn="l"/>
              </a:tabLst>
            </a:pPr>
            <a:r>
              <a:rPr lang="de-DE" sz="3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Ihn/seine Firma loben/anerkennen</a:t>
            </a:r>
            <a:endParaRPr lang="de-DE" sz="32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gn="l">
              <a:buFont typeface="Arial" panose="020B0604020202020204" pitchFamily="34" charset="0"/>
              <a:buChar char="•"/>
              <a:tabLst>
                <a:tab pos="457200" algn="l"/>
              </a:tabLst>
            </a:pPr>
            <a:r>
              <a:rPr lang="de-DE" sz="3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Bühne geben</a:t>
            </a:r>
            <a:endParaRPr lang="de-DE" sz="32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gn="l">
              <a:buFont typeface="Arial" panose="020B0604020202020204" pitchFamily="34" charset="0"/>
              <a:buChar char="•"/>
              <a:tabLst>
                <a:tab pos="457200" algn="l"/>
              </a:tabLst>
            </a:pPr>
            <a:r>
              <a:rPr lang="de-DE" sz="3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Keine Details, reine Nutzensprache</a:t>
            </a:r>
            <a:endParaRPr lang="de-DE" sz="32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gn="l">
              <a:buFont typeface="Arial" panose="020B0604020202020204" pitchFamily="34" charset="0"/>
              <a:buChar char="•"/>
              <a:tabLst>
                <a:tab pos="457200" algn="l"/>
              </a:tabLst>
            </a:pPr>
            <a:r>
              <a:rPr lang="de-DE" sz="3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Stichworte liefern</a:t>
            </a:r>
            <a:endParaRPr lang="de-DE" sz="32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gn="l">
              <a:buFont typeface="Arial" panose="020B0604020202020204" pitchFamily="34" charset="0"/>
              <a:buChar char="•"/>
              <a:tabLst>
                <a:tab pos="457200" algn="l"/>
              </a:tabLst>
            </a:pPr>
            <a:r>
              <a:rPr lang="de-DE" sz="3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Viel fragen</a:t>
            </a:r>
            <a:endParaRPr lang="de-DE" sz="32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gn="l">
              <a:buFont typeface="Arial" panose="020B0604020202020204" pitchFamily="34" charset="0"/>
              <a:buChar char="•"/>
              <a:tabLst>
                <a:tab pos="457200" algn="l"/>
              </a:tabLst>
            </a:pPr>
            <a:r>
              <a:rPr lang="de-DE" sz="3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Produkte/Lösungen müssen sexy, neu, toll sein und den Kunden strahlen lassen</a:t>
            </a:r>
            <a:endParaRPr lang="de-DE" sz="32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gn="l">
              <a:buFont typeface="Arial" panose="020B0604020202020204" pitchFamily="34" charset="0"/>
              <a:buChar char="•"/>
              <a:tabLst>
                <a:tab pos="457200" algn="l"/>
              </a:tabLst>
            </a:pPr>
            <a:r>
              <a:rPr lang="de-DE" sz="3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Geben Sie ihm die Chance sich alles selbst zu verkaufen</a:t>
            </a:r>
            <a:endParaRPr lang="de-DE" sz="32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
        <p:nvSpPr>
          <p:cNvPr id="8" name="Fußzeilenplatzhalter 3">
            <a:extLst>
              <a:ext uri="{FF2B5EF4-FFF2-40B4-BE49-F238E27FC236}">
                <a16:creationId xmlns:a16="http://schemas.microsoft.com/office/drawing/2014/main" id="{23B8A8C1-41FB-0F51-2835-9F56DCDBD0C2}"/>
              </a:ext>
            </a:extLst>
          </p:cNvPr>
          <p:cNvSpPr txBox="1">
            <a:spLocks noChangeArrowheads="1"/>
          </p:cNvSpPr>
          <p:nvPr/>
        </p:nvSpPr>
        <p:spPr bwMode="auto">
          <a:xfrm rot="16200000">
            <a:off x="-1223462" y="11127048"/>
            <a:ext cx="2984500" cy="360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ct val="25000"/>
              </a:spcBef>
              <a:spcAft>
                <a:spcPct val="25000"/>
              </a:spcAft>
              <a:buClrTx/>
              <a:buSzTx/>
              <a:buFontTx/>
              <a:buNone/>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1pPr>
            <a:lvl2pPr marL="742950" marR="0" indent="-285750" algn="ctr" defTabSz="821531" rtl="0" fontAlgn="auto" latinLnBrk="0" hangingPunct="0">
              <a:lnSpc>
                <a:spcPct val="100000"/>
              </a:lnSpc>
              <a:spcBef>
                <a:spcPct val="25000"/>
              </a:spcBef>
              <a:spcAft>
                <a:spcPct val="25000"/>
              </a:spcAft>
              <a:buClr>
                <a:srgbClr val="FF9900"/>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2pPr>
            <a:lvl3pPr marL="1143000" marR="0" indent="-228600" algn="ctr" defTabSz="821531" rtl="0" fontAlgn="auto" latinLnBrk="0" hangingPunct="0">
              <a:lnSpc>
                <a:spcPct val="100000"/>
              </a:lnSpc>
              <a:spcBef>
                <a:spcPts val="0"/>
              </a:spcBef>
              <a:spcAft>
                <a:spcPct val="25000"/>
              </a:spcAft>
              <a:buClr>
                <a:srgbClr val="000066"/>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3pPr>
            <a:lvl4pPr marL="1600200" marR="0" indent="-228600" algn="ctr" defTabSz="821531" rtl="0" fontAlgn="auto" latinLnBrk="0" hangingPunct="0">
              <a:lnSpc>
                <a:spcPct val="100000"/>
              </a:lnSpc>
              <a:spcBef>
                <a:spcPct val="20000"/>
              </a:spcBef>
              <a:spcAft>
                <a:spcPts val="0"/>
              </a:spcAft>
              <a:buClrTx/>
              <a:buSzPct val="125000"/>
              <a:buFontTx/>
              <a:buChar char="•"/>
              <a:tabLst/>
              <a:defRPr kumimoji="0" sz="1600" b="0" i="0" u="none" strike="noStrike" cap="none" spc="0" normalizeH="0" baseline="0">
                <a:ln>
                  <a:noFill/>
                </a:ln>
                <a:solidFill>
                  <a:srgbClr val="000066"/>
                </a:solidFill>
                <a:effectLst/>
                <a:uFillTx/>
                <a:latin typeface="Arial" panose="020B0604020202020204" pitchFamily="34" charset="0"/>
                <a:ea typeface="+mn-ea"/>
                <a:cs typeface="+mn-cs"/>
                <a:sym typeface="Helvetica Light"/>
              </a:defRPr>
            </a:lvl4pPr>
            <a:lvl5pPr marL="2057400" marR="0" indent="-228600" algn="ctr" defTabSz="821531" rtl="0" fontAlgn="auto" latinLnBrk="0" hangingPunct="0">
              <a:lnSpc>
                <a:spcPct val="100000"/>
              </a:lnSpc>
              <a:spcBef>
                <a:spcPct val="20000"/>
              </a:spcBef>
              <a:spcAft>
                <a:spcPts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5pPr>
            <a:lvl6pPr marL="25146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6pPr>
            <a:lvl7pPr marL="29718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7pPr>
            <a:lvl8pPr marL="34290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8pPr>
            <a:lvl9pPr marL="38862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9pPr>
          </a:lstStyle>
          <a:p>
            <a:pPr eaLnBrk="0">
              <a:spcBef>
                <a:spcPct val="0"/>
              </a:spcBef>
              <a:spcAft>
                <a:spcPct val="0"/>
              </a:spcAft>
            </a:pPr>
            <a:r>
              <a:rPr lang="de-DE" altLang="de-DE" sz="600" dirty="0">
                <a:solidFill>
                  <a:srgbClr val="000066"/>
                </a:solidFill>
                <a:cs typeface="Arial" panose="020B0604020202020204" pitchFamily="34" charset="0"/>
              </a:rPr>
              <a:t>© Management Partner GmbH 2008 / 29.09. / WS1 / UK</a:t>
            </a:r>
          </a:p>
        </p:txBody>
      </p:sp>
    </p:spTree>
    <p:extLst>
      <p:ext uri="{BB962C8B-B14F-4D97-AF65-F5344CB8AC3E}">
        <p14:creationId xmlns:p14="http://schemas.microsoft.com/office/powerpoint/2010/main" val="2208376280"/>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FD0EB-1423-ADB9-A600-96DABF72BBB9}"/>
            </a:ext>
          </a:extLst>
        </p:cNvPr>
        <p:cNvGrpSpPr/>
        <p:nvPr/>
      </p:nvGrpSpPr>
      <p:grpSpPr>
        <a:xfrm>
          <a:off x="0" y="0"/>
          <a:ext cx="0" cy="0"/>
          <a:chOff x="0" y="0"/>
          <a:chExt cx="0" cy="0"/>
        </a:xfrm>
      </p:grpSpPr>
      <p:grpSp>
        <p:nvGrpSpPr>
          <p:cNvPr id="2144" name="Gruppieren">
            <a:extLst>
              <a:ext uri="{FF2B5EF4-FFF2-40B4-BE49-F238E27FC236}">
                <a16:creationId xmlns:a16="http://schemas.microsoft.com/office/drawing/2014/main" id="{AE9E98CB-AA92-4FC1-A92C-44BE1A139E00}"/>
              </a:ext>
            </a:extLst>
          </p:cNvPr>
          <p:cNvGrpSpPr/>
          <p:nvPr/>
        </p:nvGrpSpPr>
        <p:grpSpPr>
          <a:xfrm>
            <a:off x="21134455" y="12755081"/>
            <a:ext cx="3176181" cy="961839"/>
            <a:chOff x="0" y="0"/>
            <a:chExt cx="3176180" cy="961838"/>
          </a:xfrm>
        </p:grpSpPr>
        <p:sp>
          <p:nvSpPr>
            <p:cNvPr id="2141" name="betaConcept">
              <a:extLst>
                <a:ext uri="{FF2B5EF4-FFF2-40B4-BE49-F238E27FC236}">
                  <a16:creationId xmlns:a16="http://schemas.microsoft.com/office/drawing/2014/main" id="{D7474C02-EED0-7B59-D96B-2716B0FEE94E}"/>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dirty="0"/>
                <a:t>betaConcept</a:t>
              </a:r>
            </a:p>
          </p:txBody>
        </p:sp>
        <p:sp>
          <p:nvSpPr>
            <p:cNvPr id="2142" name="academy">
              <a:extLst>
                <a:ext uri="{FF2B5EF4-FFF2-40B4-BE49-F238E27FC236}">
                  <a16:creationId xmlns:a16="http://schemas.microsoft.com/office/drawing/2014/main" id="{A41FBD28-C40E-3F91-631D-75A136E7FB8D}"/>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2143" name="pasted-image.png" descr="pasted-image.png">
              <a:extLst>
                <a:ext uri="{FF2B5EF4-FFF2-40B4-BE49-F238E27FC236}">
                  <a16:creationId xmlns:a16="http://schemas.microsoft.com/office/drawing/2014/main" id="{3EA834C5-D442-1D74-5490-899775F563EF}"/>
                </a:ext>
              </a:extLst>
            </p:cNvPr>
            <p:cNvPicPr>
              <a:picLocks noChangeAspect="1"/>
            </p:cNvPicPr>
            <p:nvPr/>
          </p:nvPicPr>
          <p:blipFill>
            <a:blip r:embed="rId5"/>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2145" name="powered by">
            <a:extLst>
              <a:ext uri="{FF2B5EF4-FFF2-40B4-BE49-F238E27FC236}">
                <a16:creationId xmlns:a16="http://schemas.microsoft.com/office/drawing/2014/main" id="{165A9E59-27A2-F0B0-71B6-C0A1663A37ED}"/>
              </a:ext>
            </a:extLst>
          </p:cNvPr>
          <p:cNvSpPr txBox="1"/>
          <p:nvPr/>
        </p:nvSpPr>
        <p:spPr>
          <a:xfrm>
            <a:off x="22756609" y="12450762"/>
            <a:ext cx="157838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rPr dirty="0"/>
              <a:t>powered by </a:t>
            </a:r>
          </a:p>
        </p:txBody>
      </p:sp>
      <p:sp>
        <p:nvSpPr>
          <p:cNvPr id="3" name="Mein persönlicher Aktivitätenplan:…">
            <a:extLst>
              <a:ext uri="{FF2B5EF4-FFF2-40B4-BE49-F238E27FC236}">
                <a16:creationId xmlns:a16="http://schemas.microsoft.com/office/drawing/2014/main" id="{1737D028-5EEA-240D-733B-A9F27A22B82C}"/>
              </a:ext>
            </a:extLst>
          </p:cNvPr>
          <p:cNvSpPr txBox="1"/>
          <p:nvPr/>
        </p:nvSpPr>
        <p:spPr>
          <a:xfrm>
            <a:off x="3709587" y="1803232"/>
            <a:ext cx="14575575" cy="6815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6973" tIns="66973" rIns="66973" bIns="66973">
            <a:spAutoFit/>
          </a:bodyPr>
          <a:lstStyle/>
          <a:p>
            <a:pPr defTabSz="457198">
              <a:lnSpc>
                <a:spcPct val="120000"/>
              </a:lnSpc>
              <a:spcBef>
                <a:spcPts val="3250"/>
              </a:spcBef>
              <a:defRPr b="1" u="sng">
                <a:solidFill>
                  <a:srgbClr val="2B669A"/>
                </a:solidFill>
                <a:latin typeface="Verdana"/>
                <a:ea typeface="Verdana"/>
                <a:cs typeface="Verdana"/>
                <a:sym typeface="Verdana"/>
              </a:defRPr>
            </a:pPr>
            <a:r>
              <a:rPr sz="12500" dirty="0"/>
              <a:t>Mein </a:t>
            </a:r>
            <a:r>
              <a:rPr sz="12500" dirty="0" err="1"/>
              <a:t>persönlicher</a:t>
            </a:r>
            <a:r>
              <a:rPr sz="12500" dirty="0"/>
              <a:t> </a:t>
            </a:r>
            <a:r>
              <a:rPr sz="12500" dirty="0" err="1"/>
              <a:t>Aktivitätenplan</a:t>
            </a:r>
            <a:r>
              <a:rPr sz="12500" dirty="0"/>
              <a:t>:</a:t>
            </a:r>
          </a:p>
        </p:txBody>
      </p:sp>
      <p:sp>
        <p:nvSpPr>
          <p:cNvPr id="6" name="Textfeld 5">
            <a:extLst>
              <a:ext uri="{FF2B5EF4-FFF2-40B4-BE49-F238E27FC236}">
                <a16:creationId xmlns:a16="http://schemas.microsoft.com/office/drawing/2014/main" id="{61EB1AA4-AC3A-6387-B696-240B71438BA5}"/>
              </a:ext>
            </a:extLst>
          </p:cNvPr>
          <p:cNvSpPr txBox="1"/>
          <p:nvPr/>
        </p:nvSpPr>
        <p:spPr>
          <a:xfrm>
            <a:off x="-75497" y="9797561"/>
            <a:ext cx="24432688" cy="26139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35093" indent="-435093" defTabSz="457198">
              <a:lnSpc>
                <a:spcPct val="120000"/>
              </a:lnSpc>
              <a:spcBef>
                <a:spcPts val="3250"/>
              </a:spcBef>
              <a:buSzPct val="64000"/>
              <a:buChar char="•"/>
              <a:defRPr sz="2000" b="1">
                <a:solidFill>
                  <a:srgbClr val="2B669A"/>
                </a:solidFill>
                <a:latin typeface="Verdana"/>
                <a:ea typeface="Verdana"/>
                <a:cs typeface="Verdana"/>
                <a:sym typeface="Verdana"/>
              </a:defRPr>
            </a:pPr>
            <a:r>
              <a:rPr lang="de-DE" sz="6000" dirty="0"/>
              <a:t>Was nehme ich aus diesem Workshop für mich mit?</a:t>
            </a:r>
          </a:p>
          <a:p>
            <a:pPr marL="435093" indent="-435093" defTabSz="457198">
              <a:lnSpc>
                <a:spcPct val="120000"/>
              </a:lnSpc>
              <a:spcBef>
                <a:spcPts val="3250"/>
              </a:spcBef>
              <a:buSzPct val="64000"/>
              <a:buChar char="•"/>
              <a:defRPr sz="2000" b="1">
                <a:solidFill>
                  <a:srgbClr val="2B669A"/>
                </a:solidFill>
                <a:latin typeface="Verdana"/>
                <a:ea typeface="Verdana"/>
                <a:cs typeface="Verdana"/>
                <a:sym typeface="Verdana"/>
              </a:defRPr>
            </a:pPr>
            <a:r>
              <a:rPr lang="de-DE" sz="6000" dirty="0"/>
              <a:t>Wie werde ich es konkret umsetzen?</a:t>
            </a:r>
          </a:p>
        </p:txBody>
      </p:sp>
      <p:pic>
        <p:nvPicPr>
          <p:cNvPr id="7" name="International Clock Face -Videvo PNG (Konvertiert).mov" descr="International Clock Face -Videvo PNG (Konvertiert).mov">
            <a:extLst>
              <a:ext uri="{FF2B5EF4-FFF2-40B4-BE49-F238E27FC236}">
                <a16:creationId xmlns:a16="http://schemas.microsoft.com/office/drawing/2014/main" id="{E665EE1F-ECA4-D13A-7573-7BDC0389673E}"/>
              </a:ext>
            </a:extLst>
          </p:cNvPr>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20234313" y="1789800"/>
            <a:ext cx="4218008" cy="2372630"/>
          </a:xfrm>
          <a:prstGeom prst="rect">
            <a:avLst/>
          </a:prstGeom>
        </p:spPr>
      </p:pic>
      <p:sp>
        <p:nvSpPr>
          <p:cNvPr id="8" name="Nachhaltigkeit">
            <a:extLst>
              <a:ext uri="{FF2B5EF4-FFF2-40B4-BE49-F238E27FC236}">
                <a16:creationId xmlns:a16="http://schemas.microsoft.com/office/drawing/2014/main" id="{8688614D-AA2D-CCB9-E0EE-E0D8773DB149}"/>
              </a:ext>
            </a:extLst>
          </p:cNvPr>
          <p:cNvSpPr txBox="1"/>
          <p:nvPr/>
        </p:nvSpPr>
        <p:spPr>
          <a:xfrm>
            <a:off x="0" y="1391639"/>
            <a:ext cx="6431360" cy="1674137"/>
          </a:xfrm>
          <a:prstGeom prst="rect">
            <a:avLst/>
          </a:prstGeom>
          <a:solidFill>
            <a:srgbClr val="FF0000"/>
          </a:solidFill>
          <a:ln w="3175">
            <a:solidFill>
              <a:srgbClr val="FF0000"/>
            </a:solidFill>
            <a:miter lim="400000"/>
          </a:ln>
          <a:effectLst>
            <a:outerShdw blurRad="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6973" tIns="66973" rIns="66973" bIns="66973" anchor="ctr">
            <a:spAutoFit/>
          </a:bodyPr>
          <a:lstStyle>
            <a:lvl1pPr algn="ctr" defTabSz="182879">
              <a:defRPr sz="2200">
                <a:solidFill>
                  <a:schemeClr val="accent3">
                    <a:lumOff val="44000"/>
                  </a:schemeClr>
                </a:solidFill>
                <a:latin typeface="Comfortaa Bold"/>
                <a:ea typeface="Comfortaa Bold"/>
                <a:cs typeface="Comfortaa Bold"/>
                <a:sym typeface="Comfortaa Bold"/>
              </a:defRPr>
            </a:lvl1pPr>
          </a:lstStyle>
          <a:p>
            <a:endParaRPr lang="de-DE" sz="2000" dirty="0"/>
          </a:p>
          <a:p>
            <a:r>
              <a:rPr sz="6000" dirty="0" err="1"/>
              <a:t>Nachhaltigkeit</a:t>
            </a:r>
            <a:endParaRPr lang="de-DE" sz="6000" dirty="0"/>
          </a:p>
          <a:p>
            <a:endParaRPr sz="2000" dirty="0"/>
          </a:p>
        </p:txBody>
      </p:sp>
      <p:grpSp>
        <p:nvGrpSpPr>
          <p:cNvPr id="2" name="Gruppieren 1">
            <a:extLst>
              <a:ext uri="{FF2B5EF4-FFF2-40B4-BE49-F238E27FC236}">
                <a16:creationId xmlns:a16="http://schemas.microsoft.com/office/drawing/2014/main" id="{9B51F306-B3A5-958C-51A1-1A911C4DE9FA}"/>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49215704-6022-5598-7F5E-C0DF75180BFF}"/>
                </a:ext>
              </a:extLst>
            </p:cNvPr>
            <p:cNvSpPr/>
            <p:nvPr/>
          </p:nvSpPr>
          <p:spPr>
            <a:xfrm>
              <a:off x="0" y="-134479"/>
              <a:ext cx="24384000" cy="1497182"/>
            </a:xfrm>
            <a:prstGeom prst="rect">
              <a:avLst/>
            </a:prstGeom>
            <a:blipFill>
              <a:blip r:embed="rId7"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8224A7DC-8942-013F-FD24-0FB1446F5F54}"/>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9" name="Grafik 8">
              <a:extLst>
                <a:ext uri="{FF2B5EF4-FFF2-40B4-BE49-F238E27FC236}">
                  <a16:creationId xmlns:a16="http://schemas.microsoft.com/office/drawing/2014/main" id="{389D26B9-AF91-71EC-2255-43C6A8E32F7A}"/>
                </a:ext>
              </a:extLst>
            </p:cNvPr>
            <p:cNvPicPr>
              <a:picLocks noChangeAspect="1"/>
            </p:cNvPicPr>
            <p:nvPr/>
          </p:nvPicPr>
          <p:blipFill>
            <a:blip r:embed="rId8"/>
            <a:stretch>
              <a:fillRect/>
            </a:stretch>
          </p:blipFill>
          <p:spPr>
            <a:xfrm>
              <a:off x="20790888" y="274886"/>
              <a:ext cx="2645433" cy="1100784"/>
            </a:xfrm>
            <a:prstGeom prst="rect">
              <a:avLst/>
            </a:prstGeom>
          </p:spPr>
        </p:pic>
      </p:grpSp>
      <p:sp>
        <p:nvSpPr>
          <p:cNvPr id="10" name="VERTRIEBS-PROZESS">
            <a:extLst>
              <a:ext uri="{FF2B5EF4-FFF2-40B4-BE49-F238E27FC236}">
                <a16:creationId xmlns:a16="http://schemas.microsoft.com/office/drawing/2014/main" id="{05198E60-6DB2-11C8-812C-29A1D89056D1}"/>
              </a:ext>
            </a:extLst>
          </p:cNvPr>
          <p:cNvSpPr txBox="1"/>
          <p:nvPr/>
        </p:nvSpPr>
        <p:spPr>
          <a:xfrm>
            <a:off x="2307924" y="-13447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NACHBEREITUNG</a:t>
            </a:r>
            <a:endParaRPr dirty="0"/>
          </a:p>
        </p:txBody>
      </p:sp>
      <p:sp>
        <p:nvSpPr>
          <p:cNvPr id="11" name="5 Minuten">
            <a:extLst>
              <a:ext uri="{FF2B5EF4-FFF2-40B4-BE49-F238E27FC236}">
                <a16:creationId xmlns:a16="http://schemas.microsoft.com/office/drawing/2014/main" id="{2EAFE141-80B3-E2E2-A019-53570C650D1E}"/>
              </a:ext>
            </a:extLst>
          </p:cNvPr>
          <p:cNvSpPr txBox="1"/>
          <p:nvPr/>
        </p:nvSpPr>
        <p:spPr>
          <a:xfrm>
            <a:off x="20896112" y="4337720"/>
            <a:ext cx="2757767" cy="904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6973" tIns="66973" rIns="66973" bIns="66973" anchor="ctr">
            <a:spAutoFit/>
          </a:bodyPr>
          <a:lstStyle>
            <a:lvl1pPr algn="ctr" defTabSz="328612">
              <a:defRPr sz="2000">
                <a:latin typeface="Impact"/>
                <a:ea typeface="Impact"/>
                <a:cs typeface="Impact"/>
                <a:sym typeface="Impact"/>
              </a:defRPr>
            </a:lvl1pPr>
          </a:lstStyle>
          <a:p>
            <a:r>
              <a:rPr sz="5000" dirty="0"/>
              <a:t>5 Minuten</a:t>
            </a:r>
          </a:p>
        </p:txBody>
      </p:sp>
    </p:spTree>
    <p:extLst>
      <p:ext uri="{BB962C8B-B14F-4D97-AF65-F5344CB8AC3E}">
        <p14:creationId xmlns:p14="http://schemas.microsoft.com/office/powerpoint/2010/main" val="2865826269"/>
      </p:ext>
    </p:extLst>
  </p:cSld>
  <p:clrMapOvr>
    <a:masterClrMapping/>
  </p:clrMapOvr>
  <p:transition>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100000">
                <p:cTn id="12" fill="hold" display="0">
                  <p:stCondLst>
                    <p:cond delay="indefinite"/>
                  </p:stCondLst>
                </p:cTn>
                <p:tgtEl>
                  <p:spTgt spid="7"/>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89F3A-E36D-D45B-98E5-DF1C8B47F925}"/>
            </a:ext>
          </a:extLst>
        </p:cNvPr>
        <p:cNvGrpSpPr/>
        <p:nvPr/>
      </p:nvGrpSpPr>
      <p:grpSpPr>
        <a:xfrm>
          <a:off x="0" y="0"/>
          <a:ext cx="0" cy="0"/>
          <a:chOff x="0" y="0"/>
          <a:chExt cx="0" cy="0"/>
        </a:xfrm>
      </p:grpSpPr>
      <p:grpSp>
        <p:nvGrpSpPr>
          <p:cNvPr id="3" name="Gruppieren 2">
            <a:extLst>
              <a:ext uri="{FF2B5EF4-FFF2-40B4-BE49-F238E27FC236}">
                <a16:creationId xmlns:a16="http://schemas.microsoft.com/office/drawing/2014/main" id="{58AA60AA-461B-FAC8-30FB-50200100321C}"/>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1F194D68-8401-6813-512D-F8EAB81ABC78}"/>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139DB85D-DFAB-47DF-A6A0-B7D4BF46AD11}"/>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6CDAB8C6-7DDE-3602-8CFC-BD7AA8E6A4C6}"/>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7" name="VERTRIEBS-PROZESS">
            <a:extLst>
              <a:ext uri="{FF2B5EF4-FFF2-40B4-BE49-F238E27FC236}">
                <a16:creationId xmlns:a16="http://schemas.microsoft.com/office/drawing/2014/main" id="{61FD41C8-9A57-6CA6-FD37-748534E5C5EF}"/>
              </a:ext>
            </a:extLst>
          </p:cNvPr>
          <p:cNvSpPr txBox="1"/>
          <p:nvPr/>
        </p:nvSpPr>
        <p:spPr>
          <a:xfrm>
            <a:off x="1319445" y="-13447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HAUSAUFGABEN</a:t>
            </a:r>
            <a:endParaRPr dirty="0"/>
          </a:p>
        </p:txBody>
      </p:sp>
      <p:sp>
        <p:nvSpPr>
          <p:cNvPr id="8" name="einfache Betrachtung">
            <a:extLst>
              <a:ext uri="{FF2B5EF4-FFF2-40B4-BE49-F238E27FC236}">
                <a16:creationId xmlns:a16="http://schemas.microsoft.com/office/drawing/2014/main" id="{224BD29D-D566-7A74-2973-4876011FDB95}"/>
              </a:ext>
            </a:extLst>
          </p:cNvPr>
          <p:cNvSpPr txBox="1"/>
          <p:nvPr/>
        </p:nvSpPr>
        <p:spPr>
          <a:xfrm>
            <a:off x="2700135" y="3617640"/>
            <a:ext cx="18508860" cy="1621597"/>
          </a:xfrm>
          <a:prstGeom prst="rect">
            <a:avLst/>
          </a:prstGeom>
          <a:solidFill>
            <a:srgbClr val="FF9300"/>
          </a:solidFill>
          <a:ln w="127000">
            <a:solidFill>
              <a:srgbClr val="2B669A"/>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spAutoFit/>
          </a:bodyPr>
          <a:lstStyle>
            <a:lvl1pPr defTabSz="457200">
              <a:defRPr b="1">
                <a:solidFill>
                  <a:srgbClr val="2B669A"/>
                </a:solidFill>
                <a:latin typeface="Verdana"/>
                <a:ea typeface="Verdana"/>
                <a:cs typeface="Verdana"/>
                <a:sym typeface="Verdana"/>
              </a:defRPr>
            </a:lvl1pPr>
          </a:lstStyle>
          <a:p>
            <a:r>
              <a:rPr lang="de-DE" sz="9600" dirty="0">
                <a:sym typeface="Wingdings" pitchFamily="2" charset="2"/>
              </a:rPr>
              <a:t> </a:t>
            </a:r>
            <a:r>
              <a:rPr lang="de-DE" sz="9600" dirty="0"/>
              <a:t>Gibt es natürlich keine </a:t>
            </a:r>
            <a:r>
              <a:rPr lang="de-DE" sz="9600" dirty="0">
                <a:sym typeface="Wingdings" pitchFamily="2" charset="2"/>
              </a:rPr>
              <a:t></a:t>
            </a:r>
            <a:endParaRPr sz="9600" dirty="0"/>
          </a:p>
        </p:txBody>
      </p:sp>
      <p:sp>
        <p:nvSpPr>
          <p:cNvPr id="9" name="Textfeld 8">
            <a:extLst>
              <a:ext uri="{FF2B5EF4-FFF2-40B4-BE49-F238E27FC236}">
                <a16:creationId xmlns:a16="http://schemas.microsoft.com/office/drawing/2014/main" id="{C54A846F-BAA7-461B-007B-455B531CE021}"/>
              </a:ext>
            </a:extLst>
          </p:cNvPr>
          <p:cNvSpPr txBox="1"/>
          <p:nvPr/>
        </p:nvSpPr>
        <p:spPr>
          <a:xfrm>
            <a:off x="1739288" y="6339136"/>
            <a:ext cx="20364419" cy="50686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lvl="8" indent="30163" fontAlgn="ctr"/>
            <a:r>
              <a:rPr lang="de-DE" sz="6000" dirty="0">
                <a:solidFill>
                  <a:srgbClr val="2A669A"/>
                </a:solidFill>
                <a:latin typeface="Verdana" panose="020B0604030504040204" pitchFamily="34" charset="0"/>
                <a:ea typeface="Verdana" panose="020B0604030504040204" pitchFamily="34" charset="0"/>
                <a:cs typeface="Verdana" panose="020B0604030504040204" pitchFamily="34" charset="0"/>
              </a:rPr>
              <a:t>Wir freuen uns aber über Eure Erfolgsgeschichten.</a:t>
            </a:r>
          </a:p>
          <a:p>
            <a:pPr lvl="8" indent="30163" fontAlgn="ctr"/>
            <a:endParaRPr kumimoji="0" lang="de-DE" sz="6000" b="0" i="0" u="none" strike="noStrike" cap="none" spc="0" normalizeH="0" baseline="0" dirty="0">
              <a:ln>
                <a:noFill/>
              </a:ln>
              <a:solidFill>
                <a:srgbClr val="2A669A"/>
              </a:solidFill>
              <a:effectLst/>
              <a:uFillTx/>
              <a:latin typeface="Verdana" panose="020B0604030504040204" pitchFamily="34" charset="0"/>
              <a:ea typeface="Verdana" panose="020B0604030504040204" pitchFamily="34" charset="0"/>
              <a:cs typeface="Verdana" panose="020B0604030504040204" pitchFamily="34" charset="0"/>
              <a:sym typeface="Helvetica Light"/>
            </a:endParaRPr>
          </a:p>
          <a:p>
            <a:pPr lvl="8" indent="30163" fontAlgn="ctr"/>
            <a:r>
              <a:rPr lang="de-DE" sz="6000" dirty="0">
                <a:solidFill>
                  <a:srgbClr val="2A669A"/>
                </a:solidFill>
                <a:latin typeface="Verdana" panose="020B0604030504040204" pitchFamily="34" charset="0"/>
                <a:ea typeface="Verdana" panose="020B0604030504040204" pitchFamily="34" charset="0"/>
                <a:cs typeface="Verdana" panose="020B0604030504040204" pitchFamily="34" charset="0"/>
              </a:rPr>
              <a:t>Diese bitte senden an:</a:t>
            </a:r>
          </a:p>
          <a:p>
            <a:pPr lvl="8" indent="30163" fontAlgn="ctr"/>
            <a:endParaRPr kumimoji="0" lang="de-DE" sz="6000" b="0" i="0" u="none" strike="noStrike" cap="none" spc="0" normalizeH="0" baseline="0" dirty="0">
              <a:ln>
                <a:noFill/>
              </a:ln>
              <a:solidFill>
                <a:srgbClr val="2A669A"/>
              </a:solidFill>
              <a:effectLst/>
              <a:uFillTx/>
              <a:latin typeface="Verdana" panose="020B0604030504040204" pitchFamily="34" charset="0"/>
              <a:ea typeface="Verdana" panose="020B0604030504040204" pitchFamily="34" charset="0"/>
              <a:cs typeface="Verdana" panose="020B0604030504040204" pitchFamily="34" charset="0"/>
              <a:sym typeface="Helvetica Light"/>
            </a:endParaRPr>
          </a:p>
          <a:p>
            <a:pPr lvl="8" indent="30163" fontAlgn="ctr"/>
            <a:r>
              <a:rPr lang="de-DE" sz="8000" b="1" u="sng" dirty="0" err="1">
                <a:solidFill>
                  <a:srgbClr val="2A669A"/>
                </a:solidFill>
              </a:rPr>
              <a:t>service</a:t>
            </a:r>
            <a:r>
              <a:rPr lang="de-DE" sz="8000" b="1" dirty="0" err="1">
                <a:solidFill>
                  <a:srgbClr val="2A669A"/>
                </a:solidFill>
                <a:hlinkClick r:id="rId5">
                  <a:extLst>
                    <a:ext uri="{A12FA001-AC4F-418D-AE19-62706E023703}">
                      <ahyp:hlinkClr xmlns:ahyp="http://schemas.microsoft.com/office/drawing/2018/hyperlinkcolor" val="tx"/>
                    </a:ext>
                  </a:extLst>
                </a:hlinkClick>
              </a:rPr>
              <a:t>@betaconcept.org</a:t>
            </a:r>
            <a:endParaRPr kumimoji="0" lang="de-DE" sz="8000" b="1" i="0" u="none" strike="noStrike" cap="none" spc="0" normalizeH="0" baseline="0" dirty="0">
              <a:ln>
                <a:noFill/>
              </a:ln>
              <a:solidFill>
                <a:srgbClr val="2A669A"/>
              </a:solidFill>
              <a:effectLst/>
              <a:uFillTx/>
              <a:latin typeface="Verdana" panose="020B0604030504040204" pitchFamily="34" charset="0"/>
              <a:ea typeface="Verdana" panose="020B0604030504040204" pitchFamily="34" charset="0"/>
              <a:cs typeface="Verdana" panose="020B0604030504040204" pitchFamily="34" charset="0"/>
              <a:sym typeface="Helvetica Light"/>
            </a:endParaRPr>
          </a:p>
        </p:txBody>
      </p:sp>
    </p:spTree>
    <p:extLst>
      <p:ext uri="{BB962C8B-B14F-4D97-AF65-F5344CB8AC3E}">
        <p14:creationId xmlns:p14="http://schemas.microsoft.com/office/powerpoint/2010/main" val="2815939969"/>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9EFE8-602F-6E89-2F7A-53021E2C7EBA}"/>
            </a:ext>
          </a:extLst>
        </p:cNvPr>
        <p:cNvGrpSpPr/>
        <p:nvPr/>
      </p:nvGrpSpPr>
      <p:grpSpPr>
        <a:xfrm>
          <a:off x="0" y="0"/>
          <a:ext cx="0" cy="0"/>
          <a:chOff x="0" y="0"/>
          <a:chExt cx="0" cy="0"/>
        </a:xfrm>
      </p:grpSpPr>
      <p:sp>
        <p:nvSpPr>
          <p:cNvPr id="1508" name="Rechteck">
            <a:extLst>
              <a:ext uri="{FF2B5EF4-FFF2-40B4-BE49-F238E27FC236}">
                <a16:creationId xmlns:a16="http://schemas.microsoft.com/office/drawing/2014/main" id="{F1CD8E57-9599-76B2-093F-C3040221DB58}"/>
              </a:ext>
            </a:extLst>
          </p:cNvPr>
          <p:cNvSpPr/>
          <p:nvPr/>
        </p:nvSpPr>
        <p:spPr>
          <a:xfrm>
            <a:off x="-267548" y="-169254"/>
            <a:ext cx="25280154" cy="14509791"/>
          </a:xfrm>
          <a:prstGeom prst="rect">
            <a:avLst/>
          </a:prstGeom>
          <a:solidFill>
            <a:srgbClr val="FFBF00"/>
          </a:solidFill>
          <a:ln w="12700">
            <a:miter lim="400000"/>
          </a:ln>
        </p:spPr>
        <p:txBody>
          <a:bodyPr lIns="114300" tIns="114300" rIns="114300" bIns="114300"/>
          <a:lstStyle/>
          <a:p>
            <a:pPr algn="l" defTabSz="2286000">
              <a:defRPr sz="6000">
                <a:latin typeface="Arial"/>
                <a:ea typeface="Arial"/>
                <a:cs typeface="Arial"/>
                <a:sym typeface="Arial"/>
              </a:defRPr>
            </a:pPr>
            <a:endParaRPr/>
          </a:p>
        </p:txBody>
      </p:sp>
      <p:grpSp>
        <p:nvGrpSpPr>
          <p:cNvPr id="2" name="Gruppieren">
            <a:extLst>
              <a:ext uri="{FF2B5EF4-FFF2-40B4-BE49-F238E27FC236}">
                <a16:creationId xmlns:a16="http://schemas.microsoft.com/office/drawing/2014/main" id="{453788ED-0296-AD07-BA32-27C5AF3196EC}"/>
              </a:ext>
            </a:extLst>
          </p:cNvPr>
          <p:cNvGrpSpPr/>
          <p:nvPr/>
        </p:nvGrpSpPr>
        <p:grpSpPr>
          <a:xfrm>
            <a:off x="21134455" y="12755081"/>
            <a:ext cx="3176181" cy="961839"/>
            <a:chOff x="0" y="0"/>
            <a:chExt cx="3176180" cy="961838"/>
          </a:xfrm>
        </p:grpSpPr>
        <p:sp>
          <p:nvSpPr>
            <p:cNvPr id="1510" name="betaConcept">
              <a:extLst>
                <a:ext uri="{FF2B5EF4-FFF2-40B4-BE49-F238E27FC236}">
                  <a16:creationId xmlns:a16="http://schemas.microsoft.com/office/drawing/2014/main" id="{60BF056B-D4D9-95AA-F8C9-9B3BB82372B4}"/>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511" name="academy">
              <a:extLst>
                <a:ext uri="{FF2B5EF4-FFF2-40B4-BE49-F238E27FC236}">
                  <a16:creationId xmlns:a16="http://schemas.microsoft.com/office/drawing/2014/main" id="{2778ACFB-E948-0D98-66B0-CDFF15C88E6D}"/>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512" name="pasted-image.png" descr="pasted-image.png">
              <a:extLst>
                <a:ext uri="{FF2B5EF4-FFF2-40B4-BE49-F238E27FC236}">
                  <a16:creationId xmlns:a16="http://schemas.microsoft.com/office/drawing/2014/main" id="{FFCF513F-0FA8-9F84-174A-7457CB5D9863}"/>
                </a:ext>
              </a:extLst>
            </p:cNvPr>
            <p:cNvPicPr>
              <a:picLocks noChangeAspect="1"/>
            </p:cNvPicPr>
            <p:nvPr/>
          </p:nvPicPr>
          <p:blipFill>
            <a:blip r:embed="rId3"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1514" name="powered by">
            <a:extLst>
              <a:ext uri="{FF2B5EF4-FFF2-40B4-BE49-F238E27FC236}">
                <a16:creationId xmlns:a16="http://schemas.microsoft.com/office/drawing/2014/main" id="{CE80282A-BCC6-7B2A-D67C-5BE3F9406CBA}"/>
              </a:ext>
            </a:extLst>
          </p:cNvPr>
          <p:cNvSpPr txBox="1"/>
          <p:nvPr/>
        </p:nvSpPr>
        <p:spPr>
          <a:xfrm>
            <a:off x="22756609" y="12450762"/>
            <a:ext cx="1578382" cy="44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grpSp>
        <p:nvGrpSpPr>
          <p:cNvPr id="3" name="Gruppieren 2">
            <a:extLst>
              <a:ext uri="{FF2B5EF4-FFF2-40B4-BE49-F238E27FC236}">
                <a16:creationId xmlns:a16="http://schemas.microsoft.com/office/drawing/2014/main" id="{9E3F9120-E6CF-B340-818F-37ED2689072E}"/>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FDFC1F2D-FC01-5F18-7CA3-10207ACC4DE3}"/>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779C8619-0713-FD95-1AD5-4944F1FDAFEF}"/>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99F4785E-B412-0C6B-971E-9ABC1E792ACD}"/>
                </a:ext>
              </a:extLst>
            </p:cNvPr>
            <p:cNvPicPr>
              <a:picLocks noChangeAspect="1"/>
            </p:cNvPicPr>
            <p:nvPr/>
          </p:nvPicPr>
          <p:blipFill>
            <a:blip r:embed="rId5" cstate="print"/>
            <a:stretch>
              <a:fillRect/>
            </a:stretch>
          </p:blipFill>
          <p:spPr>
            <a:xfrm>
              <a:off x="20790888" y="274886"/>
              <a:ext cx="2645433" cy="1100784"/>
            </a:xfrm>
            <a:prstGeom prst="rect">
              <a:avLst/>
            </a:prstGeom>
          </p:spPr>
        </p:pic>
      </p:grpSp>
      <p:sp>
        <p:nvSpPr>
          <p:cNvPr id="7" name="VERTRIEBS-PROZESS">
            <a:extLst>
              <a:ext uri="{FF2B5EF4-FFF2-40B4-BE49-F238E27FC236}">
                <a16:creationId xmlns:a16="http://schemas.microsoft.com/office/drawing/2014/main" id="{C0C8D158-F43E-3312-A215-4977322C6400}"/>
              </a:ext>
            </a:extLst>
          </p:cNvPr>
          <p:cNvSpPr txBox="1"/>
          <p:nvPr/>
        </p:nvSpPr>
        <p:spPr>
          <a:xfrm>
            <a:off x="2307924" y="-13447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FEEDBACK</a:t>
            </a:r>
            <a:endParaRPr dirty="0"/>
          </a:p>
        </p:txBody>
      </p:sp>
      <p:sp>
        <p:nvSpPr>
          <p:cNvPr id="8" name="© Ralph Schmauder 2025 all rights reserved">
            <a:extLst>
              <a:ext uri="{FF2B5EF4-FFF2-40B4-BE49-F238E27FC236}">
                <a16:creationId xmlns:a16="http://schemas.microsoft.com/office/drawing/2014/main" id="{812ED856-40BA-CC19-F72B-8D5C79D01BF6}"/>
              </a:ext>
            </a:extLst>
          </p:cNvPr>
          <p:cNvSpPr txBox="1"/>
          <p:nvPr/>
        </p:nvSpPr>
        <p:spPr>
          <a:xfrm>
            <a:off x="106777" y="13233944"/>
            <a:ext cx="3310201" cy="3597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buClr>
                <a:srgbClr val="000000"/>
              </a:buClr>
              <a:defRPr sz="1400"/>
            </a:lvl1pPr>
          </a:lstStyle>
          <a:p>
            <a:r>
              <a:rPr lang="de-DE" dirty="0"/>
              <a:t>© betaConcept 2026 all </a:t>
            </a:r>
            <a:r>
              <a:rPr lang="de-DE" dirty="0" err="1"/>
              <a:t>rights</a:t>
            </a:r>
            <a:r>
              <a:rPr lang="de-DE" dirty="0"/>
              <a:t> </a:t>
            </a:r>
            <a:r>
              <a:rPr lang="de-DE" dirty="0" err="1"/>
              <a:t>reserved</a:t>
            </a:r>
            <a:endParaRPr lang="de-DE" dirty="0"/>
          </a:p>
        </p:txBody>
      </p:sp>
      <p:pic>
        <p:nvPicPr>
          <p:cNvPr id="9" name="Grafik 8">
            <a:extLst>
              <a:ext uri="{FF2B5EF4-FFF2-40B4-BE49-F238E27FC236}">
                <a16:creationId xmlns:a16="http://schemas.microsoft.com/office/drawing/2014/main" id="{44FFEC80-5A13-9424-3F61-C3720E9CD06A}"/>
              </a:ext>
            </a:extLst>
          </p:cNvPr>
          <p:cNvPicPr>
            <a:picLocks noChangeAspect="1"/>
          </p:cNvPicPr>
          <p:nvPr/>
        </p:nvPicPr>
        <p:blipFill>
          <a:blip r:embed="rId6"/>
          <a:stretch>
            <a:fillRect/>
          </a:stretch>
        </p:blipFill>
        <p:spPr>
          <a:xfrm>
            <a:off x="11481569" y="1753341"/>
            <a:ext cx="8243023" cy="11562904"/>
          </a:xfrm>
          <a:prstGeom prst="rect">
            <a:avLst/>
          </a:prstGeom>
        </p:spPr>
      </p:pic>
      <p:sp>
        <p:nvSpPr>
          <p:cNvPr id="10" name="DER WORKSHOP HAT SICH FÜR MICH GELOHNT, WEIL…">
            <a:extLst>
              <a:ext uri="{FF2B5EF4-FFF2-40B4-BE49-F238E27FC236}">
                <a16:creationId xmlns:a16="http://schemas.microsoft.com/office/drawing/2014/main" id="{E610967A-F8DD-E481-DE17-1633E5E13062}"/>
              </a:ext>
            </a:extLst>
          </p:cNvPr>
          <p:cNvSpPr txBox="1">
            <a:spLocks/>
          </p:cNvSpPr>
          <p:nvPr/>
        </p:nvSpPr>
        <p:spPr>
          <a:xfrm>
            <a:off x="742728" y="2801288"/>
            <a:ext cx="10056605" cy="8959615"/>
          </a:xfrm>
          <a:prstGeom prst="rect">
            <a:avLst/>
          </a:prstGeom>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9" tIns="91439" rIns="91439" bIns="91439">
            <a:normAutofit fontScale="70000" lnSpcReduction="20000"/>
          </a:bodyPr>
          <a:lstStyle>
            <a:lvl1pPr marL="0" marR="0" indent="0" algn="ctr" defTabSz="1700783" latinLnBrk="0">
              <a:lnSpc>
                <a:spcPct val="100000"/>
              </a:lnSpc>
              <a:spcBef>
                <a:spcPts val="0"/>
              </a:spcBef>
              <a:spcAft>
                <a:spcPts val="0"/>
              </a:spcAft>
              <a:buClrTx/>
              <a:buSzTx/>
              <a:buFontTx/>
              <a:buNone/>
              <a:tabLst/>
              <a:defRPr sz="18600" b="0" i="0" u="none" strike="noStrike" cap="none" spc="0" baseline="0">
                <a:solidFill>
                  <a:srgbClr val="FFFFFF"/>
                </a:solidFill>
                <a:uFillTx/>
                <a:latin typeface="Impact"/>
                <a:ea typeface="Impact"/>
                <a:cs typeface="Impact"/>
                <a:sym typeface="Impact"/>
              </a:defRPr>
            </a:lvl1pPr>
            <a:lvl2pPr marL="0" marR="0" indent="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2pPr>
            <a:lvl3pPr marL="0" marR="0" indent="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3pPr>
            <a:lvl4pPr marL="0" marR="0" indent="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4pPr>
            <a:lvl5pPr marL="0" marR="0" indent="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5pPr>
            <a:lvl6pPr marL="0" marR="0" indent="45720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6pPr>
            <a:lvl7pPr marL="0" marR="0" indent="91440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7pPr>
            <a:lvl8pPr marL="0" marR="0" indent="137160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8pPr>
            <a:lvl9pPr marL="0" marR="0" indent="182880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9pPr>
          </a:lstStyle>
          <a:p>
            <a:pPr hangingPunct="1"/>
            <a:endParaRPr lang="de-DE" dirty="0"/>
          </a:p>
          <a:p>
            <a:pPr hangingPunct="1"/>
            <a:r>
              <a:rPr lang="de-DE" dirty="0"/>
              <a:t>DIE WORKSHOP-REIHE HAT SICH GELOHNT</a:t>
            </a:r>
          </a:p>
        </p:txBody>
      </p:sp>
    </p:spTree>
    <p:extLst>
      <p:ext uri="{BB962C8B-B14F-4D97-AF65-F5344CB8AC3E}">
        <p14:creationId xmlns:p14="http://schemas.microsoft.com/office/powerpoint/2010/main" val="1767211635"/>
      </p:ext>
    </p:extLst>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7236C-4932-03FA-7F50-2C08C2D4EB41}"/>
            </a:ext>
          </a:extLst>
        </p:cNvPr>
        <p:cNvGrpSpPr/>
        <p:nvPr/>
      </p:nvGrpSpPr>
      <p:grpSpPr>
        <a:xfrm>
          <a:off x="0" y="0"/>
          <a:ext cx="0" cy="0"/>
          <a:chOff x="0" y="0"/>
          <a:chExt cx="0" cy="0"/>
        </a:xfrm>
      </p:grpSpPr>
      <p:pic>
        <p:nvPicPr>
          <p:cNvPr id="2255" name="smiley-163510_640.jpg" descr="smiley-163510_640.jpg">
            <a:extLst>
              <a:ext uri="{FF2B5EF4-FFF2-40B4-BE49-F238E27FC236}">
                <a16:creationId xmlns:a16="http://schemas.microsoft.com/office/drawing/2014/main" id="{114D0921-E678-85B9-D268-2F82C69A59D2}"/>
              </a:ext>
            </a:extLst>
          </p:cNvPr>
          <p:cNvPicPr>
            <a:picLocks noChangeAspect="1"/>
          </p:cNvPicPr>
          <p:nvPr/>
        </p:nvPicPr>
        <p:blipFill>
          <a:blip r:embed="rId5"/>
          <a:srcRect l="15669" t="4615" r="15898" b="4706"/>
          <a:stretch>
            <a:fillRect/>
          </a:stretch>
        </p:blipFill>
        <p:spPr>
          <a:xfrm>
            <a:off x="1274786" y="421472"/>
            <a:ext cx="3724282" cy="3701230"/>
          </a:xfrm>
          <a:custGeom>
            <a:avLst/>
            <a:gdLst/>
            <a:ahLst/>
            <a:cxnLst>
              <a:cxn ang="0">
                <a:pos x="wd2" y="hd2"/>
              </a:cxn>
              <a:cxn ang="5400000">
                <a:pos x="wd2" y="hd2"/>
              </a:cxn>
              <a:cxn ang="10800000">
                <a:pos x="wd2" y="hd2"/>
              </a:cxn>
              <a:cxn ang="16200000">
                <a:pos x="wd2" y="hd2"/>
              </a:cxn>
            </a:cxnLst>
            <a:rect l="0" t="0" r="r" b="b"/>
            <a:pathLst>
              <a:path w="21596" h="21510" extrusionOk="0">
                <a:moveTo>
                  <a:pt x="10835" y="0"/>
                </a:moveTo>
                <a:cubicBezTo>
                  <a:pt x="7748" y="0"/>
                  <a:pt x="5397" y="960"/>
                  <a:pt x="3247" y="3095"/>
                </a:cubicBezTo>
                <a:cubicBezTo>
                  <a:pt x="1115" y="5214"/>
                  <a:pt x="7" y="7895"/>
                  <a:pt x="0" y="10677"/>
                </a:cubicBezTo>
                <a:cubicBezTo>
                  <a:pt x="-4" y="12346"/>
                  <a:pt x="388" y="14052"/>
                  <a:pt x="1192" y="15694"/>
                </a:cubicBezTo>
                <a:cubicBezTo>
                  <a:pt x="2473" y="18307"/>
                  <a:pt x="5288" y="20556"/>
                  <a:pt x="8149" y="21250"/>
                </a:cubicBezTo>
                <a:cubicBezTo>
                  <a:pt x="9429" y="21560"/>
                  <a:pt x="11855" y="21600"/>
                  <a:pt x="13152" y="21333"/>
                </a:cubicBezTo>
                <a:cubicBezTo>
                  <a:pt x="14629" y="21029"/>
                  <a:pt x="16965" y="19829"/>
                  <a:pt x="18100" y="18791"/>
                </a:cubicBezTo>
                <a:cubicBezTo>
                  <a:pt x="19373" y="17627"/>
                  <a:pt x="20454" y="15929"/>
                  <a:pt x="21080" y="14102"/>
                </a:cubicBezTo>
                <a:cubicBezTo>
                  <a:pt x="21425" y="13098"/>
                  <a:pt x="21596" y="11945"/>
                  <a:pt x="21596" y="10781"/>
                </a:cubicBezTo>
                <a:cubicBezTo>
                  <a:pt x="21596" y="9616"/>
                  <a:pt x="21425" y="8441"/>
                  <a:pt x="21080" y="7390"/>
                </a:cubicBezTo>
                <a:cubicBezTo>
                  <a:pt x="19607" y="2893"/>
                  <a:pt x="15596" y="0"/>
                  <a:pt x="10835" y="0"/>
                </a:cubicBezTo>
                <a:close/>
              </a:path>
            </a:pathLst>
          </a:custGeom>
          <a:ln w="12700">
            <a:miter lim="400000"/>
          </a:ln>
          <a:effectLst>
            <a:outerShdw blurRad="190500" dist="279400" dir="5400000" rotWithShape="0">
              <a:srgbClr val="000000"/>
            </a:outerShdw>
          </a:effectLst>
        </p:spPr>
      </p:pic>
      <p:grpSp>
        <p:nvGrpSpPr>
          <p:cNvPr id="2261" name="Gruppieren">
            <a:extLst>
              <a:ext uri="{FF2B5EF4-FFF2-40B4-BE49-F238E27FC236}">
                <a16:creationId xmlns:a16="http://schemas.microsoft.com/office/drawing/2014/main" id="{CA1F798D-EFCC-02B1-8982-5870886F6227}"/>
              </a:ext>
            </a:extLst>
          </p:cNvPr>
          <p:cNvGrpSpPr/>
          <p:nvPr/>
        </p:nvGrpSpPr>
        <p:grpSpPr>
          <a:xfrm>
            <a:off x="21134455" y="12450762"/>
            <a:ext cx="3200536" cy="1266158"/>
            <a:chOff x="0" y="0"/>
            <a:chExt cx="3200534" cy="1266157"/>
          </a:xfrm>
        </p:grpSpPr>
        <p:grpSp>
          <p:nvGrpSpPr>
            <p:cNvPr id="2259" name="Gruppieren">
              <a:extLst>
                <a:ext uri="{FF2B5EF4-FFF2-40B4-BE49-F238E27FC236}">
                  <a16:creationId xmlns:a16="http://schemas.microsoft.com/office/drawing/2014/main" id="{D19D2F77-1591-B4DE-657A-21C94643BF99}"/>
                </a:ext>
              </a:extLst>
            </p:cNvPr>
            <p:cNvGrpSpPr/>
            <p:nvPr/>
          </p:nvGrpSpPr>
          <p:grpSpPr>
            <a:xfrm>
              <a:off x="0" y="304318"/>
              <a:ext cx="3176181" cy="961840"/>
              <a:chOff x="0" y="0"/>
              <a:chExt cx="3176180" cy="961838"/>
            </a:xfrm>
          </p:grpSpPr>
          <p:sp>
            <p:nvSpPr>
              <p:cNvPr id="2256" name="betaConcept">
                <a:extLst>
                  <a:ext uri="{FF2B5EF4-FFF2-40B4-BE49-F238E27FC236}">
                    <a16:creationId xmlns:a16="http://schemas.microsoft.com/office/drawing/2014/main" id="{C6E98330-1F39-9FD9-72B9-ECFDD2DBAA21}"/>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2257" name="academy">
                <a:extLst>
                  <a:ext uri="{FF2B5EF4-FFF2-40B4-BE49-F238E27FC236}">
                    <a16:creationId xmlns:a16="http://schemas.microsoft.com/office/drawing/2014/main" id="{7E1E1AE3-B538-16D5-9236-5AEAD91AF387}"/>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2258" name="pasted-image.png" descr="pasted-image.png">
                <a:extLst>
                  <a:ext uri="{FF2B5EF4-FFF2-40B4-BE49-F238E27FC236}">
                    <a16:creationId xmlns:a16="http://schemas.microsoft.com/office/drawing/2014/main" id="{D8D723D0-FE52-DE98-FA34-1852CD03490F}"/>
                  </a:ext>
                </a:extLst>
              </p:cNvPr>
              <p:cNvPicPr>
                <a:picLocks noChangeAspect="1"/>
              </p:cNvPicPr>
              <p:nvPr/>
            </p:nvPicPr>
            <p:blipFill>
              <a:blip r:embed="rId6"/>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2260" name="powered by">
              <a:extLst>
                <a:ext uri="{FF2B5EF4-FFF2-40B4-BE49-F238E27FC236}">
                  <a16:creationId xmlns:a16="http://schemas.microsoft.com/office/drawing/2014/main" id="{5BDE3425-8B62-3D2E-B088-B1E85E2C88C0}"/>
                </a:ext>
              </a:extLst>
            </p:cNvPr>
            <p:cNvSpPr txBox="1"/>
            <p:nvPr/>
          </p:nvSpPr>
          <p:spPr>
            <a:xfrm>
              <a:off x="1622153" y="0"/>
              <a:ext cx="1578382" cy="4476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a:defRPr sz="1800">
                  <a:latin typeface="Comfortaa Regular"/>
                  <a:ea typeface="Comfortaa Regular"/>
                  <a:cs typeface="Comfortaa Regular"/>
                  <a:sym typeface="Comfortaa Regular"/>
                </a:defRPr>
              </a:lvl1pPr>
            </a:lstStyle>
            <a:p>
              <a:r>
                <a:t>powered by </a:t>
              </a:r>
            </a:p>
          </p:txBody>
        </p:sp>
      </p:grpSp>
      <p:grpSp>
        <p:nvGrpSpPr>
          <p:cNvPr id="2265" name="Gruppieren">
            <a:extLst>
              <a:ext uri="{FF2B5EF4-FFF2-40B4-BE49-F238E27FC236}">
                <a16:creationId xmlns:a16="http://schemas.microsoft.com/office/drawing/2014/main" id="{8DC02E40-A1DF-FCCC-5BF3-74B9A5FE7F10}"/>
              </a:ext>
            </a:extLst>
          </p:cNvPr>
          <p:cNvGrpSpPr/>
          <p:nvPr/>
        </p:nvGrpSpPr>
        <p:grpSpPr>
          <a:xfrm>
            <a:off x="21134455" y="12755081"/>
            <a:ext cx="3176181" cy="961839"/>
            <a:chOff x="0" y="0"/>
            <a:chExt cx="3176180" cy="961838"/>
          </a:xfrm>
        </p:grpSpPr>
        <p:sp>
          <p:nvSpPr>
            <p:cNvPr id="2262" name="betaConcept">
              <a:extLst>
                <a:ext uri="{FF2B5EF4-FFF2-40B4-BE49-F238E27FC236}">
                  <a16:creationId xmlns:a16="http://schemas.microsoft.com/office/drawing/2014/main" id="{07EF01FB-B933-1FA5-D470-196289DA7AFA}"/>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2263" name="academy">
              <a:extLst>
                <a:ext uri="{FF2B5EF4-FFF2-40B4-BE49-F238E27FC236}">
                  <a16:creationId xmlns:a16="http://schemas.microsoft.com/office/drawing/2014/main" id="{3E918DA9-DE58-5A6B-F0B6-B29F9C964360}"/>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2264" name="pasted-image.png" descr="pasted-image.png">
              <a:extLst>
                <a:ext uri="{FF2B5EF4-FFF2-40B4-BE49-F238E27FC236}">
                  <a16:creationId xmlns:a16="http://schemas.microsoft.com/office/drawing/2014/main" id="{3B2352D1-B61D-ECD9-146E-FEADBF1015EA}"/>
                </a:ext>
              </a:extLst>
            </p:cNvPr>
            <p:cNvPicPr>
              <a:picLocks noChangeAspect="1"/>
            </p:cNvPicPr>
            <p:nvPr/>
          </p:nvPicPr>
          <p:blipFill>
            <a:blip r:embed="rId6"/>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2266" name="powered by">
            <a:extLst>
              <a:ext uri="{FF2B5EF4-FFF2-40B4-BE49-F238E27FC236}">
                <a16:creationId xmlns:a16="http://schemas.microsoft.com/office/drawing/2014/main" id="{27B352DC-B99A-3A46-8900-8AE79606C78F}"/>
              </a:ext>
            </a:extLst>
          </p:cNvPr>
          <p:cNvSpPr txBox="1"/>
          <p:nvPr/>
        </p:nvSpPr>
        <p:spPr>
          <a:xfrm>
            <a:off x="22756609" y="12450762"/>
            <a:ext cx="157838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pic>
        <p:nvPicPr>
          <p:cNvPr id="2267" name="pasted-image.png" descr="pasted-image.png">
            <a:extLst>
              <a:ext uri="{FF2B5EF4-FFF2-40B4-BE49-F238E27FC236}">
                <a16:creationId xmlns:a16="http://schemas.microsoft.com/office/drawing/2014/main" id="{9292101F-5EEA-67BB-61FF-1100A95E3672}"/>
              </a:ext>
            </a:extLst>
          </p:cNvPr>
          <p:cNvPicPr>
            <a:picLocks noChangeAspect="1"/>
          </p:cNvPicPr>
          <p:nvPr/>
        </p:nvPicPr>
        <p:blipFill>
          <a:blip r:embed="rId7"/>
          <a:stretch>
            <a:fillRect/>
          </a:stretch>
        </p:blipFill>
        <p:spPr>
          <a:xfrm>
            <a:off x="21097730" y="326980"/>
            <a:ext cx="2692401" cy="927101"/>
          </a:xfrm>
          <a:prstGeom prst="rect">
            <a:avLst/>
          </a:prstGeom>
          <a:ln w="12700">
            <a:miter lim="400000"/>
          </a:ln>
        </p:spPr>
      </p:pic>
      <p:grpSp>
        <p:nvGrpSpPr>
          <p:cNvPr id="2" name="Gruppieren 1">
            <a:extLst>
              <a:ext uri="{FF2B5EF4-FFF2-40B4-BE49-F238E27FC236}">
                <a16:creationId xmlns:a16="http://schemas.microsoft.com/office/drawing/2014/main" id="{B5B0E326-5FEF-75FD-557F-9CBE34F11B87}"/>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73E07455-B08F-4D6F-B20F-575D12BBC8F7}"/>
                </a:ext>
              </a:extLst>
            </p:cNvPr>
            <p:cNvSpPr/>
            <p:nvPr/>
          </p:nvSpPr>
          <p:spPr>
            <a:xfrm>
              <a:off x="0" y="-134479"/>
              <a:ext cx="24384000" cy="1497182"/>
            </a:xfrm>
            <a:prstGeom prst="rect">
              <a:avLst/>
            </a:prstGeom>
            <a:blipFill>
              <a:blip r:embed="rId8"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8431BA7B-D76C-9A9A-99DA-CCF8C279866B}"/>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519673DE-ABB1-EB3B-33A1-F62392DD32B9}"/>
                </a:ext>
              </a:extLst>
            </p:cNvPr>
            <p:cNvPicPr>
              <a:picLocks noChangeAspect="1"/>
            </p:cNvPicPr>
            <p:nvPr/>
          </p:nvPicPr>
          <p:blipFill>
            <a:blip r:embed="rId9"/>
            <a:stretch>
              <a:fillRect/>
            </a:stretch>
          </p:blipFill>
          <p:spPr>
            <a:xfrm>
              <a:off x="20790888" y="274886"/>
              <a:ext cx="2645433" cy="1100784"/>
            </a:xfrm>
            <a:prstGeom prst="rect">
              <a:avLst/>
            </a:prstGeom>
          </p:spPr>
        </p:pic>
      </p:grpSp>
      <p:pic>
        <p:nvPicPr>
          <p:cNvPr id="6" name="4128604-hd_1920_1080_30fps">
            <a:hlinkClick r:id="" action="ppaction://media"/>
            <a:extLst>
              <a:ext uri="{FF2B5EF4-FFF2-40B4-BE49-F238E27FC236}">
                <a16:creationId xmlns:a16="http://schemas.microsoft.com/office/drawing/2014/main" id="{6C13FFD5-07CD-13C0-8261-C0E4DD34F384}"/>
              </a:ext>
            </a:extLst>
          </p:cNvPr>
          <p:cNvPicPr>
            <a:picLocks noChangeAspect="1"/>
          </p:cNvPicPr>
          <p:nvPr>
            <a:videoFile r:link="rId2"/>
            <p:extLst>
              <p:ext uri="{DAA4B4D4-6D71-4841-9C94-3DE7FCFB9230}">
                <p14:media xmlns:p14="http://schemas.microsoft.com/office/powerpoint/2010/main" r:embed="rId1"/>
              </p:ext>
            </p:extLst>
          </p:nvPr>
        </p:nvPicPr>
        <p:blipFill>
          <a:blip r:embed="rId10"/>
          <a:srcRect l="18285"/>
          <a:stretch>
            <a:fillRect/>
          </a:stretch>
        </p:blipFill>
        <p:spPr>
          <a:xfrm>
            <a:off x="0" y="1306174"/>
            <a:ext cx="24384000" cy="16785073"/>
          </a:xfrm>
          <a:prstGeom prst="rect">
            <a:avLst/>
          </a:prstGeom>
        </p:spPr>
      </p:pic>
      <p:sp>
        <p:nvSpPr>
          <p:cNvPr id="8" name="Textfeld 7">
            <a:extLst>
              <a:ext uri="{FF2B5EF4-FFF2-40B4-BE49-F238E27FC236}">
                <a16:creationId xmlns:a16="http://schemas.microsoft.com/office/drawing/2014/main" id="{F49FA2BD-EC76-E5F0-F36C-B1CB16861F28}"/>
              </a:ext>
            </a:extLst>
          </p:cNvPr>
          <p:cNvSpPr txBox="1"/>
          <p:nvPr/>
        </p:nvSpPr>
        <p:spPr>
          <a:xfrm>
            <a:off x="382689" y="2162706"/>
            <a:ext cx="23407442" cy="105567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sz="28000" b="1" dirty="0">
                <a:solidFill>
                  <a:schemeClr val="bg1"/>
                </a:solidFill>
              </a:rPr>
              <a:t>GESCHAFFT!</a:t>
            </a:r>
          </a:p>
          <a:p>
            <a:r>
              <a:rPr lang="de-DE" sz="20000" b="1" dirty="0">
                <a:solidFill>
                  <a:schemeClr val="bg1"/>
                </a:solidFill>
              </a:rPr>
              <a:t>Herzlichen Glückwunsch!</a:t>
            </a:r>
          </a:p>
        </p:txBody>
      </p:sp>
    </p:spTree>
    <p:extLst>
      <p:ext uri="{BB962C8B-B14F-4D97-AF65-F5344CB8AC3E}">
        <p14:creationId xmlns:p14="http://schemas.microsoft.com/office/powerpoint/2010/main" val="24313474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04E5A-E2BF-C13F-00AE-8E1B66EAFD7A}"/>
            </a:ext>
          </a:extLst>
        </p:cNvPr>
        <p:cNvGrpSpPr/>
        <p:nvPr/>
      </p:nvGrpSpPr>
      <p:grpSpPr>
        <a:xfrm>
          <a:off x="0" y="0"/>
          <a:ext cx="0" cy="0"/>
          <a:chOff x="0" y="0"/>
          <a:chExt cx="0" cy="0"/>
        </a:xfrm>
      </p:grpSpPr>
      <p:sp>
        <p:nvSpPr>
          <p:cNvPr id="1687" name="betaConcept">
            <a:extLst>
              <a:ext uri="{FF2B5EF4-FFF2-40B4-BE49-F238E27FC236}">
                <a16:creationId xmlns:a16="http://schemas.microsoft.com/office/drawing/2014/main" id="{1E811DE9-4850-73EF-A7F7-818E447422D1}"/>
              </a:ext>
            </a:extLst>
          </p:cNvPr>
          <p:cNvSpPr txBox="1"/>
          <p:nvPr/>
        </p:nvSpPr>
        <p:spPr>
          <a:xfrm>
            <a:off x="21858588" y="12755081"/>
            <a:ext cx="2452048" cy="76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rPr dirty="0"/>
              <a:t>betaConcept</a:t>
            </a:r>
          </a:p>
        </p:txBody>
      </p:sp>
      <p:sp>
        <p:nvSpPr>
          <p:cNvPr id="1688" name="academy">
            <a:extLst>
              <a:ext uri="{FF2B5EF4-FFF2-40B4-BE49-F238E27FC236}">
                <a16:creationId xmlns:a16="http://schemas.microsoft.com/office/drawing/2014/main" id="{C3704800-57E4-61A7-5997-076D89AE8B18}"/>
              </a:ext>
            </a:extLst>
          </p:cNvPr>
          <p:cNvSpPr txBox="1"/>
          <p:nvPr/>
        </p:nvSpPr>
        <p:spPr>
          <a:xfrm>
            <a:off x="22422770" y="13209897"/>
            <a:ext cx="1882486" cy="507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689" name="pasted-image.png" descr="pasted-image.png">
            <a:extLst>
              <a:ext uri="{FF2B5EF4-FFF2-40B4-BE49-F238E27FC236}">
                <a16:creationId xmlns:a16="http://schemas.microsoft.com/office/drawing/2014/main" id="{3AE5EBC8-6635-D6E2-AB46-29E4F5B2EC4B}"/>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9DD9529A-0D14-C102-9F4F-20FDBBA90CF7}"/>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05DEB7CA-A0BD-E1D2-E40B-8073A80D7F76}"/>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3B94F2EA-0C24-A0D3-8EB5-220D99368419}"/>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CE15B2B7-6DAB-9ACD-F797-434CC2A6E295}"/>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1686" name="VERTRIEBS-PROZESS">
            <a:extLst>
              <a:ext uri="{FF2B5EF4-FFF2-40B4-BE49-F238E27FC236}">
                <a16:creationId xmlns:a16="http://schemas.microsoft.com/office/drawing/2014/main" id="{5EBD122D-90B9-A28F-D6B6-DC1CBC06357B}"/>
              </a:ext>
            </a:extLst>
          </p:cNvPr>
          <p:cNvSpPr txBox="1"/>
          <p:nvPr/>
        </p:nvSpPr>
        <p:spPr>
          <a:xfrm>
            <a:off x="2261564" y="-11468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DIE ERFOLGSFORMEL</a:t>
            </a:r>
            <a:endParaRPr dirty="0"/>
          </a:p>
        </p:txBody>
      </p:sp>
      <p:sp>
        <p:nvSpPr>
          <p:cNvPr id="7" name="Text Box 5">
            <a:extLst>
              <a:ext uri="{FF2B5EF4-FFF2-40B4-BE49-F238E27FC236}">
                <a16:creationId xmlns:a16="http://schemas.microsoft.com/office/drawing/2014/main" id="{77920134-6C31-4F8F-FCD4-49D69BDAA05D}"/>
              </a:ext>
            </a:extLst>
          </p:cNvPr>
          <p:cNvSpPr txBox="1">
            <a:spLocks noChangeArrowheads="1"/>
          </p:cNvSpPr>
          <p:nvPr/>
        </p:nvSpPr>
        <p:spPr bwMode="auto">
          <a:xfrm>
            <a:off x="6394097" y="5191127"/>
            <a:ext cx="9795585" cy="8045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80000" tIns="93600" rIns="180000" bIns="93600">
            <a:spAutoFit/>
          </a:bodyPr>
          <a:lstStyle>
            <a:lvl1pPr defTabSz="449263">
              <a:spcBef>
                <a:spcPct val="25000"/>
              </a:spcBef>
              <a:spcAft>
                <a:spcPct val="250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1pPr>
            <a:lvl2pPr marL="742950" indent="-285750" defTabSz="449263">
              <a:spcBef>
                <a:spcPct val="25000"/>
              </a:spcBef>
              <a:spcAft>
                <a:spcPct val="25000"/>
              </a:spcAft>
              <a:buClr>
                <a:srgbClr val="FF9900"/>
              </a:buClr>
              <a:buSzPct val="125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2pPr>
            <a:lvl3pPr marL="1143000" indent="-228600" defTabSz="449263">
              <a:spcAft>
                <a:spcPct val="25000"/>
              </a:spcAft>
              <a:buClr>
                <a:srgbClr val="000066"/>
              </a:buClr>
              <a:buSzPct val="125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3pPr>
            <a:lvl4pPr marL="1600200" indent="-228600" defTabSz="449263">
              <a:spcBef>
                <a:spcPct val="20000"/>
              </a:spcBef>
              <a:buSzPct val="12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66"/>
                </a:solidFill>
                <a:latin typeface="Arial" panose="020B0604020202020204" pitchFamily="34" charset="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9pPr>
          </a:lstStyle>
          <a:p>
            <a:pPr eaLnBrk="1" hangingPunct="1">
              <a:spcBef>
                <a:spcPct val="0"/>
              </a:spcBef>
              <a:spcAft>
                <a:spcPct val="0"/>
              </a:spcAft>
              <a:buClr>
                <a:srgbClr val="000066"/>
              </a:buClr>
            </a:pPr>
            <a:r>
              <a:rPr lang="de-DE" altLang="de-DE" sz="4000" b="1" dirty="0">
                <a:solidFill>
                  <a:srgbClr val="000066"/>
                </a:solidFill>
                <a:cs typeface="Arial" panose="020B0604020202020204" pitchFamily="34" charset="0"/>
              </a:rPr>
              <a:t>Wissen</a:t>
            </a:r>
            <a:r>
              <a:rPr lang="de-DE" altLang="de-DE" sz="3200" b="1" dirty="0">
                <a:solidFill>
                  <a:srgbClr val="000066"/>
                </a:solidFill>
                <a:cs typeface="Arial" panose="020B0604020202020204" pitchFamily="34" charset="0"/>
              </a:rPr>
              <a:t>  x </a:t>
            </a:r>
            <a:r>
              <a:rPr lang="de-DE" altLang="de-DE" sz="4000" b="1" dirty="0">
                <a:solidFill>
                  <a:srgbClr val="000066"/>
                </a:solidFill>
                <a:cs typeface="Arial" panose="020B0604020202020204" pitchFamily="34" charset="0"/>
              </a:rPr>
              <a:t> Energie  </a:t>
            </a:r>
            <a:r>
              <a:rPr lang="de-DE" altLang="de-DE" sz="3200" b="1" dirty="0">
                <a:solidFill>
                  <a:srgbClr val="000066"/>
                </a:solidFill>
                <a:cs typeface="Arial" panose="020B0604020202020204" pitchFamily="34" charset="0"/>
              </a:rPr>
              <a:t>x  </a:t>
            </a:r>
            <a:r>
              <a:rPr lang="de-DE" altLang="de-DE" sz="4000" b="1" dirty="0">
                <a:solidFill>
                  <a:srgbClr val="000066"/>
                </a:solidFill>
                <a:cs typeface="Arial" panose="020B0604020202020204" pitchFamily="34" charset="0"/>
              </a:rPr>
              <a:t>Zeit</a:t>
            </a:r>
            <a:r>
              <a:rPr lang="de-DE" altLang="de-DE" sz="3200" b="1" dirty="0">
                <a:solidFill>
                  <a:srgbClr val="000066"/>
                </a:solidFill>
                <a:cs typeface="Arial" panose="020B0604020202020204" pitchFamily="34" charset="0"/>
              </a:rPr>
              <a:t>  x  </a:t>
            </a:r>
            <a:r>
              <a:rPr lang="de-DE" altLang="de-DE" sz="4000" b="1" dirty="0">
                <a:solidFill>
                  <a:srgbClr val="000066"/>
                </a:solidFill>
                <a:cs typeface="Arial" panose="020B0604020202020204" pitchFamily="34" charset="0"/>
              </a:rPr>
              <a:t>Zielklarheit</a:t>
            </a:r>
          </a:p>
        </p:txBody>
      </p:sp>
      <p:sp>
        <p:nvSpPr>
          <p:cNvPr id="9" name="Text Box 7">
            <a:extLst>
              <a:ext uri="{FF2B5EF4-FFF2-40B4-BE49-F238E27FC236}">
                <a16:creationId xmlns:a16="http://schemas.microsoft.com/office/drawing/2014/main" id="{6790153F-DAF9-4710-D500-5E0A418F3DE8}"/>
              </a:ext>
            </a:extLst>
          </p:cNvPr>
          <p:cNvSpPr txBox="1">
            <a:spLocks noChangeArrowheads="1"/>
          </p:cNvSpPr>
          <p:nvPr/>
        </p:nvSpPr>
        <p:spPr bwMode="auto">
          <a:xfrm>
            <a:off x="3970535" y="5559427"/>
            <a:ext cx="3171379" cy="8032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0" tIns="93600" rIns="180000" bIns="93600">
            <a:spAutoFit/>
          </a:bodyPr>
          <a:lstStyle>
            <a:lvl1pPr defTabSz="449263">
              <a:spcBef>
                <a:spcPct val="25000"/>
              </a:spcBef>
              <a:spcAft>
                <a:spcPct val="250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1pPr>
            <a:lvl2pPr marL="742950" indent="-285750" defTabSz="449263">
              <a:spcBef>
                <a:spcPct val="25000"/>
              </a:spcBef>
              <a:spcAft>
                <a:spcPct val="25000"/>
              </a:spcAft>
              <a:buClr>
                <a:srgbClr val="FF9900"/>
              </a:buClr>
              <a:buSzPct val="125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2pPr>
            <a:lvl3pPr marL="1143000" indent="-228600" defTabSz="449263">
              <a:spcAft>
                <a:spcPct val="25000"/>
              </a:spcAft>
              <a:buClr>
                <a:srgbClr val="000066"/>
              </a:buClr>
              <a:buSzPct val="125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3pPr>
            <a:lvl4pPr marL="1600200" indent="-228600" defTabSz="449263">
              <a:spcBef>
                <a:spcPct val="20000"/>
              </a:spcBef>
              <a:buSzPct val="12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66"/>
                </a:solidFill>
                <a:latin typeface="Arial" panose="020B0604020202020204" pitchFamily="34" charset="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9pPr>
          </a:lstStyle>
          <a:p>
            <a:pPr hangingPunct="1">
              <a:spcBef>
                <a:spcPts val="4500"/>
              </a:spcBef>
              <a:spcAft>
                <a:spcPct val="0"/>
              </a:spcAft>
              <a:buClr>
                <a:srgbClr val="000066"/>
              </a:buClr>
            </a:pPr>
            <a:r>
              <a:rPr lang="de-DE" altLang="de-DE" sz="4000" b="1" dirty="0">
                <a:solidFill>
                  <a:srgbClr val="000066"/>
                </a:solidFill>
                <a:cs typeface="Arial" panose="020B0604020202020204" pitchFamily="34" charset="0"/>
              </a:rPr>
              <a:t>E =</a:t>
            </a:r>
          </a:p>
        </p:txBody>
      </p:sp>
      <p:sp>
        <p:nvSpPr>
          <p:cNvPr id="10" name="Line 8">
            <a:extLst>
              <a:ext uri="{FF2B5EF4-FFF2-40B4-BE49-F238E27FC236}">
                <a16:creationId xmlns:a16="http://schemas.microsoft.com/office/drawing/2014/main" id="{FFEFCB65-CA12-5CBB-7CE7-B6DFC48723AA}"/>
              </a:ext>
            </a:extLst>
          </p:cNvPr>
          <p:cNvSpPr>
            <a:spLocks noChangeShapeType="1"/>
          </p:cNvSpPr>
          <p:nvPr/>
        </p:nvSpPr>
        <p:spPr bwMode="auto">
          <a:xfrm>
            <a:off x="6270085" y="5949952"/>
            <a:ext cx="10385966" cy="0"/>
          </a:xfrm>
          <a:prstGeom prst="line">
            <a:avLst/>
          </a:prstGeom>
          <a:ln w="57150">
            <a:headEnd/>
            <a:tailEnd/>
          </a:ln>
        </p:spPr>
        <p:style>
          <a:lnRef idx="3">
            <a:schemeClr val="dk1"/>
          </a:lnRef>
          <a:fillRef idx="0">
            <a:schemeClr val="dk1"/>
          </a:fillRef>
          <a:effectRef idx="2">
            <a:schemeClr val="dk1"/>
          </a:effectRef>
          <a:fontRef idx="minor">
            <a:schemeClr val="tx1"/>
          </a:fontRef>
        </p:style>
        <p:txBody>
          <a:bodyPr/>
          <a:lstStyle/>
          <a:p>
            <a:endParaRPr lang="de-DE" sz="10000" dirty="0"/>
          </a:p>
        </p:txBody>
      </p:sp>
      <p:sp>
        <p:nvSpPr>
          <p:cNvPr id="11" name="Text Box 10">
            <a:extLst>
              <a:ext uri="{FF2B5EF4-FFF2-40B4-BE49-F238E27FC236}">
                <a16:creationId xmlns:a16="http://schemas.microsoft.com/office/drawing/2014/main" id="{C6A19C06-1461-CF21-5F3A-5EC8FADA4C4E}"/>
              </a:ext>
            </a:extLst>
          </p:cNvPr>
          <p:cNvSpPr txBox="1">
            <a:spLocks noChangeArrowheads="1"/>
          </p:cNvSpPr>
          <p:nvPr/>
        </p:nvSpPr>
        <p:spPr bwMode="auto">
          <a:xfrm>
            <a:off x="8188872" y="8096251"/>
            <a:ext cx="4685212" cy="1297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80000" tIns="93600" rIns="180000" bIns="93600">
            <a:spAutoFit/>
          </a:bodyPr>
          <a:lstStyle>
            <a:lvl1pPr defTabSz="449263">
              <a:spcBef>
                <a:spcPct val="25000"/>
              </a:spcBef>
              <a:spcAft>
                <a:spcPct val="250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1pPr>
            <a:lvl2pPr marL="742950" indent="-285750" defTabSz="449263">
              <a:spcBef>
                <a:spcPct val="25000"/>
              </a:spcBef>
              <a:spcAft>
                <a:spcPct val="25000"/>
              </a:spcAft>
              <a:buClr>
                <a:srgbClr val="FF9900"/>
              </a:buClr>
              <a:buSzPct val="125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2pPr>
            <a:lvl3pPr marL="1143000" indent="-228600" defTabSz="449263">
              <a:spcAft>
                <a:spcPct val="25000"/>
              </a:spcAft>
              <a:buClr>
                <a:srgbClr val="000066"/>
              </a:buClr>
              <a:buSzPct val="125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3pPr>
            <a:lvl4pPr marL="1600200" indent="-228600" defTabSz="449263">
              <a:spcBef>
                <a:spcPct val="20000"/>
              </a:spcBef>
              <a:buSzPct val="12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66"/>
                </a:solidFill>
                <a:latin typeface="Arial" panose="020B0604020202020204" pitchFamily="34" charset="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9pPr>
          </a:lstStyle>
          <a:p>
            <a:pPr algn="ctr" eaLnBrk="1" hangingPunct="1">
              <a:spcBef>
                <a:spcPct val="0"/>
              </a:spcBef>
              <a:spcAft>
                <a:spcPct val="0"/>
              </a:spcAft>
              <a:buClr>
                <a:srgbClr val="000066"/>
              </a:buClr>
            </a:pPr>
            <a:r>
              <a:rPr lang="de-DE" altLang="de-DE" sz="3600" b="1" dirty="0">
                <a:solidFill>
                  <a:srgbClr val="FF0000"/>
                </a:solidFill>
                <a:cs typeface="Arial" panose="020B0604020202020204" pitchFamily="34" charset="0"/>
              </a:rPr>
              <a:t>innere</a:t>
            </a:r>
            <a:r>
              <a:rPr lang="de-DE" altLang="de-DE" sz="3600" b="1" dirty="0">
                <a:solidFill>
                  <a:srgbClr val="000066"/>
                </a:solidFill>
                <a:cs typeface="Arial" panose="020B0604020202020204" pitchFamily="34" charset="0"/>
              </a:rPr>
              <a:t>    +     </a:t>
            </a:r>
            <a:r>
              <a:rPr lang="de-DE" altLang="de-DE" sz="3600" b="1" dirty="0">
                <a:solidFill>
                  <a:srgbClr val="FF0000"/>
                </a:solidFill>
                <a:cs typeface="Arial" panose="020B0604020202020204" pitchFamily="34" charset="0"/>
              </a:rPr>
              <a:t>äußere</a:t>
            </a:r>
            <a:br>
              <a:rPr lang="de-DE" altLang="de-DE" sz="3600" b="1" dirty="0">
                <a:solidFill>
                  <a:srgbClr val="000066"/>
                </a:solidFill>
                <a:cs typeface="Arial" panose="020B0604020202020204" pitchFamily="34" charset="0"/>
              </a:rPr>
            </a:br>
            <a:r>
              <a:rPr lang="de-DE" altLang="de-DE" sz="3600" b="1" dirty="0">
                <a:solidFill>
                  <a:srgbClr val="FF0000"/>
                </a:solidFill>
                <a:cs typeface="Arial" panose="020B0604020202020204" pitchFamily="34" charset="0"/>
              </a:rPr>
              <a:t>Widerstände</a:t>
            </a:r>
          </a:p>
        </p:txBody>
      </p:sp>
      <p:grpSp>
        <p:nvGrpSpPr>
          <p:cNvPr id="12" name="Group 32">
            <a:extLst>
              <a:ext uri="{FF2B5EF4-FFF2-40B4-BE49-F238E27FC236}">
                <a16:creationId xmlns:a16="http://schemas.microsoft.com/office/drawing/2014/main" id="{4AA28D34-85F2-B84E-B2DD-C2AB2C8B9B74}"/>
              </a:ext>
            </a:extLst>
          </p:cNvPr>
          <p:cNvGrpSpPr>
            <a:grpSpLocks/>
          </p:cNvGrpSpPr>
          <p:nvPr/>
        </p:nvGrpSpPr>
        <p:grpSpPr bwMode="auto">
          <a:xfrm>
            <a:off x="9167664" y="6108701"/>
            <a:ext cx="2571751" cy="1987549"/>
            <a:chOff x="2225" y="2025"/>
            <a:chExt cx="810" cy="626"/>
          </a:xfrm>
        </p:grpSpPr>
        <p:sp>
          <p:nvSpPr>
            <p:cNvPr id="13" name="Text Box 6">
              <a:extLst>
                <a:ext uri="{FF2B5EF4-FFF2-40B4-BE49-F238E27FC236}">
                  <a16:creationId xmlns:a16="http://schemas.microsoft.com/office/drawing/2014/main" id="{96A1EADA-B26F-87AF-281A-92A16C03559C}"/>
                </a:ext>
              </a:extLst>
            </p:cNvPr>
            <p:cNvSpPr txBox="1">
              <a:spLocks noChangeArrowheads="1"/>
            </p:cNvSpPr>
            <p:nvPr/>
          </p:nvSpPr>
          <p:spPr bwMode="auto">
            <a:xfrm>
              <a:off x="2225" y="2025"/>
              <a:ext cx="810" cy="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80000" tIns="93600" rIns="180000" bIns="93600">
              <a:spAutoFit/>
            </a:bodyPr>
            <a:lstStyle>
              <a:lvl1pPr defTabSz="449263">
                <a:spcBef>
                  <a:spcPct val="25000"/>
                </a:spcBef>
                <a:spcAft>
                  <a:spcPct val="250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1pPr>
              <a:lvl2pPr marL="742950" indent="-285750" defTabSz="449263">
                <a:spcBef>
                  <a:spcPct val="25000"/>
                </a:spcBef>
                <a:spcAft>
                  <a:spcPct val="25000"/>
                </a:spcAft>
                <a:buClr>
                  <a:srgbClr val="FF9900"/>
                </a:buClr>
                <a:buSzPct val="125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2pPr>
              <a:lvl3pPr marL="1143000" indent="-228600" defTabSz="449263">
                <a:spcAft>
                  <a:spcPct val="25000"/>
                </a:spcAft>
                <a:buClr>
                  <a:srgbClr val="000066"/>
                </a:buClr>
                <a:buSzPct val="125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3pPr>
              <a:lvl4pPr marL="1600200" indent="-228600" defTabSz="449263">
                <a:spcBef>
                  <a:spcPct val="20000"/>
                </a:spcBef>
                <a:buSzPct val="12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66"/>
                  </a:solidFill>
                  <a:latin typeface="Arial" panose="020B0604020202020204" pitchFamily="34" charset="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9pPr>
            </a:lstStyle>
            <a:p>
              <a:pPr eaLnBrk="1" hangingPunct="1">
                <a:spcBef>
                  <a:spcPct val="0"/>
                </a:spcBef>
                <a:spcAft>
                  <a:spcPct val="0"/>
                </a:spcAft>
                <a:buClr>
                  <a:srgbClr val="000066"/>
                </a:buClr>
              </a:pPr>
              <a:r>
                <a:rPr lang="de-DE" altLang="de-DE" sz="4000" b="1" dirty="0">
                  <a:solidFill>
                    <a:srgbClr val="FF0000"/>
                  </a:solidFill>
                  <a:cs typeface="Arial" panose="020B0604020202020204" pitchFamily="34" charset="0"/>
                </a:rPr>
                <a:t>IW </a:t>
              </a:r>
              <a:r>
                <a:rPr lang="de-DE" altLang="de-DE" sz="4000" b="1" dirty="0">
                  <a:solidFill>
                    <a:srgbClr val="000066"/>
                  </a:solidFill>
                  <a:cs typeface="Arial" panose="020B0604020202020204" pitchFamily="34" charset="0"/>
                </a:rPr>
                <a:t> + </a:t>
              </a:r>
              <a:r>
                <a:rPr lang="de-DE" altLang="de-DE" sz="4000" b="1" dirty="0">
                  <a:solidFill>
                    <a:srgbClr val="FF0000"/>
                  </a:solidFill>
                  <a:cs typeface="Arial" panose="020B0604020202020204" pitchFamily="34" charset="0"/>
                </a:rPr>
                <a:t>ÄW</a:t>
              </a:r>
            </a:p>
          </p:txBody>
        </p:sp>
        <p:sp>
          <p:nvSpPr>
            <p:cNvPr id="14" name="Line 11">
              <a:extLst>
                <a:ext uri="{FF2B5EF4-FFF2-40B4-BE49-F238E27FC236}">
                  <a16:creationId xmlns:a16="http://schemas.microsoft.com/office/drawing/2014/main" id="{299C4C13-8083-39F7-E05A-A2D22F55D069}"/>
                </a:ext>
              </a:extLst>
            </p:cNvPr>
            <p:cNvSpPr>
              <a:spLocks noChangeShapeType="1"/>
            </p:cNvSpPr>
            <p:nvPr/>
          </p:nvSpPr>
          <p:spPr bwMode="auto">
            <a:xfrm flipH="1">
              <a:off x="2244" y="2255"/>
              <a:ext cx="141" cy="396"/>
            </a:xfrm>
            <a:prstGeom prst="line">
              <a:avLst/>
            </a:prstGeom>
            <a:noFill/>
            <a:ln w="28440">
              <a:solidFill>
                <a:srgbClr val="00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0000"/>
            </a:p>
          </p:txBody>
        </p:sp>
        <p:sp>
          <p:nvSpPr>
            <p:cNvPr id="15" name="Line 12">
              <a:extLst>
                <a:ext uri="{FF2B5EF4-FFF2-40B4-BE49-F238E27FC236}">
                  <a16:creationId xmlns:a16="http://schemas.microsoft.com/office/drawing/2014/main" id="{571CF93D-DA5B-F45E-B100-052E5C931421}"/>
                </a:ext>
              </a:extLst>
            </p:cNvPr>
            <p:cNvSpPr>
              <a:spLocks noChangeShapeType="1"/>
            </p:cNvSpPr>
            <p:nvPr/>
          </p:nvSpPr>
          <p:spPr bwMode="auto">
            <a:xfrm>
              <a:off x="2799" y="2243"/>
              <a:ext cx="139" cy="396"/>
            </a:xfrm>
            <a:prstGeom prst="line">
              <a:avLst/>
            </a:prstGeom>
            <a:noFill/>
            <a:ln w="28440">
              <a:solidFill>
                <a:srgbClr val="00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0000"/>
            </a:p>
          </p:txBody>
        </p:sp>
      </p:grpSp>
      <p:grpSp>
        <p:nvGrpSpPr>
          <p:cNvPr id="16" name="Group 13">
            <a:extLst>
              <a:ext uri="{FF2B5EF4-FFF2-40B4-BE49-F238E27FC236}">
                <a16:creationId xmlns:a16="http://schemas.microsoft.com/office/drawing/2014/main" id="{9A9DB42B-867B-1645-4443-1E2CC4CD9C7A}"/>
              </a:ext>
            </a:extLst>
          </p:cNvPr>
          <p:cNvGrpSpPr>
            <a:grpSpLocks/>
          </p:cNvGrpSpPr>
          <p:nvPr/>
        </p:nvGrpSpPr>
        <p:grpSpPr bwMode="auto">
          <a:xfrm>
            <a:off x="5063501" y="8556618"/>
            <a:ext cx="3000374" cy="1670050"/>
            <a:chOff x="993" y="3147"/>
            <a:chExt cx="945" cy="526"/>
          </a:xfrm>
        </p:grpSpPr>
        <p:sp>
          <p:nvSpPr>
            <p:cNvPr id="17" name="Oval 14">
              <a:extLst>
                <a:ext uri="{FF2B5EF4-FFF2-40B4-BE49-F238E27FC236}">
                  <a16:creationId xmlns:a16="http://schemas.microsoft.com/office/drawing/2014/main" id="{644F3DDA-25D5-3AA7-975F-0B8BFB76A654}"/>
                </a:ext>
              </a:extLst>
            </p:cNvPr>
            <p:cNvSpPr>
              <a:spLocks noChangeArrowheads="1"/>
            </p:cNvSpPr>
            <p:nvPr/>
          </p:nvSpPr>
          <p:spPr bwMode="auto">
            <a:xfrm>
              <a:off x="993" y="3147"/>
              <a:ext cx="674" cy="526"/>
            </a:xfrm>
            <a:prstGeom prst="ellipse">
              <a:avLst/>
            </a:prstGeom>
            <a:solidFill>
              <a:srgbClr val="BBE0E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80000" tIns="93600" rIns="180000" bIns="93600" anchor="ctr"/>
            <a:lstStyle>
              <a:lvl1pPr defTabSz="449263">
                <a:spcBef>
                  <a:spcPct val="25000"/>
                </a:spcBef>
                <a:spcAft>
                  <a:spcPct val="250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1pPr>
              <a:lvl2pPr marL="742950" indent="-285750" defTabSz="449263">
                <a:spcBef>
                  <a:spcPct val="25000"/>
                </a:spcBef>
                <a:spcAft>
                  <a:spcPct val="25000"/>
                </a:spcAft>
                <a:buClr>
                  <a:srgbClr val="FF9900"/>
                </a:buClr>
                <a:buSzPct val="125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2pPr>
              <a:lvl3pPr marL="1143000" indent="-228600" defTabSz="449263">
                <a:spcAft>
                  <a:spcPct val="25000"/>
                </a:spcAft>
                <a:buClr>
                  <a:srgbClr val="000066"/>
                </a:buClr>
                <a:buSzPct val="125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3pPr>
              <a:lvl4pPr marL="1600200" indent="-228600" defTabSz="449263">
                <a:spcBef>
                  <a:spcPct val="20000"/>
                </a:spcBef>
                <a:buSzPct val="12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66"/>
                  </a:solidFill>
                  <a:latin typeface="Arial" panose="020B0604020202020204" pitchFamily="34" charset="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9pPr>
            </a:lstStyle>
            <a:p>
              <a:pPr algn="ctr" eaLnBrk="1" hangingPunct="1">
                <a:spcBef>
                  <a:spcPct val="0"/>
                </a:spcBef>
                <a:spcAft>
                  <a:spcPct val="0"/>
                </a:spcAft>
                <a:buClr>
                  <a:srgbClr val="000066"/>
                </a:buClr>
              </a:pPr>
              <a:r>
                <a:rPr lang="de-DE" altLang="de-DE" sz="4000" b="1" dirty="0">
                  <a:solidFill>
                    <a:srgbClr val="FF0000"/>
                  </a:solidFill>
                  <a:cs typeface="Arial" panose="020B0604020202020204" pitchFamily="34" charset="0"/>
                </a:rPr>
                <a:t>ICH</a:t>
              </a:r>
            </a:p>
          </p:txBody>
        </p:sp>
        <p:sp>
          <p:nvSpPr>
            <p:cNvPr id="18" name="Line 15">
              <a:extLst>
                <a:ext uri="{FF2B5EF4-FFF2-40B4-BE49-F238E27FC236}">
                  <a16:creationId xmlns:a16="http://schemas.microsoft.com/office/drawing/2014/main" id="{4FDCC4A7-D56F-1D3A-9B65-F4BBACE70205}"/>
                </a:ext>
              </a:extLst>
            </p:cNvPr>
            <p:cNvSpPr>
              <a:spLocks noChangeShapeType="1"/>
            </p:cNvSpPr>
            <p:nvPr/>
          </p:nvSpPr>
          <p:spPr bwMode="auto">
            <a:xfrm flipH="1">
              <a:off x="1666" y="3159"/>
              <a:ext cx="272" cy="142"/>
            </a:xfrm>
            <a:prstGeom prst="line">
              <a:avLst/>
            </a:prstGeom>
            <a:noFill/>
            <a:ln w="28440">
              <a:solidFill>
                <a:srgbClr val="00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0000"/>
            </a:p>
          </p:txBody>
        </p:sp>
      </p:grpSp>
      <p:grpSp>
        <p:nvGrpSpPr>
          <p:cNvPr id="19" name="Group 16">
            <a:extLst>
              <a:ext uri="{FF2B5EF4-FFF2-40B4-BE49-F238E27FC236}">
                <a16:creationId xmlns:a16="http://schemas.microsoft.com/office/drawing/2014/main" id="{BFEAC901-1FCD-8581-AA50-2EE9F0F86CED}"/>
              </a:ext>
            </a:extLst>
          </p:cNvPr>
          <p:cNvGrpSpPr>
            <a:grpSpLocks/>
          </p:cNvGrpSpPr>
          <p:nvPr/>
        </p:nvGrpSpPr>
        <p:grpSpPr bwMode="auto">
          <a:xfrm>
            <a:off x="12999081" y="8556618"/>
            <a:ext cx="7426324" cy="1670050"/>
            <a:chOff x="3412" y="3147"/>
            <a:chExt cx="2339" cy="526"/>
          </a:xfrm>
        </p:grpSpPr>
        <p:sp>
          <p:nvSpPr>
            <p:cNvPr id="20" name="Oval 17">
              <a:extLst>
                <a:ext uri="{FF2B5EF4-FFF2-40B4-BE49-F238E27FC236}">
                  <a16:creationId xmlns:a16="http://schemas.microsoft.com/office/drawing/2014/main" id="{3C98FA1A-FEE5-1C1D-0ABC-C3F83AE06B00}"/>
                </a:ext>
              </a:extLst>
            </p:cNvPr>
            <p:cNvSpPr>
              <a:spLocks noChangeArrowheads="1"/>
            </p:cNvSpPr>
            <p:nvPr/>
          </p:nvSpPr>
          <p:spPr bwMode="auto">
            <a:xfrm>
              <a:off x="3667" y="3147"/>
              <a:ext cx="2084" cy="526"/>
            </a:xfrm>
            <a:prstGeom prst="ellipse">
              <a:avLst/>
            </a:prstGeom>
            <a:solidFill>
              <a:srgbClr val="BBE0E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80000" tIns="93600" rIns="180000" bIns="93600" anchor="ctr"/>
            <a:lstStyle>
              <a:lvl1pPr defTabSz="449263">
                <a:spcBef>
                  <a:spcPct val="25000"/>
                </a:spcBef>
                <a:spcAft>
                  <a:spcPct val="250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1pPr>
              <a:lvl2pPr marL="742950" indent="-285750" defTabSz="449263">
                <a:spcBef>
                  <a:spcPct val="25000"/>
                </a:spcBef>
                <a:spcAft>
                  <a:spcPct val="25000"/>
                </a:spcAft>
                <a:buClr>
                  <a:srgbClr val="FF9900"/>
                </a:buClr>
                <a:buSzPct val="125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2pPr>
              <a:lvl3pPr marL="1143000" indent="-228600" defTabSz="449263">
                <a:spcAft>
                  <a:spcPct val="25000"/>
                </a:spcAft>
                <a:buClr>
                  <a:srgbClr val="000066"/>
                </a:buClr>
                <a:buSzPct val="125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3pPr>
              <a:lvl4pPr marL="1600200" indent="-228600" defTabSz="449263">
                <a:spcBef>
                  <a:spcPct val="20000"/>
                </a:spcBef>
                <a:buSzPct val="12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66"/>
                  </a:solidFill>
                  <a:latin typeface="Arial" panose="020B0604020202020204" pitchFamily="34" charset="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9pPr>
            </a:lstStyle>
            <a:p>
              <a:pPr algn="ctr" eaLnBrk="1" hangingPunct="1">
                <a:spcBef>
                  <a:spcPct val="0"/>
                </a:spcBef>
                <a:spcAft>
                  <a:spcPct val="0"/>
                </a:spcAft>
                <a:buClr>
                  <a:srgbClr val="000066"/>
                </a:buClr>
              </a:pPr>
              <a:r>
                <a:rPr lang="de-DE" altLang="de-DE" sz="2800" b="1" dirty="0">
                  <a:solidFill>
                    <a:srgbClr val="FF0000"/>
                  </a:solidFill>
                  <a:cs typeface="Arial" panose="020B0604020202020204" pitchFamily="34" charset="0"/>
                </a:rPr>
                <a:t>Die mich umgebenden</a:t>
              </a:r>
              <a:br>
                <a:rPr lang="de-DE" altLang="de-DE" sz="3200" b="1" dirty="0">
                  <a:solidFill>
                    <a:srgbClr val="FF0000"/>
                  </a:solidFill>
                  <a:cs typeface="Arial" panose="020B0604020202020204" pitchFamily="34" charset="0"/>
                </a:rPr>
              </a:br>
              <a:r>
                <a:rPr lang="de-DE" altLang="de-DE" sz="4000" b="1" dirty="0">
                  <a:solidFill>
                    <a:srgbClr val="FF0000"/>
                  </a:solidFill>
                  <a:cs typeface="Arial" panose="020B0604020202020204" pitchFamily="34" charset="0"/>
                </a:rPr>
                <a:t>Rahmenbedingungen</a:t>
              </a:r>
            </a:p>
          </p:txBody>
        </p:sp>
        <p:sp>
          <p:nvSpPr>
            <p:cNvPr id="21" name="Line 18">
              <a:extLst>
                <a:ext uri="{FF2B5EF4-FFF2-40B4-BE49-F238E27FC236}">
                  <a16:creationId xmlns:a16="http://schemas.microsoft.com/office/drawing/2014/main" id="{4BC759B1-C4A7-6D7A-42BA-D324F0A69E2A}"/>
                </a:ext>
              </a:extLst>
            </p:cNvPr>
            <p:cNvSpPr>
              <a:spLocks noChangeShapeType="1"/>
            </p:cNvSpPr>
            <p:nvPr/>
          </p:nvSpPr>
          <p:spPr bwMode="auto">
            <a:xfrm>
              <a:off x="3412" y="3174"/>
              <a:ext cx="270" cy="142"/>
            </a:xfrm>
            <a:prstGeom prst="line">
              <a:avLst/>
            </a:prstGeom>
            <a:noFill/>
            <a:ln w="28440">
              <a:solidFill>
                <a:srgbClr val="00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0000"/>
            </a:p>
          </p:txBody>
        </p:sp>
      </p:grpSp>
      <p:grpSp>
        <p:nvGrpSpPr>
          <p:cNvPr id="22" name="Gruppieren 21">
            <a:extLst>
              <a:ext uri="{FF2B5EF4-FFF2-40B4-BE49-F238E27FC236}">
                <a16:creationId xmlns:a16="http://schemas.microsoft.com/office/drawing/2014/main" id="{34035164-6BD1-18B8-008B-60447DF005FF}"/>
              </a:ext>
            </a:extLst>
          </p:cNvPr>
          <p:cNvGrpSpPr>
            <a:grpSpLocks/>
          </p:cNvGrpSpPr>
          <p:nvPr/>
        </p:nvGrpSpPr>
        <p:grpSpPr bwMode="auto">
          <a:xfrm>
            <a:off x="3842810" y="10544069"/>
            <a:ext cx="4346062" cy="1072340"/>
            <a:chOff x="989735" y="4666853"/>
            <a:chExt cx="2172928" cy="535691"/>
          </a:xfrm>
        </p:grpSpPr>
        <p:sp>
          <p:nvSpPr>
            <p:cNvPr id="23" name="Pfeil: nach unten 1">
              <a:extLst>
                <a:ext uri="{FF2B5EF4-FFF2-40B4-BE49-F238E27FC236}">
                  <a16:creationId xmlns:a16="http://schemas.microsoft.com/office/drawing/2014/main" id="{B4F6E13B-28A6-513A-EB01-8074D4058BE3}"/>
                </a:ext>
              </a:extLst>
            </p:cNvPr>
            <p:cNvSpPr>
              <a:spLocks noChangeArrowheads="1"/>
            </p:cNvSpPr>
            <p:nvPr/>
          </p:nvSpPr>
          <p:spPr bwMode="auto">
            <a:xfrm>
              <a:off x="1976289" y="4666853"/>
              <a:ext cx="162471" cy="288032"/>
            </a:xfrm>
            <a:prstGeom prst="downArrow">
              <a:avLst>
                <a:gd name="adj1" fmla="val 50000"/>
                <a:gd name="adj2" fmla="val 50000"/>
              </a:avLst>
            </a:prstGeom>
            <a:solidFill>
              <a:schemeClr val="accent1"/>
            </a:solidFill>
            <a:ln w="9525" algn="ctr">
              <a:solidFill>
                <a:schemeClr val="tx1"/>
              </a:solidFill>
              <a:round/>
              <a:headEnd/>
              <a:tailEnd/>
            </a:ln>
          </p:spPr>
          <p:txBody>
            <a:bodyPr wrap="none" lIns="180000" tIns="93600" rIns="180000" bIns="93600"/>
            <a:lstStyle>
              <a:lvl1pPr>
                <a:defRPr sz="1600">
                  <a:solidFill>
                    <a:srgbClr val="000066"/>
                  </a:solidFill>
                  <a:latin typeface="Arial" panose="020B0604020202020204" pitchFamily="34" charset="0"/>
                </a:defRPr>
              </a:lvl1pPr>
              <a:lvl2pPr marL="742950" indent="-285750">
                <a:defRPr sz="1600">
                  <a:solidFill>
                    <a:srgbClr val="000066"/>
                  </a:solidFill>
                  <a:latin typeface="Arial" panose="020B0604020202020204" pitchFamily="34" charset="0"/>
                </a:defRPr>
              </a:lvl2pPr>
              <a:lvl3pPr marL="1143000" indent="-228600">
                <a:defRPr sz="1600">
                  <a:solidFill>
                    <a:srgbClr val="000066"/>
                  </a:solidFill>
                  <a:latin typeface="Arial" panose="020B0604020202020204" pitchFamily="34" charset="0"/>
                </a:defRPr>
              </a:lvl3pPr>
              <a:lvl4pPr marL="1600200" indent="-228600">
                <a:defRPr sz="1600">
                  <a:solidFill>
                    <a:srgbClr val="000066"/>
                  </a:solidFill>
                  <a:latin typeface="Arial" panose="020B0604020202020204" pitchFamily="34" charset="0"/>
                </a:defRPr>
              </a:lvl4pPr>
              <a:lvl5pPr marL="2057400" indent="-228600">
                <a:defRPr sz="1600">
                  <a:solidFill>
                    <a:srgbClr val="000066"/>
                  </a:solidFill>
                  <a:latin typeface="Arial" panose="020B0604020202020204" pitchFamily="34" charset="0"/>
                </a:defRPr>
              </a:lvl5pPr>
              <a:lvl6pPr marL="2514600" indent="-228600" eaLnBrk="0" fontAlgn="base" hangingPunct="0">
                <a:spcBef>
                  <a:spcPct val="0"/>
                </a:spcBef>
                <a:spcAft>
                  <a:spcPct val="0"/>
                </a:spcAft>
                <a:defRPr sz="1600">
                  <a:solidFill>
                    <a:srgbClr val="000066"/>
                  </a:solidFill>
                  <a:latin typeface="Arial" panose="020B0604020202020204" pitchFamily="34" charset="0"/>
                </a:defRPr>
              </a:lvl6pPr>
              <a:lvl7pPr marL="2971800" indent="-228600" eaLnBrk="0" fontAlgn="base" hangingPunct="0">
                <a:spcBef>
                  <a:spcPct val="0"/>
                </a:spcBef>
                <a:spcAft>
                  <a:spcPct val="0"/>
                </a:spcAft>
                <a:defRPr sz="1600">
                  <a:solidFill>
                    <a:srgbClr val="000066"/>
                  </a:solidFill>
                  <a:latin typeface="Arial" panose="020B0604020202020204" pitchFamily="34" charset="0"/>
                </a:defRPr>
              </a:lvl7pPr>
              <a:lvl8pPr marL="3429000" indent="-228600" eaLnBrk="0" fontAlgn="base" hangingPunct="0">
                <a:spcBef>
                  <a:spcPct val="0"/>
                </a:spcBef>
                <a:spcAft>
                  <a:spcPct val="0"/>
                </a:spcAft>
                <a:defRPr sz="1600">
                  <a:solidFill>
                    <a:srgbClr val="000066"/>
                  </a:solidFill>
                  <a:latin typeface="Arial" panose="020B0604020202020204" pitchFamily="34" charset="0"/>
                </a:defRPr>
              </a:lvl8pPr>
              <a:lvl9pPr marL="3886200" indent="-228600" eaLnBrk="0" fontAlgn="base" hangingPunct="0">
                <a:spcBef>
                  <a:spcPct val="0"/>
                </a:spcBef>
                <a:spcAft>
                  <a:spcPct val="0"/>
                </a:spcAft>
                <a:defRPr sz="1600">
                  <a:solidFill>
                    <a:srgbClr val="000066"/>
                  </a:solidFill>
                  <a:latin typeface="Arial" panose="020B0604020202020204" pitchFamily="34" charset="0"/>
                </a:defRPr>
              </a:lvl9pPr>
            </a:lstStyle>
            <a:p>
              <a:pPr eaLnBrk="1" hangingPunct="1"/>
              <a:endParaRPr lang="de-DE" altLang="de-DE" sz="3200"/>
            </a:p>
          </p:txBody>
        </p:sp>
        <p:sp>
          <p:nvSpPr>
            <p:cNvPr id="24" name="Textfeld 2">
              <a:extLst>
                <a:ext uri="{FF2B5EF4-FFF2-40B4-BE49-F238E27FC236}">
                  <a16:creationId xmlns:a16="http://schemas.microsoft.com/office/drawing/2014/main" id="{7F234E04-76D0-7C7A-B8FC-B1B603D81BF3}"/>
                </a:ext>
              </a:extLst>
            </p:cNvPr>
            <p:cNvSpPr txBox="1">
              <a:spLocks noChangeArrowheads="1"/>
            </p:cNvSpPr>
            <p:nvPr/>
          </p:nvSpPr>
          <p:spPr bwMode="auto">
            <a:xfrm>
              <a:off x="989735" y="4941168"/>
              <a:ext cx="2172928" cy="26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rgbClr val="000066"/>
                  </a:solidFill>
                  <a:latin typeface="Arial" panose="020B0604020202020204" pitchFamily="34" charset="0"/>
                </a:defRPr>
              </a:lvl1pPr>
              <a:lvl2pPr marL="742950" indent="-285750">
                <a:defRPr sz="1600">
                  <a:solidFill>
                    <a:srgbClr val="000066"/>
                  </a:solidFill>
                  <a:latin typeface="Arial" panose="020B0604020202020204" pitchFamily="34" charset="0"/>
                </a:defRPr>
              </a:lvl2pPr>
              <a:lvl3pPr marL="1143000" indent="-228600">
                <a:defRPr sz="1600">
                  <a:solidFill>
                    <a:srgbClr val="000066"/>
                  </a:solidFill>
                  <a:latin typeface="Arial" panose="020B0604020202020204" pitchFamily="34" charset="0"/>
                </a:defRPr>
              </a:lvl3pPr>
              <a:lvl4pPr marL="1600200" indent="-228600">
                <a:defRPr sz="1600">
                  <a:solidFill>
                    <a:srgbClr val="000066"/>
                  </a:solidFill>
                  <a:latin typeface="Arial" panose="020B0604020202020204" pitchFamily="34" charset="0"/>
                </a:defRPr>
              </a:lvl4pPr>
              <a:lvl5pPr marL="2057400" indent="-228600">
                <a:defRPr sz="1600">
                  <a:solidFill>
                    <a:srgbClr val="000066"/>
                  </a:solidFill>
                  <a:latin typeface="Arial" panose="020B0604020202020204" pitchFamily="34" charset="0"/>
                </a:defRPr>
              </a:lvl5pPr>
              <a:lvl6pPr marL="2514600" indent="-228600" eaLnBrk="0" fontAlgn="base" hangingPunct="0">
                <a:spcBef>
                  <a:spcPct val="0"/>
                </a:spcBef>
                <a:spcAft>
                  <a:spcPct val="0"/>
                </a:spcAft>
                <a:defRPr sz="1600">
                  <a:solidFill>
                    <a:srgbClr val="000066"/>
                  </a:solidFill>
                  <a:latin typeface="Arial" panose="020B0604020202020204" pitchFamily="34" charset="0"/>
                </a:defRPr>
              </a:lvl6pPr>
              <a:lvl7pPr marL="2971800" indent="-228600" eaLnBrk="0" fontAlgn="base" hangingPunct="0">
                <a:spcBef>
                  <a:spcPct val="0"/>
                </a:spcBef>
                <a:spcAft>
                  <a:spcPct val="0"/>
                </a:spcAft>
                <a:defRPr sz="1600">
                  <a:solidFill>
                    <a:srgbClr val="000066"/>
                  </a:solidFill>
                  <a:latin typeface="Arial" panose="020B0604020202020204" pitchFamily="34" charset="0"/>
                </a:defRPr>
              </a:lvl7pPr>
              <a:lvl8pPr marL="3429000" indent="-228600" eaLnBrk="0" fontAlgn="base" hangingPunct="0">
                <a:spcBef>
                  <a:spcPct val="0"/>
                </a:spcBef>
                <a:spcAft>
                  <a:spcPct val="0"/>
                </a:spcAft>
                <a:defRPr sz="1600">
                  <a:solidFill>
                    <a:srgbClr val="000066"/>
                  </a:solidFill>
                  <a:latin typeface="Arial" panose="020B0604020202020204" pitchFamily="34" charset="0"/>
                </a:defRPr>
              </a:lvl8pPr>
              <a:lvl9pPr marL="3886200" indent="-228600" eaLnBrk="0" fontAlgn="base" hangingPunct="0">
                <a:spcBef>
                  <a:spcPct val="0"/>
                </a:spcBef>
                <a:spcAft>
                  <a:spcPct val="0"/>
                </a:spcAft>
                <a:defRPr sz="1600">
                  <a:solidFill>
                    <a:srgbClr val="000066"/>
                  </a:solidFill>
                  <a:latin typeface="Arial" panose="020B0604020202020204" pitchFamily="34" charset="0"/>
                </a:defRPr>
              </a:lvl9pPr>
            </a:lstStyle>
            <a:p>
              <a:pPr eaLnBrk="1" hangingPunct="1"/>
              <a:r>
                <a:rPr lang="de-DE" altLang="de-DE" sz="2800" dirty="0"/>
                <a:t>Der Innere Schweinehund</a:t>
              </a:r>
            </a:p>
          </p:txBody>
        </p:sp>
      </p:grpSp>
      <p:grpSp>
        <p:nvGrpSpPr>
          <p:cNvPr id="45" name="Gruppieren 44">
            <a:extLst>
              <a:ext uri="{FF2B5EF4-FFF2-40B4-BE49-F238E27FC236}">
                <a16:creationId xmlns:a16="http://schemas.microsoft.com/office/drawing/2014/main" id="{100CD7ED-BC5B-2453-6181-FF56F3625259}"/>
              </a:ext>
            </a:extLst>
          </p:cNvPr>
          <p:cNvGrpSpPr/>
          <p:nvPr/>
        </p:nvGrpSpPr>
        <p:grpSpPr>
          <a:xfrm>
            <a:off x="13416047" y="2162959"/>
            <a:ext cx="2592377" cy="2799587"/>
            <a:chOff x="13416047" y="2162959"/>
            <a:chExt cx="2592377" cy="2799587"/>
          </a:xfrm>
        </p:grpSpPr>
        <p:sp>
          <p:nvSpPr>
            <p:cNvPr id="26" name="Textfeld 4">
              <a:extLst>
                <a:ext uri="{FF2B5EF4-FFF2-40B4-BE49-F238E27FC236}">
                  <a16:creationId xmlns:a16="http://schemas.microsoft.com/office/drawing/2014/main" id="{95A8BB76-C237-E57F-3A68-5F4A3D4C814F}"/>
                </a:ext>
              </a:extLst>
            </p:cNvPr>
            <p:cNvSpPr txBox="1">
              <a:spLocks noChangeArrowheads="1"/>
            </p:cNvSpPr>
            <p:nvPr/>
          </p:nvSpPr>
          <p:spPr bwMode="auto">
            <a:xfrm>
              <a:off x="13416047" y="2162959"/>
              <a:ext cx="259237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rgbClr val="000066"/>
                  </a:solidFill>
                  <a:latin typeface="Arial" panose="020B0604020202020204" pitchFamily="34" charset="0"/>
                </a:defRPr>
              </a:lvl1pPr>
              <a:lvl2pPr marL="742950" indent="-285750">
                <a:defRPr sz="1600">
                  <a:solidFill>
                    <a:srgbClr val="000066"/>
                  </a:solidFill>
                  <a:latin typeface="Arial" panose="020B0604020202020204" pitchFamily="34" charset="0"/>
                </a:defRPr>
              </a:lvl2pPr>
              <a:lvl3pPr marL="1143000" indent="-228600">
                <a:defRPr sz="1600">
                  <a:solidFill>
                    <a:srgbClr val="000066"/>
                  </a:solidFill>
                  <a:latin typeface="Arial" panose="020B0604020202020204" pitchFamily="34" charset="0"/>
                </a:defRPr>
              </a:lvl3pPr>
              <a:lvl4pPr marL="1600200" indent="-228600">
                <a:defRPr sz="1600">
                  <a:solidFill>
                    <a:srgbClr val="000066"/>
                  </a:solidFill>
                  <a:latin typeface="Arial" panose="020B0604020202020204" pitchFamily="34" charset="0"/>
                </a:defRPr>
              </a:lvl4pPr>
              <a:lvl5pPr marL="2057400" indent="-228600">
                <a:defRPr sz="1600">
                  <a:solidFill>
                    <a:srgbClr val="000066"/>
                  </a:solidFill>
                  <a:latin typeface="Arial" panose="020B0604020202020204" pitchFamily="34" charset="0"/>
                </a:defRPr>
              </a:lvl5pPr>
              <a:lvl6pPr marL="2514600" indent="-228600" eaLnBrk="0" fontAlgn="base" hangingPunct="0">
                <a:spcBef>
                  <a:spcPct val="0"/>
                </a:spcBef>
                <a:spcAft>
                  <a:spcPct val="0"/>
                </a:spcAft>
                <a:defRPr sz="1600">
                  <a:solidFill>
                    <a:srgbClr val="000066"/>
                  </a:solidFill>
                  <a:latin typeface="Arial" panose="020B0604020202020204" pitchFamily="34" charset="0"/>
                </a:defRPr>
              </a:lvl6pPr>
              <a:lvl7pPr marL="2971800" indent="-228600" eaLnBrk="0" fontAlgn="base" hangingPunct="0">
                <a:spcBef>
                  <a:spcPct val="0"/>
                </a:spcBef>
                <a:spcAft>
                  <a:spcPct val="0"/>
                </a:spcAft>
                <a:defRPr sz="1600">
                  <a:solidFill>
                    <a:srgbClr val="000066"/>
                  </a:solidFill>
                  <a:latin typeface="Arial" panose="020B0604020202020204" pitchFamily="34" charset="0"/>
                </a:defRPr>
              </a:lvl7pPr>
              <a:lvl8pPr marL="3429000" indent="-228600" eaLnBrk="0" fontAlgn="base" hangingPunct="0">
                <a:spcBef>
                  <a:spcPct val="0"/>
                </a:spcBef>
                <a:spcAft>
                  <a:spcPct val="0"/>
                </a:spcAft>
                <a:defRPr sz="1600">
                  <a:solidFill>
                    <a:srgbClr val="000066"/>
                  </a:solidFill>
                  <a:latin typeface="Arial" panose="020B0604020202020204" pitchFamily="34" charset="0"/>
                </a:defRPr>
              </a:lvl8pPr>
              <a:lvl9pPr marL="3886200" indent="-228600" eaLnBrk="0" fontAlgn="base" hangingPunct="0">
                <a:spcBef>
                  <a:spcPct val="0"/>
                </a:spcBef>
                <a:spcAft>
                  <a:spcPct val="0"/>
                </a:spcAft>
                <a:defRPr sz="1600">
                  <a:solidFill>
                    <a:srgbClr val="000066"/>
                  </a:solidFill>
                  <a:latin typeface="Arial" panose="020B0604020202020204" pitchFamily="34" charset="0"/>
                </a:defRPr>
              </a:lvl9pPr>
            </a:lstStyle>
            <a:p>
              <a:pPr algn="l" eaLnBrk="1" hangingPunct="1"/>
              <a:r>
                <a:rPr lang="de-DE" altLang="de-DE" sz="2800" dirty="0"/>
                <a:t>S = Spezifisch</a:t>
              </a:r>
              <a:br>
                <a:rPr lang="de-DE" altLang="de-DE" sz="2800" dirty="0"/>
              </a:br>
              <a:r>
                <a:rPr lang="de-DE" altLang="de-DE" sz="2800" dirty="0"/>
                <a:t>M = Messbar</a:t>
              </a:r>
              <a:br>
                <a:rPr lang="de-DE" altLang="de-DE" sz="2800" dirty="0"/>
              </a:br>
              <a:r>
                <a:rPr lang="de-DE" altLang="de-DE" sz="2800" dirty="0"/>
                <a:t>A = Attraktiv</a:t>
              </a:r>
              <a:br>
                <a:rPr lang="de-DE" altLang="de-DE" sz="2800" dirty="0"/>
              </a:br>
              <a:r>
                <a:rPr lang="de-DE" altLang="de-DE" sz="2800" dirty="0"/>
                <a:t>R = Realistisch</a:t>
              </a:r>
              <a:br>
                <a:rPr lang="de-DE" altLang="de-DE" sz="2800" dirty="0"/>
              </a:br>
              <a:r>
                <a:rPr lang="de-DE" altLang="de-DE" sz="2800" dirty="0"/>
                <a:t>T = Terminiert</a:t>
              </a:r>
            </a:p>
          </p:txBody>
        </p:sp>
        <p:sp>
          <p:nvSpPr>
            <p:cNvPr id="27" name="Pfeil: nach unten 8">
              <a:extLst>
                <a:ext uri="{FF2B5EF4-FFF2-40B4-BE49-F238E27FC236}">
                  <a16:creationId xmlns:a16="http://schemas.microsoft.com/office/drawing/2014/main" id="{452A4B49-309A-CFAD-CA62-A1D3C724F779}"/>
                </a:ext>
              </a:extLst>
            </p:cNvPr>
            <p:cNvSpPr>
              <a:spLocks noChangeArrowheads="1"/>
            </p:cNvSpPr>
            <p:nvPr/>
          </p:nvSpPr>
          <p:spPr bwMode="auto">
            <a:xfrm rot="10800000">
              <a:off x="14258008" y="4441704"/>
              <a:ext cx="287791" cy="520842"/>
            </a:xfrm>
            <a:prstGeom prst="downArrow">
              <a:avLst>
                <a:gd name="adj1" fmla="val 50000"/>
                <a:gd name="adj2" fmla="val 50001"/>
              </a:avLst>
            </a:prstGeom>
            <a:solidFill>
              <a:schemeClr val="accent1"/>
            </a:solidFill>
            <a:ln w="9525" algn="ctr">
              <a:solidFill>
                <a:schemeClr val="tx1"/>
              </a:solidFill>
              <a:round/>
              <a:headEnd/>
              <a:tailEnd/>
            </a:ln>
          </p:spPr>
          <p:txBody>
            <a:bodyPr wrap="none" lIns="180000" tIns="93600" rIns="180000" bIns="93600"/>
            <a:lstStyle>
              <a:lvl1pPr>
                <a:defRPr sz="1600">
                  <a:solidFill>
                    <a:srgbClr val="000066"/>
                  </a:solidFill>
                  <a:latin typeface="Arial" panose="020B0604020202020204" pitchFamily="34" charset="0"/>
                </a:defRPr>
              </a:lvl1pPr>
              <a:lvl2pPr marL="742950" indent="-285750">
                <a:defRPr sz="1600">
                  <a:solidFill>
                    <a:srgbClr val="000066"/>
                  </a:solidFill>
                  <a:latin typeface="Arial" panose="020B0604020202020204" pitchFamily="34" charset="0"/>
                </a:defRPr>
              </a:lvl2pPr>
              <a:lvl3pPr marL="1143000" indent="-228600">
                <a:defRPr sz="1600">
                  <a:solidFill>
                    <a:srgbClr val="000066"/>
                  </a:solidFill>
                  <a:latin typeface="Arial" panose="020B0604020202020204" pitchFamily="34" charset="0"/>
                </a:defRPr>
              </a:lvl3pPr>
              <a:lvl4pPr marL="1600200" indent="-228600">
                <a:defRPr sz="1600">
                  <a:solidFill>
                    <a:srgbClr val="000066"/>
                  </a:solidFill>
                  <a:latin typeface="Arial" panose="020B0604020202020204" pitchFamily="34" charset="0"/>
                </a:defRPr>
              </a:lvl4pPr>
              <a:lvl5pPr marL="2057400" indent="-228600">
                <a:defRPr sz="1600">
                  <a:solidFill>
                    <a:srgbClr val="000066"/>
                  </a:solidFill>
                  <a:latin typeface="Arial" panose="020B0604020202020204" pitchFamily="34" charset="0"/>
                </a:defRPr>
              </a:lvl5pPr>
              <a:lvl6pPr marL="2514600" indent="-228600" eaLnBrk="0" fontAlgn="base" hangingPunct="0">
                <a:spcBef>
                  <a:spcPct val="0"/>
                </a:spcBef>
                <a:spcAft>
                  <a:spcPct val="0"/>
                </a:spcAft>
                <a:defRPr sz="1600">
                  <a:solidFill>
                    <a:srgbClr val="000066"/>
                  </a:solidFill>
                  <a:latin typeface="Arial" panose="020B0604020202020204" pitchFamily="34" charset="0"/>
                </a:defRPr>
              </a:lvl6pPr>
              <a:lvl7pPr marL="2971800" indent="-228600" eaLnBrk="0" fontAlgn="base" hangingPunct="0">
                <a:spcBef>
                  <a:spcPct val="0"/>
                </a:spcBef>
                <a:spcAft>
                  <a:spcPct val="0"/>
                </a:spcAft>
                <a:defRPr sz="1600">
                  <a:solidFill>
                    <a:srgbClr val="000066"/>
                  </a:solidFill>
                  <a:latin typeface="Arial" panose="020B0604020202020204" pitchFamily="34" charset="0"/>
                </a:defRPr>
              </a:lvl7pPr>
              <a:lvl8pPr marL="3429000" indent="-228600" eaLnBrk="0" fontAlgn="base" hangingPunct="0">
                <a:spcBef>
                  <a:spcPct val="0"/>
                </a:spcBef>
                <a:spcAft>
                  <a:spcPct val="0"/>
                </a:spcAft>
                <a:defRPr sz="1600">
                  <a:solidFill>
                    <a:srgbClr val="000066"/>
                  </a:solidFill>
                  <a:latin typeface="Arial" panose="020B0604020202020204" pitchFamily="34" charset="0"/>
                </a:defRPr>
              </a:lvl8pPr>
              <a:lvl9pPr marL="3886200" indent="-228600" eaLnBrk="0" fontAlgn="base" hangingPunct="0">
                <a:spcBef>
                  <a:spcPct val="0"/>
                </a:spcBef>
                <a:spcAft>
                  <a:spcPct val="0"/>
                </a:spcAft>
                <a:defRPr sz="1600">
                  <a:solidFill>
                    <a:srgbClr val="000066"/>
                  </a:solidFill>
                  <a:latin typeface="Arial" panose="020B0604020202020204" pitchFamily="34" charset="0"/>
                </a:defRPr>
              </a:lvl9pPr>
            </a:lstStyle>
            <a:p>
              <a:pPr eaLnBrk="1" hangingPunct="1"/>
              <a:endParaRPr lang="de-DE" altLang="de-DE" sz="4800"/>
            </a:p>
          </p:txBody>
        </p:sp>
      </p:grpSp>
      <p:grpSp>
        <p:nvGrpSpPr>
          <p:cNvPr id="44" name="Gruppieren 43">
            <a:extLst>
              <a:ext uri="{FF2B5EF4-FFF2-40B4-BE49-F238E27FC236}">
                <a16:creationId xmlns:a16="http://schemas.microsoft.com/office/drawing/2014/main" id="{B42FE21B-431B-AFE2-B7C8-69BAA951F9CA}"/>
              </a:ext>
            </a:extLst>
          </p:cNvPr>
          <p:cNvGrpSpPr/>
          <p:nvPr/>
        </p:nvGrpSpPr>
        <p:grpSpPr>
          <a:xfrm>
            <a:off x="11515994" y="3837883"/>
            <a:ext cx="1423788" cy="1172288"/>
            <a:chOff x="11515994" y="3837883"/>
            <a:chExt cx="1423788" cy="1172288"/>
          </a:xfrm>
        </p:grpSpPr>
        <p:sp>
          <p:nvSpPr>
            <p:cNvPr id="29" name="Textfeld 5">
              <a:extLst>
                <a:ext uri="{FF2B5EF4-FFF2-40B4-BE49-F238E27FC236}">
                  <a16:creationId xmlns:a16="http://schemas.microsoft.com/office/drawing/2014/main" id="{BF1B8B8E-92D5-D5C9-FA53-3141D5FC68BB}"/>
                </a:ext>
              </a:extLst>
            </p:cNvPr>
            <p:cNvSpPr txBox="1">
              <a:spLocks noChangeArrowheads="1"/>
            </p:cNvSpPr>
            <p:nvPr/>
          </p:nvSpPr>
          <p:spPr bwMode="auto">
            <a:xfrm>
              <a:off x="11515994" y="3837883"/>
              <a:ext cx="14237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rgbClr val="000066"/>
                  </a:solidFill>
                  <a:latin typeface="Arial" panose="020B0604020202020204" pitchFamily="34" charset="0"/>
                </a:defRPr>
              </a:lvl1pPr>
              <a:lvl2pPr marL="742950" indent="-285750">
                <a:defRPr sz="1600">
                  <a:solidFill>
                    <a:srgbClr val="000066"/>
                  </a:solidFill>
                  <a:latin typeface="Arial" panose="020B0604020202020204" pitchFamily="34" charset="0"/>
                </a:defRPr>
              </a:lvl2pPr>
              <a:lvl3pPr marL="1143000" indent="-228600">
                <a:defRPr sz="1600">
                  <a:solidFill>
                    <a:srgbClr val="000066"/>
                  </a:solidFill>
                  <a:latin typeface="Arial" panose="020B0604020202020204" pitchFamily="34" charset="0"/>
                </a:defRPr>
              </a:lvl3pPr>
              <a:lvl4pPr marL="1600200" indent="-228600">
                <a:defRPr sz="1600">
                  <a:solidFill>
                    <a:srgbClr val="000066"/>
                  </a:solidFill>
                  <a:latin typeface="Arial" panose="020B0604020202020204" pitchFamily="34" charset="0"/>
                </a:defRPr>
              </a:lvl4pPr>
              <a:lvl5pPr marL="2057400" indent="-228600">
                <a:defRPr sz="1600">
                  <a:solidFill>
                    <a:srgbClr val="000066"/>
                  </a:solidFill>
                  <a:latin typeface="Arial" panose="020B0604020202020204" pitchFamily="34" charset="0"/>
                </a:defRPr>
              </a:lvl5pPr>
              <a:lvl6pPr marL="2514600" indent="-228600" eaLnBrk="0" fontAlgn="base" hangingPunct="0">
                <a:spcBef>
                  <a:spcPct val="0"/>
                </a:spcBef>
                <a:spcAft>
                  <a:spcPct val="0"/>
                </a:spcAft>
                <a:defRPr sz="1600">
                  <a:solidFill>
                    <a:srgbClr val="000066"/>
                  </a:solidFill>
                  <a:latin typeface="Arial" panose="020B0604020202020204" pitchFamily="34" charset="0"/>
                </a:defRPr>
              </a:lvl6pPr>
              <a:lvl7pPr marL="2971800" indent="-228600" eaLnBrk="0" fontAlgn="base" hangingPunct="0">
                <a:spcBef>
                  <a:spcPct val="0"/>
                </a:spcBef>
                <a:spcAft>
                  <a:spcPct val="0"/>
                </a:spcAft>
                <a:defRPr sz="1600">
                  <a:solidFill>
                    <a:srgbClr val="000066"/>
                  </a:solidFill>
                  <a:latin typeface="Arial" panose="020B0604020202020204" pitchFamily="34" charset="0"/>
                </a:defRPr>
              </a:lvl7pPr>
              <a:lvl8pPr marL="3429000" indent="-228600" eaLnBrk="0" fontAlgn="base" hangingPunct="0">
                <a:spcBef>
                  <a:spcPct val="0"/>
                </a:spcBef>
                <a:spcAft>
                  <a:spcPct val="0"/>
                </a:spcAft>
                <a:defRPr sz="1600">
                  <a:solidFill>
                    <a:srgbClr val="000066"/>
                  </a:solidFill>
                  <a:latin typeface="Arial" panose="020B0604020202020204" pitchFamily="34" charset="0"/>
                </a:defRPr>
              </a:lvl8pPr>
              <a:lvl9pPr marL="3886200" indent="-228600" eaLnBrk="0" fontAlgn="base" hangingPunct="0">
                <a:spcBef>
                  <a:spcPct val="0"/>
                </a:spcBef>
                <a:spcAft>
                  <a:spcPct val="0"/>
                </a:spcAft>
                <a:defRPr sz="1600">
                  <a:solidFill>
                    <a:srgbClr val="000066"/>
                  </a:solidFill>
                  <a:latin typeface="Arial" panose="020B0604020202020204" pitchFamily="34" charset="0"/>
                </a:defRPr>
              </a:lvl9pPr>
            </a:lstStyle>
            <a:p>
              <a:pPr eaLnBrk="1" hangingPunct="1"/>
              <a:r>
                <a:rPr lang="de-DE" altLang="de-DE" sz="2800" dirty="0"/>
                <a:t>Priorität</a:t>
              </a:r>
            </a:p>
          </p:txBody>
        </p:sp>
        <p:sp>
          <p:nvSpPr>
            <p:cNvPr id="30" name="Pfeil: nach unten 12">
              <a:extLst>
                <a:ext uri="{FF2B5EF4-FFF2-40B4-BE49-F238E27FC236}">
                  <a16:creationId xmlns:a16="http://schemas.microsoft.com/office/drawing/2014/main" id="{B64933F5-6707-0AD9-D125-F3FB6B9EA73B}"/>
                </a:ext>
              </a:extLst>
            </p:cNvPr>
            <p:cNvSpPr>
              <a:spLocks noChangeArrowheads="1"/>
            </p:cNvSpPr>
            <p:nvPr/>
          </p:nvSpPr>
          <p:spPr bwMode="auto">
            <a:xfrm rot="10800000">
              <a:off x="12046616" y="4489242"/>
              <a:ext cx="288024" cy="520929"/>
            </a:xfrm>
            <a:prstGeom prst="downArrow">
              <a:avLst>
                <a:gd name="adj1" fmla="val 50000"/>
                <a:gd name="adj2" fmla="val 50001"/>
              </a:avLst>
            </a:prstGeom>
            <a:solidFill>
              <a:schemeClr val="accent1"/>
            </a:solidFill>
            <a:ln w="9525" algn="ctr">
              <a:solidFill>
                <a:schemeClr val="tx1"/>
              </a:solidFill>
              <a:round/>
              <a:headEnd/>
              <a:tailEnd/>
            </a:ln>
          </p:spPr>
          <p:txBody>
            <a:bodyPr wrap="none" lIns="180000" tIns="93600" rIns="180000" bIns="93600"/>
            <a:lstStyle>
              <a:lvl1pPr>
                <a:defRPr sz="1600">
                  <a:solidFill>
                    <a:srgbClr val="000066"/>
                  </a:solidFill>
                  <a:latin typeface="Arial" panose="020B0604020202020204" pitchFamily="34" charset="0"/>
                </a:defRPr>
              </a:lvl1pPr>
              <a:lvl2pPr marL="742950" indent="-285750">
                <a:defRPr sz="1600">
                  <a:solidFill>
                    <a:srgbClr val="000066"/>
                  </a:solidFill>
                  <a:latin typeface="Arial" panose="020B0604020202020204" pitchFamily="34" charset="0"/>
                </a:defRPr>
              </a:lvl2pPr>
              <a:lvl3pPr marL="1143000" indent="-228600">
                <a:defRPr sz="1600">
                  <a:solidFill>
                    <a:srgbClr val="000066"/>
                  </a:solidFill>
                  <a:latin typeface="Arial" panose="020B0604020202020204" pitchFamily="34" charset="0"/>
                </a:defRPr>
              </a:lvl3pPr>
              <a:lvl4pPr marL="1600200" indent="-228600">
                <a:defRPr sz="1600">
                  <a:solidFill>
                    <a:srgbClr val="000066"/>
                  </a:solidFill>
                  <a:latin typeface="Arial" panose="020B0604020202020204" pitchFamily="34" charset="0"/>
                </a:defRPr>
              </a:lvl4pPr>
              <a:lvl5pPr marL="2057400" indent="-228600">
                <a:defRPr sz="1600">
                  <a:solidFill>
                    <a:srgbClr val="000066"/>
                  </a:solidFill>
                  <a:latin typeface="Arial" panose="020B0604020202020204" pitchFamily="34" charset="0"/>
                </a:defRPr>
              </a:lvl5pPr>
              <a:lvl6pPr marL="2514600" indent="-228600" eaLnBrk="0" fontAlgn="base" hangingPunct="0">
                <a:spcBef>
                  <a:spcPct val="0"/>
                </a:spcBef>
                <a:spcAft>
                  <a:spcPct val="0"/>
                </a:spcAft>
                <a:defRPr sz="1600">
                  <a:solidFill>
                    <a:srgbClr val="000066"/>
                  </a:solidFill>
                  <a:latin typeface="Arial" panose="020B0604020202020204" pitchFamily="34" charset="0"/>
                </a:defRPr>
              </a:lvl6pPr>
              <a:lvl7pPr marL="2971800" indent="-228600" eaLnBrk="0" fontAlgn="base" hangingPunct="0">
                <a:spcBef>
                  <a:spcPct val="0"/>
                </a:spcBef>
                <a:spcAft>
                  <a:spcPct val="0"/>
                </a:spcAft>
                <a:defRPr sz="1600">
                  <a:solidFill>
                    <a:srgbClr val="000066"/>
                  </a:solidFill>
                  <a:latin typeface="Arial" panose="020B0604020202020204" pitchFamily="34" charset="0"/>
                </a:defRPr>
              </a:lvl7pPr>
              <a:lvl8pPr marL="3429000" indent="-228600" eaLnBrk="0" fontAlgn="base" hangingPunct="0">
                <a:spcBef>
                  <a:spcPct val="0"/>
                </a:spcBef>
                <a:spcAft>
                  <a:spcPct val="0"/>
                </a:spcAft>
                <a:defRPr sz="1600">
                  <a:solidFill>
                    <a:srgbClr val="000066"/>
                  </a:solidFill>
                  <a:latin typeface="Arial" panose="020B0604020202020204" pitchFamily="34" charset="0"/>
                </a:defRPr>
              </a:lvl8pPr>
              <a:lvl9pPr marL="3886200" indent="-228600" eaLnBrk="0" fontAlgn="base" hangingPunct="0">
                <a:spcBef>
                  <a:spcPct val="0"/>
                </a:spcBef>
                <a:spcAft>
                  <a:spcPct val="0"/>
                </a:spcAft>
                <a:defRPr sz="1600">
                  <a:solidFill>
                    <a:srgbClr val="000066"/>
                  </a:solidFill>
                  <a:latin typeface="Arial" panose="020B0604020202020204" pitchFamily="34" charset="0"/>
                </a:defRPr>
              </a:lvl9pPr>
            </a:lstStyle>
            <a:p>
              <a:pPr eaLnBrk="1" hangingPunct="1"/>
              <a:endParaRPr lang="de-DE" altLang="de-DE" sz="4800"/>
            </a:p>
          </p:txBody>
        </p:sp>
      </p:grpSp>
      <p:grpSp>
        <p:nvGrpSpPr>
          <p:cNvPr id="43" name="Gruppieren 42">
            <a:extLst>
              <a:ext uri="{FF2B5EF4-FFF2-40B4-BE49-F238E27FC236}">
                <a16:creationId xmlns:a16="http://schemas.microsoft.com/office/drawing/2014/main" id="{CF4EDFE9-CF18-E060-174D-F29BC611F03E}"/>
              </a:ext>
            </a:extLst>
          </p:cNvPr>
          <p:cNvGrpSpPr/>
          <p:nvPr/>
        </p:nvGrpSpPr>
        <p:grpSpPr>
          <a:xfrm>
            <a:off x="8964373" y="2610586"/>
            <a:ext cx="2125903" cy="2421809"/>
            <a:chOff x="8964373" y="2610586"/>
            <a:chExt cx="2125903" cy="2421809"/>
          </a:xfrm>
        </p:grpSpPr>
        <p:sp>
          <p:nvSpPr>
            <p:cNvPr id="32" name="Textfeld 6">
              <a:extLst>
                <a:ext uri="{FF2B5EF4-FFF2-40B4-BE49-F238E27FC236}">
                  <a16:creationId xmlns:a16="http://schemas.microsoft.com/office/drawing/2014/main" id="{6B99631F-8146-7894-8C58-B9048989C522}"/>
                </a:ext>
              </a:extLst>
            </p:cNvPr>
            <p:cNvSpPr txBox="1">
              <a:spLocks noChangeArrowheads="1"/>
            </p:cNvSpPr>
            <p:nvPr/>
          </p:nvSpPr>
          <p:spPr bwMode="auto">
            <a:xfrm>
              <a:off x="8964373" y="2610586"/>
              <a:ext cx="212590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rgbClr val="000066"/>
                  </a:solidFill>
                  <a:latin typeface="Arial" panose="020B0604020202020204" pitchFamily="34" charset="0"/>
                </a:defRPr>
              </a:lvl1pPr>
              <a:lvl2pPr marL="742950" indent="-285750">
                <a:defRPr sz="1600">
                  <a:solidFill>
                    <a:srgbClr val="000066"/>
                  </a:solidFill>
                  <a:latin typeface="Arial" panose="020B0604020202020204" pitchFamily="34" charset="0"/>
                </a:defRPr>
              </a:lvl2pPr>
              <a:lvl3pPr marL="1143000" indent="-228600">
                <a:defRPr sz="1600">
                  <a:solidFill>
                    <a:srgbClr val="000066"/>
                  </a:solidFill>
                  <a:latin typeface="Arial" panose="020B0604020202020204" pitchFamily="34" charset="0"/>
                </a:defRPr>
              </a:lvl3pPr>
              <a:lvl4pPr marL="1600200" indent="-228600">
                <a:defRPr sz="1600">
                  <a:solidFill>
                    <a:srgbClr val="000066"/>
                  </a:solidFill>
                  <a:latin typeface="Arial" panose="020B0604020202020204" pitchFamily="34" charset="0"/>
                </a:defRPr>
              </a:lvl4pPr>
              <a:lvl5pPr marL="2057400" indent="-228600">
                <a:defRPr sz="1600">
                  <a:solidFill>
                    <a:srgbClr val="000066"/>
                  </a:solidFill>
                  <a:latin typeface="Arial" panose="020B0604020202020204" pitchFamily="34" charset="0"/>
                </a:defRPr>
              </a:lvl5pPr>
              <a:lvl6pPr marL="2514600" indent="-228600" eaLnBrk="0" fontAlgn="base" hangingPunct="0">
                <a:spcBef>
                  <a:spcPct val="0"/>
                </a:spcBef>
                <a:spcAft>
                  <a:spcPct val="0"/>
                </a:spcAft>
                <a:defRPr sz="1600">
                  <a:solidFill>
                    <a:srgbClr val="000066"/>
                  </a:solidFill>
                  <a:latin typeface="Arial" panose="020B0604020202020204" pitchFamily="34" charset="0"/>
                </a:defRPr>
              </a:lvl6pPr>
              <a:lvl7pPr marL="2971800" indent="-228600" eaLnBrk="0" fontAlgn="base" hangingPunct="0">
                <a:spcBef>
                  <a:spcPct val="0"/>
                </a:spcBef>
                <a:spcAft>
                  <a:spcPct val="0"/>
                </a:spcAft>
                <a:defRPr sz="1600">
                  <a:solidFill>
                    <a:srgbClr val="000066"/>
                  </a:solidFill>
                  <a:latin typeface="Arial" panose="020B0604020202020204" pitchFamily="34" charset="0"/>
                </a:defRPr>
              </a:lvl7pPr>
              <a:lvl8pPr marL="3429000" indent="-228600" eaLnBrk="0" fontAlgn="base" hangingPunct="0">
                <a:spcBef>
                  <a:spcPct val="0"/>
                </a:spcBef>
                <a:spcAft>
                  <a:spcPct val="0"/>
                </a:spcAft>
                <a:defRPr sz="1600">
                  <a:solidFill>
                    <a:srgbClr val="000066"/>
                  </a:solidFill>
                  <a:latin typeface="Arial" panose="020B0604020202020204" pitchFamily="34" charset="0"/>
                </a:defRPr>
              </a:lvl8pPr>
              <a:lvl9pPr marL="3886200" indent="-228600" eaLnBrk="0" fontAlgn="base" hangingPunct="0">
                <a:spcBef>
                  <a:spcPct val="0"/>
                </a:spcBef>
                <a:spcAft>
                  <a:spcPct val="0"/>
                </a:spcAft>
                <a:defRPr sz="1600">
                  <a:solidFill>
                    <a:srgbClr val="000066"/>
                  </a:solidFill>
                  <a:latin typeface="Arial" panose="020B0604020202020204" pitchFamily="34" charset="0"/>
                </a:defRPr>
              </a:lvl9pPr>
            </a:lstStyle>
            <a:p>
              <a:pPr eaLnBrk="1" hangingPunct="1"/>
              <a:r>
                <a:rPr lang="de-DE" altLang="de-DE" sz="2800" dirty="0"/>
                <a:t>Antrieb</a:t>
              </a:r>
              <a:br>
                <a:rPr lang="de-DE" altLang="de-DE" sz="2800" dirty="0"/>
              </a:br>
              <a:r>
                <a:rPr lang="de-DE" altLang="de-DE" sz="2800" dirty="0"/>
                <a:t>Motivation</a:t>
              </a:r>
            </a:p>
            <a:p>
              <a:pPr eaLnBrk="1" hangingPunct="1"/>
              <a:r>
                <a:rPr lang="de-DE" altLang="de-DE" sz="2800" dirty="0"/>
                <a:t>Wille</a:t>
              </a:r>
            </a:p>
            <a:p>
              <a:pPr eaLnBrk="1" hangingPunct="1"/>
              <a:r>
                <a:rPr lang="de-DE" altLang="de-DE" sz="2800" dirty="0"/>
                <a:t>Durchhalten</a:t>
              </a:r>
            </a:p>
          </p:txBody>
        </p:sp>
        <p:sp>
          <p:nvSpPr>
            <p:cNvPr id="33" name="Pfeil: nach unten 13">
              <a:extLst>
                <a:ext uri="{FF2B5EF4-FFF2-40B4-BE49-F238E27FC236}">
                  <a16:creationId xmlns:a16="http://schemas.microsoft.com/office/drawing/2014/main" id="{62F7B1B5-6F08-AAB5-268E-B520E5D78C4B}"/>
                </a:ext>
              </a:extLst>
            </p:cNvPr>
            <p:cNvSpPr>
              <a:spLocks noChangeArrowheads="1"/>
            </p:cNvSpPr>
            <p:nvPr/>
          </p:nvSpPr>
          <p:spPr bwMode="auto">
            <a:xfrm rot="10800000">
              <a:off x="9887601" y="4510906"/>
              <a:ext cx="288286" cy="521489"/>
            </a:xfrm>
            <a:prstGeom prst="downArrow">
              <a:avLst>
                <a:gd name="adj1" fmla="val 50000"/>
                <a:gd name="adj2" fmla="val 50001"/>
              </a:avLst>
            </a:prstGeom>
            <a:solidFill>
              <a:schemeClr val="accent1"/>
            </a:solidFill>
            <a:ln w="9525" algn="ctr">
              <a:solidFill>
                <a:schemeClr val="tx1"/>
              </a:solidFill>
              <a:round/>
              <a:headEnd/>
              <a:tailEnd/>
            </a:ln>
          </p:spPr>
          <p:txBody>
            <a:bodyPr wrap="none" lIns="180000" tIns="93600" rIns="180000" bIns="93600"/>
            <a:lstStyle>
              <a:lvl1pPr>
                <a:defRPr sz="1600">
                  <a:solidFill>
                    <a:srgbClr val="000066"/>
                  </a:solidFill>
                  <a:latin typeface="Arial" panose="020B0604020202020204" pitchFamily="34" charset="0"/>
                </a:defRPr>
              </a:lvl1pPr>
              <a:lvl2pPr marL="742950" indent="-285750">
                <a:defRPr sz="1600">
                  <a:solidFill>
                    <a:srgbClr val="000066"/>
                  </a:solidFill>
                  <a:latin typeface="Arial" panose="020B0604020202020204" pitchFamily="34" charset="0"/>
                </a:defRPr>
              </a:lvl2pPr>
              <a:lvl3pPr marL="1143000" indent="-228600">
                <a:defRPr sz="1600">
                  <a:solidFill>
                    <a:srgbClr val="000066"/>
                  </a:solidFill>
                  <a:latin typeface="Arial" panose="020B0604020202020204" pitchFamily="34" charset="0"/>
                </a:defRPr>
              </a:lvl3pPr>
              <a:lvl4pPr marL="1600200" indent="-228600">
                <a:defRPr sz="1600">
                  <a:solidFill>
                    <a:srgbClr val="000066"/>
                  </a:solidFill>
                  <a:latin typeface="Arial" panose="020B0604020202020204" pitchFamily="34" charset="0"/>
                </a:defRPr>
              </a:lvl4pPr>
              <a:lvl5pPr marL="2057400" indent="-228600">
                <a:defRPr sz="1600">
                  <a:solidFill>
                    <a:srgbClr val="000066"/>
                  </a:solidFill>
                  <a:latin typeface="Arial" panose="020B0604020202020204" pitchFamily="34" charset="0"/>
                </a:defRPr>
              </a:lvl5pPr>
              <a:lvl6pPr marL="2514600" indent="-228600" eaLnBrk="0" fontAlgn="base" hangingPunct="0">
                <a:spcBef>
                  <a:spcPct val="0"/>
                </a:spcBef>
                <a:spcAft>
                  <a:spcPct val="0"/>
                </a:spcAft>
                <a:defRPr sz="1600">
                  <a:solidFill>
                    <a:srgbClr val="000066"/>
                  </a:solidFill>
                  <a:latin typeface="Arial" panose="020B0604020202020204" pitchFamily="34" charset="0"/>
                </a:defRPr>
              </a:lvl6pPr>
              <a:lvl7pPr marL="2971800" indent="-228600" eaLnBrk="0" fontAlgn="base" hangingPunct="0">
                <a:spcBef>
                  <a:spcPct val="0"/>
                </a:spcBef>
                <a:spcAft>
                  <a:spcPct val="0"/>
                </a:spcAft>
                <a:defRPr sz="1600">
                  <a:solidFill>
                    <a:srgbClr val="000066"/>
                  </a:solidFill>
                  <a:latin typeface="Arial" panose="020B0604020202020204" pitchFamily="34" charset="0"/>
                </a:defRPr>
              </a:lvl7pPr>
              <a:lvl8pPr marL="3429000" indent="-228600" eaLnBrk="0" fontAlgn="base" hangingPunct="0">
                <a:spcBef>
                  <a:spcPct val="0"/>
                </a:spcBef>
                <a:spcAft>
                  <a:spcPct val="0"/>
                </a:spcAft>
                <a:defRPr sz="1600">
                  <a:solidFill>
                    <a:srgbClr val="000066"/>
                  </a:solidFill>
                  <a:latin typeface="Arial" panose="020B0604020202020204" pitchFamily="34" charset="0"/>
                </a:defRPr>
              </a:lvl8pPr>
              <a:lvl9pPr marL="3886200" indent="-228600" eaLnBrk="0" fontAlgn="base" hangingPunct="0">
                <a:spcBef>
                  <a:spcPct val="0"/>
                </a:spcBef>
                <a:spcAft>
                  <a:spcPct val="0"/>
                </a:spcAft>
                <a:defRPr sz="1600">
                  <a:solidFill>
                    <a:srgbClr val="000066"/>
                  </a:solidFill>
                  <a:latin typeface="Arial" panose="020B0604020202020204" pitchFamily="34" charset="0"/>
                </a:defRPr>
              </a:lvl9pPr>
            </a:lstStyle>
            <a:p>
              <a:pPr eaLnBrk="1" hangingPunct="1"/>
              <a:endParaRPr lang="de-DE" altLang="de-DE" sz="4800"/>
            </a:p>
          </p:txBody>
        </p:sp>
      </p:grpSp>
      <p:grpSp>
        <p:nvGrpSpPr>
          <p:cNvPr id="42" name="Gruppieren 41">
            <a:extLst>
              <a:ext uri="{FF2B5EF4-FFF2-40B4-BE49-F238E27FC236}">
                <a16:creationId xmlns:a16="http://schemas.microsoft.com/office/drawing/2014/main" id="{79FCAE4C-A39C-A4D2-68BE-3236BE69CB5D}"/>
              </a:ext>
            </a:extLst>
          </p:cNvPr>
          <p:cNvGrpSpPr/>
          <p:nvPr/>
        </p:nvGrpSpPr>
        <p:grpSpPr>
          <a:xfrm>
            <a:off x="5911420" y="3406996"/>
            <a:ext cx="2864887" cy="1650803"/>
            <a:chOff x="5911420" y="3406996"/>
            <a:chExt cx="2864887" cy="1650803"/>
          </a:xfrm>
        </p:grpSpPr>
        <p:sp>
          <p:nvSpPr>
            <p:cNvPr id="35" name="Textfeld 7">
              <a:extLst>
                <a:ext uri="{FF2B5EF4-FFF2-40B4-BE49-F238E27FC236}">
                  <a16:creationId xmlns:a16="http://schemas.microsoft.com/office/drawing/2014/main" id="{8627CD11-7365-D82F-6A2D-8B8FFD3485E3}"/>
                </a:ext>
              </a:extLst>
            </p:cNvPr>
            <p:cNvSpPr txBox="1">
              <a:spLocks noChangeArrowheads="1"/>
            </p:cNvSpPr>
            <p:nvPr/>
          </p:nvSpPr>
          <p:spPr bwMode="auto">
            <a:xfrm>
              <a:off x="5911420" y="3406996"/>
              <a:ext cx="28648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rgbClr val="000066"/>
                  </a:solidFill>
                  <a:latin typeface="Arial" panose="020B0604020202020204" pitchFamily="34" charset="0"/>
                </a:defRPr>
              </a:lvl1pPr>
              <a:lvl2pPr marL="742950" indent="-285750">
                <a:defRPr sz="1600">
                  <a:solidFill>
                    <a:srgbClr val="000066"/>
                  </a:solidFill>
                  <a:latin typeface="Arial" panose="020B0604020202020204" pitchFamily="34" charset="0"/>
                </a:defRPr>
              </a:lvl2pPr>
              <a:lvl3pPr marL="1143000" indent="-228600">
                <a:defRPr sz="1600">
                  <a:solidFill>
                    <a:srgbClr val="000066"/>
                  </a:solidFill>
                  <a:latin typeface="Arial" panose="020B0604020202020204" pitchFamily="34" charset="0"/>
                </a:defRPr>
              </a:lvl3pPr>
              <a:lvl4pPr marL="1600200" indent="-228600">
                <a:defRPr sz="1600">
                  <a:solidFill>
                    <a:srgbClr val="000066"/>
                  </a:solidFill>
                  <a:latin typeface="Arial" panose="020B0604020202020204" pitchFamily="34" charset="0"/>
                </a:defRPr>
              </a:lvl4pPr>
              <a:lvl5pPr marL="2057400" indent="-228600">
                <a:defRPr sz="1600">
                  <a:solidFill>
                    <a:srgbClr val="000066"/>
                  </a:solidFill>
                  <a:latin typeface="Arial" panose="020B0604020202020204" pitchFamily="34" charset="0"/>
                </a:defRPr>
              </a:lvl5pPr>
              <a:lvl6pPr marL="2514600" indent="-228600" eaLnBrk="0" fontAlgn="base" hangingPunct="0">
                <a:spcBef>
                  <a:spcPct val="0"/>
                </a:spcBef>
                <a:spcAft>
                  <a:spcPct val="0"/>
                </a:spcAft>
                <a:defRPr sz="1600">
                  <a:solidFill>
                    <a:srgbClr val="000066"/>
                  </a:solidFill>
                  <a:latin typeface="Arial" panose="020B0604020202020204" pitchFamily="34" charset="0"/>
                </a:defRPr>
              </a:lvl6pPr>
              <a:lvl7pPr marL="2971800" indent="-228600" eaLnBrk="0" fontAlgn="base" hangingPunct="0">
                <a:spcBef>
                  <a:spcPct val="0"/>
                </a:spcBef>
                <a:spcAft>
                  <a:spcPct val="0"/>
                </a:spcAft>
                <a:defRPr sz="1600">
                  <a:solidFill>
                    <a:srgbClr val="000066"/>
                  </a:solidFill>
                  <a:latin typeface="Arial" panose="020B0604020202020204" pitchFamily="34" charset="0"/>
                </a:defRPr>
              </a:lvl7pPr>
              <a:lvl8pPr marL="3429000" indent="-228600" eaLnBrk="0" fontAlgn="base" hangingPunct="0">
                <a:spcBef>
                  <a:spcPct val="0"/>
                </a:spcBef>
                <a:spcAft>
                  <a:spcPct val="0"/>
                </a:spcAft>
                <a:defRPr sz="1600">
                  <a:solidFill>
                    <a:srgbClr val="000066"/>
                  </a:solidFill>
                  <a:latin typeface="Arial" panose="020B0604020202020204" pitchFamily="34" charset="0"/>
                </a:defRPr>
              </a:lvl8pPr>
              <a:lvl9pPr marL="3886200" indent="-228600" eaLnBrk="0" fontAlgn="base" hangingPunct="0">
                <a:spcBef>
                  <a:spcPct val="0"/>
                </a:spcBef>
                <a:spcAft>
                  <a:spcPct val="0"/>
                </a:spcAft>
                <a:defRPr sz="1600">
                  <a:solidFill>
                    <a:srgbClr val="000066"/>
                  </a:solidFill>
                  <a:latin typeface="Arial" panose="020B0604020202020204" pitchFamily="34" charset="0"/>
                </a:defRPr>
              </a:lvl9pPr>
            </a:lstStyle>
            <a:p>
              <a:pPr eaLnBrk="1" hangingPunct="1"/>
              <a:r>
                <a:rPr lang="de-DE" altLang="de-DE" sz="2800" dirty="0"/>
                <a:t>Fachwissen</a:t>
              </a:r>
            </a:p>
            <a:p>
              <a:pPr eaLnBrk="1" hangingPunct="1"/>
              <a:r>
                <a:rPr lang="de-DE" altLang="de-DE" sz="2800" dirty="0"/>
                <a:t>Allgemeinwissen</a:t>
              </a:r>
            </a:p>
          </p:txBody>
        </p:sp>
        <p:sp>
          <p:nvSpPr>
            <p:cNvPr id="36" name="Pfeil: nach unten 14">
              <a:extLst>
                <a:ext uri="{FF2B5EF4-FFF2-40B4-BE49-F238E27FC236}">
                  <a16:creationId xmlns:a16="http://schemas.microsoft.com/office/drawing/2014/main" id="{B1745BB7-BF27-8BCC-3B17-7B332D979E6D}"/>
                </a:ext>
              </a:extLst>
            </p:cNvPr>
            <p:cNvSpPr>
              <a:spLocks noChangeArrowheads="1"/>
            </p:cNvSpPr>
            <p:nvPr/>
          </p:nvSpPr>
          <p:spPr bwMode="auto">
            <a:xfrm rot="10800000">
              <a:off x="7294437" y="4537166"/>
              <a:ext cx="287981" cy="520633"/>
            </a:xfrm>
            <a:prstGeom prst="downArrow">
              <a:avLst>
                <a:gd name="adj1" fmla="val 50000"/>
                <a:gd name="adj2" fmla="val 50001"/>
              </a:avLst>
            </a:prstGeom>
            <a:solidFill>
              <a:schemeClr val="accent1"/>
            </a:solidFill>
            <a:ln w="9525" algn="ctr">
              <a:solidFill>
                <a:schemeClr val="tx1"/>
              </a:solidFill>
              <a:round/>
              <a:headEnd/>
              <a:tailEnd/>
            </a:ln>
          </p:spPr>
          <p:txBody>
            <a:bodyPr wrap="none" lIns="180000" tIns="93600" rIns="180000" bIns="93600"/>
            <a:lstStyle>
              <a:lvl1pPr>
                <a:defRPr sz="1600">
                  <a:solidFill>
                    <a:srgbClr val="000066"/>
                  </a:solidFill>
                  <a:latin typeface="Arial" panose="020B0604020202020204" pitchFamily="34" charset="0"/>
                </a:defRPr>
              </a:lvl1pPr>
              <a:lvl2pPr marL="742950" indent="-285750">
                <a:defRPr sz="1600">
                  <a:solidFill>
                    <a:srgbClr val="000066"/>
                  </a:solidFill>
                  <a:latin typeface="Arial" panose="020B0604020202020204" pitchFamily="34" charset="0"/>
                </a:defRPr>
              </a:lvl2pPr>
              <a:lvl3pPr marL="1143000" indent="-228600">
                <a:defRPr sz="1600">
                  <a:solidFill>
                    <a:srgbClr val="000066"/>
                  </a:solidFill>
                  <a:latin typeface="Arial" panose="020B0604020202020204" pitchFamily="34" charset="0"/>
                </a:defRPr>
              </a:lvl3pPr>
              <a:lvl4pPr marL="1600200" indent="-228600">
                <a:defRPr sz="1600">
                  <a:solidFill>
                    <a:srgbClr val="000066"/>
                  </a:solidFill>
                  <a:latin typeface="Arial" panose="020B0604020202020204" pitchFamily="34" charset="0"/>
                </a:defRPr>
              </a:lvl4pPr>
              <a:lvl5pPr marL="2057400" indent="-228600">
                <a:defRPr sz="1600">
                  <a:solidFill>
                    <a:srgbClr val="000066"/>
                  </a:solidFill>
                  <a:latin typeface="Arial" panose="020B0604020202020204" pitchFamily="34" charset="0"/>
                </a:defRPr>
              </a:lvl5pPr>
              <a:lvl6pPr marL="2514600" indent="-228600" eaLnBrk="0" fontAlgn="base" hangingPunct="0">
                <a:spcBef>
                  <a:spcPct val="0"/>
                </a:spcBef>
                <a:spcAft>
                  <a:spcPct val="0"/>
                </a:spcAft>
                <a:defRPr sz="1600">
                  <a:solidFill>
                    <a:srgbClr val="000066"/>
                  </a:solidFill>
                  <a:latin typeface="Arial" panose="020B0604020202020204" pitchFamily="34" charset="0"/>
                </a:defRPr>
              </a:lvl6pPr>
              <a:lvl7pPr marL="2971800" indent="-228600" eaLnBrk="0" fontAlgn="base" hangingPunct="0">
                <a:spcBef>
                  <a:spcPct val="0"/>
                </a:spcBef>
                <a:spcAft>
                  <a:spcPct val="0"/>
                </a:spcAft>
                <a:defRPr sz="1600">
                  <a:solidFill>
                    <a:srgbClr val="000066"/>
                  </a:solidFill>
                  <a:latin typeface="Arial" panose="020B0604020202020204" pitchFamily="34" charset="0"/>
                </a:defRPr>
              </a:lvl7pPr>
              <a:lvl8pPr marL="3429000" indent="-228600" eaLnBrk="0" fontAlgn="base" hangingPunct="0">
                <a:spcBef>
                  <a:spcPct val="0"/>
                </a:spcBef>
                <a:spcAft>
                  <a:spcPct val="0"/>
                </a:spcAft>
                <a:defRPr sz="1600">
                  <a:solidFill>
                    <a:srgbClr val="000066"/>
                  </a:solidFill>
                  <a:latin typeface="Arial" panose="020B0604020202020204" pitchFamily="34" charset="0"/>
                </a:defRPr>
              </a:lvl8pPr>
              <a:lvl9pPr marL="3886200" indent="-228600" eaLnBrk="0" fontAlgn="base" hangingPunct="0">
                <a:spcBef>
                  <a:spcPct val="0"/>
                </a:spcBef>
                <a:spcAft>
                  <a:spcPct val="0"/>
                </a:spcAft>
                <a:defRPr sz="1600">
                  <a:solidFill>
                    <a:srgbClr val="000066"/>
                  </a:solidFill>
                  <a:latin typeface="Arial" panose="020B0604020202020204" pitchFamily="34" charset="0"/>
                </a:defRPr>
              </a:lvl9pPr>
            </a:lstStyle>
            <a:p>
              <a:pPr eaLnBrk="1" hangingPunct="1"/>
              <a:endParaRPr lang="de-DE" altLang="de-DE" sz="4800"/>
            </a:p>
          </p:txBody>
        </p:sp>
      </p:grpSp>
      <p:cxnSp>
        <p:nvCxnSpPr>
          <p:cNvPr id="37" name="Verbinder: gekrümmt 20">
            <a:extLst>
              <a:ext uri="{FF2B5EF4-FFF2-40B4-BE49-F238E27FC236}">
                <a16:creationId xmlns:a16="http://schemas.microsoft.com/office/drawing/2014/main" id="{8CEFE1E8-2B36-B1C3-B918-28BB0DDE9C3D}"/>
              </a:ext>
            </a:extLst>
          </p:cNvPr>
          <p:cNvCxnSpPr>
            <a:cxnSpLocks noChangeShapeType="1"/>
            <a:stCxn id="17" idx="5"/>
            <a:endCxn id="20" idx="3"/>
          </p:cNvCxnSpPr>
          <p:nvPr/>
        </p:nvCxnSpPr>
        <p:spPr bwMode="auto">
          <a:xfrm rot="16200000" flipH="1">
            <a:off x="10833880" y="6038276"/>
            <a:ext cx="12700" cy="7887637"/>
          </a:xfrm>
          <a:prstGeom prst="curvedConnector3">
            <a:avLst>
              <a:gd name="adj1" fmla="val 3725772"/>
            </a:avLst>
          </a:prstGeom>
          <a:noFill/>
          <a:ln w="19050" algn="ctr">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Textfeld 37">
            <a:extLst>
              <a:ext uri="{FF2B5EF4-FFF2-40B4-BE49-F238E27FC236}">
                <a16:creationId xmlns:a16="http://schemas.microsoft.com/office/drawing/2014/main" id="{FB62E7E8-92CC-3058-3588-4F410B7F5CC4}"/>
              </a:ext>
            </a:extLst>
          </p:cNvPr>
          <p:cNvSpPr txBox="1">
            <a:spLocks noChangeArrowheads="1"/>
          </p:cNvSpPr>
          <p:nvPr/>
        </p:nvSpPr>
        <p:spPr bwMode="auto">
          <a:xfrm>
            <a:off x="7438427" y="10406255"/>
            <a:ext cx="66976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rgbClr val="000066"/>
                </a:solidFill>
                <a:latin typeface="Arial" panose="020B0604020202020204" pitchFamily="34" charset="0"/>
              </a:defRPr>
            </a:lvl1pPr>
            <a:lvl2pPr marL="742950" indent="-285750">
              <a:defRPr sz="1600">
                <a:solidFill>
                  <a:srgbClr val="000066"/>
                </a:solidFill>
                <a:latin typeface="Arial" panose="020B0604020202020204" pitchFamily="34" charset="0"/>
              </a:defRPr>
            </a:lvl2pPr>
            <a:lvl3pPr marL="1143000" indent="-228600">
              <a:defRPr sz="1600">
                <a:solidFill>
                  <a:srgbClr val="000066"/>
                </a:solidFill>
                <a:latin typeface="Arial" panose="020B0604020202020204" pitchFamily="34" charset="0"/>
              </a:defRPr>
            </a:lvl3pPr>
            <a:lvl4pPr marL="1600200" indent="-228600">
              <a:defRPr sz="1600">
                <a:solidFill>
                  <a:srgbClr val="000066"/>
                </a:solidFill>
                <a:latin typeface="Arial" panose="020B0604020202020204" pitchFamily="34" charset="0"/>
              </a:defRPr>
            </a:lvl4pPr>
            <a:lvl5pPr marL="2057400" indent="-228600">
              <a:defRPr sz="1600">
                <a:solidFill>
                  <a:srgbClr val="000066"/>
                </a:solidFill>
                <a:latin typeface="Arial" panose="020B0604020202020204" pitchFamily="34" charset="0"/>
              </a:defRPr>
            </a:lvl5pPr>
            <a:lvl6pPr marL="2514600" indent="-228600" eaLnBrk="0" fontAlgn="base" hangingPunct="0">
              <a:spcBef>
                <a:spcPct val="0"/>
              </a:spcBef>
              <a:spcAft>
                <a:spcPct val="0"/>
              </a:spcAft>
              <a:defRPr sz="1600">
                <a:solidFill>
                  <a:srgbClr val="000066"/>
                </a:solidFill>
                <a:latin typeface="Arial" panose="020B0604020202020204" pitchFamily="34" charset="0"/>
              </a:defRPr>
            </a:lvl6pPr>
            <a:lvl7pPr marL="2971800" indent="-228600" eaLnBrk="0" fontAlgn="base" hangingPunct="0">
              <a:spcBef>
                <a:spcPct val="0"/>
              </a:spcBef>
              <a:spcAft>
                <a:spcPct val="0"/>
              </a:spcAft>
              <a:defRPr sz="1600">
                <a:solidFill>
                  <a:srgbClr val="000066"/>
                </a:solidFill>
                <a:latin typeface="Arial" panose="020B0604020202020204" pitchFamily="34" charset="0"/>
              </a:defRPr>
            </a:lvl7pPr>
            <a:lvl8pPr marL="3429000" indent="-228600" eaLnBrk="0" fontAlgn="base" hangingPunct="0">
              <a:spcBef>
                <a:spcPct val="0"/>
              </a:spcBef>
              <a:spcAft>
                <a:spcPct val="0"/>
              </a:spcAft>
              <a:defRPr sz="1600">
                <a:solidFill>
                  <a:srgbClr val="000066"/>
                </a:solidFill>
                <a:latin typeface="Arial" panose="020B0604020202020204" pitchFamily="34" charset="0"/>
              </a:defRPr>
            </a:lvl8pPr>
            <a:lvl9pPr marL="3886200" indent="-228600" eaLnBrk="0" fontAlgn="base" hangingPunct="0">
              <a:spcBef>
                <a:spcPct val="0"/>
              </a:spcBef>
              <a:spcAft>
                <a:spcPct val="0"/>
              </a:spcAft>
              <a:defRPr sz="1600">
                <a:solidFill>
                  <a:srgbClr val="000066"/>
                </a:solidFill>
                <a:latin typeface="Arial" panose="020B0604020202020204" pitchFamily="34" charset="0"/>
              </a:defRPr>
            </a:lvl9pPr>
          </a:lstStyle>
          <a:p>
            <a:pPr eaLnBrk="1" hangingPunct="1"/>
            <a:r>
              <a:rPr lang="de-DE" altLang="de-DE" sz="3200" dirty="0"/>
              <a:t>Delegation der Selbstverantwortung</a:t>
            </a:r>
          </a:p>
        </p:txBody>
      </p:sp>
      <p:grpSp>
        <p:nvGrpSpPr>
          <p:cNvPr id="39" name="Gruppieren 38">
            <a:extLst>
              <a:ext uri="{FF2B5EF4-FFF2-40B4-BE49-F238E27FC236}">
                <a16:creationId xmlns:a16="http://schemas.microsoft.com/office/drawing/2014/main" id="{9F61E632-E018-A089-0FBE-7733502EA9BB}"/>
              </a:ext>
            </a:extLst>
          </p:cNvPr>
          <p:cNvGrpSpPr>
            <a:grpSpLocks/>
          </p:cNvGrpSpPr>
          <p:nvPr/>
        </p:nvGrpSpPr>
        <p:grpSpPr bwMode="auto">
          <a:xfrm>
            <a:off x="4911851" y="11754544"/>
            <a:ext cx="2167581" cy="1133815"/>
            <a:chOff x="1512852" y="5840019"/>
            <a:chExt cx="1082745" cy="567409"/>
          </a:xfrm>
        </p:grpSpPr>
        <p:sp>
          <p:nvSpPr>
            <p:cNvPr id="40" name="Textfeld 25">
              <a:extLst>
                <a:ext uri="{FF2B5EF4-FFF2-40B4-BE49-F238E27FC236}">
                  <a16:creationId xmlns:a16="http://schemas.microsoft.com/office/drawing/2014/main" id="{A48D886B-3F89-C5F5-1D09-964ACEAA8629}"/>
                </a:ext>
              </a:extLst>
            </p:cNvPr>
            <p:cNvSpPr txBox="1">
              <a:spLocks noChangeArrowheads="1"/>
            </p:cNvSpPr>
            <p:nvPr/>
          </p:nvSpPr>
          <p:spPr bwMode="auto">
            <a:xfrm>
              <a:off x="1512852" y="6114782"/>
              <a:ext cx="1082745" cy="29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rgbClr val="000066"/>
                  </a:solidFill>
                  <a:latin typeface="Arial" panose="020B0604020202020204" pitchFamily="34" charset="0"/>
                </a:defRPr>
              </a:lvl1pPr>
              <a:lvl2pPr marL="742950" indent="-285750">
                <a:defRPr sz="1600">
                  <a:solidFill>
                    <a:srgbClr val="000066"/>
                  </a:solidFill>
                  <a:latin typeface="Arial" panose="020B0604020202020204" pitchFamily="34" charset="0"/>
                </a:defRPr>
              </a:lvl2pPr>
              <a:lvl3pPr marL="1143000" indent="-228600">
                <a:defRPr sz="1600">
                  <a:solidFill>
                    <a:srgbClr val="000066"/>
                  </a:solidFill>
                  <a:latin typeface="Arial" panose="020B0604020202020204" pitchFamily="34" charset="0"/>
                </a:defRPr>
              </a:lvl3pPr>
              <a:lvl4pPr marL="1600200" indent="-228600">
                <a:defRPr sz="1600">
                  <a:solidFill>
                    <a:srgbClr val="000066"/>
                  </a:solidFill>
                  <a:latin typeface="Arial" panose="020B0604020202020204" pitchFamily="34" charset="0"/>
                </a:defRPr>
              </a:lvl4pPr>
              <a:lvl5pPr marL="2057400" indent="-228600">
                <a:defRPr sz="1600">
                  <a:solidFill>
                    <a:srgbClr val="000066"/>
                  </a:solidFill>
                  <a:latin typeface="Arial" panose="020B0604020202020204" pitchFamily="34" charset="0"/>
                </a:defRPr>
              </a:lvl5pPr>
              <a:lvl6pPr marL="2514600" indent="-228600" eaLnBrk="0" fontAlgn="base" hangingPunct="0">
                <a:spcBef>
                  <a:spcPct val="0"/>
                </a:spcBef>
                <a:spcAft>
                  <a:spcPct val="0"/>
                </a:spcAft>
                <a:defRPr sz="1600">
                  <a:solidFill>
                    <a:srgbClr val="000066"/>
                  </a:solidFill>
                  <a:latin typeface="Arial" panose="020B0604020202020204" pitchFamily="34" charset="0"/>
                </a:defRPr>
              </a:lvl6pPr>
              <a:lvl7pPr marL="2971800" indent="-228600" eaLnBrk="0" fontAlgn="base" hangingPunct="0">
                <a:spcBef>
                  <a:spcPct val="0"/>
                </a:spcBef>
                <a:spcAft>
                  <a:spcPct val="0"/>
                </a:spcAft>
                <a:defRPr sz="1600">
                  <a:solidFill>
                    <a:srgbClr val="000066"/>
                  </a:solidFill>
                  <a:latin typeface="Arial" panose="020B0604020202020204" pitchFamily="34" charset="0"/>
                </a:defRPr>
              </a:lvl7pPr>
              <a:lvl8pPr marL="3429000" indent="-228600" eaLnBrk="0" fontAlgn="base" hangingPunct="0">
                <a:spcBef>
                  <a:spcPct val="0"/>
                </a:spcBef>
                <a:spcAft>
                  <a:spcPct val="0"/>
                </a:spcAft>
                <a:defRPr sz="1600">
                  <a:solidFill>
                    <a:srgbClr val="000066"/>
                  </a:solidFill>
                  <a:latin typeface="Arial" panose="020B0604020202020204" pitchFamily="34" charset="0"/>
                </a:defRPr>
              </a:lvl8pPr>
              <a:lvl9pPr marL="3886200" indent="-228600" eaLnBrk="0" fontAlgn="base" hangingPunct="0">
                <a:spcBef>
                  <a:spcPct val="0"/>
                </a:spcBef>
                <a:spcAft>
                  <a:spcPct val="0"/>
                </a:spcAft>
                <a:defRPr sz="1600">
                  <a:solidFill>
                    <a:srgbClr val="000066"/>
                  </a:solidFill>
                  <a:latin typeface="Arial" panose="020B0604020202020204" pitchFamily="34" charset="0"/>
                </a:defRPr>
              </a:lvl9pPr>
            </a:lstStyle>
            <a:p>
              <a:pPr eaLnBrk="1" hangingPunct="1"/>
              <a:r>
                <a:rPr lang="de-DE" altLang="de-DE" sz="3200" b="1">
                  <a:solidFill>
                    <a:srgbClr val="339933"/>
                  </a:solidFill>
                </a:rPr>
                <a:t>DISZIPLIN</a:t>
              </a:r>
            </a:p>
          </p:txBody>
        </p:sp>
        <p:sp>
          <p:nvSpPr>
            <p:cNvPr id="41" name="Pfeil: nach unten 26">
              <a:extLst>
                <a:ext uri="{FF2B5EF4-FFF2-40B4-BE49-F238E27FC236}">
                  <a16:creationId xmlns:a16="http://schemas.microsoft.com/office/drawing/2014/main" id="{015EFE4D-5799-FC4F-5CCE-D0052E460E6F}"/>
                </a:ext>
              </a:extLst>
            </p:cNvPr>
            <p:cNvSpPr>
              <a:spLocks noChangeArrowheads="1"/>
            </p:cNvSpPr>
            <p:nvPr/>
          </p:nvSpPr>
          <p:spPr bwMode="auto">
            <a:xfrm>
              <a:off x="1976289" y="5840019"/>
              <a:ext cx="162471" cy="288032"/>
            </a:xfrm>
            <a:prstGeom prst="downArrow">
              <a:avLst>
                <a:gd name="adj1" fmla="val 50000"/>
                <a:gd name="adj2" fmla="val 50000"/>
              </a:avLst>
            </a:prstGeom>
            <a:solidFill>
              <a:schemeClr val="accent1"/>
            </a:solidFill>
            <a:ln w="9525" algn="ctr">
              <a:solidFill>
                <a:schemeClr val="tx1"/>
              </a:solidFill>
              <a:round/>
              <a:headEnd/>
              <a:tailEnd/>
            </a:ln>
          </p:spPr>
          <p:txBody>
            <a:bodyPr wrap="none" lIns="180000" tIns="93600" rIns="180000" bIns="93600"/>
            <a:lstStyle>
              <a:lvl1pPr>
                <a:defRPr sz="1600">
                  <a:solidFill>
                    <a:srgbClr val="000066"/>
                  </a:solidFill>
                  <a:latin typeface="Arial" panose="020B0604020202020204" pitchFamily="34" charset="0"/>
                </a:defRPr>
              </a:lvl1pPr>
              <a:lvl2pPr marL="742950" indent="-285750">
                <a:defRPr sz="1600">
                  <a:solidFill>
                    <a:srgbClr val="000066"/>
                  </a:solidFill>
                  <a:latin typeface="Arial" panose="020B0604020202020204" pitchFamily="34" charset="0"/>
                </a:defRPr>
              </a:lvl2pPr>
              <a:lvl3pPr marL="1143000" indent="-228600">
                <a:defRPr sz="1600">
                  <a:solidFill>
                    <a:srgbClr val="000066"/>
                  </a:solidFill>
                  <a:latin typeface="Arial" panose="020B0604020202020204" pitchFamily="34" charset="0"/>
                </a:defRPr>
              </a:lvl3pPr>
              <a:lvl4pPr marL="1600200" indent="-228600">
                <a:defRPr sz="1600">
                  <a:solidFill>
                    <a:srgbClr val="000066"/>
                  </a:solidFill>
                  <a:latin typeface="Arial" panose="020B0604020202020204" pitchFamily="34" charset="0"/>
                </a:defRPr>
              </a:lvl4pPr>
              <a:lvl5pPr marL="2057400" indent="-228600">
                <a:defRPr sz="1600">
                  <a:solidFill>
                    <a:srgbClr val="000066"/>
                  </a:solidFill>
                  <a:latin typeface="Arial" panose="020B0604020202020204" pitchFamily="34" charset="0"/>
                </a:defRPr>
              </a:lvl5pPr>
              <a:lvl6pPr marL="2514600" indent="-228600" eaLnBrk="0" fontAlgn="base" hangingPunct="0">
                <a:spcBef>
                  <a:spcPct val="0"/>
                </a:spcBef>
                <a:spcAft>
                  <a:spcPct val="0"/>
                </a:spcAft>
                <a:defRPr sz="1600">
                  <a:solidFill>
                    <a:srgbClr val="000066"/>
                  </a:solidFill>
                  <a:latin typeface="Arial" panose="020B0604020202020204" pitchFamily="34" charset="0"/>
                </a:defRPr>
              </a:lvl6pPr>
              <a:lvl7pPr marL="2971800" indent="-228600" eaLnBrk="0" fontAlgn="base" hangingPunct="0">
                <a:spcBef>
                  <a:spcPct val="0"/>
                </a:spcBef>
                <a:spcAft>
                  <a:spcPct val="0"/>
                </a:spcAft>
                <a:defRPr sz="1600">
                  <a:solidFill>
                    <a:srgbClr val="000066"/>
                  </a:solidFill>
                  <a:latin typeface="Arial" panose="020B0604020202020204" pitchFamily="34" charset="0"/>
                </a:defRPr>
              </a:lvl7pPr>
              <a:lvl8pPr marL="3429000" indent="-228600" eaLnBrk="0" fontAlgn="base" hangingPunct="0">
                <a:spcBef>
                  <a:spcPct val="0"/>
                </a:spcBef>
                <a:spcAft>
                  <a:spcPct val="0"/>
                </a:spcAft>
                <a:defRPr sz="1600">
                  <a:solidFill>
                    <a:srgbClr val="000066"/>
                  </a:solidFill>
                  <a:latin typeface="Arial" panose="020B0604020202020204" pitchFamily="34" charset="0"/>
                </a:defRPr>
              </a:lvl8pPr>
              <a:lvl9pPr marL="3886200" indent="-228600" eaLnBrk="0" fontAlgn="base" hangingPunct="0">
                <a:spcBef>
                  <a:spcPct val="0"/>
                </a:spcBef>
                <a:spcAft>
                  <a:spcPct val="0"/>
                </a:spcAft>
                <a:defRPr sz="1600">
                  <a:solidFill>
                    <a:srgbClr val="000066"/>
                  </a:solidFill>
                  <a:latin typeface="Arial" panose="020B0604020202020204" pitchFamily="34" charset="0"/>
                </a:defRPr>
              </a:lvl9pPr>
            </a:lstStyle>
            <a:p>
              <a:pPr eaLnBrk="1" hangingPunct="1"/>
              <a:endParaRPr lang="de-DE" altLang="de-DE" sz="3200"/>
            </a:p>
          </p:txBody>
        </p:sp>
      </p:grpSp>
    </p:spTree>
    <p:extLst>
      <p:ext uri="{BB962C8B-B14F-4D97-AF65-F5344CB8AC3E}">
        <p14:creationId xmlns:p14="http://schemas.microsoft.com/office/powerpoint/2010/main" val="4287051813"/>
      </p:ext>
    </p:extLst>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3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ou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499"/>
                                          </p:stCondLst>
                                        </p:cTn>
                                        <p:tgtEl>
                                          <p:spTgt spid="1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499"/>
                                          </p:stCondLst>
                                        </p:cTn>
                                        <p:tgtEl>
                                          <p:spTgt spid="1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10" grpId="0" animBg="1"/>
      <p:bldP spid="11" grpId="0"/>
      <p:bldP spid="3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4" name="Rechteck"/>
          <p:cNvSpPr/>
          <p:nvPr/>
        </p:nvSpPr>
        <p:spPr>
          <a:xfrm>
            <a:off x="-448077" y="-147446"/>
            <a:ext cx="25280154" cy="14509791"/>
          </a:xfrm>
          <a:prstGeom prst="rect">
            <a:avLst/>
          </a:prstGeom>
          <a:solidFill>
            <a:srgbClr val="FFBF00"/>
          </a:solidFill>
          <a:ln w="12700">
            <a:miter lim="400000"/>
          </a:ln>
        </p:spPr>
        <p:txBody>
          <a:bodyPr lIns="114300" tIns="114300" rIns="114300" bIns="114300"/>
          <a:lstStyle/>
          <a:p>
            <a:pPr algn="l" defTabSz="2286000">
              <a:defRPr sz="6000">
                <a:latin typeface="Arial"/>
                <a:ea typeface="Arial"/>
                <a:cs typeface="Arial"/>
                <a:sym typeface="Arial"/>
              </a:defRPr>
            </a:pPr>
            <a:endParaRPr/>
          </a:p>
        </p:txBody>
      </p:sp>
      <p:sp>
        <p:nvSpPr>
          <p:cNvPr id="2285" name="Herzlichen Glückwunsch und viel Erfolg bei der Umsetzung!…"/>
          <p:cNvSpPr txBox="1">
            <a:spLocks noGrp="1"/>
          </p:cNvSpPr>
          <p:nvPr>
            <p:ph type="title" idx="4294967295"/>
          </p:nvPr>
        </p:nvSpPr>
        <p:spPr>
          <a:xfrm>
            <a:off x="4196332" y="1782923"/>
            <a:ext cx="15486066" cy="13262181"/>
          </a:xfrm>
          <a:prstGeom prst="rect">
            <a:avLst/>
          </a:prstGeom>
        </p:spPr>
        <p:txBody>
          <a:bodyPr lIns="91439" tIns="91439" rIns="91439" bIns="91439">
            <a:normAutofit/>
          </a:bodyPr>
          <a:lstStyle/>
          <a:p>
            <a:pPr algn="ctr" defTabSz="1298447">
              <a:lnSpc>
                <a:spcPct val="100000"/>
              </a:lnSpc>
              <a:defRPr sz="10011" b="1">
                <a:solidFill>
                  <a:srgbClr val="2B669A"/>
                </a:solidFill>
              </a:defRPr>
            </a:pPr>
            <a:r>
              <a:rPr dirty="0" err="1">
                <a:latin typeface="Aptos" panose="020B0004020202020204" pitchFamily="34" charset="0"/>
              </a:rPr>
              <a:t>Herzlichen</a:t>
            </a:r>
            <a:r>
              <a:rPr dirty="0">
                <a:latin typeface="Aptos" panose="020B0004020202020204" pitchFamily="34" charset="0"/>
              </a:rPr>
              <a:t> </a:t>
            </a:r>
            <a:r>
              <a:rPr dirty="0" err="1">
                <a:latin typeface="Aptos" panose="020B0004020202020204" pitchFamily="34" charset="0"/>
              </a:rPr>
              <a:t>Glückwunsch</a:t>
            </a:r>
            <a:r>
              <a:rPr dirty="0">
                <a:latin typeface="Aptos" panose="020B0004020202020204" pitchFamily="34" charset="0"/>
              </a:rPr>
              <a:t> und </a:t>
            </a:r>
            <a:r>
              <a:rPr dirty="0" err="1">
                <a:latin typeface="Aptos" panose="020B0004020202020204" pitchFamily="34" charset="0"/>
              </a:rPr>
              <a:t>viel</a:t>
            </a:r>
            <a:r>
              <a:rPr dirty="0">
                <a:latin typeface="Aptos" panose="020B0004020202020204" pitchFamily="34" charset="0"/>
              </a:rPr>
              <a:t> </a:t>
            </a:r>
            <a:r>
              <a:rPr dirty="0" err="1">
                <a:latin typeface="Aptos" panose="020B0004020202020204" pitchFamily="34" charset="0"/>
              </a:rPr>
              <a:t>Erfolg</a:t>
            </a:r>
            <a:r>
              <a:rPr dirty="0">
                <a:latin typeface="Aptos" panose="020B0004020202020204" pitchFamily="34" charset="0"/>
              </a:rPr>
              <a:t> </a:t>
            </a:r>
            <a:r>
              <a:rPr dirty="0" err="1">
                <a:latin typeface="Aptos" panose="020B0004020202020204" pitchFamily="34" charset="0"/>
              </a:rPr>
              <a:t>bei</a:t>
            </a:r>
            <a:r>
              <a:rPr dirty="0">
                <a:latin typeface="Aptos" panose="020B0004020202020204" pitchFamily="34" charset="0"/>
              </a:rPr>
              <a:t> der </a:t>
            </a:r>
            <a:r>
              <a:rPr dirty="0" err="1">
                <a:latin typeface="Aptos" panose="020B0004020202020204" pitchFamily="34" charset="0"/>
              </a:rPr>
              <a:t>Umsetzung</a:t>
            </a:r>
            <a:r>
              <a:rPr dirty="0">
                <a:latin typeface="Aptos" panose="020B0004020202020204" pitchFamily="34" charset="0"/>
              </a:rPr>
              <a:t>!</a:t>
            </a:r>
          </a:p>
          <a:p>
            <a:pPr algn="ctr" defTabSz="1298447">
              <a:lnSpc>
                <a:spcPct val="100000"/>
              </a:lnSpc>
              <a:defRPr sz="7100" b="1">
                <a:solidFill>
                  <a:srgbClr val="2B669A"/>
                </a:solidFill>
              </a:defRPr>
            </a:pPr>
            <a:endParaRPr sz="2700" dirty="0"/>
          </a:p>
          <a:p>
            <a:pPr algn="ctr" defTabSz="1298447">
              <a:lnSpc>
                <a:spcPct val="100000"/>
              </a:lnSpc>
              <a:defRPr sz="14200">
                <a:solidFill>
                  <a:srgbClr val="2B669A"/>
                </a:solidFill>
                <a:latin typeface="Bradley Hand ITC TT-Bold"/>
                <a:ea typeface="Bradley Hand ITC TT-Bold"/>
                <a:cs typeface="Bradley Hand ITC TT-Bold"/>
                <a:sym typeface="Bradley Hand ITC TT-Bold"/>
              </a:defRPr>
            </a:pPr>
            <a:r>
              <a:rPr dirty="0" err="1">
                <a:latin typeface="Aptos" panose="020B0004020202020204" pitchFamily="34" charset="0"/>
              </a:rPr>
              <a:t>Euer</a:t>
            </a:r>
            <a:r>
              <a:rPr dirty="0">
                <a:latin typeface="Aptos" panose="020B0004020202020204" pitchFamily="34" charset="0"/>
              </a:rPr>
              <a:t> </a:t>
            </a:r>
            <a:br>
              <a:rPr lang="de-DE" dirty="0">
                <a:latin typeface="Aptos" panose="020B0004020202020204" pitchFamily="34" charset="0"/>
              </a:rPr>
            </a:br>
            <a:r>
              <a:rPr lang="de-DE" dirty="0">
                <a:latin typeface="Aptos" panose="020B0004020202020204" pitchFamily="34" charset="0"/>
              </a:rPr>
              <a:t>betaConcept-Team</a:t>
            </a:r>
            <a:endParaRPr dirty="0">
              <a:latin typeface="Aptos" panose="020B0004020202020204" pitchFamily="34" charset="0"/>
            </a:endParaRPr>
          </a:p>
          <a:p>
            <a:pPr algn="ctr" defTabSz="1298447">
              <a:lnSpc>
                <a:spcPct val="100000"/>
              </a:lnSpc>
              <a:defRPr sz="7100" b="1">
                <a:solidFill>
                  <a:srgbClr val="2B669A"/>
                </a:solidFill>
              </a:defRPr>
            </a:pPr>
            <a:endParaRPr sz="2700" dirty="0"/>
          </a:p>
          <a:p>
            <a:pPr algn="ctr" defTabSz="1298447">
              <a:lnSpc>
                <a:spcPct val="100000"/>
              </a:lnSpc>
              <a:defRPr sz="7100" b="1">
                <a:solidFill>
                  <a:srgbClr val="2B669A"/>
                </a:solidFill>
              </a:defRPr>
            </a:pPr>
            <a:r>
              <a:rPr dirty="0" err="1"/>
              <a:t>Kontakt</a:t>
            </a:r>
            <a:r>
              <a:rPr dirty="0"/>
              <a:t>: </a:t>
            </a:r>
            <a:r>
              <a:rPr lang="de-DE" dirty="0" err="1">
                <a:solidFill>
                  <a:srgbClr val="C00000"/>
                </a:solidFill>
              </a:rPr>
              <a:t>service@betaconcept.org</a:t>
            </a:r>
            <a:br>
              <a:rPr lang="de-DE" dirty="0"/>
            </a:br>
            <a:endParaRPr dirty="0"/>
          </a:p>
        </p:txBody>
      </p:sp>
      <p:grpSp>
        <p:nvGrpSpPr>
          <p:cNvPr id="2290" name="Gruppieren"/>
          <p:cNvGrpSpPr/>
          <p:nvPr/>
        </p:nvGrpSpPr>
        <p:grpSpPr>
          <a:xfrm>
            <a:off x="21134455" y="12755081"/>
            <a:ext cx="3196201" cy="961839"/>
            <a:chOff x="0" y="0"/>
            <a:chExt cx="3196199" cy="961838"/>
          </a:xfrm>
        </p:grpSpPr>
        <p:sp>
          <p:nvSpPr>
            <p:cNvPr id="2287"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2288" name="online-academy"/>
            <p:cNvSpPr txBox="1"/>
            <p:nvPr/>
          </p:nvSpPr>
          <p:spPr>
            <a:xfrm>
              <a:off x="13137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1600">
                  <a:solidFill>
                    <a:srgbClr val="E57031"/>
                  </a:solidFill>
                  <a:latin typeface="Comfortaa Bold"/>
                  <a:ea typeface="Comfortaa Bold"/>
                  <a:cs typeface="Comfortaa Bold"/>
                  <a:sym typeface="Comfortaa Bold"/>
                </a:defRPr>
              </a:lvl1pPr>
            </a:lstStyle>
            <a:p>
              <a:r>
                <a:t>online-academy</a:t>
              </a:r>
            </a:p>
          </p:txBody>
        </p:sp>
        <p:pic>
          <p:nvPicPr>
            <p:cNvPr id="2289" name="pasted-image.png" descr="pasted-image.png"/>
            <p:cNvPicPr>
              <a:picLocks noChangeAspect="1"/>
            </p:cNvPicPr>
            <p:nvPr/>
          </p:nvPicPr>
          <p:blipFill>
            <a:blip r:embed="rId3"/>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grpSp>
        <p:nvGrpSpPr>
          <p:cNvPr id="3" name="Gruppieren 2">
            <a:extLst>
              <a:ext uri="{FF2B5EF4-FFF2-40B4-BE49-F238E27FC236}">
                <a16:creationId xmlns:a16="http://schemas.microsoft.com/office/drawing/2014/main" id="{038601A7-76A0-5EF4-9DEA-DFC46E84B1F6}"/>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F535A917-8473-CB35-4353-8962810106C6}"/>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227271C5-768D-1844-670E-498551772CDB}"/>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4E443C52-753A-36F9-3407-A54E624F9FBB}"/>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8" name="© Ralph Schmauder 2025 all rights reserved">
            <a:extLst>
              <a:ext uri="{FF2B5EF4-FFF2-40B4-BE49-F238E27FC236}">
                <a16:creationId xmlns:a16="http://schemas.microsoft.com/office/drawing/2014/main" id="{46A598B7-FD64-5607-C6C5-2DCA0398A694}"/>
              </a:ext>
            </a:extLst>
          </p:cNvPr>
          <p:cNvSpPr txBox="1"/>
          <p:nvPr/>
        </p:nvSpPr>
        <p:spPr>
          <a:xfrm>
            <a:off x="106777" y="13233944"/>
            <a:ext cx="3310201" cy="3597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rPr lang="de-DE" dirty="0"/>
              <a:t>© betaConcept 2026 all </a:t>
            </a:r>
            <a:r>
              <a:rPr lang="de-DE" dirty="0" err="1"/>
              <a:t>rights</a:t>
            </a:r>
            <a:r>
              <a:rPr lang="de-DE" dirty="0"/>
              <a:t> </a:t>
            </a:r>
            <a:r>
              <a:rPr lang="de-DE" dirty="0" err="1"/>
              <a:t>reserved</a:t>
            </a:r>
            <a:endParaRPr lang="de-DE" dirty="0"/>
          </a:p>
        </p:txBody>
      </p:sp>
    </p:spTree>
    <p:extLst>
      <p:ext uri="{BB962C8B-B14F-4D97-AF65-F5344CB8AC3E}">
        <p14:creationId xmlns:p14="http://schemas.microsoft.com/office/powerpoint/2010/main" val="210075269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FE4E375-3992-C1CA-19CB-17C443EB4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116884273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04E5A-E2BF-C13F-00AE-8E1B66EAFD7A}"/>
            </a:ext>
          </a:extLst>
        </p:cNvPr>
        <p:cNvGrpSpPr/>
        <p:nvPr/>
      </p:nvGrpSpPr>
      <p:grpSpPr>
        <a:xfrm>
          <a:off x="0" y="0"/>
          <a:ext cx="0" cy="0"/>
          <a:chOff x="0" y="0"/>
          <a:chExt cx="0" cy="0"/>
        </a:xfrm>
      </p:grpSpPr>
      <p:sp>
        <p:nvSpPr>
          <p:cNvPr id="1687" name="betaConcept">
            <a:extLst>
              <a:ext uri="{FF2B5EF4-FFF2-40B4-BE49-F238E27FC236}">
                <a16:creationId xmlns:a16="http://schemas.microsoft.com/office/drawing/2014/main" id="{1E811DE9-4850-73EF-A7F7-818E447422D1}"/>
              </a:ext>
            </a:extLst>
          </p:cNvPr>
          <p:cNvSpPr txBox="1"/>
          <p:nvPr/>
        </p:nvSpPr>
        <p:spPr>
          <a:xfrm>
            <a:off x="21858588" y="12755081"/>
            <a:ext cx="2452048" cy="76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rPr dirty="0"/>
              <a:t>betaConcept</a:t>
            </a:r>
          </a:p>
        </p:txBody>
      </p:sp>
      <p:sp>
        <p:nvSpPr>
          <p:cNvPr id="1688" name="academy">
            <a:extLst>
              <a:ext uri="{FF2B5EF4-FFF2-40B4-BE49-F238E27FC236}">
                <a16:creationId xmlns:a16="http://schemas.microsoft.com/office/drawing/2014/main" id="{C3704800-57E4-61A7-5997-076D89AE8B18}"/>
              </a:ext>
            </a:extLst>
          </p:cNvPr>
          <p:cNvSpPr txBox="1"/>
          <p:nvPr/>
        </p:nvSpPr>
        <p:spPr>
          <a:xfrm>
            <a:off x="22422770" y="13209897"/>
            <a:ext cx="1882486" cy="507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689" name="pasted-image.png" descr="pasted-image.png">
            <a:extLst>
              <a:ext uri="{FF2B5EF4-FFF2-40B4-BE49-F238E27FC236}">
                <a16:creationId xmlns:a16="http://schemas.microsoft.com/office/drawing/2014/main" id="{3AE5EBC8-6635-D6E2-AB46-29E4F5B2EC4B}"/>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pic>
        <p:nvPicPr>
          <p:cNvPr id="1690" name="pasted-image.pdf" descr="pasted-image.pdf">
            <a:extLst>
              <a:ext uri="{FF2B5EF4-FFF2-40B4-BE49-F238E27FC236}">
                <a16:creationId xmlns:a16="http://schemas.microsoft.com/office/drawing/2014/main" id="{8A2C2C30-DA4C-10ED-8FF0-29806A0A667C}"/>
              </a:ext>
            </a:extLst>
          </p:cNvPr>
          <p:cNvPicPr>
            <a:picLocks noChangeAspect="1"/>
          </p:cNvPicPr>
          <p:nvPr/>
        </p:nvPicPr>
        <p:blipFill>
          <a:blip r:embed="rId4"/>
          <a:stretch>
            <a:fillRect/>
          </a:stretch>
        </p:blipFill>
        <p:spPr>
          <a:xfrm>
            <a:off x="2724602" y="2472105"/>
            <a:ext cx="19633681" cy="10299450"/>
          </a:xfrm>
          <a:prstGeom prst="rect">
            <a:avLst/>
          </a:prstGeom>
          <a:ln w="12700">
            <a:miter lim="400000"/>
          </a:ln>
        </p:spPr>
      </p:pic>
      <p:sp>
        <p:nvSpPr>
          <p:cNvPr id="1691" name="Oval">
            <a:extLst>
              <a:ext uri="{FF2B5EF4-FFF2-40B4-BE49-F238E27FC236}">
                <a16:creationId xmlns:a16="http://schemas.microsoft.com/office/drawing/2014/main" id="{53FC4FAC-1380-ACBE-AC87-9317CCF24969}"/>
              </a:ext>
            </a:extLst>
          </p:cNvPr>
          <p:cNvSpPr/>
          <p:nvPr/>
        </p:nvSpPr>
        <p:spPr>
          <a:xfrm>
            <a:off x="10009894" y="10568242"/>
            <a:ext cx="5062425" cy="2641655"/>
          </a:xfrm>
          <a:prstGeom prst="ellipse">
            <a:avLst/>
          </a:prstGeom>
          <a:ln w="444500">
            <a:solidFill>
              <a:srgbClr val="FF26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grpSp>
        <p:nvGrpSpPr>
          <p:cNvPr id="2" name="Gruppieren 1">
            <a:extLst>
              <a:ext uri="{FF2B5EF4-FFF2-40B4-BE49-F238E27FC236}">
                <a16:creationId xmlns:a16="http://schemas.microsoft.com/office/drawing/2014/main" id="{9DD9529A-0D14-C102-9F4F-20FDBBA90CF7}"/>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05DEB7CA-A0BD-E1D2-E40B-8073A80D7F76}"/>
                </a:ext>
              </a:extLst>
            </p:cNvPr>
            <p:cNvSpPr/>
            <p:nvPr/>
          </p:nvSpPr>
          <p:spPr>
            <a:xfrm>
              <a:off x="0" y="-134479"/>
              <a:ext cx="24384000" cy="1497182"/>
            </a:xfrm>
            <a:prstGeom prst="rect">
              <a:avLst/>
            </a:prstGeom>
            <a:blipFill>
              <a:blip r:embed="rId5"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3B94F2EA-0C24-A0D3-8EB5-220D99368419}"/>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CE15B2B7-6DAB-9ACD-F797-434CC2A6E295}"/>
                </a:ext>
              </a:extLst>
            </p:cNvPr>
            <p:cNvPicPr>
              <a:picLocks noChangeAspect="1"/>
            </p:cNvPicPr>
            <p:nvPr/>
          </p:nvPicPr>
          <p:blipFill>
            <a:blip r:embed="rId6"/>
            <a:stretch>
              <a:fillRect/>
            </a:stretch>
          </p:blipFill>
          <p:spPr>
            <a:xfrm>
              <a:off x="20790888" y="274886"/>
              <a:ext cx="2645433" cy="1100784"/>
            </a:xfrm>
            <a:prstGeom prst="rect">
              <a:avLst/>
            </a:prstGeom>
          </p:spPr>
        </p:pic>
      </p:grpSp>
      <p:sp>
        <p:nvSpPr>
          <p:cNvPr id="1686" name="VERTRIEBS-PROZESS">
            <a:extLst>
              <a:ext uri="{FF2B5EF4-FFF2-40B4-BE49-F238E27FC236}">
                <a16:creationId xmlns:a16="http://schemas.microsoft.com/office/drawing/2014/main" id="{5EBD122D-90B9-A28F-D6B6-DC1CBC06357B}"/>
              </a:ext>
            </a:extLst>
          </p:cNvPr>
          <p:cNvSpPr txBox="1"/>
          <p:nvPr/>
        </p:nvSpPr>
        <p:spPr>
          <a:xfrm>
            <a:off x="2261564" y="-11468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dirty="0"/>
              <a:t>VERTRIEBS-PROZESS </a:t>
            </a:r>
          </a:p>
        </p:txBody>
      </p:sp>
      <p:sp>
        <p:nvSpPr>
          <p:cNvPr id="6" name="Textfeld 5">
            <a:extLst>
              <a:ext uri="{FF2B5EF4-FFF2-40B4-BE49-F238E27FC236}">
                <a16:creationId xmlns:a16="http://schemas.microsoft.com/office/drawing/2014/main" id="{1A7CDE7B-9EFB-B4E8-BB7D-2B9AB2BF28E5}"/>
              </a:ext>
            </a:extLst>
          </p:cNvPr>
          <p:cNvSpPr txBox="1"/>
          <p:nvPr/>
        </p:nvSpPr>
        <p:spPr>
          <a:xfrm>
            <a:off x="3191000" y="5849888"/>
            <a:ext cx="2709074" cy="55976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2700" b="1" u="none" strike="noStrike" cap="none" spc="0" normalizeH="0" baseline="0" dirty="0">
                <a:ln>
                  <a:noFill/>
                </a:ln>
                <a:solidFill>
                  <a:srgbClr val="4D80BD"/>
                </a:solidFill>
                <a:effectLst/>
                <a:uFillTx/>
                <a:latin typeface="Aptos" panose="020B0004020202020204" pitchFamily="34" charset="0"/>
                <a:ea typeface="Verdana" panose="020B0604030504040204" pitchFamily="34" charset="0"/>
                <a:cs typeface="Arial Black" panose="020B0604020202020204" pitchFamily="34" charset="0"/>
                <a:sym typeface="Helvetica Light"/>
              </a:rPr>
              <a:t>CROSS</a:t>
            </a:r>
            <a:r>
              <a:rPr kumimoji="0" lang="de-DE" sz="2700" b="1" u="none" strike="noStrike" cap="none" spc="0" normalizeH="0" baseline="0" dirty="0">
                <a:ln>
                  <a:noFill/>
                </a:ln>
                <a:solidFill>
                  <a:srgbClr val="2A669A"/>
                </a:solidFill>
                <a:effectLst/>
                <a:uFillTx/>
                <a:latin typeface="Aptos" panose="020B0004020202020204" pitchFamily="34" charset="0"/>
                <a:ea typeface="Verdana" panose="020B0604030504040204" pitchFamily="34" charset="0"/>
                <a:cs typeface="Arial Black" panose="020B0604020202020204" pitchFamily="34" charset="0"/>
                <a:sym typeface="Helvetica Light"/>
              </a:rPr>
              <a:t> SELLING</a:t>
            </a:r>
          </a:p>
        </p:txBody>
      </p:sp>
    </p:spTree>
    <p:extLst>
      <p:ext uri="{BB962C8B-B14F-4D97-AF65-F5344CB8AC3E}">
        <p14:creationId xmlns:p14="http://schemas.microsoft.com/office/powerpoint/2010/main" val="666779931"/>
      </p:ext>
    </p:extLst>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 name="Die 5 wichtigen TIPPS zur Nutzenpräsentation"/>
          <p:cNvSpPr txBox="1"/>
          <p:nvPr/>
        </p:nvSpPr>
        <p:spPr>
          <a:xfrm>
            <a:off x="291761" y="1588362"/>
            <a:ext cx="23800477" cy="172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4300" tIns="114300" rIns="114300" bIns="114300" anchor="ctr">
            <a:spAutoFit/>
          </a:bodyPr>
          <a:lstStyle>
            <a:lvl1pPr defTabSz="2286000">
              <a:spcBef>
                <a:spcPts val="5400"/>
              </a:spcBef>
              <a:defRPr sz="9700">
                <a:solidFill>
                  <a:srgbClr val="2B669A"/>
                </a:solidFill>
                <a:latin typeface="Impact"/>
                <a:ea typeface="Impact"/>
                <a:cs typeface="Impact"/>
                <a:sym typeface="Impact"/>
              </a:defRPr>
            </a:lvl1pPr>
          </a:lstStyle>
          <a:p>
            <a:r>
              <a:rPr dirty="0"/>
              <a:t>Die 5 </a:t>
            </a:r>
            <a:r>
              <a:rPr dirty="0" err="1"/>
              <a:t>wichtigen</a:t>
            </a:r>
            <a:r>
              <a:rPr dirty="0"/>
              <a:t> TIPPS</a:t>
            </a:r>
          </a:p>
        </p:txBody>
      </p:sp>
      <p:sp>
        <p:nvSpPr>
          <p:cNvPr id="2008" name="Keinen Bauchladen aufmachen…"/>
          <p:cNvSpPr txBox="1"/>
          <p:nvPr/>
        </p:nvSpPr>
        <p:spPr>
          <a:xfrm>
            <a:off x="5429451" y="3540124"/>
            <a:ext cx="21825741" cy="86081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marL="592666" indent="-592666" algn="l" defTabSz="457200">
              <a:buSzPct val="45000"/>
              <a:buBlip>
                <a:blip r:embed="rId2"/>
              </a:buBlip>
              <a:defRPr sz="6500" b="1">
                <a:solidFill>
                  <a:srgbClr val="2B669A"/>
                </a:solidFill>
                <a:latin typeface="Verdana"/>
                <a:ea typeface="Verdana"/>
                <a:cs typeface="Verdana"/>
                <a:sym typeface="Verdana"/>
              </a:defRPr>
            </a:pPr>
            <a:r>
              <a:rPr dirty="0" err="1"/>
              <a:t>Keinen</a:t>
            </a:r>
            <a:r>
              <a:rPr dirty="0"/>
              <a:t> </a:t>
            </a:r>
            <a:r>
              <a:rPr dirty="0" err="1"/>
              <a:t>Bauchladen</a:t>
            </a:r>
            <a:r>
              <a:rPr dirty="0"/>
              <a:t> </a:t>
            </a:r>
            <a:r>
              <a:rPr dirty="0" err="1"/>
              <a:t>aufmachen</a:t>
            </a:r>
            <a:endParaRPr dirty="0"/>
          </a:p>
          <a:p>
            <a:pPr algn="l" defTabSz="457200">
              <a:defRPr sz="6500" b="1">
                <a:solidFill>
                  <a:srgbClr val="2B669A"/>
                </a:solidFill>
                <a:latin typeface="Verdana"/>
                <a:ea typeface="Verdana"/>
                <a:cs typeface="Verdana"/>
                <a:sym typeface="Verdana"/>
              </a:defRPr>
            </a:pPr>
            <a:endParaRPr sz="4000" dirty="0"/>
          </a:p>
          <a:p>
            <a:pPr marL="592666" indent="-592666" algn="l" defTabSz="457200">
              <a:buSzPct val="45000"/>
              <a:buBlip>
                <a:blip r:embed="rId2"/>
              </a:buBlip>
              <a:defRPr sz="6500" b="1">
                <a:solidFill>
                  <a:srgbClr val="2B669A"/>
                </a:solidFill>
                <a:latin typeface="Verdana"/>
                <a:ea typeface="Verdana"/>
                <a:cs typeface="Verdana"/>
                <a:sym typeface="Verdana"/>
              </a:defRPr>
            </a:pPr>
            <a:r>
              <a:rPr dirty="0" err="1"/>
              <a:t>sich</a:t>
            </a:r>
            <a:r>
              <a:rPr dirty="0"/>
              <a:t> auf max. 3 </a:t>
            </a:r>
            <a:r>
              <a:rPr dirty="0" err="1"/>
              <a:t>Argumente</a:t>
            </a:r>
            <a:r>
              <a:rPr dirty="0"/>
              <a:t> </a:t>
            </a:r>
            <a:r>
              <a:rPr dirty="0" err="1"/>
              <a:t>reduzieren</a:t>
            </a:r>
            <a:endParaRPr dirty="0"/>
          </a:p>
          <a:p>
            <a:pPr algn="l" defTabSz="457200">
              <a:defRPr sz="6500" b="1">
                <a:solidFill>
                  <a:srgbClr val="2B669A"/>
                </a:solidFill>
                <a:latin typeface="Verdana"/>
                <a:ea typeface="Verdana"/>
                <a:cs typeface="Verdana"/>
                <a:sym typeface="Verdana"/>
              </a:defRPr>
            </a:pPr>
            <a:endParaRPr sz="4000" dirty="0"/>
          </a:p>
          <a:p>
            <a:pPr marL="592666" indent="-592666" algn="l" defTabSz="457200">
              <a:buSzPct val="45000"/>
              <a:buBlip>
                <a:blip r:embed="rId2"/>
              </a:buBlip>
              <a:defRPr sz="6500" b="1">
                <a:solidFill>
                  <a:srgbClr val="2B669A"/>
                </a:solidFill>
                <a:latin typeface="Verdana"/>
                <a:ea typeface="Verdana"/>
                <a:cs typeface="Verdana"/>
                <a:sym typeface="Verdana"/>
              </a:defRPr>
            </a:pPr>
            <a:r>
              <a:rPr dirty="0" err="1"/>
              <a:t>ausschließlich</a:t>
            </a:r>
            <a:r>
              <a:rPr dirty="0"/>
              <a:t> </a:t>
            </a:r>
            <a:r>
              <a:rPr dirty="0" err="1"/>
              <a:t>Argumente</a:t>
            </a:r>
            <a:r>
              <a:rPr dirty="0"/>
              <a:t> </a:t>
            </a:r>
            <a:r>
              <a:rPr dirty="0" err="1"/>
              <a:t>aus</a:t>
            </a:r>
            <a:r>
              <a:rPr dirty="0"/>
              <a:t> der </a:t>
            </a:r>
            <a:r>
              <a:rPr dirty="0" err="1"/>
              <a:t>Bedarfsanalyse</a:t>
            </a:r>
            <a:r>
              <a:rPr dirty="0"/>
              <a:t> </a:t>
            </a:r>
            <a:r>
              <a:rPr dirty="0" err="1"/>
              <a:t>nutzen</a:t>
            </a:r>
            <a:endParaRPr dirty="0"/>
          </a:p>
          <a:p>
            <a:pPr marL="592666" indent="-592666" algn="l" defTabSz="457200">
              <a:buSzPct val="45000"/>
              <a:buBlip>
                <a:blip r:embed="rId2"/>
              </a:buBlip>
              <a:defRPr sz="6500" b="1">
                <a:solidFill>
                  <a:srgbClr val="2B669A"/>
                </a:solidFill>
                <a:latin typeface="Verdana"/>
                <a:ea typeface="Verdana"/>
                <a:cs typeface="Verdana"/>
                <a:sym typeface="Verdana"/>
              </a:defRPr>
            </a:pPr>
            <a:endParaRPr sz="4000" dirty="0"/>
          </a:p>
          <a:p>
            <a:pPr marL="592666" indent="-592666" algn="l" defTabSz="457200">
              <a:buSzPct val="45000"/>
              <a:buBlip>
                <a:blip r:embed="rId2"/>
              </a:buBlip>
              <a:defRPr sz="6500" b="1">
                <a:solidFill>
                  <a:srgbClr val="2B669A"/>
                </a:solidFill>
                <a:latin typeface="Verdana"/>
                <a:ea typeface="Verdana"/>
                <a:cs typeface="Verdana"/>
                <a:sym typeface="Verdana"/>
              </a:defRPr>
            </a:pPr>
            <a:r>
              <a:rPr dirty="0"/>
              <a:t>SIE-</a:t>
            </a:r>
            <a:r>
              <a:rPr dirty="0" err="1"/>
              <a:t>Formulierungen</a:t>
            </a:r>
            <a:r>
              <a:rPr dirty="0"/>
              <a:t> </a:t>
            </a:r>
            <a:r>
              <a:rPr dirty="0" err="1"/>
              <a:t>nutzen</a:t>
            </a:r>
            <a:r>
              <a:rPr dirty="0"/>
              <a:t> </a:t>
            </a:r>
          </a:p>
          <a:p>
            <a:pPr marL="592666" indent="-592666" algn="l" defTabSz="457200">
              <a:buSzPct val="45000"/>
              <a:buBlip>
                <a:blip r:embed="rId2"/>
              </a:buBlip>
              <a:defRPr sz="6500" b="1">
                <a:solidFill>
                  <a:srgbClr val="2B669A"/>
                </a:solidFill>
                <a:latin typeface="Verdana"/>
                <a:ea typeface="Verdana"/>
                <a:cs typeface="Verdana"/>
                <a:sym typeface="Verdana"/>
              </a:defRPr>
            </a:pPr>
            <a:endParaRPr sz="4000" dirty="0"/>
          </a:p>
          <a:p>
            <a:pPr marL="592666" indent="-592666" algn="l" defTabSz="457200">
              <a:buSzPct val="45000"/>
              <a:buBlip>
                <a:blip r:embed="rId2"/>
              </a:buBlip>
              <a:defRPr sz="6500" b="1">
                <a:solidFill>
                  <a:srgbClr val="2B669A"/>
                </a:solidFill>
                <a:latin typeface="Verdana"/>
                <a:ea typeface="Verdana"/>
                <a:cs typeface="Verdana"/>
                <a:sym typeface="Verdana"/>
              </a:defRPr>
            </a:pPr>
            <a:r>
              <a:rPr lang="de-DE" dirty="0"/>
              <a:t>Steigerung</a:t>
            </a:r>
            <a:r>
              <a:rPr dirty="0"/>
              <a:t> </a:t>
            </a:r>
            <a:r>
              <a:rPr dirty="0" err="1"/>
              <a:t>über</a:t>
            </a:r>
            <a:r>
              <a:rPr dirty="0"/>
              <a:t> MNB-Regel </a:t>
            </a:r>
            <a:r>
              <a:rPr dirty="0" err="1"/>
              <a:t>aufbauen</a:t>
            </a:r>
            <a:endParaRPr dirty="0"/>
          </a:p>
        </p:txBody>
      </p:sp>
      <p:pic>
        <p:nvPicPr>
          <p:cNvPr id="2009" name="white-male-g95c73b277_640.jpg" descr="white-male-g95c73b277_640.jpg"/>
          <p:cNvPicPr>
            <a:picLocks noChangeAspect="1"/>
          </p:cNvPicPr>
          <p:nvPr/>
        </p:nvPicPr>
        <p:blipFill>
          <a:blip r:embed="rId3" cstate="print"/>
          <a:srcRect l="20261" r="24239"/>
          <a:stretch>
            <a:fillRect/>
          </a:stretch>
        </p:blipFill>
        <p:spPr>
          <a:xfrm>
            <a:off x="-217987" y="2969568"/>
            <a:ext cx="5647438" cy="10175744"/>
          </a:xfrm>
          <a:prstGeom prst="rect">
            <a:avLst/>
          </a:prstGeom>
          <a:ln w="12700">
            <a:miter lim="400000"/>
          </a:ln>
        </p:spPr>
      </p:pic>
      <p:grpSp>
        <p:nvGrpSpPr>
          <p:cNvPr id="2" name="Gruppieren 1">
            <a:extLst>
              <a:ext uri="{FF2B5EF4-FFF2-40B4-BE49-F238E27FC236}">
                <a16:creationId xmlns:a16="http://schemas.microsoft.com/office/drawing/2014/main" id="{AABAD7BC-D761-6168-955E-9C719B5D8717}"/>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0F64C8C8-BB70-F3E6-AFD4-A54238B5123D}"/>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4259B3D3-85A7-70F1-44B7-E39C6AE84CDE}"/>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F8C5AD14-0BA1-7C8A-FEBF-0145CEA05229}"/>
                </a:ext>
              </a:extLst>
            </p:cNvPr>
            <p:cNvPicPr>
              <a:picLocks noChangeAspect="1"/>
            </p:cNvPicPr>
            <p:nvPr/>
          </p:nvPicPr>
          <p:blipFill>
            <a:blip r:embed="rId5" cstate="print"/>
            <a:stretch>
              <a:fillRect/>
            </a:stretch>
          </p:blipFill>
          <p:spPr>
            <a:xfrm>
              <a:off x="20790888" y="274886"/>
              <a:ext cx="2645433" cy="1100784"/>
            </a:xfrm>
            <a:prstGeom prst="rect">
              <a:avLst/>
            </a:prstGeom>
          </p:spPr>
        </p:pic>
      </p:grpSp>
      <p:sp>
        <p:nvSpPr>
          <p:cNvPr id="9" name="VERTRIEBS-PROZESS">
            <a:extLst>
              <a:ext uri="{FF2B5EF4-FFF2-40B4-BE49-F238E27FC236}">
                <a16:creationId xmlns:a16="http://schemas.microsoft.com/office/drawing/2014/main" id="{693E867B-9F03-F973-130E-4E835ECD88A1}"/>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NUTZENPRÄSENTATION</a:t>
            </a:r>
            <a:r>
              <a:rPr dirty="0"/>
              <a:t> </a:t>
            </a:r>
          </a:p>
        </p:txBody>
      </p:sp>
      <p:sp>
        <p:nvSpPr>
          <p:cNvPr id="6" name="© Ralph Schmauder 2025 all rights reserved">
            <a:extLst>
              <a:ext uri="{FF2B5EF4-FFF2-40B4-BE49-F238E27FC236}">
                <a16:creationId xmlns:a16="http://schemas.microsoft.com/office/drawing/2014/main" id="{D566DDCF-31F1-724D-7698-628470CBCA3F}"/>
              </a:ext>
            </a:extLst>
          </p:cNvPr>
          <p:cNvSpPr txBox="1"/>
          <p:nvPr/>
        </p:nvSpPr>
        <p:spPr>
          <a:xfrm>
            <a:off x="106777" y="13233944"/>
            <a:ext cx="3310201" cy="3597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buClr>
                <a:srgbClr val="000000"/>
              </a:buClr>
              <a:defRPr sz="1400"/>
            </a:lvl1pPr>
          </a:lstStyle>
          <a:p>
            <a:r>
              <a:rPr dirty="0"/>
              <a:t>© </a:t>
            </a:r>
            <a:r>
              <a:rPr lang="de-DE" dirty="0"/>
              <a:t>betaConcept</a:t>
            </a:r>
            <a:r>
              <a:rPr dirty="0"/>
              <a:t> 202</a:t>
            </a:r>
            <a:r>
              <a:rPr lang="de-DE" dirty="0"/>
              <a:t>6</a:t>
            </a:r>
            <a:r>
              <a:rPr dirty="0"/>
              <a:t> all rights reserved</a:t>
            </a:r>
          </a:p>
        </p:txBody>
      </p:sp>
    </p:spTree>
    <p:extLst>
      <p:ext uri="{BB962C8B-B14F-4D97-AF65-F5344CB8AC3E}">
        <p14:creationId xmlns:p14="http://schemas.microsoft.com/office/powerpoint/2010/main" val="92226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100"/>
                                  </p:iterate>
                                  <p:childTnLst>
                                    <p:set>
                                      <p:cBhvr>
                                        <p:cTn id="6" fill="hold"/>
                                        <p:tgtEl>
                                          <p:spTgt spid="200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fill="hold"/>
                                        <p:tgtEl>
                                          <p:spTgt spid="200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fill="hold"/>
                                        <p:tgtEl>
                                          <p:spTgt spid="200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fill="hold"/>
                                        <p:tgtEl>
                                          <p:spTgt spid="2008">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fill="hold"/>
                                        <p:tgtEl>
                                          <p:spTgt spid="2008">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fill="hold"/>
                                        <p:tgtEl>
                                          <p:spTgt spid="200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8" grpId="0" uiExpand="1" build="p" bldLvl="5"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8305</Words>
  <Application>Microsoft Macintosh PowerPoint</Application>
  <PresentationFormat>Benutzerdefiniert</PresentationFormat>
  <Paragraphs>1185</Paragraphs>
  <Slides>60</Slides>
  <Notes>45</Notes>
  <HiddenSlides>0</HiddenSlides>
  <MMClips>2</MMClips>
  <ScaleCrop>false</ScaleCrop>
  <HeadingPairs>
    <vt:vector size="6" baseType="variant">
      <vt:variant>
        <vt:lpstr>Verwendete Schriftarten</vt:lpstr>
      </vt:variant>
      <vt:variant>
        <vt:i4>14</vt:i4>
      </vt:variant>
      <vt:variant>
        <vt:lpstr>Design</vt:lpstr>
      </vt:variant>
      <vt:variant>
        <vt:i4>1</vt:i4>
      </vt:variant>
      <vt:variant>
        <vt:lpstr>Folientitel</vt:lpstr>
      </vt:variant>
      <vt:variant>
        <vt:i4>60</vt:i4>
      </vt:variant>
    </vt:vector>
  </HeadingPairs>
  <TitlesOfParts>
    <vt:vector size="75" baseType="lpstr">
      <vt:lpstr>Apple Color Emoji</vt:lpstr>
      <vt:lpstr>Aptos</vt:lpstr>
      <vt:lpstr>Arial</vt:lpstr>
      <vt:lpstr>Calibri</vt:lpstr>
      <vt:lpstr>Google Sans Text</vt:lpstr>
      <vt:lpstr>Helvetica</vt:lpstr>
      <vt:lpstr>Helvetica Light</vt:lpstr>
      <vt:lpstr>Impact</vt:lpstr>
      <vt:lpstr>Lucida Grande</vt:lpstr>
      <vt:lpstr>Symbol</vt:lpstr>
      <vt:lpstr>Times New Roman</vt:lpstr>
      <vt:lpstr>Verdana</vt:lpstr>
      <vt:lpstr>Wingdings</vt:lpstr>
      <vt:lpstr>Zapf Dingbats</vt:lpstr>
      <vt:lpstr>White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Adjektive, um unterschiedliche Denkstile der Kunden anzusprechen (Nutzen)</vt:lpstr>
      <vt:lpstr>Verben, um unterschiedliche Denkstile der Kunden anzusprechen (Nutzen)</vt:lpstr>
      <vt:lpstr>PowerPoint-Präsentation</vt:lpstr>
      <vt:lpstr>PowerPoint-Präsentation</vt:lpstr>
      <vt:lpstr>PowerPoint-Präsentation</vt:lpstr>
      <vt:lpstr>PowerPoint-Präsentation</vt:lpstr>
      <vt:lpstr>PowerPoint-Präsentation</vt:lpstr>
      <vt:lpstr>PowerPoint-Präsentation</vt:lpstr>
      <vt:lpstr>Herzlichen Glückwunsch und viel Erfolg bei der Umsetzung!  Euer  betaConcept-Team  Kontakt: service@betaconcept.org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Vittinghoff</dc:creator>
  <cp:lastModifiedBy>Ralph Schmauder</cp:lastModifiedBy>
  <cp:revision>376</cp:revision>
  <cp:lastPrinted>2025-12-22T12:08:16Z</cp:lastPrinted>
  <dcterms:modified xsi:type="dcterms:W3CDTF">2026-03-21T16:33:53Z</dcterms:modified>
</cp:coreProperties>
</file>