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702" r:id="rId3"/>
    <p:sldId id="626" r:id="rId4"/>
    <p:sldId id="758" r:id="rId5"/>
    <p:sldId id="637" r:id="rId6"/>
    <p:sldId id="759" r:id="rId7"/>
    <p:sldId id="799" r:id="rId8"/>
    <p:sldId id="794" r:id="rId9"/>
    <p:sldId id="754" r:id="rId10"/>
    <p:sldId id="755" r:id="rId11"/>
    <p:sldId id="456" r:id="rId12"/>
    <p:sldId id="457" r:id="rId13"/>
    <p:sldId id="473" r:id="rId14"/>
    <p:sldId id="792" r:id="rId15"/>
    <p:sldId id="475" r:id="rId16"/>
    <p:sldId id="490" r:id="rId17"/>
    <p:sldId id="796" r:id="rId18"/>
    <p:sldId id="524" r:id="rId19"/>
    <p:sldId id="603" r:id="rId20"/>
    <p:sldId id="645" r:id="rId21"/>
    <p:sldId id="529" r:id="rId22"/>
    <p:sldId id="765" r:id="rId23"/>
    <p:sldId id="766" r:id="rId24"/>
    <p:sldId id="775" r:id="rId25"/>
    <p:sldId id="791" r:id="rId26"/>
    <p:sldId id="767" r:id="rId27"/>
    <p:sldId id="790" r:id="rId28"/>
    <p:sldId id="768" r:id="rId29"/>
    <p:sldId id="770" r:id="rId30"/>
    <p:sldId id="771" r:id="rId31"/>
    <p:sldId id="769" r:id="rId32"/>
    <p:sldId id="772" r:id="rId33"/>
    <p:sldId id="773" r:id="rId34"/>
    <p:sldId id="774" r:id="rId35"/>
    <p:sldId id="776" r:id="rId36"/>
    <p:sldId id="777" r:id="rId37"/>
    <p:sldId id="778" r:id="rId38"/>
    <p:sldId id="277" r:id="rId39"/>
    <p:sldId id="730" r:id="rId40"/>
    <p:sldId id="750" r:id="rId41"/>
    <p:sldId id="797" r:id="rId42"/>
    <p:sldId id="779" r:id="rId43"/>
    <p:sldId id="780" r:id="rId44"/>
    <p:sldId id="781" r:id="rId45"/>
    <p:sldId id="782" r:id="rId46"/>
    <p:sldId id="783" r:id="rId47"/>
    <p:sldId id="784" r:id="rId48"/>
    <p:sldId id="785" r:id="rId49"/>
    <p:sldId id="786" r:id="rId50"/>
    <p:sldId id="787" r:id="rId51"/>
    <p:sldId id="788" r:id="rId52"/>
    <p:sldId id="789" r:id="rId53"/>
    <p:sldId id="681" r:id="rId54"/>
    <p:sldId id="761" r:id="rId55"/>
    <p:sldId id="756" r:id="rId56"/>
    <p:sldId id="677" r:id="rId57"/>
    <p:sldId id="760" r:id="rId58"/>
    <p:sldId id="798" r:id="rId59"/>
    <p:sldId id="746" r:id="rId6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69A"/>
    <a:srgbClr val="2B669A"/>
    <a:srgbClr val="3E5387"/>
    <a:srgbClr val="EF7C00"/>
    <a:srgbClr val="69A3C3"/>
    <a:srgbClr val="6874A2"/>
    <a:srgbClr val="868686"/>
    <a:srgbClr val="002F6B"/>
    <a:srgbClr val="D3AF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358"/>
    <p:restoredTop sz="78904" autoAdjust="0"/>
  </p:normalViewPr>
  <p:slideViewPr>
    <p:cSldViewPr>
      <p:cViewPr varScale="1">
        <p:scale>
          <a:sx n="27" d="100"/>
          <a:sy n="27" d="100"/>
        </p:scale>
        <p:origin x="280" y="1072"/>
      </p:cViewPr>
      <p:guideLst>
        <p:guide orient="horz" pos="4320"/>
        <p:guide pos="7680"/>
      </p:guideLst>
    </p:cSldViewPr>
  </p:slideViewPr>
  <p:notesTextViewPr>
    <p:cViewPr>
      <p:scale>
        <a:sx n="80" d="100"/>
        <a:sy n="8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61" name="Shape 6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rPr dirty="0" err="1"/>
              <a:t>Liebe</a:t>
            </a:r>
            <a:r>
              <a:rPr dirty="0"/>
              <a:t> </a:t>
            </a:r>
            <a:r>
              <a:rPr sz="9600" dirty="0"/>
              <a:t>TEILNEHMER, </a:t>
            </a:r>
            <a:r>
              <a:rPr sz="9600" dirty="0" err="1"/>
              <a:t>zunächst</a:t>
            </a:r>
            <a:r>
              <a:rPr sz="9600" dirty="0"/>
              <a:t> </a:t>
            </a:r>
            <a:r>
              <a:rPr sz="9600" dirty="0" err="1"/>
              <a:t>einmal</a:t>
            </a:r>
            <a:r>
              <a:rPr sz="9600" dirty="0"/>
              <a:t> </a:t>
            </a:r>
            <a:r>
              <a:rPr sz="9600" dirty="0" err="1"/>
              <a:t>Herzlich</a:t>
            </a:r>
            <a:r>
              <a:rPr sz="9600" dirty="0"/>
              <a:t> </a:t>
            </a:r>
            <a:r>
              <a:rPr sz="9600" dirty="0" err="1"/>
              <a:t>Willkommen</a:t>
            </a:r>
            <a:r>
              <a:rPr sz="9600" dirty="0"/>
              <a:t> </a:t>
            </a:r>
            <a:r>
              <a:rPr sz="9600" dirty="0" err="1"/>
              <a:t>zum</a:t>
            </a:r>
            <a:r>
              <a:rPr sz="9600" dirty="0"/>
              <a:t> </a:t>
            </a:r>
            <a:r>
              <a:rPr sz="9600" dirty="0" err="1"/>
              <a:t>Vertriebs</a:t>
            </a:r>
            <a:r>
              <a:rPr sz="9600" dirty="0"/>
              <a:t> Workshop </a:t>
            </a:r>
            <a:r>
              <a:rPr sz="9600" dirty="0" err="1"/>
              <a:t>für</a:t>
            </a:r>
            <a:r>
              <a:rPr sz="9600" dirty="0"/>
              <a:t> </a:t>
            </a:r>
            <a:r>
              <a:rPr sz="9600" dirty="0" err="1"/>
              <a:t>Durchstarter</a:t>
            </a:r>
            <a:r>
              <a:rPr sz="9600" dirty="0"/>
              <a:t>, </a:t>
            </a:r>
            <a:r>
              <a:rPr sz="9600" dirty="0" err="1"/>
              <a:t>der</a:t>
            </a:r>
            <a:r>
              <a:rPr sz="9600" dirty="0"/>
              <a:t> </a:t>
            </a:r>
            <a:r>
              <a:rPr sz="9600" dirty="0" err="1"/>
              <a:t>euch</a:t>
            </a:r>
            <a:r>
              <a:rPr sz="9600" dirty="0"/>
              <a:t> die super </a:t>
            </a:r>
            <a:r>
              <a:rPr sz="9600" b="1" dirty="0" err="1"/>
              <a:t>wichtigen</a:t>
            </a:r>
            <a:r>
              <a:rPr sz="9600" b="1" dirty="0"/>
              <a:t> </a:t>
            </a:r>
            <a:r>
              <a:rPr sz="9600" b="1" dirty="0" err="1"/>
              <a:t>Punkte</a:t>
            </a:r>
            <a:r>
              <a:rPr sz="9600" b="1" dirty="0"/>
              <a:t> </a:t>
            </a:r>
            <a:r>
              <a:rPr sz="9600" b="1" dirty="0" err="1"/>
              <a:t>für</a:t>
            </a:r>
            <a:r>
              <a:rPr sz="9600" b="1" dirty="0"/>
              <a:t> </a:t>
            </a:r>
            <a:r>
              <a:rPr sz="9600" b="1" dirty="0" err="1"/>
              <a:t>euern</a:t>
            </a:r>
            <a:r>
              <a:rPr sz="9600" b="1" dirty="0"/>
              <a:t> </a:t>
            </a:r>
            <a:r>
              <a:rPr sz="9600" b="1" dirty="0" err="1"/>
              <a:t>erfolgreichen</a:t>
            </a:r>
            <a:r>
              <a:rPr sz="9600" b="1" dirty="0"/>
              <a:t> </a:t>
            </a:r>
            <a:r>
              <a:rPr sz="9600" b="1" dirty="0" err="1"/>
              <a:t>Vertrieb</a:t>
            </a:r>
            <a:r>
              <a:rPr sz="9600" dirty="0"/>
              <a:t> </a:t>
            </a:r>
            <a:r>
              <a:rPr sz="9600" dirty="0" err="1"/>
              <a:t>mitgeben</a:t>
            </a:r>
            <a:r>
              <a:rPr sz="9600" dirty="0"/>
              <a:t> </a:t>
            </a:r>
            <a:r>
              <a:rPr sz="9600" dirty="0" err="1"/>
              <a:t>wird</a:t>
            </a:r>
            <a:r>
              <a:rPr sz="9600" dirty="0"/>
              <a:t>.</a:t>
            </a:r>
          </a:p>
          <a:p>
            <a:endParaRPr sz="9600" dirty="0"/>
          </a:p>
          <a:p>
            <a:r>
              <a:rPr sz="9600" dirty="0" err="1"/>
              <a:t>Für</a:t>
            </a:r>
            <a:r>
              <a:rPr sz="9600" dirty="0"/>
              <a:t> </a:t>
            </a:r>
            <a:r>
              <a:rPr sz="9600" dirty="0" err="1"/>
              <a:t>Euch</a:t>
            </a:r>
            <a:r>
              <a:rPr sz="9600" dirty="0"/>
              <a:t> </a:t>
            </a:r>
            <a:r>
              <a:rPr sz="9600" dirty="0" err="1"/>
              <a:t>habe</a:t>
            </a:r>
            <a:r>
              <a:rPr sz="9600" dirty="0"/>
              <a:t> </a:t>
            </a:r>
            <a:r>
              <a:rPr sz="9600" dirty="0" err="1"/>
              <a:t>ich</a:t>
            </a:r>
            <a:r>
              <a:rPr sz="9600" dirty="0"/>
              <a:t> </a:t>
            </a:r>
            <a:r>
              <a:rPr sz="9600" dirty="0" err="1"/>
              <a:t>heute</a:t>
            </a:r>
            <a:r>
              <a:rPr sz="9600" dirty="0"/>
              <a:t> </a:t>
            </a:r>
            <a:r>
              <a:rPr sz="9600" dirty="0" err="1"/>
              <a:t>richtig</a:t>
            </a:r>
            <a:r>
              <a:rPr sz="9600" dirty="0"/>
              <a:t> </a:t>
            </a:r>
            <a:r>
              <a:rPr sz="9600" b="1" dirty="0" err="1"/>
              <a:t>Vertriebs</a:t>
            </a:r>
            <a:r>
              <a:rPr sz="9600" b="1" dirty="0"/>
              <a:t>-Content</a:t>
            </a:r>
            <a:r>
              <a:rPr sz="9600" dirty="0"/>
              <a:t> </a:t>
            </a:r>
            <a:r>
              <a:rPr sz="9600" dirty="0" err="1"/>
              <a:t>dabei</a:t>
            </a:r>
            <a:r>
              <a:rPr sz="9600" dirty="0"/>
              <a:t>! </a:t>
            </a:r>
            <a:r>
              <a:rPr sz="9600" dirty="0" err="1"/>
              <a:t>Inhalte</a:t>
            </a:r>
            <a:r>
              <a:rPr sz="9600" dirty="0"/>
              <a:t>.. </a:t>
            </a:r>
            <a:r>
              <a:rPr sz="9600" b="1" dirty="0" err="1"/>
              <a:t>direkt</a:t>
            </a:r>
            <a:r>
              <a:rPr sz="9600" b="1" dirty="0"/>
              <a:t> </a:t>
            </a:r>
            <a:r>
              <a:rPr sz="9600" b="1" dirty="0" err="1"/>
              <a:t>umsetzen</a:t>
            </a:r>
            <a:r>
              <a:rPr sz="9600" dirty="0"/>
              <a:t> </a:t>
            </a:r>
            <a:r>
              <a:rPr sz="9600" dirty="0" err="1"/>
              <a:t>könnt</a:t>
            </a:r>
            <a:r>
              <a:rPr sz="9600" dirty="0"/>
              <a:t>.</a:t>
            </a:r>
          </a:p>
          <a:p>
            <a:endParaRPr sz="9600" dirty="0"/>
          </a:p>
          <a:p>
            <a:r>
              <a:rPr sz="9600" dirty="0" err="1"/>
              <a:t>Ihr</a:t>
            </a:r>
            <a:r>
              <a:rPr sz="9600" dirty="0"/>
              <a:t> </a:t>
            </a:r>
            <a:r>
              <a:rPr sz="9600" dirty="0" err="1"/>
              <a:t>dürft</a:t>
            </a:r>
            <a:r>
              <a:rPr sz="9600" dirty="0"/>
              <a:t> </a:t>
            </a:r>
            <a:r>
              <a:rPr sz="9600" dirty="0" err="1"/>
              <a:t>euch</a:t>
            </a:r>
            <a:r>
              <a:rPr sz="9600" dirty="0"/>
              <a:t> auf </a:t>
            </a:r>
            <a:r>
              <a:rPr sz="9600" dirty="0" err="1"/>
              <a:t>jeden</a:t>
            </a:r>
            <a:r>
              <a:rPr sz="9600" dirty="0"/>
              <a:t> Fall </a:t>
            </a:r>
            <a:r>
              <a:rPr sz="9600" dirty="0" err="1"/>
              <a:t>darauf</a:t>
            </a:r>
            <a:r>
              <a:rPr sz="9600" dirty="0"/>
              <a:t> </a:t>
            </a:r>
            <a:r>
              <a:rPr sz="9600" dirty="0" err="1"/>
              <a:t>freuen</a:t>
            </a:r>
            <a:r>
              <a:rPr sz="9600" dirty="0"/>
              <a:t> und </a:t>
            </a:r>
            <a:r>
              <a:rPr sz="9600" dirty="0" err="1"/>
              <a:t>ich</a:t>
            </a:r>
            <a:r>
              <a:rPr sz="9600" dirty="0"/>
              <a:t> </a:t>
            </a:r>
            <a:r>
              <a:rPr sz="9600" dirty="0" err="1"/>
              <a:t>vermute</a:t>
            </a:r>
            <a:r>
              <a:rPr sz="9600" dirty="0"/>
              <a:t> </a:t>
            </a:r>
            <a:r>
              <a:rPr sz="9600" dirty="0" err="1"/>
              <a:t>ihr</a:t>
            </a:r>
            <a:r>
              <a:rPr sz="9600" dirty="0"/>
              <a:t> </a:t>
            </a:r>
            <a:r>
              <a:rPr sz="9600" dirty="0" err="1"/>
              <a:t>seid</a:t>
            </a:r>
            <a:r>
              <a:rPr sz="9600" dirty="0"/>
              <a:t> </a:t>
            </a:r>
            <a:r>
              <a:rPr sz="9600" dirty="0" err="1"/>
              <a:t>auch</a:t>
            </a:r>
            <a:r>
              <a:rPr sz="9600" dirty="0"/>
              <a:t> </a:t>
            </a:r>
            <a:r>
              <a:rPr sz="9600" dirty="0" err="1"/>
              <a:t>schon</a:t>
            </a:r>
            <a:r>
              <a:rPr sz="9600" dirty="0"/>
              <a:t> </a:t>
            </a:r>
            <a:r>
              <a:rPr sz="9600" dirty="0" err="1"/>
              <a:t>ganz</a:t>
            </a:r>
            <a:r>
              <a:rPr sz="9600" dirty="0"/>
              <a:t> </a:t>
            </a:r>
            <a:r>
              <a:rPr sz="9600" dirty="0" err="1"/>
              <a:t>schön</a:t>
            </a:r>
            <a:r>
              <a:rPr sz="9600" dirty="0"/>
              <a:t> </a:t>
            </a:r>
            <a:r>
              <a:rPr sz="9600" dirty="0" err="1"/>
              <a:t>gespannt</a:t>
            </a:r>
            <a:r>
              <a:rPr sz="9600" dirty="0"/>
              <a:t> was </a:t>
            </a:r>
            <a:r>
              <a:rPr sz="9600" dirty="0" err="1"/>
              <a:t>euch</a:t>
            </a:r>
            <a:r>
              <a:rPr sz="9600" dirty="0"/>
              <a:t> </a:t>
            </a:r>
            <a:r>
              <a:rPr sz="9600" dirty="0" err="1"/>
              <a:t>heute</a:t>
            </a:r>
            <a:r>
              <a:rPr sz="9600" dirty="0"/>
              <a:t> </a:t>
            </a:r>
            <a:r>
              <a:rPr sz="9600" dirty="0" err="1"/>
              <a:t>hier</a:t>
            </a:r>
            <a:r>
              <a:rPr sz="9600" dirty="0"/>
              <a:t> </a:t>
            </a:r>
            <a:r>
              <a:rPr sz="9600" dirty="0" err="1"/>
              <a:t>alles</a:t>
            </a:r>
            <a:r>
              <a:rPr sz="9600" dirty="0"/>
              <a:t> </a:t>
            </a:r>
            <a:r>
              <a:rPr sz="9600" dirty="0" err="1"/>
              <a:t>erwartet</a:t>
            </a:r>
            <a:r>
              <a:rPr sz="9600" dirty="0"/>
              <a:t>.</a:t>
            </a:r>
          </a:p>
          <a:p>
            <a:endParaRPr sz="9600" dirty="0"/>
          </a:p>
          <a:p>
            <a:r>
              <a:rPr sz="9600" dirty="0"/>
              <a:t>Mein Name </a:t>
            </a:r>
            <a:r>
              <a:rPr sz="9600" dirty="0" err="1"/>
              <a:t>ist</a:t>
            </a:r>
            <a:r>
              <a:rPr sz="9600" dirty="0"/>
              <a:t> </a:t>
            </a:r>
            <a:r>
              <a:rPr lang="de-DE" sz="9600" dirty="0"/>
              <a:t>……………………….</a:t>
            </a:r>
            <a:endParaRPr sz="9600" dirty="0"/>
          </a:p>
          <a:p>
            <a:r>
              <a:rPr sz="9600" dirty="0" err="1"/>
              <a:t>Ich</a:t>
            </a:r>
            <a:r>
              <a:rPr sz="9600" dirty="0"/>
              <a:t> </a:t>
            </a:r>
            <a:r>
              <a:rPr sz="9600" dirty="0" err="1"/>
              <a:t>hoffe</a:t>
            </a:r>
            <a:r>
              <a:rPr sz="9600" dirty="0"/>
              <a:t> </a:t>
            </a:r>
            <a:r>
              <a:rPr sz="9600" dirty="0" err="1"/>
              <a:t>es</a:t>
            </a:r>
            <a:r>
              <a:rPr sz="9600" dirty="0"/>
              <a:t> </a:t>
            </a:r>
            <a:r>
              <a:rPr sz="9600" dirty="0" err="1"/>
              <a:t>ist</a:t>
            </a:r>
            <a:r>
              <a:rPr sz="9600" dirty="0"/>
              <a:t> </a:t>
            </a:r>
            <a:r>
              <a:rPr sz="9600" dirty="0" err="1"/>
              <a:t>für</a:t>
            </a:r>
            <a:r>
              <a:rPr sz="9600" dirty="0"/>
              <a:t> </a:t>
            </a:r>
            <a:r>
              <a:rPr sz="9600" dirty="0" err="1"/>
              <a:t>euch</a:t>
            </a:r>
            <a:r>
              <a:rPr sz="9600" dirty="0"/>
              <a:t> OK, </a:t>
            </a:r>
            <a:r>
              <a:rPr sz="9600" dirty="0" err="1"/>
              <a:t>wenn</a:t>
            </a:r>
            <a:r>
              <a:rPr sz="9600" dirty="0"/>
              <a:t> </a:t>
            </a:r>
            <a:r>
              <a:rPr sz="9600" dirty="0" err="1"/>
              <a:t>ich</a:t>
            </a:r>
            <a:r>
              <a:rPr sz="9600" dirty="0"/>
              <a:t> </a:t>
            </a:r>
            <a:r>
              <a:rPr sz="9600" dirty="0" err="1"/>
              <a:t>euch</a:t>
            </a:r>
            <a:r>
              <a:rPr sz="9600" dirty="0"/>
              <a:t> </a:t>
            </a:r>
            <a:r>
              <a:rPr sz="9600" b="1" dirty="0" err="1"/>
              <a:t>duze</a:t>
            </a:r>
            <a:r>
              <a:rPr sz="9600" dirty="0"/>
              <a:t>; </a:t>
            </a:r>
            <a:r>
              <a:rPr sz="9600" dirty="0" err="1"/>
              <a:t>ich</a:t>
            </a:r>
            <a:r>
              <a:rPr sz="9600" dirty="0"/>
              <a:t> bin </a:t>
            </a:r>
            <a:r>
              <a:rPr sz="9600" dirty="0" err="1"/>
              <a:t>der</a:t>
            </a:r>
            <a:r>
              <a:rPr sz="9600" dirty="0"/>
              <a:t> </a:t>
            </a:r>
            <a:r>
              <a:rPr sz="9600" dirty="0" err="1"/>
              <a:t>Überzeugung</a:t>
            </a:r>
            <a:r>
              <a:rPr sz="9600" dirty="0"/>
              <a:t>, </a:t>
            </a:r>
            <a:r>
              <a:rPr sz="9600" dirty="0" err="1"/>
              <a:t>dass</a:t>
            </a:r>
            <a:r>
              <a:rPr sz="9600" dirty="0"/>
              <a:t> </a:t>
            </a:r>
            <a:r>
              <a:rPr sz="9600" dirty="0" err="1"/>
              <a:t>es</a:t>
            </a:r>
            <a:r>
              <a:rPr sz="9600" dirty="0"/>
              <a:t> </a:t>
            </a:r>
            <a:r>
              <a:rPr sz="9600" dirty="0" err="1"/>
              <a:t>für</a:t>
            </a:r>
            <a:r>
              <a:rPr sz="9600" dirty="0"/>
              <a:t> </a:t>
            </a:r>
            <a:r>
              <a:rPr sz="9600" dirty="0" err="1"/>
              <a:t>euch</a:t>
            </a:r>
            <a:r>
              <a:rPr sz="9600" dirty="0"/>
              <a:t> </a:t>
            </a:r>
            <a:r>
              <a:rPr sz="9600" dirty="0" err="1"/>
              <a:t>dann</a:t>
            </a:r>
            <a:r>
              <a:rPr sz="9600" dirty="0"/>
              <a:t> </a:t>
            </a:r>
            <a:r>
              <a:rPr sz="9600" dirty="0" err="1"/>
              <a:t>einfacher</a:t>
            </a:r>
            <a:r>
              <a:rPr sz="9600" dirty="0"/>
              <a:t> </a:t>
            </a:r>
            <a:r>
              <a:rPr sz="9600" dirty="0" err="1"/>
              <a:t>sein</a:t>
            </a:r>
            <a:r>
              <a:rPr sz="9600" dirty="0"/>
              <a:t> </a:t>
            </a:r>
            <a:r>
              <a:rPr sz="9600" dirty="0" err="1"/>
              <a:t>wird</a:t>
            </a:r>
            <a:r>
              <a:rPr sz="9600" dirty="0"/>
              <a:t>, die </a:t>
            </a:r>
            <a:r>
              <a:rPr sz="9600" dirty="0" err="1"/>
              <a:t>Inhalte</a:t>
            </a:r>
            <a:r>
              <a:rPr sz="9600" dirty="0"/>
              <a:t> </a:t>
            </a:r>
            <a:r>
              <a:rPr sz="9600" dirty="0" err="1"/>
              <a:t>aufzunehmen</a:t>
            </a:r>
            <a:r>
              <a:rPr sz="9600" dirty="0"/>
              <a:t>. </a:t>
            </a:r>
          </a:p>
          <a:p>
            <a:endParaRPr sz="9600" dirty="0"/>
          </a:p>
          <a:p>
            <a:r>
              <a:rPr sz="9600" dirty="0" err="1"/>
              <a:t>Ich</a:t>
            </a:r>
            <a:r>
              <a:rPr sz="9600" dirty="0"/>
              <a:t> </a:t>
            </a:r>
            <a:r>
              <a:rPr sz="9600" dirty="0" err="1"/>
              <a:t>werde</a:t>
            </a:r>
            <a:r>
              <a:rPr sz="9600" dirty="0"/>
              <a:t> </a:t>
            </a:r>
            <a:r>
              <a:rPr sz="9600" dirty="0" err="1"/>
              <a:t>euch</a:t>
            </a:r>
            <a:r>
              <a:rPr sz="9600" dirty="0"/>
              <a:t> </a:t>
            </a:r>
            <a:r>
              <a:rPr sz="9600" dirty="0" err="1"/>
              <a:t>ein</a:t>
            </a:r>
            <a:r>
              <a:rPr sz="9600" dirty="0"/>
              <a:t> </a:t>
            </a:r>
            <a:r>
              <a:rPr sz="9600" dirty="0" err="1"/>
              <a:t>paar</a:t>
            </a:r>
            <a:r>
              <a:rPr sz="9600" dirty="0"/>
              <a:t> </a:t>
            </a:r>
            <a:r>
              <a:rPr sz="9600" dirty="0" err="1"/>
              <a:t>ganz</a:t>
            </a:r>
            <a:r>
              <a:rPr sz="9600" dirty="0"/>
              <a:t> </a:t>
            </a:r>
            <a:r>
              <a:rPr sz="9600" b="1" dirty="0" err="1"/>
              <a:t>konkrete</a:t>
            </a:r>
            <a:r>
              <a:rPr sz="9600" b="1" dirty="0"/>
              <a:t> und </a:t>
            </a:r>
            <a:r>
              <a:rPr sz="9600" b="1" dirty="0" err="1"/>
              <a:t>wunderbare</a:t>
            </a:r>
            <a:r>
              <a:rPr sz="9600" b="1" dirty="0"/>
              <a:t> </a:t>
            </a:r>
            <a:r>
              <a:rPr sz="9600" b="1" dirty="0" err="1"/>
              <a:t>Hilfsmittel</a:t>
            </a:r>
            <a:r>
              <a:rPr sz="9600" dirty="0"/>
              <a:t> an die Hand </a:t>
            </a:r>
            <a:r>
              <a:rPr sz="9600" dirty="0" err="1"/>
              <a:t>geben</a:t>
            </a:r>
            <a:r>
              <a:rPr sz="9600" dirty="0"/>
              <a:t>, die </a:t>
            </a:r>
            <a:r>
              <a:rPr sz="9600" dirty="0" err="1"/>
              <a:t>euch</a:t>
            </a:r>
            <a:r>
              <a:rPr sz="9600" dirty="0"/>
              <a:t> die </a:t>
            </a:r>
            <a:r>
              <a:rPr sz="9600" dirty="0" err="1"/>
              <a:t>Vertriebsarbeit</a:t>
            </a:r>
            <a:r>
              <a:rPr sz="9600" dirty="0"/>
              <a:t> </a:t>
            </a:r>
            <a:r>
              <a:rPr sz="9600" b="1" dirty="0"/>
              <a:t>auf </a:t>
            </a:r>
            <a:r>
              <a:rPr sz="9600" b="1" dirty="0" err="1"/>
              <a:t>jeden</a:t>
            </a:r>
            <a:r>
              <a:rPr sz="9600" b="1" dirty="0"/>
              <a:t> Fall</a:t>
            </a:r>
            <a:r>
              <a:rPr sz="9600" dirty="0"/>
              <a:t> </a:t>
            </a:r>
            <a:r>
              <a:rPr sz="9600" dirty="0" err="1"/>
              <a:t>wesentlich</a:t>
            </a:r>
            <a:r>
              <a:rPr sz="9600" dirty="0"/>
              <a:t> </a:t>
            </a:r>
            <a:r>
              <a:rPr sz="9600" dirty="0" err="1"/>
              <a:t>erleichtert</a:t>
            </a:r>
            <a:r>
              <a:rPr sz="9600"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4000" dirty="0"/>
              <a:t>Die Absicherung des </a:t>
            </a:r>
            <a:r>
              <a:rPr lang="de-DE" sz="4000" dirty="0" err="1"/>
              <a:t>Abshlusses</a:t>
            </a:r>
            <a:r>
              <a:rPr lang="de-DE" sz="4000" dirty="0"/>
              <a:t> ist der </a:t>
            </a:r>
            <a:r>
              <a:rPr lang="de-DE" sz="4000" dirty="0" err="1"/>
              <a:t>rößere</a:t>
            </a:r>
            <a:r>
              <a:rPr lang="de-DE" sz="4000" dirty="0"/>
              <a:t> Part</a:t>
            </a:r>
          </a:p>
        </p:txBody>
      </p:sp>
    </p:spTree>
    <p:extLst>
      <p:ext uri="{BB962C8B-B14F-4D97-AF65-F5344CB8AC3E}">
        <p14:creationId xmlns:p14="http://schemas.microsoft.com/office/powerpoint/2010/main" val="119479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C2B59-E533-FC82-C33F-23DB287D22D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1124A6-E143-B5CA-8D11-5BCE5A0BDE2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C24C84A-B606-0857-5107-1066ADB68612}"/>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7848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58C0B-7892-C4CC-C25F-2D3C9C89DD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EFDD55-083B-A013-71B3-1F85CE2C8AF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D2B3275-E5C2-5C3D-BE85-0B5F30E2AC88}"/>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3696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D05F-3C3D-50E8-25BE-E3238678FB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F73908-281B-F3B5-B0A6-7E005A8CA8C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2A84FFB-0F78-D636-F64B-6CCBB67F0ABA}"/>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70390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35736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F432-C410-0721-C289-3826FE196A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BD2EC6A-04D8-6183-2F6B-06FF53EAE02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E1CE633-BE39-D0AF-EDC0-2C62E18FE28A}"/>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00474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1B374-99ED-ACC5-987C-FD7DD8879D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5BB751-7912-8680-4D5F-FE88CBC8D58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0B8CB37-EEC7-AB10-A755-4E3283AB9E98}"/>
              </a:ext>
            </a:extLst>
          </p:cNvPr>
          <p:cNvSpPr>
            <a:spLocks noGrp="1"/>
          </p:cNvSpPr>
          <p:nvPr>
            <p:ph type="body" idx="1"/>
          </p:nvPr>
        </p:nvSpPr>
        <p:spPr/>
        <p:txBody>
          <a:bodyPr/>
          <a:lstStyle/>
          <a:p>
            <a:r>
              <a:rPr lang="de-DE" sz="2200" b="0" i="0" dirty="0">
                <a:effectLst/>
                <a:latin typeface="Lucida Grande"/>
                <a:ea typeface="Lucida Grande"/>
                <a:cs typeface="Lucida Grande"/>
                <a:sym typeface="Lucida Grande"/>
              </a:rPr>
              <a:t>Beispiele:</a:t>
            </a:r>
          </a:p>
          <a:p>
            <a:r>
              <a:rPr lang="de-DE" sz="2200" b="0" i="0" dirty="0">
                <a:effectLst/>
                <a:latin typeface="Lucida Grande"/>
                <a:ea typeface="Lucida Grande"/>
                <a:cs typeface="Lucida Grande"/>
                <a:sym typeface="Lucida Grande"/>
              </a:rPr>
              <a:t>Hauptprodukt: 			Typische Ergänzungen:</a:t>
            </a:r>
          </a:p>
          <a:p>
            <a:r>
              <a:rPr lang="de-DE" sz="2200" b="0" i="0" dirty="0">
                <a:effectLst/>
                <a:latin typeface="Lucida Grande"/>
                <a:ea typeface="Lucida Grande"/>
                <a:cs typeface="Lucida Grande"/>
                <a:sym typeface="Lucida Grande"/>
              </a:rPr>
              <a:t>Pflastersteine			Bettungssplitt, Fugensand, Rüttelplattenmatte</a:t>
            </a:r>
          </a:p>
          <a:p>
            <a:r>
              <a:rPr lang="de-DE" sz="2200" b="0" i="0" dirty="0">
                <a:effectLst/>
                <a:latin typeface="Lucida Grande"/>
                <a:ea typeface="Lucida Grande"/>
                <a:cs typeface="Lucida Grande"/>
                <a:sym typeface="Lucida Grande"/>
              </a:rPr>
              <a:t>Dämmung				Kleber, Dübel, Armierungsgewebe</a:t>
            </a:r>
          </a:p>
          <a:p>
            <a:r>
              <a:rPr lang="de-DE" sz="2200" b="0" i="0" dirty="0">
                <a:effectLst/>
                <a:latin typeface="Lucida Grande"/>
                <a:ea typeface="Lucida Grande"/>
                <a:cs typeface="Lucida Grande"/>
                <a:sym typeface="Lucida Grande"/>
              </a:rPr>
              <a:t>Trockenbauplatten			Spachtel, Schrauben, Profile</a:t>
            </a:r>
          </a:p>
          <a:p>
            <a:r>
              <a:rPr lang="de-DE" sz="2200" b="0" i="0" dirty="0">
                <a:effectLst/>
                <a:latin typeface="Lucida Grande"/>
                <a:ea typeface="Lucida Grande"/>
                <a:cs typeface="Lucida Grande"/>
                <a:sym typeface="Lucida Grande"/>
              </a:rPr>
              <a:t>Dachziegel				Unterspannbahn, Dachlatten</a:t>
            </a:r>
          </a:p>
          <a:p>
            <a:r>
              <a:rPr lang="de-DE" sz="2200" b="0" i="0" dirty="0">
                <a:effectLst/>
                <a:latin typeface="Lucida Grande"/>
                <a:ea typeface="Lucida Grande"/>
                <a:cs typeface="Lucida Grande"/>
                <a:sym typeface="Lucida Grande"/>
              </a:rPr>
              <a:t>Beton / Estrich			Randdämmstreifen, Folie</a:t>
            </a:r>
          </a:p>
          <a:p>
            <a:r>
              <a:rPr lang="de-DE" sz="2200" b="0" i="0" dirty="0">
                <a:effectLst/>
                <a:latin typeface="Lucida Grande"/>
                <a:ea typeface="Lucida Grande"/>
                <a:cs typeface="Lucida Grande"/>
                <a:sym typeface="Lucida Grande"/>
              </a:rPr>
              <a:t>Terrassenplatten			Unterbau, Stelzlager, Drainagemörtel, Randabschluss</a:t>
            </a:r>
          </a:p>
          <a:p>
            <a:endParaRPr lang="de-DE" dirty="0"/>
          </a:p>
        </p:txBody>
      </p:sp>
    </p:spTree>
    <p:extLst>
      <p:ext uri="{BB962C8B-B14F-4D97-AF65-F5344CB8AC3E}">
        <p14:creationId xmlns:p14="http://schemas.microsoft.com/office/powerpoint/2010/main" val="203648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b="1" dirty="0"/>
              <a:t>Falls die </a:t>
            </a:r>
            <a:r>
              <a:rPr lang="de-DE" b="1" dirty="0" err="1"/>
              <a:t>Breakout</a:t>
            </a:r>
            <a:r>
              <a:rPr lang="de-DE" b="1" dirty="0"/>
              <a:t> Rooms nicht funktionieren, dann ab Folie 24 weitermachen. Dort können dann die TN Ideen für gute Fragen nennen. Die Ergebnisse sind animiert, so dass sie einzeln gezeigt werden können.</a:t>
            </a:r>
          </a:p>
          <a:p>
            <a:endParaRPr lang="de-DE" dirty="0"/>
          </a:p>
        </p:txBody>
      </p:sp>
    </p:spTree>
    <p:extLst>
      <p:ext uri="{BB962C8B-B14F-4D97-AF65-F5344CB8AC3E}">
        <p14:creationId xmlns:p14="http://schemas.microsoft.com/office/powerpoint/2010/main" val="3926179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D3B5-A077-E74F-5FEB-A44C7FAEFA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87F4BC-4923-F37C-3109-9BCEAC24FAD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F4B9647-A603-DEF7-7DE7-16E63532B64B}"/>
              </a:ext>
            </a:extLst>
          </p:cNvPr>
          <p:cNvSpPr>
            <a:spLocks noGrp="1"/>
          </p:cNvSpPr>
          <p:nvPr>
            <p:ph type="body" idx="1"/>
          </p:nvPr>
        </p:nvSpPr>
        <p:spPr/>
        <p:txBody>
          <a:bodyPr/>
          <a:lstStyle/>
          <a:p>
            <a:r>
              <a:rPr lang="de-DE" dirty="0"/>
              <a:t>Hier die Gruppe offene Fragen finden lassen.</a:t>
            </a:r>
          </a:p>
          <a:p>
            <a:endParaRPr lang="de-DE" dirty="0"/>
          </a:p>
          <a:p>
            <a:r>
              <a:rPr lang="de-DE" dirty="0"/>
              <a:t>PPT ist animiert!</a:t>
            </a:r>
          </a:p>
        </p:txBody>
      </p:sp>
    </p:spTree>
    <p:extLst>
      <p:ext uri="{BB962C8B-B14F-4D97-AF65-F5344CB8AC3E}">
        <p14:creationId xmlns:p14="http://schemas.microsoft.com/office/powerpoint/2010/main" val="3611769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F4667-67E2-8144-7B44-69E6D046D6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FF8575-2377-54A7-B717-4F71EB666A5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1CDC81A4-6112-D229-B779-DB80397C1ACB}"/>
              </a:ext>
            </a:extLst>
          </p:cNvPr>
          <p:cNvSpPr>
            <a:spLocks noGrp="1"/>
          </p:cNvSpPr>
          <p:nvPr>
            <p:ph type="body" idx="1"/>
          </p:nvPr>
        </p:nvSpPr>
        <p:spPr/>
        <p:txBody>
          <a:bodyPr/>
          <a:lstStyle/>
          <a:p>
            <a:r>
              <a:rPr lang="de-DE" b="1" dirty="0"/>
              <a:t>Falls </a:t>
            </a:r>
            <a:r>
              <a:rPr lang="de-DE" b="1" dirty="0" err="1"/>
              <a:t>Breakout</a:t>
            </a:r>
            <a:r>
              <a:rPr lang="de-DE" b="1" dirty="0"/>
              <a:t> Room nicht funktioniert:</a:t>
            </a:r>
          </a:p>
          <a:p>
            <a:endParaRPr lang="de-DE" dirty="0"/>
          </a:p>
          <a:p>
            <a:r>
              <a:rPr lang="de-DE" dirty="0"/>
              <a:t>Hier die Gruppe offene Fragen finden lassen.</a:t>
            </a:r>
          </a:p>
          <a:p>
            <a:endParaRPr lang="de-DE" dirty="0"/>
          </a:p>
          <a:p>
            <a:r>
              <a:rPr lang="de-DE" dirty="0"/>
              <a:t>PPT ist animiert!</a:t>
            </a:r>
          </a:p>
        </p:txBody>
      </p:sp>
    </p:spTree>
    <p:extLst>
      <p:ext uri="{BB962C8B-B14F-4D97-AF65-F5344CB8AC3E}">
        <p14:creationId xmlns:p14="http://schemas.microsoft.com/office/powerpoint/2010/main" val="235487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xfrm>
            <a:off x="381000" y="685800"/>
            <a:ext cx="6096000" cy="3429000"/>
          </a:xfrm>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rPr lang="de-DE" dirty="0"/>
              <a:t>Ein paar Sätze zu Euch nach belieben.</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45645-6E04-B65F-F913-5C790607525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A0FF71-51E5-35E6-24CD-7D3466BB753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5B2A25D-EB03-5961-3542-CDD01BCAEE61}"/>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26285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86011-0602-66DD-C30A-7C92D748E7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F97DD9-066D-84B3-7AF9-F83901E9B2E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80DBEDE6-78C1-73FC-DC2A-363E2BD02E41}"/>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64837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12F7C-DEA7-1503-2FD5-39767A2AFE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E294B3-D288-1335-06DC-242194290C0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EA3D13D-0866-DDA9-DF9D-892D8E24BE46}"/>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191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ACAB3-D7FF-04A7-1C15-12477D60A3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924121-E277-38A8-0EEB-9030E6C21FF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F1925C14-E01E-016A-A93E-AA4BD19E7885}"/>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297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1AB9D-39C5-66F3-3BFF-78BC48229B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46836E-48AA-E022-A4F1-9420B04C7D8A}"/>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622FAA3-0986-8456-C4A4-D8163D869618}"/>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76253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9CF5-652B-7939-F4DD-7C1EC8DEB4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FACD2FE-D2F2-6FFC-3FFC-5C29F993E68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2BD06E8-85FF-481D-EEC1-AB9849E24D16}"/>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83801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EF413-3D27-2F7E-EE2F-1716F6866F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1AE1C3-0919-2D48-4AAB-7A939BEAA24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CF92135-6F04-7D3D-D0C1-219766D3155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84801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b="0" i="0" u="none" strike="noStrike" dirty="0">
                <a:effectLst/>
                <a:latin typeface="Lucida Grande"/>
                <a:ea typeface="Lucida Grande"/>
                <a:cs typeface="Lucida Grande"/>
                <a:sym typeface="Lucida Grande"/>
              </a:rPr>
              <a:t>Statt zu sagen: „Kauf das noch dazu“, sagst du: „Ich muss dokumentieren, dass ich es dir angeboten habe.“</a:t>
            </a:r>
          </a:p>
          <a:p>
            <a:r>
              <a:rPr lang="de-DE" sz="2200" b="1" i="0" dirty="0">
                <a:effectLst/>
                <a:latin typeface="Lucida Grande"/>
                <a:ea typeface="Lucida Grande"/>
                <a:cs typeface="Lucida Grande"/>
                <a:sym typeface="Lucida Grande"/>
              </a:rPr>
              <a:t>Wirkung:</a:t>
            </a:r>
            <a:r>
              <a:rPr lang="de-DE" sz="2200" b="0" i="0" u="none" strike="noStrike" dirty="0">
                <a:effectLst/>
                <a:latin typeface="Lucida Grande"/>
                <a:ea typeface="Lucida Grande"/>
                <a:cs typeface="Lucida Grande"/>
                <a:sym typeface="Lucida Grande"/>
              </a:rPr>
              <a:t> Der Profi wird hellhörig. Du bist nicht mehr der „Verkäufer“, sondern sein </a:t>
            </a:r>
            <a:r>
              <a:rPr lang="de-DE" sz="2200" b="1" i="0" dirty="0">
                <a:effectLst/>
                <a:latin typeface="Lucida Grande"/>
                <a:ea typeface="Lucida Grande"/>
                <a:cs typeface="Lucida Grande"/>
                <a:sym typeface="Lucida Grande"/>
              </a:rPr>
              <a:t>Risikomanager</a:t>
            </a:r>
            <a:r>
              <a:rPr lang="de-DE" sz="2200" b="0" i="0" u="none" strike="noStrike" dirty="0">
                <a:effectLst/>
                <a:latin typeface="Lucida Grande"/>
                <a:ea typeface="Lucida Grande"/>
                <a:cs typeface="Lucida Grande"/>
                <a:sym typeface="Lucida Grande"/>
              </a:rPr>
              <a:t>.</a:t>
            </a:r>
            <a:endParaRPr lang="de-DE" dirty="0"/>
          </a:p>
        </p:txBody>
      </p:sp>
    </p:spTree>
    <p:extLst>
      <p:ext uri="{BB962C8B-B14F-4D97-AF65-F5344CB8AC3E}">
        <p14:creationId xmlns:p14="http://schemas.microsoft.com/office/powerpoint/2010/main" val="3710565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Falls die </a:t>
            </a:r>
            <a:r>
              <a:rPr lang="de-DE" b="1" dirty="0" err="1"/>
              <a:t>Breakout</a:t>
            </a:r>
            <a:r>
              <a:rPr lang="de-DE" b="1" dirty="0"/>
              <a:t> Rooms nicht funktionieren, dann soll jeder TN 1 Beispiel notieren. Danach von jedem vorlesen lassen.</a:t>
            </a:r>
          </a:p>
        </p:txBody>
      </p:sp>
    </p:spTree>
    <p:extLst>
      <p:ext uri="{BB962C8B-B14F-4D97-AF65-F5344CB8AC3E}">
        <p14:creationId xmlns:p14="http://schemas.microsoft.com/office/powerpoint/2010/main" val="1546101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Falls die </a:t>
            </a:r>
            <a:r>
              <a:rPr lang="de-DE" b="1" dirty="0" err="1"/>
              <a:t>Breakout</a:t>
            </a:r>
            <a:r>
              <a:rPr lang="de-DE" b="1" dirty="0"/>
              <a:t> Rooms nicht funktionieren, dann soll jeder TN 1 Beispiel notieren. Danach von jedem vorlesen lassen.</a:t>
            </a:r>
          </a:p>
        </p:txBody>
      </p:sp>
    </p:spTree>
    <p:extLst>
      <p:ext uri="{BB962C8B-B14F-4D97-AF65-F5344CB8AC3E}">
        <p14:creationId xmlns:p14="http://schemas.microsoft.com/office/powerpoint/2010/main" val="387196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E650-2576-AC06-60E5-CC987C2B3FD3}"/>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75902E8F-3747-9CEA-D2EF-8C73E01D3E1A}"/>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BF5453C5-BD5E-18E9-E5F1-7630B4E0D25E}"/>
              </a:ext>
            </a:extLst>
          </p:cNvPr>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92147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Falls die </a:t>
            </a:r>
            <a:r>
              <a:rPr lang="de-DE" b="1" dirty="0" err="1"/>
              <a:t>Breakout</a:t>
            </a:r>
            <a:r>
              <a:rPr lang="de-DE" b="1" dirty="0"/>
              <a:t> Rooms nicht funktionieren, dann soll jeder TN 1 Beispiel notieren. Danach von jedem vorlesen lassen.</a:t>
            </a:r>
          </a:p>
        </p:txBody>
      </p:sp>
    </p:spTree>
    <p:extLst>
      <p:ext uri="{BB962C8B-B14F-4D97-AF65-F5344CB8AC3E}">
        <p14:creationId xmlns:p14="http://schemas.microsoft.com/office/powerpoint/2010/main" val="3749364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4149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D9EDB-8FB3-1406-A96E-CD788006E0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9F076E-C808-4394-EFE1-BB3013412F7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1A98DE2-D9A4-CC65-8B4A-3EDB277418F6}"/>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de-DE" sz="2200" b="1" i="0" dirty="0">
                <a:effectLst/>
                <a:latin typeface="Lucida Grande"/>
                <a:ea typeface="Lucida Grande"/>
                <a:cs typeface="Lucida Grande"/>
                <a:sym typeface="Lucida Grande"/>
              </a:rPr>
              <a:t>Das DISG-Modell könnt Ihr natürlich entsprechend Eurer Vorgehensweise den Teilnehmern mitgeben. Die folgenden Folien sind dann gerne als „Handout“ </a:t>
            </a:r>
            <a:r>
              <a:rPr lang="de-DE" sz="2200" b="1" i="0" dirty="0" err="1">
                <a:effectLst/>
                <a:latin typeface="Lucida Grande"/>
                <a:ea typeface="Lucida Grande"/>
                <a:cs typeface="Lucida Grande"/>
                <a:sym typeface="Lucida Grande"/>
              </a:rPr>
              <a:t>betrachtbar</a:t>
            </a:r>
            <a:r>
              <a:rPr lang="de-DE" sz="2200" b="1" i="0" dirty="0">
                <a:effectLst/>
                <a:latin typeface="Lucida Grande"/>
                <a:ea typeface="Lucida Grande"/>
                <a:cs typeface="Lucida Grande"/>
                <a:sym typeface="Lucida Grande"/>
              </a:rPr>
              <a:t> zum nachlesen, da sehr umfangreich.</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2293844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EBB9-5262-D072-8E24-96DC96AA59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FCDB0E-9830-1E4C-2CB8-EE7F3D8AEB9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5068772-6565-3075-3779-2A008DA27C2C}"/>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122178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4B6F4-C036-E03A-D172-A7B494AFFF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4D172F-2FD4-84C5-DCA8-0E68819B462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5FD96D5-25FD-16C8-CB9C-91C8AC6A663C}"/>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4066224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41D4-33B2-3D3E-4837-B814BD8289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C7A8A24-4306-B9F3-5E51-585400145CF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1AACA1E-93D1-BD37-3662-C0DF3AC4C354}"/>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160274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D5304-AA51-74EB-2169-50DC39787F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C3A2B4-462F-9EC0-C3E6-65A109E9EBCC}"/>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AE49685-C139-A822-FA09-DCA6856BB1C6}"/>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600308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B18EF-83DB-9C0B-866D-1D01948A4B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66C83F-65E8-86B8-6C45-C9BAFC8F751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7035C2C-EE78-1658-1791-5BD7624A8D2B}"/>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25918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1D1AC-490A-692E-00AA-9BF1F27EFA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A59C92-7E9B-E5CA-6B75-1F57AD9A6CE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347C281-BAA9-B569-E5FC-943418F5CE03}"/>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4839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561D-D2BA-E9E5-CC9F-4A89DE85DD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C0A2C3-6C1C-3E48-2343-624166386F7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A6B8A8A4-1D85-F504-739C-8945B7BBE8A7}"/>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Eine Zeile herausheben:</a:t>
            </a: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Reagiert als Käufer</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75853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1500-D83C-94FB-39BC-8C916D35249F}"/>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BF34AC1C-887D-2044-4F08-02312719529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693577E3-1652-4E77-D0CE-E92C19C89CC5}"/>
              </a:ext>
            </a:extLst>
          </p:cNvPr>
          <p:cNvSpPr>
            <a:spLocks noGrp="1"/>
          </p:cNvSpPr>
          <p:nvPr>
            <p:ph type="body" sz="quarter" idx="1"/>
          </p:nvPr>
        </p:nvSpPr>
        <p:spPr>
          <a:prstGeom prst="rect">
            <a:avLst/>
          </a:prstGeom>
        </p:spPr>
        <p:txBody>
          <a:bodyPr/>
          <a:lstStyle/>
          <a:p>
            <a:r>
              <a:rPr lang="de-DE" dirty="0"/>
              <a:t>Antworten notieren und als Foto/Scan zum Handout packen</a:t>
            </a:r>
            <a:endParaRPr dirty="0"/>
          </a:p>
        </p:txBody>
      </p:sp>
    </p:spTree>
    <p:extLst>
      <p:ext uri="{BB962C8B-B14F-4D97-AF65-F5344CB8AC3E}">
        <p14:creationId xmlns:p14="http://schemas.microsoft.com/office/powerpoint/2010/main" val="4091822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D18A-B048-1F21-6E14-5049A4D9D93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BF71D7-FCC3-033D-5005-5CCB62623F5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289E093-339E-2492-0A5F-50172830AD4D}"/>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Eine Zeile herausheben:</a:t>
            </a: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Reagiert als Käufer</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1498484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0D758-EBAA-0EDA-1521-7510F88D93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7FA459-95DA-9B3C-C634-06FC3F1147B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1FE2861-7F26-FDB2-E3C6-5F222BBE808B}"/>
              </a:ext>
            </a:extLst>
          </p:cNvPr>
          <p:cNvSpPr>
            <a:spLocks noGrp="1"/>
          </p:cNvSpPr>
          <p:nvPr>
            <p:ph type="body" idx="1"/>
          </p:nvPr>
        </p:nvSpPr>
        <p:spPr/>
        <p:txBody>
          <a:bodyPr/>
          <a:lstStyle/>
          <a:p>
            <a:r>
              <a:rPr lang="de-DE" sz="2200" b="1" i="0" dirty="0">
                <a:effectLst/>
                <a:latin typeface="Lucida Grande"/>
                <a:ea typeface="Lucida Grande"/>
                <a:cs typeface="Lucida Grande"/>
                <a:sym typeface="Lucida Grande"/>
              </a:rPr>
              <a:t>Eine Zeile herausheben:</a:t>
            </a: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Reagiert als Käufer</a:t>
            </a: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endParaRPr lang="de-DE" sz="2200" b="1"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1. Der Dominante Typ (D) – „Was ist das Ergebnis?“</a:t>
            </a:r>
          </a:p>
          <a:p>
            <a:r>
              <a:rPr lang="de-DE" sz="2200" b="0" i="0" dirty="0">
                <a:effectLst/>
                <a:latin typeface="Lucida Grande"/>
                <a:ea typeface="Lucida Grande"/>
                <a:cs typeface="Lucida Grande"/>
                <a:sym typeface="Lucida Grande"/>
              </a:rPr>
              <a:t>Diese Kunden sind direkt, bestimmt und oft etwas ungeduldig. Sie wollen die Kontrolle behalten.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Fester Händedruck, direkter Augenkontakt, wirkt oft unter Zeitdruck.</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Kurze Sätze, kommt schnell zum Punkt, unterbricht ggf., fragt nach dem „Was“ (Nutzen/Ergebnis).</a:t>
            </a:r>
          </a:p>
          <a:p>
            <a:pPr marL="0" marR="0" lvl="1" indent="228600" defTabSz="457200" eaLnBrk="1" fontAlgn="auto" latinLnBrk="0" hangingPunct="1">
              <a:lnSpc>
                <a:spcPct val="100000"/>
              </a:lnSpc>
              <a:spcBef>
                <a:spcPts val="0"/>
              </a:spcBef>
              <a:spcAft>
                <a:spcPts val="0"/>
              </a:spcAft>
              <a:buClrTx/>
              <a:buSzTx/>
              <a:buFontTx/>
              <a:buNone/>
              <a:tabLst/>
              <a:defRPr/>
            </a:pPr>
            <a:r>
              <a:rPr lang="de-DE" b="1" dirty="0"/>
              <a:t>Umfeld:</a:t>
            </a:r>
            <a:r>
              <a:rPr lang="de-DE" dirty="0"/>
              <a:t> Statussymbole, funktionaler und prestigeträchtiger Schreibtisch.</a:t>
            </a:r>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effizient, biete Optionen an und lass sie die Entscheidung treffen. Vermeide Smalltalk.</a:t>
            </a:r>
          </a:p>
          <a:p>
            <a:endParaRPr lang="de-DE" dirty="0"/>
          </a:p>
          <a:p>
            <a:r>
              <a:rPr lang="de-DE" sz="2200" b="1" i="0" dirty="0">
                <a:effectLst/>
                <a:latin typeface="Lucida Grande"/>
                <a:ea typeface="Lucida Grande"/>
                <a:cs typeface="Lucida Grande"/>
                <a:sym typeface="Lucida Grande"/>
              </a:rPr>
              <a:t>2. Der Initiative Typ (I) – „Wer ist noch dabei?“</a:t>
            </a:r>
          </a:p>
          <a:p>
            <a:r>
              <a:rPr lang="de-DE" sz="2200" b="0" i="0" dirty="0">
                <a:effectLst/>
                <a:latin typeface="Lucida Grande"/>
                <a:ea typeface="Lucida Grande"/>
                <a:cs typeface="Lucida Grande"/>
                <a:sym typeface="Lucida Grande"/>
              </a:rPr>
              <a:t>Diese Kunden sind enthusiastisch, kontaktfreudig und optimistisch. Für sie ist die Beziehung wichtiger als das Detail.</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Viel Gestik, lebhafte Mimik, sucht körperliche Nähe oder Bestätigung.</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Redet viel, erzählt Geschichten, springt von Thema zu Thema, fragt nach dem „Wer“.</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Persönliche Fotos, Auszeichnungen, vielleicht etwas chaotisch oder sehr modern.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herzlich, baue eine persönliche Bindung auf und verkaufe die Vision oder Begeisterung.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3. Der Stetige Typ (S) – „Wie machen wir das?“</a:t>
            </a:r>
          </a:p>
          <a:p>
            <a:r>
              <a:rPr lang="de-DE" sz="2200" b="0" i="0" dirty="0">
                <a:effectLst/>
                <a:latin typeface="Lucida Grande"/>
                <a:ea typeface="Lucida Grande"/>
                <a:cs typeface="Lucida Grande"/>
                <a:sym typeface="Lucida Grande"/>
              </a:rPr>
              <a:t>Diese Kunden sind loyal, gute Zuhörer und schätzen Sicherheit sowie Beständigkeit. Sie mögen keine plötzlichen Veränderungen.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Eher ruhig, sanfte Stimme, abwartende Haltung, freundliches Lächeln.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Hört aufmerksam zu, antwortet bedacht, fragt nach dem „Wie“ (Prozess/Sicherheit).</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Gemütlich, harmonisch, oft Teamfotos oder Pflanzen.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geduldig, betone Garantien und langfristige Zusammenarbeit. Gib ihnen Zeit für die Entscheidung.</a:t>
            </a:r>
          </a:p>
          <a:p>
            <a:endParaRPr lang="de-DE" sz="2200" b="0" i="0" dirty="0">
              <a:effectLst/>
              <a:latin typeface="Lucida Grande"/>
              <a:ea typeface="Lucida Grande"/>
              <a:cs typeface="Lucida Grande"/>
              <a:sym typeface="Lucida Grande"/>
            </a:endParaRPr>
          </a:p>
          <a:p>
            <a:r>
              <a:rPr lang="de-DE" sz="2200" b="1" i="0" dirty="0">
                <a:effectLst/>
                <a:latin typeface="Lucida Grande"/>
                <a:ea typeface="Lucida Grande"/>
                <a:cs typeface="Lucida Grande"/>
                <a:sym typeface="Lucida Grande"/>
              </a:rPr>
              <a:t>4. Der Gewissenhafte Typ (G) – „Warum ist das so?“</a:t>
            </a:r>
          </a:p>
          <a:p>
            <a:r>
              <a:rPr lang="de-DE" sz="2200" b="0" i="0" dirty="0">
                <a:effectLst/>
                <a:latin typeface="Lucida Grande"/>
                <a:ea typeface="Lucida Grande"/>
                <a:cs typeface="Lucida Grande"/>
                <a:sym typeface="Lucida Grande"/>
              </a:rPr>
              <a:t>Diese Kunden sind analytisch, sachlich und detailorientiert. Sie brauchen Fakten, um eine Entscheidung zu treffen.</a:t>
            </a:r>
          </a:p>
          <a:p>
            <a:r>
              <a:rPr lang="de-DE" sz="2200" b="1" i="0" dirty="0">
                <a:effectLst/>
                <a:latin typeface="Lucida Grande"/>
                <a:ea typeface="Lucida Grande"/>
                <a:cs typeface="Lucida Grande"/>
                <a:sym typeface="Lucida Grande"/>
              </a:rPr>
              <a:t>Woran du sie erkennst:</a:t>
            </a:r>
            <a:endParaRPr lang="de-DE" sz="2200" b="0" i="0" dirty="0">
              <a:effectLst/>
              <a:latin typeface="Lucida Grande"/>
              <a:ea typeface="Lucida Grande"/>
              <a:cs typeface="Lucida Grande"/>
              <a:sym typeface="Lucida Grande"/>
            </a:endParaRPr>
          </a:p>
          <a:p>
            <a:pPr lvl="1"/>
            <a:r>
              <a:rPr lang="de-DE" sz="2200" b="1" i="0" dirty="0">
                <a:effectLst/>
                <a:latin typeface="Lucida Grande"/>
                <a:ea typeface="Lucida Grande"/>
                <a:cs typeface="Lucida Grande"/>
                <a:sym typeface="Lucida Grande"/>
              </a:rPr>
              <a:t>Körpersprache:</a:t>
            </a:r>
            <a:r>
              <a:rPr lang="de-DE" sz="2200" b="0" i="0" dirty="0">
                <a:effectLst/>
                <a:latin typeface="Lucida Grande"/>
                <a:ea typeface="Lucida Grande"/>
                <a:cs typeface="Lucida Grande"/>
                <a:sym typeface="Lucida Grande"/>
              </a:rPr>
              <a:t> Distanziert, eher formell, wenig Mimik, Fokus auf Unterlagen.</a:t>
            </a:r>
          </a:p>
          <a:p>
            <a:pPr lvl="1"/>
            <a:r>
              <a:rPr lang="de-DE" sz="2200" b="1" i="0" dirty="0">
                <a:effectLst/>
                <a:latin typeface="Lucida Grande"/>
                <a:ea typeface="Lucida Grande"/>
                <a:cs typeface="Lucida Grande"/>
                <a:sym typeface="Lucida Grande"/>
              </a:rPr>
              <a:t>Kommunikation:</a:t>
            </a:r>
            <a:r>
              <a:rPr lang="de-DE" sz="2200" b="0" i="0" dirty="0">
                <a:effectLst/>
                <a:latin typeface="Lucida Grande"/>
                <a:ea typeface="Lucida Grande"/>
                <a:cs typeface="Lucida Grande"/>
                <a:sym typeface="Lucida Grande"/>
              </a:rPr>
              <a:t> Präzise Wortwahl, stellt viele Detailfragen, möchte Beweise/Logik, fragt nach dem „Warum“.</a:t>
            </a:r>
          </a:p>
          <a:p>
            <a:pPr lvl="1"/>
            <a:r>
              <a:rPr lang="de-DE" sz="2200" b="1" i="0" dirty="0">
                <a:effectLst/>
                <a:latin typeface="Lucida Grande"/>
                <a:ea typeface="Lucida Grande"/>
                <a:cs typeface="Lucida Grande"/>
                <a:sym typeface="Lucida Grande"/>
              </a:rPr>
              <a:t>Umfeld:</a:t>
            </a:r>
            <a:r>
              <a:rPr lang="de-DE" sz="2200" b="0" i="0" dirty="0">
                <a:effectLst/>
                <a:latin typeface="Lucida Grande"/>
                <a:ea typeface="Lucida Grande"/>
                <a:cs typeface="Lucida Grande"/>
                <a:sym typeface="Lucida Grande"/>
              </a:rPr>
              <a:t> Sehr ordentlich, funktional, viele Ordner oder technische Daten.</a:t>
            </a:r>
          </a:p>
          <a:p>
            <a:r>
              <a:rPr lang="de-DE" sz="2200" b="1" i="0" dirty="0">
                <a:effectLst/>
                <a:latin typeface="Lucida Grande"/>
                <a:ea typeface="Lucida Grande"/>
                <a:cs typeface="Lucida Grande"/>
                <a:sym typeface="Lucida Grande"/>
              </a:rPr>
              <a:t>Dein Fokus:</a:t>
            </a:r>
            <a:r>
              <a:rPr lang="de-DE" sz="2200" b="0" i="0" dirty="0">
                <a:effectLst/>
                <a:latin typeface="Lucida Grande"/>
                <a:ea typeface="Lucida Grande"/>
                <a:cs typeface="Lucida Grande"/>
                <a:sym typeface="Lucida Grande"/>
              </a:rPr>
              <a:t> Sei perfekt vorbereitet, liefere Zahlen, Daten und Fakten. Vermeide zu viel Emotion oder vage Versprechen.</a:t>
            </a:r>
          </a:p>
          <a:p>
            <a:endParaRPr lang="de-DE" dirty="0"/>
          </a:p>
        </p:txBody>
      </p:sp>
    </p:spTree>
    <p:extLst>
      <p:ext uri="{BB962C8B-B14F-4D97-AF65-F5344CB8AC3E}">
        <p14:creationId xmlns:p14="http://schemas.microsoft.com/office/powerpoint/2010/main" val="2284059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7A1A-947D-48BB-1CDF-0AF1CAB798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0A1C541-4040-0DD5-9080-4D0F300AF4C9}"/>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B8DCB641-E48B-F686-86CD-61CD2F10DA00}"/>
              </a:ext>
            </a:extLst>
          </p:cNvPr>
          <p:cNvSpPr>
            <a:spLocks noGrp="1"/>
          </p:cNvSpPr>
          <p:nvPr>
            <p:ph type="body" idx="1"/>
          </p:nvPr>
        </p:nvSpPr>
        <p:spPr/>
        <p:txBody>
          <a:bodyPr/>
          <a:lstStyle/>
          <a:p>
            <a:r>
              <a:rPr lang="de-DE" b="1" dirty="0"/>
              <a:t>Ein paar Punkte herausheben, z.B.:</a:t>
            </a:r>
          </a:p>
          <a:p>
            <a:endParaRPr lang="de-DE" dirty="0"/>
          </a:p>
          <a:p>
            <a:r>
              <a:rPr lang="de-DE" dirty="0"/>
              <a:t>ROT</a:t>
            </a:r>
          </a:p>
          <a:p>
            <a:r>
              <a:rPr lang="de-DE" dirty="0"/>
              <a:t>Klare knackige Aussagen</a:t>
            </a:r>
          </a:p>
          <a:p>
            <a:r>
              <a:rPr lang="de-DE" dirty="0"/>
              <a:t>Fakten, Schwerpunkte, keine Details</a:t>
            </a:r>
          </a:p>
          <a:p>
            <a:r>
              <a:rPr lang="de-DE" dirty="0"/>
              <a:t>Kurz fassen</a:t>
            </a:r>
          </a:p>
          <a:p>
            <a:endParaRPr lang="de-DE" dirty="0"/>
          </a:p>
          <a:p>
            <a:r>
              <a:rPr lang="de-DE" dirty="0">
                <a:solidFill>
                  <a:srgbClr val="2A669A"/>
                </a:solidFill>
              </a:rPr>
              <a:t>BLAU</a:t>
            </a:r>
          </a:p>
          <a:p>
            <a:r>
              <a:rPr lang="de-DE" dirty="0">
                <a:solidFill>
                  <a:srgbClr val="2A669A"/>
                </a:solidFill>
              </a:rPr>
              <a:t>Nicht menscheln</a:t>
            </a:r>
          </a:p>
          <a:p>
            <a:r>
              <a:rPr lang="de-DE" dirty="0">
                <a:solidFill>
                  <a:srgbClr val="2A669A"/>
                </a:solidFill>
              </a:rPr>
              <a:t>Fakten, Fakten, Fakten</a:t>
            </a:r>
          </a:p>
          <a:p>
            <a:endParaRPr lang="de-DE" dirty="0"/>
          </a:p>
          <a:p>
            <a:r>
              <a:rPr lang="de-DE" dirty="0"/>
              <a:t>GELB</a:t>
            </a:r>
          </a:p>
          <a:p>
            <a:r>
              <a:rPr lang="de-DE" dirty="0"/>
              <a:t>Bühne geben</a:t>
            </a:r>
          </a:p>
          <a:p>
            <a:r>
              <a:rPr lang="de-DE" dirty="0"/>
              <a:t>Keine Details, nur Nutzensprache</a:t>
            </a:r>
          </a:p>
          <a:p>
            <a:endParaRPr lang="de-DE" dirty="0"/>
          </a:p>
          <a:p>
            <a:r>
              <a:rPr lang="de-DE" dirty="0"/>
              <a:t>GRÜN</a:t>
            </a:r>
          </a:p>
          <a:p>
            <a:r>
              <a:rPr lang="de-DE" dirty="0"/>
              <a:t>Gemeinsame Basis, Vertrauen schaffen</a:t>
            </a:r>
          </a:p>
          <a:p>
            <a:r>
              <a:rPr lang="de-DE" dirty="0"/>
              <a:t>Empfehlungen nutzen</a:t>
            </a:r>
          </a:p>
        </p:txBody>
      </p:sp>
    </p:spTree>
    <p:extLst>
      <p:ext uri="{BB962C8B-B14F-4D97-AF65-F5344CB8AC3E}">
        <p14:creationId xmlns:p14="http://schemas.microsoft.com/office/powerpoint/2010/main" val="4049702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PIOTENBEISPIEL</a:t>
            </a:r>
          </a:p>
          <a:p>
            <a:endParaRPr lang="de-DE" dirty="0"/>
          </a:p>
          <a:p>
            <a:r>
              <a:rPr lang="de-DE" dirty="0"/>
              <a:t>Wer fliegt gerne?</a:t>
            </a:r>
          </a:p>
          <a:p>
            <a:r>
              <a:rPr lang="de-DE" dirty="0"/>
              <a:t>Wenn ihr vorne reingeht, dann ist immer die Tür zum Cockpit offen</a:t>
            </a:r>
          </a:p>
          <a:p>
            <a:r>
              <a:rPr lang="de-DE" dirty="0"/>
              <a:t>Was machen die Piloten da meistens? (CHECKLISTE)</a:t>
            </a:r>
          </a:p>
          <a:p>
            <a:r>
              <a:rPr lang="de-DE" dirty="0"/>
              <a:t>Warum machen die das bei offener Tür ? (Vertrauensbildende Maßnahme)</a:t>
            </a:r>
          </a:p>
          <a:p>
            <a:endParaRPr lang="de-DE" dirty="0"/>
          </a:p>
          <a:p>
            <a:endParaRPr lang="de-DE" dirty="0"/>
          </a:p>
        </p:txBody>
      </p:sp>
    </p:spTree>
    <p:extLst>
      <p:ext uri="{BB962C8B-B14F-4D97-AF65-F5344CB8AC3E}">
        <p14:creationId xmlns:p14="http://schemas.microsoft.com/office/powerpoint/2010/main" val="3992828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E396C-ACE4-0C8F-A1CA-718FC14158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1B10BF-7CAA-6EBA-600A-B4771D2568E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A5D5E32-0712-6555-2AF2-26442D128448}"/>
              </a:ext>
            </a:extLst>
          </p:cNvPr>
          <p:cNvSpPr>
            <a:spLocks noGrp="1"/>
          </p:cNvSpPr>
          <p:nvPr>
            <p:ph type="body" idx="1"/>
          </p:nvPr>
        </p:nvSpPr>
        <p:spPr/>
        <p:txBody>
          <a:bodyPr/>
          <a:lstStyle/>
          <a:p>
            <a:r>
              <a:rPr lang="de-DE" b="1" dirty="0"/>
              <a:t>PILOTENBEISPIEL</a:t>
            </a:r>
          </a:p>
          <a:p>
            <a:endParaRPr lang="de-DE" dirty="0"/>
          </a:p>
          <a:p>
            <a:r>
              <a:rPr lang="de-DE" dirty="0"/>
              <a:t>Wer fliegt gerne?</a:t>
            </a:r>
          </a:p>
          <a:p>
            <a:r>
              <a:rPr lang="de-DE" dirty="0"/>
              <a:t>Wenn ihr vorne reingeht, dann ist immer die Tür zum Cockpit offen</a:t>
            </a:r>
          </a:p>
          <a:p>
            <a:r>
              <a:rPr lang="de-DE" dirty="0"/>
              <a:t>Was machen die Piloten da meistens? (CHECKLISTE)</a:t>
            </a:r>
          </a:p>
          <a:p>
            <a:r>
              <a:rPr lang="de-DE" dirty="0"/>
              <a:t>Warum machen die das bei offener Tür ? (Vertrauensbildende Maßnahme)</a:t>
            </a:r>
          </a:p>
          <a:p>
            <a:endParaRPr lang="de-DE" dirty="0"/>
          </a:p>
          <a:p>
            <a:endParaRPr lang="de-DE" dirty="0"/>
          </a:p>
        </p:txBody>
      </p:sp>
    </p:spTree>
    <p:extLst>
      <p:ext uri="{BB962C8B-B14F-4D97-AF65-F5344CB8AC3E}">
        <p14:creationId xmlns:p14="http://schemas.microsoft.com/office/powerpoint/2010/main" val="2427175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C18FF-89A2-14CF-54C3-2EEBA0671A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2F776A-9A0E-D44D-A057-D96ED1F2859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B469A24-E4EA-070B-C616-8773CDCA3515}"/>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00999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F1AF4-4E28-A55C-8BF5-9B25918A8C31}"/>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46F9EE54-0E2F-6107-B849-2B68FA275549}"/>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93708E24-81B1-D52A-B590-EF35DCD1A7E3}"/>
              </a:ext>
            </a:extLst>
          </p:cNvPr>
          <p:cNvSpPr>
            <a:spLocks noGrp="1"/>
          </p:cNvSpPr>
          <p:nvPr>
            <p:ph type="body" sz="quarter" idx="1"/>
          </p:nvPr>
        </p:nvSpPr>
        <p:spPr>
          <a:prstGeom prst="rect">
            <a:avLst/>
          </a:prstGeom>
        </p:spPr>
        <p:txBody>
          <a:bodyPr/>
          <a:lstStyle/>
          <a:p>
            <a:r>
              <a:rPr dirty="0"/>
              <a:t>	</a:t>
            </a:r>
          </a:p>
        </p:txBody>
      </p:sp>
    </p:spTree>
    <p:extLst>
      <p:ext uri="{BB962C8B-B14F-4D97-AF65-F5344CB8AC3E}">
        <p14:creationId xmlns:p14="http://schemas.microsoft.com/office/powerpoint/2010/main" val="1846795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AA7D0-DC08-F6E3-136F-1AD074FDFA53}"/>
            </a:ext>
          </a:extLst>
        </p:cNvPr>
        <p:cNvGrpSpPr/>
        <p:nvPr/>
      </p:nvGrpSpPr>
      <p:grpSpPr>
        <a:xfrm>
          <a:off x="0" y="0"/>
          <a:ext cx="0" cy="0"/>
          <a:chOff x="0" y="0"/>
          <a:chExt cx="0" cy="0"/>
        </a:xfrm>
      </p:grpSpPr>
      <p:sp>
        <p:nvSpPr>
          <p:cNvPr id="2268" name="Shape 2268">
            <a:extLst>
              <a:ext uri="{FF2B5EF4-FFF2-40B4-BE49-F238E27FC236}">
                <a16:creationId xmlns:a16="http://schemas.microsoft.com/office/drawing/2014/main" id="{511AFF5C-B0CC-33E9-29C0-42F0DAB2520F}"/>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269" name="Shape 2269">
            <a:extLst>
              <a:ext uri="{FF2B5EF4-FFF2-40B4-BE49-F238E27FC236}">
                <a16:creationId xmlns:a16="http://schemas.microsoft.com/office/drawing/2014/main" id="{3C1ABE39-FBD8-26E4-978A-B1E87AB2B133}"/>
              </a:ext>
            </a:extLst>
          </p:cNvPr>
          <p:cNvSpPr>
            <a:spLocks noGrp="1"/>
          </p:cNvSpPr>
          <p:nvPr>
            <p:ph type="body" sz="quarter" idx="1"/>
          </p:nvPr>
        </p:nvSpPr>
        <p:spPr>
          <a:prstGeom prst="rect">
            <a:avLst/>
          </a:prstGeom>
        </p:spPr>
        <p:txBody>
          <a:bodyPr/>
          <a:lstStyle/>
          <a:p>
            <a:r>
              <a:t>Sieht sie eher so aus?</a:t>
            </a:r>
          </a:p>
        </p:txBody>
      </p:sp>
    </p:spTree>
    <p:extLst>
      <p:ext uri="{BB962C8B-B14F-4D97-AF65-F5344CB8AC3E}">
        <p14:creationId xmlns:p14="http://schemas.microsoft.com/office/powerpoint/2010/main" val="3759631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AB5DD-2AE4-140E-EA92-A48A26FF1DDA}"/>
            </a:ext>
          </a:extLst>
        </p:cNvPr>
        <p:cNvGrpSpPr/>
        <p:nvPr/>
      </p:nvGrpSpPr>
      <p:grpSpPr>
        <a:xfrm>
          <a:off x="0" y="0"/>
          <a:ext cx="0" cy="0"/>
          <a:chOff x="0" y="0"/>
          <a:chExt cx="0" cy="0"/>
        </a:xfrm>
      </p:grpSpPr>
      <p:sp>
        <p:nvSpPr>
          <p:cNvPr id="1515" name="Shape 1515">
            <a:extLst>
              <a:ext uri="{FF2B5EF4-FFF2-40B4-BE49-F238E27FC236}">
                <a16:creationId xmlns:a16="http://schemas.microsoft.com/office/drawing/2014/main" id="{8F456BFE-81D8-B0FE-708D-1A4B329D1779}"/>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516" name="Shape 1516">
            <a:extLst>
              <a:ext uri="{FF2B5EF4-FFF2-40B4-BE49-F238E27FC236}">
                <a16:creationId xmlns:a16="http://schemas.microsoft.com/office/drawing/2014/main" id="{1D7874B9-F10C-6B79-22CA-7C1BEEC3E0C4}"/>
              </a:ext>
            </a:extLst>
          </p:cNvPr>
          <p:cNvSpPr>
            <a:spLocks noGrp="1"/>
          </p:cNvSpPr>
          <p:nvPr>
            <p:ph type="body" sz="quarter" idx="1"/>
          </p:nvPr>
        </p:nvSpPr>
        <p:spPr>
          <a:prstGeom prst="rect">
            <a:avLst/>
          </a:prstGeom>
        </p:spPr>
        <p:txBody>
          <a:bodyPr/>
          <a:lstStyle>
            <a:lvl1pPr defTabSz="914400">
              <a:defRPr sz="1800">
                <a:latin typeface="Helvetica Neue"/>
                <a:ea typeface="Helvetica Neue"/>
                <a:cs typeface="Helvetica Neue"/>
                <a:sym typeface="Helvetica Neue"/>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Bei Zoom Idealerweise den vorbereiteten Feedbackbogen im gemeinsamen Whiteboard einfügen und die TN Ihr Feedback notieren lassen (Herzchen, Sterne, ...)</a:t>
            </a:r>
          </a:p>
        </p:txBody>
      </p:sp>
    </p:spTree>
    <p:extLst>
      <p:ext uri="{BB962C8B-B14F-4D97-AF65-F5344CB8AC3E}">
        <p14:creationId xmlns:p14="http://schemas.microsoft.com/office/powerpoint/2010/main" val="21326467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3285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9A4C6-6343-AF19-3346-A18587D8E322}"/>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7A24E236-B643-BAAE-73E8-D5AC266B9591}"/>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1315A1DC-913C-54C4-9C88-C5FF493FF4CA}"/>
              </a:ext>
            </a:extLst>
          </p:cNvPr>
          <p:cNvSpPr>
            <a:spLocks noGrp="1"/>
          </p:cNvSpPr>
          <p:nvPr>
            <p:ph type="body" sz="quarter" idx="1"/>
          </p:nvPr>
        </p:nvSpPr>
        <p:spPr>
          <a:prstGeom prst="rect">
            <a:avLst/>
          </a:prstGeom>
        </p:spPr>
        <p:txBody>
          <a:bodyPr/>
          <a:lstStyle/>
          <a:p>
            <a:r>
              <a:rPr lang="de-DE" dirty="0"/>
              <a:t>Antworten notieren und als Foto/Scan zum Handout packen</a:t>
            </a:r>
          </a:p>
          <a:p>
            <a:endParaRPr lang="de-DE" dirty="0"/>
          </a:p>
          <a:p>
            <a:endParaRPr lang="de-DE" dirty="0"/>
          </a:p>
          <a:p>
            <a:r>
              <a:rPr lang="de-DE" dirty="0"/>
              <a:t>Falls jemand nachfragt wegen der Zahl 32: Das ist die Summe vom abgebildeten Scrabble.</a:t>
            </a:r>
          </a:p>
          <a:p>
            <a:endParaRPr lang="de-DE" dirty="0"/>
          </a:p>
          <a:p>
            <a:r>
              <a:rPr lang="de-DE" sz="2200" b="0" i="0" dirty="0">
                <a:effectLst/>
                <a:latin typeface="Lucida Grande"/>
                <a:ea typeface="Lucida Grande"/>
                <a:cs typeface="Lucida Grande"/>
                <a:sym typeface="Lucida Grande"/>
              </a:rPr>
              <a:t>Die Bedeutung der Zahl 32 in der Numerologie</a:t>
            </a:r>
            <a:br>
              <a:rPr lang="de-DE" dirty="0"/>
            </a:br>
            <a:r>
              <a:rPr lang="de-DE" sz="2200" b="0" i="0" dirty="0">
                <a:effectLst/>
                <a:latin typeface="Lucida Grande"/>
                <a:ea typeface="Lucida Grande"/>
                <a:cs typeface="Lucida Grande"/>
                <a:sym typeface="Lucida Grande"/>
              </a:rPr>
              <a:t>Die Zahl 32 verkörpert eine harmonische Verbindung von Kreativität, Selbstausdruck und spirituellem Wachstum . Sie ermutigt uns, unseren angeborenen Talenten zu vertrauen und einen Weg künstlerischer Inspiration zu beschreiten. </a:t>
            </a:r>
            <a:r>
              <a:rPr lang="de-DE" sz="2200" b="1" i="0" dirty="0">
                <a:effectLst/>
                <a:latin typeface="Lucida Grande"/>
                <a:ea typeface="Lucida Grande"/>
                <a:cs typeface="Lucida Grande"/>
                <a:sym typeface="Lucida Grande"/>
              </a:rPr>
              <a:t>Die Zahl 32 ist ein Symbol für Ausgewogenheit und Harmonie.</a:t>
            </a:r>
            <a:endParaRPr b="1" dirty="0"/>
          </a:p>
        </p:txBody>
      </p:sp>
    </p:spTree>
    <p:extLst>
      <p:ext uri="{BB962C8B-B14F-4D97-AF65-F5344CB8AC3E}">
        <p14:creationId xmlns:p14="http://schemas.microsoft.com/office/powerpoint/2010/main" val="183921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6216D-904E-4438-5A87-39488CAF67A6}"/>
            </a:ext>
          </a:extLst>
        </p:cNvPr>
        <p:cNvGrpSpPr/>
        <p:nvPr/>
      </p:nvGrpSpPr>
      <p:grpSpPr>
        <a:xfrm>
          <a:off x="0" y="0"/>
          <a:ext cx="0" cy="0"/>
          <a:chOff x="0" y="0"/>
          <a:chExt cx="0" cy="0"/>
        </a:xfrm>
      </p:grpSpPr>
      <p:sp>
        <p:nvSpPr>
          <p:cNvPr id="702" name="Shape 702">
            <a:extLst>
              <a:ext uri="{FF2B5EF4-FFF2-40B4-BE49-F238E27FC236}">
                <a16:creationId xmlns:a16="http://schemas.microsoft.com/office/drawing/2014/main" id="{96CB1E2C-EE25-9C19-CC86-1BFCE1D6D46B}"/>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a:extLst>
              <a:ext uri="{FF2B5EF4-FFF2-40B4-BE49-F238E27FC236}">
                <a16:creationId xmlns:a16="http://schemas.microsoft.com/office/drawing/2014/main" id="{91096CC8-0A8F-AA84-83FE-19AD59CD988E}"/>
              </a:ext>
            </a:extLst>
          </p:cNvPr>
          <p:cNvSpPr>
            <a:spLocks noGrp="1"/>
          </p:cNvSpPr>
          <p:nvPr>
            <p:ph type="body" sz="quarter" idx="1"/>
          </p:nvPr>
        </p:nvSpPr>
        <p:spPr>
          <a:prstGeom prst="rect">
            <a:avLst/>
          </a:prstGeom>
        </p:spPr>
        <p:txBody>
          <a:bodyPr/>
          <a:lstStyle/>
          <a:p>
            <a:r>
              <a:rPr lang="de-DE" dirty="0"/>
              <a:t>Antworten notieren und als Foto/Scan zum Handout packen</a:t>
            </a:r>
          </a:p>
          <a:p>
            <a:endParaRPr lang="de-DE" dirty="0"/>
          </a:p>
          <a:p>
            <a:pPr marL="0" marR="0" lvl="0" indent="0" defTabSz="457200" eaLnBrk="1" fontAlgn="auto" latinLnBrk="0" hangingPunct="1">
              <a:lnSpc>
                <a:spcPct val="100000"/>
              </a:lnSpc>
              <a:spcBef>
                <a:spcPts val="0"/>
              </a:spcBef>
              <a:spcAft>
                <a:spcPts val="0"/>
              </a:spcAft>
              <a:buClrTx/>
              <a:buSzTx/>
              <a:buFontTx/>
              <a:buNone/>
              <a:tabLst/>
              <a:defRPr/>
            </a:pPr>
            <a:r>
              <a:rPr lang="de-DE" sz="2400" b="1" i="1" dirty="0">
                <a:solidFill>
                  <a:srgbClr val="C00000"/>
                </a:solidFill>
              </a:rPr>
              <a:t>„Was ist Ihnen wichtig, wenn Sie an die Zusammenarbeit mit mir denken?“</a:t>
            </a:r>
          </a:p>
          <a:p>
            <a:endParaRPr lang="de-DE" dirty="0"/>
          </a:p>
          <a:p>
            <a:r>
              <a:rPr lang="de-DE" dirty="0"/>
              <a:t>Die Antworten, die alleine ich auf diese Frage erhalten habe sind so positiv vielschichtig, so dass ich entweder genau wusste was mein Gegenüber von mir erwartet oder: „Wow, diese Frage hat mir noch nie jemand gestellt“</a:t>
            </a:r>
            <a:endParaRPr dirty="0"/>
          </a:p>
        </p:txBody>
      </p:sp>
    </p:spTree>
    <p:extLst>
      <p:ext uri="{BB962C8B-B14F-4D97-AF65-F5344CB8AC3E}">
        <p14:creationId xmlns:p14="http://schemas.microsoft.com/office/powerpoint/2010/main" val="4705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Uwe Kolbeck hat da eine Idee gehabt. Ich habe sie aufgenommen. PPT ist animiert. Aus meiner Sicht nochmal ein guter Impuls, um nochmals darüber nachzudenken, ob ich mich den Rahmenbedingungen hingebe oder selbst der Schmied meines Glückes bin </a:t>
            </a:r>
            <a:r>
              <a:rPr lang="de-DE" b="1" dirty="0">
                <a:sym typeface="Wingdings" pitchFamily="2" charset="2"/>
              </a:rPr>
              <a:t></a:t>
            </a:r>
            <a:endParaRPr lang="de-DE" b="1" dirty="0"/>
          </a:p>
        </p:txBody>
      </p:sp>
    </p:spTree>
    <p:extLst>
      <p:ext uri="{BB962C8B-B14F-4D97-AF65-F5344CB8AC3E}">
        <p14:creationId xmlns:p14="http://schemas.microsoft.com/office/powerpoint/2010/main" val="39598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598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5914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Foto - Horizontal">
    <p:spTree>
      <p:nvGrpSpPr>
        <p:cNvPr id="1" name=""/>
        <p:cNvGrpSpPr/>
        <p:nvPr/>
      </p:nvGrpSpPr>
      <p:grpSpPr>
        <a:xfrm>
          <a:off x="0" y="0"/>
          <a:ext cx="0" cy="0"/>
          <a:chOff x="0" y="0"/>
          <a:chExt cx="0" cy="0"/>
        </a:xfrm>
      </p:grpSpPr>
      <p:sp>
        <p:nvSpPr>
          <p:cNvPr id="26" name="Bild"/>
          <p:cNvSpPr>
            <a:spLocks noGrp="1"/>
          </p:cNvSpPr>
          <p:nvPr>
            <p:ph type="pic" sz="half" idx="21"/>
          </p:nvPr>
        </p:nvSpPr>
        <p:spPr>
          <a:xfrm>
            <a:off x="5307210" y="892968"/>
            <a:ext cx="13751720" cy="9172589"/>
          </a:xfrm>
          <a:prstGeom prst="rect">
            <a:avLst/>
          </a:prstGeom>
        </p:spPr>
        <p:txBody>
          <a:bodyPr lIns="91439" tIns="45719" rIns="91439" bIns="45719">
            <a:noAutofit/>
          </a:bodyPr>
          <a:lstStyle/>
          <a:p>
            <a:endParaRPr/>
          </a:p>
        </p:txBody>
      </p:sp>
      <p:sp>
        <p:nvSpPr>
          <p:cNvPr id="27" name="Titeltext"/>
          <p:cNvSpPr txBox="1">
            <a:spLocks noGrp="1"/>
          </p:cNvSpPr>
          <p:nvPr>
            <p:ph type="title"/>
          </p:nvPr>
        </p:nvSpPr>
        <p:spPr>
          <a:xfrm>
            <a:off x="4833937" y="9447609"/>
            <a:ext cx="14716126" cy="2000251"/>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Titeltext</a:t>
            </a:r>
          </a:p>
        </p:txBody>
      </p:sp>
      <p:sp>
        <p:nvSpPr>
          <p:cNvPr id="28" name="Textebene 1…"/>
          <p:cNvSpPr txBox="1">
            <a:spLocks noGrp="1"/>
          </p:cNvSpPr>
          <p:nvPr>
            <p:ph type="body" sz="quarter" idx="1"/>
          </p:nvPr>
        </p:nvSpPr>
        <p:spPr>
          <a:xfrm>
            <a:off x="4833937" y="11519296"/>
            <a:ext cx="14716126" cy="1589486"/>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29" name="Foliennummer"/>
          <p:cNvSpPr txBox="1">
            <a:spLocks noGrp="1"/>
          </p:cNvSpPr>
          <p:nvPr>
            <p:ph type="sldNum" sz="quarter" idx="2"/>
          </p:nvPr>
        </p:nvSpPr>
        <p:spPr>
          <a:xfrm>
            <a:off x="11935814" y="13001625"/>
            <a:ext cx="494513" cy="511175"/>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130"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131"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13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139"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143" name="Gruppieren"/>
          <p:cNvGrpSpPr/>
          <p:nvPr/>
        </p:nvGrpSpPr>
        <p:grpSpPr>
          <a:xfrm>
            <a:off x="21134455" y="12755081"/>
            <a:ext cx="3196201" cy="961839"/>
            <a:chOff x="0" y="0"/>
            <a:chExt cx="3196199" cy="961838"/>
          </a:xfrm>
        </p:grpSpPr>
        <p:sp>
          <p:nvSpPr>
            <p:cNvPr id="14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41"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142"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4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147"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sp>
        <p:nvSpPr>
          <p:cNvPr id="15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155" name="Foliennummer"/>
          <p:cNvSpPr txBox="1">
            <a:spLocks noGrp="1"/>
          </p:cNvSpPr>
          <p:nvPr>
            <p:ph type="sldNum" sz="quarter" idx="2"/>
          </p:nvPr>
        </p:nvSpPr>
        <p:spPr>
          <a:xfrm>
            <a:off x="19917052" y="12802235"/>
            <a:ext cx="504548" cy="551181"/>
          </a:xfrm>
          <a:prstGeom prst="rect">
            <a:avLst/>
          </a:prstGeom>
        </p:spPr>
        <p:txBody>
          <a:bodyPr lIns="91439" tIns="91439" rIns="91439" bIns="91439" anchor="ctr"/>
          <a:lstStyle>
            <a:lvl1pPr algn="r" defTabSz="914400">
              <a:defRPr sz="2400">
                <a:solidFill>
                  <a:srgbClr val="888888"/>
                </a:solidFill>
                <a:latin typeface="Calibri"/>
                <a:ea typeface="Calibri"/>
                <a:cs typeface="Calibri"/>
                <a:sym typeface="Calibri"/>
              </a:defRPr>
            </a:lvl1pPr>
          </a:lstStyle>
          <a:p>
            <a:fld id="{86CB4B4D-7CA3-9044-876B-883B54F8677D}" type="slidenum">
              <a:rPr/>
              <a:p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195" name="Titeltext"/>
          <p:cNvSpPr txBox="1">
            <a:spLocks noGrp="1"/>
          </p:cNvSpPr>
          <p:nvPr>
            <p:ph type="title"/>
          </p:nvPr>
        </p:nvSpPr>
        <p:spPr>
          <a:prstGeom prst="rect">
            <a:avLst/>
          </a:prstGeom>
        </p:spPr>
        <p:txBody>
          <a:bodyPr/>
          <a:lstStyle/>
          <a:p>
            <a:r>
              <a:t>Titeltext</a:t>
            </a:r>
          </a:p>
        </p:txBody>
      </p:sp>
      <p:sp>
        <p:nvSpPr>
          <p:cNvPr id="19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0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208"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209"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210" name="© Ralph Schmauder 2017 all rights reserved"/>
          <p:cNvSpPr txBox="1"/>
          <p:nvPr/>
        </p:nvSpPr>
        <p:spPr>
          <a:xfrm>
            <a:off x="858928" y="13291101"/>
            <a:ext cx="3179254" cy="31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2" tIns="66972" rIns="66972" bIns="66972" anchor="ctr">
            <a:spAutoFit/>
          </a:bodyPr>
          <a:lstStyle>
            <a:lvl1pPr algn="l">
              <a:buClr>
                <a:srgbClr val="000000"/>
              </a:buClr>
              <a:defRPr sz="1200"/>
            </a:lvl1pPr>
          </a:lstStyle>
          <a:p>
            <a:r>
              <a:t>© Ralph Schmauder 2017 all rights reserved</a:t>
            </a:r>
          </a:p>
        </p:txBody>
      </p:sp>
      <p:sp>
        <p:nvSpPr>
          <p:cNvPr id="211"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 und Inhalt Kopie">
    <p:spTree>
      <p:nvGrpSpPr>
        <p:cNvPr id="1" name=""/>
        <p:cNvGrpSpPr/>
        <p:nvPr/>
      </p:nvGrpSpPr>
      <p:grpSpPr>
        <a:xfrm>
          <a:off x="0" y="0"/>
          <a:ext cx="0" cy="0"/>
          <a:chOff x="0" y="0"/>
          <a:chExt cx="0" cy="0"/>
        </a:xfrm>
      </p:grpSpPr>
      <p:sp>
        <p:nvSpPr>
          <p:cNvPr id="22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4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41" name="© Ralph Schmauder 2017 all rights reserved"/>
          <p:cNvSpPr txBox="1"/>
          <p:nvPr/>
        </p:nvSpPr>
        <p:spPr>
          <a:xfrm>
            <a:off x="858928" y="13291101"/>
            <a:ext cx="3179254" cy="31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2" tIns="66972" rIns="66972" bIns="66972" anchor="ctr">
            <a:spAutoFit/>
          </a:bodyPr>
          <a:lstStyle>
            <a:lvl1pPr algn="l">
              <a:buClr>
                <a:srgbClr val="000000"/>
              </a:buClr>
              <a:defRPr sz="1200"/>
            </a:lvl1pPr>
          </a:lstStyle>
          <a:p>
            <a:r>
              <a:t>© Ralph Schmauder 2017 all rights reserved</a:t>
            </a:r>
          </a:p>
        </p:txBody>
      </p:sp>
      <p:sp>
        <p:nvSpPr>
          <p:cNvPr id="24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252" name="Gruppieren"/>
          <p:cNvGrpSpPr/>
          <p:nvPr/>
        </p:nvGrpSpPr>
        <p:grpSpPr>
          <a:xfrm>
            <a:off x="21134455" y="12755081"/>
            <a:ext cx="3176181" cy="961839"/>
            <a:chOff x="0" y="0"/>
            <a:chExt cx="3176180" cy="961838"/>
          </a:xfrm>
        </p:grpSpPr>
        <p:sp>
          <p:nvSpPr>
            <p:cNvPr id="24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5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5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53"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254"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60"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6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72"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282" name="Gruppieren"/>
          <p:cNvGrpSpPr/>
          <p:nvPr/>
        </p:nvGrpSpPr>
        <p:grpSpPr>
          <a:xfrm>
            <a:off x="21134455" y="12755081"/>
            <a:ext cx="3176181" cy="961839"/>
            <a:chOff x="0" y="0"/>
            <a:chExt cx="3176180" cy="961838"/>
          </a:xfrm>
        </p:grpSpPr>
        <p:sp>
          <p:nvSpPr>
            <p:cNvPr id="27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8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8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83"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284"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85" name="Rechteck"/>
          <p:cNvSpPr/>
          <p:nvPr/>
        </p:nvSpPr>
        <p:spPr>
          <a:xfrm>
            <a:off x="0" y="1473131"/>
            <a:ext cx="24384001" cy="99867"/>
          </a:xfrm>
          <a:prstGeom prst="rect">
            <a:avLst/>
          </a:prstGeom>
          <a:solidFill>
            <a:srgbClr val="F1601F"/>
          </a:solidFill>
          <a:ln w="12700">
            <a:miter lim="400000"/>
          </a:ln>
        </p:spPr>
        <p:txBody>
          <a:bodyPr lIns="45719" rIns="45719"/>
          <a:lstStyle/>
          <a:p>
            <a:pPr algn="l" defTabSz="914400">
              <a:defRPr sz="2400">
                <a:solidFill>
                  <a:srgbClr val="FFFFFF"/>
                </a:solidFill>
                <a:latin typeface="Times New Roman"/>
                <a:ea typeface="Times New Roman"/>
                <a:cs typeface="Times New Roman"/>
                <a:sym typeface="Times New Roman"/>
              </a:defRPr>
            </a:pPr>
            <a:endParaRPr/>
          </a:p>
        </p:txBody>
      </p:sp>
      <p:grpSp>
        <p:nvGrpSpPr>
          <p:cNvPr id="288" name="Gruppieren"/>
          <p:cNvGrpSpPr/>
          <p:nvPr/>
        </p:nvGrpSpPr>
        <p:grpSpPr>
          <a:xfrm>
            <a:off x="548478" y="132101"/>
            <a:ext cx="4349290" cy="1084261"/>
            <a:chOff x="24566" y="-24"/>
            <a:chExt cx="4349289" cy="1084260"/>
          </a:xfrm>
        </p:grpSpPr>
        <p:sp>
          <p:nvSpPr>
            <p:cNvPr id="286" name="betaConcept"/>
            <p:cNvSpPr txBox="1"/>
            <p:nvPr/>
          </p:nvSpPr>
          <p:spPr>
            <a:xfrm>
              <a:off x="806422" y="-25"/>
              <a:ext cx="3567434" cy="10842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defTabSz="584200">
                <a:defRPr sz="3900" spc="-428">
                  <a:solidFill>
                    <a:srgbClr val="E57031"/>
                  </a:solidFill>
                  <a:latin typeface="Comfortaa Bold"/>
                  <a:ea typeface="Comfortaa Bold"/>
                  <a:cs typeface="Comfortaa Bold"/>
                  <a:sym typeface="Comfortaa Bold"/>
                </a:defRPr>
              </a:lvl1pPr>
            </a:lstStyle>
            <a:p>
              <a:r>
                <a:t>betaConcept</a:t>
              </a:r>
            </a:p>
          </p:txBody>
        </p:sp>
        <p:pic>
          <p:nvPicPr>
            <p:cNvPr id="287" name="pasted-image.png" descr="pasted-image.png"/>
            <p:cNvPicPr>
              <a:picLocks noChangeAspect="1"/>
            </p:cNvPicPr>
            <p:nvPr/>
          </p:nvPicPr>
          <p:blipFill>
            <a:blip r:embed="rId2" cstate="print"/>
            <a:srcRect l="1915" t="5882" r="73630" b="11757"/>
            <a:stretch>
              <a:fillRect/>
            </a:stretch>
          </p:blipFill>
          <p:spPr>
            <a:xfrm>
              <a:off x="24566" y="146543"/>
              <a:ext cx="795736" cy="791370"/>
            </a:xfrm>
            <a:custGeom>
              <a:avLst/>
              <a:gdLst/>
              <a:ahLst/>
              <a:cxnLst>
                <a:cxn ang="0">
                  <a:pos x="wd2" y="hd2"/>
                </a:cxn>
                <a:cxn ang="5400000">
                  <a:pos x="wd2" y="hd2"/>
                </a:cxn>
                <a:cxn ang="10800000">
                  <a:pos x="wd2" y="hd2"/>
                </a:cxn>
                <a:cxn ang="16200000">
                  <a:pos x="wd2" y="hd2"/>
                </a:cxn>
              </a:cxnLst>
              <a:rect l="0" t="0" r="r" b="b"/>
              <a:pathLst>
                <a:path w="21600" h="21600" extrusionOk="0">
                  <a:moveTo>
                    <a:pt x="9933" y="0"/>
                  </a:moveTo>
                  <a:cubicBezTo>
                    <a:pt x="9542" y="0"/>
                    <a:pt x="8873" y="674"/>
                    <a:pt x="8241" y="1582"/>
                  </a:cubicBezTo>
                  <a:cubicBezTo>
                    <a:pt x="7610" y="2489"/>
                    <a:pt x="7010" y="3627"/>
                    <a:pt x="6744" y="4571"/>
                  </a:cubicBezTo>
                  <a:cubicBezTo>
                    <a:pt x="6676" y="4814"/>
                    <a:pt x="6654" y="4941"/>
                    <a:pt x="6862" y="5005"/>
                  </a:cubicBezTo>
                  <a:cubicBezTo>
                    <a:pt x="7070" y="5068"/>
                    <a:pt x="7517" y="5070"/>
                    <a:pt x="8381" y="5070"/>
                  </a:cubicBezTo>
                  <a:lnTo>
                    <a:pt x="10148" y="5070"/>
                  </a:lnTo>
                  <a:lnTo>
                    <a:pt x="10148" y="2535"/>
                  </a:lnTo>
                  <a:cubicBezTo>
                    <a:pt x="10148" y="1053"/>
                    <a:pt x="10056" y="0"/>
                    <a:pt x="9933" y="0"/>
                  </a:cubicBezTo>
                  <a:close/>
                  <a:moveTo>
                    <a:pt x="11667" y="0"/>
                  </a:moveTo>
                  <a:cubicBezTo>
                    <a:pt x="11605" y="0"/>
                    <a:pt x="11554" y="256"/>
                    <a:pt x="11516" y="704"/>
                  </a:cubicBezTo>
                  <a:cubicBezTo>
                    <a:pt x="11479" y="1153"/>
                    <a:pt x="11463" y="1794"/>
                    <a:pt x="11463" y="2535"/>
                  </a:cubicBezTo>
                  <a:lnTo>
                    <a:pt x="11463" y="5070"/>
                  </a:lnTo>
                  <a:lnTo>
                    <a:pt x="13229" y="5070"/>
                  </a:lnTo>
                  <a:cubicBezTo>
                    <a:pt x="15273" y="5070"/>
                    <a:pt x="15235" y="5169"/>
                    <a:pt x="14070" y="2719"/>
                  </a:cubicBezTo>
                  <a:cubicBezTo>
                    <a:pt x="13773" y="2095"/>
                    <a:pt x="13292" y="1423"/>
                    <a:pt x="12831" y="899"/>
                  </a:cubicBezTo>
                  <a:cubicBezTo>
                    <a:pt x="12600" y="637"/>
                    <a:pt x="12376" y="407"/>
                    <a:pt x="12174" y="249"/>
                  </a:cubicBezTo>
                  <a:cubicBezTo>
                    <a:pt x="11971" y="92"/>
                    <a:pt x="11794" y="0"/>
                    <a:pt x="11667" y="0"/>
                  </a:cubicBezTo>
                  <a:close/>
                  <a:moveTo>
                    <a:pt x="7961" y="249"/>
                  </a:moveTo>
                  <a:lnTo>
                    <a:pt x="7304" y="433"/>
                  </a:lnTo>
                  <a:cubicBezTo>
                    <a:pt x="6595" y="638"/>
                    <a:pt x="5763" y="1059"/>
                    <a:pt x="4956" y="1582"/>
                  </a:cubicBezTo>
                  <a:cubicBezTo>
                    <a:pt x="4148" y="2103"/>
                    <a:pt x="3366" y="2733"/>
                    <a:pt x="2790" y="3358"/>
                  </a:cubicBezTo>
                  <a:cubicBezTo>
                    <a:pt x="2132" y="4073"/>
                    <a:pt x="1594" y="4749"/>
                    <a:pt x="1594" y="4864"/>
                  </a:cubicBezTo>
                  <a:cubicBezTo>
                    <a:pt x="1594" y="4978"/>
                    <a:pt x="2473" y="5070"/>
                    <a:pt x="3544" y="5070"/>
                  </a:cubicBezTo>
                  <a:lnTo>
                    <a:pt x="5483" y="5070"/>
                  </a:lnTo>
                  <a:lnTo>
                    <a:pt x="6065" y="3456"/>
                  </a:lnTo>
                  <a:cubicBezTo>
                    <a:pt x="6387" y="2569"/>
                    <a:pt x="6944" y="1490"/>
                    <a:pt x="7304" y="1051"/>
                  </a:cubicBezTo>
                  <a:lnTo>
                    <a:pt x="7961" y="249"/>
                  </a:lnTo>
                  <a:close/>
                  <a:moveTo>
                    <a:pt x="13639" y="249"/>
                  </a:moveTo>
                  <a:lnTo>
                    <a:pt x="14296" y="1051"/>
                  </a:lnTo>
                  <a:cubicBezTo>
                    <a:pt x="14656" y="1490"/>
                    <a:pt x="15213" y="2569"/>
                    <a:pt x="15535" y="3456"/>
                  </a:cubicBezTo>
                  <a:lnTo>
                    <a:pt x="16127" y="5070"/>
                  </a:lnTo>
                  <a:lnTo>
                    <a:pt x="18066" y="5070"/>
                  </a:lnTo>
                  <a:cubicBezTo>
                    <a:pt x="18602" y="5070"/>
                    <a:pt x="19083" y="5042"/>
                    <a:pt x="19435" y="5005"/>
                  </a:cubicBezTo>
                  <a:cubicBezTo>
                    <a:pt x="19787" y="4967"/>
                    <a:pt x="20006" y="4921"/>
                    <a:pt x="20006" y="4864"/>
                  </a:cubicBezTo>
                  <a:cubicBezTo>
                    <a:pt x="20006" y="4749"/>
                    <a:pt x="19468" y="4073"/>
                    <a:pt x="18810" y="3358"/>
                  </a:cubicBezTo>
                  <a:cubicBezTo>
                    <a:pt x="18234" y="2733"/>
                    <a:pt x="17463" y="2103"/>
                    <a:pt x="16655" y="1582"/>
                  </a:cubicBezTo>
                  <a:cubicBezTo>
                    <a:pt x="15848" y="1059"/>
                    <a:pt x="15005" y="638"/>
                    <a:pt x="14296" y="433"/>
                  </a:cubicBezTo>
                  <a:lnTo>
                    <a:pt x="13639" y="249"/>
                  </a:lnTo>
                  <a:close/>
                  <a:moveTo>
                    <a:pt x="916" y="6175"/>
                  </a:moveTo>
                  <a:lnTo>
                    <a:pt x="571" y="6987"/>
                  </a:lnTo>
                  <a:cubicBezTo>
                    <a:pt x="385" y="7434"/>
                    <a:pt x="185" y="8325"/>
                    <a:pt x="119" y="8969"/>
                  </a:cubicBezTo>
                  <a:lnTo>
                    <a:pt x="0" y="10139"/>
                  </a:lnTo>
                  <a:lnTo>
                    <a:pt x="2445" y="10139"/>
                  </a:lnTo>
                  <a:lnTo>
                    <a:pt x="4880" y="10139"/>
                  </a:lnTo>
                  <a:lnTo>
                    <a:pt x="4891" y="9088"/>
                  </a:lnTo>
                  <a:cubicBezTo>
                    <a:pt x="4896" y="8513"/>
                    <a:pt x="4986" y="7621"/>
                    <a:pt x="5085" y="7106"/>
                  </a:cubicBezTo>
                  <a:lnTo>
                    <a:pt x="5257" y="6175"/>
                  </a:lnTo>
                  <a:lnTo>
                    <a:pt x="3092" y="6175"/>
                  </a:lnTo>
                  <a:lnTo>
                    <a:pt x="916" y="6175"/>
                  </a:lnTo>
                  <a:close/>
                  <a:moveTo>
                    <a:pt x="8295" y="6175"/>
                  </a:moveTo>
                  <a:cubicBezTo>
                    <a:pt x="7278" y="6175"/>
                    <a:pt x="6387" y="6256"/>
                    <a:pt x="6324" y="6359"/>
                  </a:cubicBezTo>
                  <a:cubicBezTo>
                    <a:pt x="6261" y="6461"/>
                    <a:pt x="6147" y="7353"/>
                    <a:pt x="6065" y="8341"/>
                  </a:cubicBezTo>
                  <a:lnTo>
                    <a:pt x="5914" y="10139"/>
                  </a:lnTo>
                  <a:lnTo>
                    <a:pt x="8026" y="10139"/>
                  </a:lnTo>
                  <a:lnTo>
                    <a:pt x="10148" y="10139"/>
                  </a:lnTo>
                  <a:lnTo>
                    <a:pt x="10148" y="8157"/>
                  </a:lnTo>
                  <a:lnTo>
                    <a:pt x="10148" y="6175"/>
                  </a:lnTo>
                  <a:lnTo>
                    <a:pt x="8295" y="6175"/>
                  </a:lnTo>
                  <a:close/>
                  <a:moveTo>
                    <a:pt x="11463" y="6175"/>
                  </a:moveTo>
                  <a:lnTo>
                    <a:pt x="11463" y="8157"/>
                  </a:lnTo>
                  <a:lnTo>
                    <a:pt x="11463" y="10139"/>
                  </a:lnTo>
                  <a:lnTo>
                    <a:pt x="13574" y="10139"/>
                  </a:lnTo>
                  <a:lnTo>
                    <a:pt x="15686" y="10139"/>
                  </a:lnTo>
                  <a:lnTo>
                    <a:pt x="15535" y="8341"/>
                  </a:lnTo>
                  <a:cubicBezTo>
                    <a:pt x="15453" y="7353"/>
                    <a:pt x="15339" y="6461"/>
                    <a:pt x="15276" y="6359"/>
                  </a:cubicBezTo>
                  <a:cubicBezTo>
                    <a:pt x="15213" y="6256"/>
                    <a:pt x="14322" y="6175"/>
                    <a:pt x="13305" y="6175"/>
                  </a:cubicBezTo>
                  <a:lnTo>
                    <a:pt x="11463" y="6175"/>
                  </a:lnTo>
                  <a:close/>
                  <a:moveTo>
                    <a:pt x="16343" y="6175"/>
                  </a:moveTo>
                  <a:lnTo>
                    <a:pt x="16515" y="7106"/>
                  </a:lnTo>
                  <a:cubicBezTo>
                    <a:pt x="16614" y="7621"/>
                    <a:pt x="16704" y="8513"/>
                    <a:pt x="16709" y="9088"/>
                  </a:cubicBezTo>
                  <a:lnTo>
                    <a:pt x="16720" y="10139"/>
                  </a:lnTo>
                  <a:lnTo>
                    <a:pt x="19155" y="10139"/>
                  </a:lnTo>
                  <a:lnTo>
                    <a:pt x="21600" y="10139"/>
                  </a:lnTo>
                  <a:lnTo>
                    <a:pt x="21481" y="8969"/>
                  </a:lnTo>
                  <a:cubicBezTo>
                    <a:pt x="21415" y="8325"/>
                    <a:pt x="21215" y="7434"/>
                    <a:pt x="21029" y="6987"/>
                  </a:cubicBezTo>
                  <a:lnTo>
                    <a:pt x="20684" y="6175"/>
                  </a:lnTo>
                  <a:lnTo>
                    <a:pt x="18508" y="6175"/>
                  </a:lnTo>
                  <a:lnTo>
                    <a:pt x="16343" y="6175"/>
                  </a:lnTo>
                  <a:close/>
                  <a:moveTo>
                    <a:pt x="0" y="11461"/>
                  </a:moveTo>
                  <a:lnTo>
                    <a:pt x="119" y="12631"/>
                  </a:lnTo>
                  <a:cubicBezTo>
                    <a:pt x="185" y="13275"/>
                    <a:pt x="385" y="14166"/>
                    <a:pt x="571" y="14613"/>
                  </a:cubicBezTo>
                  <a:lnTo>
                    <a:pt x="916" y="15425"/>
                  </a:lnTo>
                  <a:lnTo>
                    <a:pt x="3092" y="15425"/>
                  </a:lnTo>
                  <a:lnTo>
                    <a:pt x="5257" y="15425"/>
                  </a:lnTo>
                  <a:lnTo>
                    <a:pt x="5085" y="14494"/>
                  </a:lnTo>
                  <a:cubicBezTo>
                    <a:pt x="4986" y="13979"/>
                    <a:pt x="4896" y="13087"/>
                    <a:pt x="4891" y="12512"/>
                  </a:cubicBezTo>
                  <a:lnTo>
                    <a:pt x="4880" y="11461"/>
                  </a:lnTo>
                  <a:lnTo>
                    <a:pt x="2445" y="11461"/>
                  </a:lnTo>
                  <a:lnTo>
                    <a:pt x="0" y="11461"/>
                  </a:lnTo>
                  <a:close/>
                  <a:moveTo>
                    <a:pt x="5914" y="11461"/>
                  </a:moveTo>
                  <a:lnTo>
                    <a:pt x="6065" y="13259"/>
                  </a:lnTo>
                  <a:cubicBezTo>
                    <a:pt x="6147" y="14247"/>
                    <a:pt x="6261" y="15139"/>
                    <a:pt x="6324" y="15241"/>
                  </a:cubicBezTo>
                  <a:cubicBezTo>
                    <a:pt x="6355" y="15293"/>
                    <a:pt x="6592" y="15338"/>
                    <a:pt x="6949" y="15371"/>
                  </a:cubicBezTo>
                  <a:cubicBezTo>
                    <a:pt x="7305" y="15405"/>
                    <a:pt x="7786" y="15425"/>
                    <a:pt x="8295" y="15425"/>
                  </a:cubicBezTo>
                  <a:lnTo>
                    <a:pt x="10148" y="15425"/>
                  </a:lnTo>
                  <a:lnTo>
                    <a:pt x="10148" y="13443"/>
                  </a:lnTo>
                  <a:lnTo>
                    <a:pt x="10148" y="11461"/>
                  </a:lnTo>
                  <a:lnTo>
                    <a:pt x="8026" y="11461"/>
                  </a:lnTo>
                  <a:lnTo>
                    <a:pt x="5914" y="11461"/>
                  </a:lnTo>
                  <a:close/>
                  <a:moveTo>
                    <a:pt x="11463" y="11461"/>
                  </a:moveTo>
                  <a:lnTo>
                    <a:pt x="11463" y="13443"/>
                  </a:lnTo>
                  <a:lnTo>
                    <a:pt x="11463" y="15425"/>
                  </a:lnTo>
                  <a:lnTo>
                    <a:pt x="13305" y="15425"/>
                  </a:lnTo>
                  <a:cubicBezTo>
                    <a:pt x="14322" y="15425"/>
                    <a:pt x="15213" y="15344"/>
                    <a:pt x="15276" y="15241"/>
                  </a:cubicBezTo>
                  <a:cubicBezTo>
                    <a:pt x="15339" y="15139"/>
                    <a:pt x="15453" y="14247"/>
                    <a:pt x="15535" y="13259"/>
                  </a:cubicBezTo>
                  <a:lnTo>
                    <a:pt x="15686" y="11461"/>
                  </a:lnTo>
                  <a:lnTo>
                    <a:pt x="13574" y="11461"/>
                  </a:lnTo>
                  <a:lnTo>
                    <a:pt x="11463" y="11461"/>
                  </a:lnTo>
                  <a:close/>
                  <a:moveTo>
                    <a:pt x="16720" y="11461"/>
                  </a:moveTo>
                  <a:lnTo>
                    <a:pt x="16709" y="12512"/>
                  </a:lnTo>
                  <a:cubicBezTo>
                    <a:pt x="16704" y="13087"/>
                    <a:pt x="16614" y="13979"/>
                    <a:pt x="16515" y="14494"/>
                  </a:cubicBezTo>
                  <a:lnTo>
                    <a:pt x="16343" y="15425"/>
                  </a:lnTo>
                  <a:lnTo>
                    <a:pt x="18508" y="15425"/>
                  </a:lnTo>
                  <a:lnTo>
                    <a:pt x="20684" y="15425"/>
                  </a:lnTo>
                  <a:lnTo>
                    <a:pt x="21029" y="14613"/>
                  </a:lnTo>
                  <a:cubicBezTo>
                    <a:pt x="21215" y="14166"/>
                    <a:pt x="21415" y="13275"/>
                    <a:pt x="21481" y="12631"/>
                  </a:cubicBezTo>
                  <a:lnTo>
                    <a:pt x="21600" y="11461"/>
                  </a:lnTo>
                  <a:lnTo>
                    <a:pt x="19155" y="11461"/>
                  </a:lnTo>
                  <a:lnTo>
                    <a:pt x="16720" y="11461"/>
                  </a:lnTo>
                  <a:close/>
                  <a:moveTo>
                    <a:pt x="3544" y="16530"/>
                  </a:moveTo>
                  <a:cubicBezTo>
                    <a:pt x="2473" y="16530"/>
                    <a:pt x="1594" y="16622"/>
                    <a:pt x="1594" y="16736"/>
                  </a:cubicBezTo>
                  <a:cubicBezTo>
                    <a:pt x="1594" y="16851"/>
                    <a:pt x="2132" y="17527"/>
                    <a:pt x="2790" y="18242"/>
                  </a:cubicBezTo>
                  <a:cubicBezTo>
                    <a:pt x="3632" y="19156"/>
                    <a:pt x="4941" y="20106"/>
                    <a:pt x="6130" y="20701"/>
                  </a:cubicBezTo>
                  <a:cubicBezTo>
                    <a:pt x="6132" y="20702"/>
                    <a:pt x="6139" y="20700"/>
                    <a:pt x="6141" y="20701"/>
                  </a:cubicBezTo>
                  <a:cubicBezTo>
                    <a:pt x="6535" y="20898"/>
                    <a:pt x="6915" y="21061"/>
                    <a:pt x="7261" y="21167"/>
                  </a:cubicBezTo>
                  <a:cubicBezTo>
                    <a:pt x="7580" y="21264"/>
                    <a:pt x="7869" y="21351"/>
                    <a:pt x="7907" y="21362"/>
                  </a:cubicBezTo>
                  <a:cubicBezTo>
                    <a:pt x="7946" y="21372"/>
                    <a:pt x="7681" y="21007"/>
                    <a:pt x="7315" y="20560"/>
                  </a:cubicBezTo>
                  <a:cubicBezTo>
                    <a:pt x="6948" y="20113"/>
                    <a:pt x="6387" y="19031"/>
                    <a:pt x="6065" y="18144"/>
                  </a:cubicBezTo>
                  <a:lnTo>
                    <a:pt x="5483" y="16530"/>
                  </a:lnTo>
                  <a:lnTo>
                    <a:pt x="3544" y="16530"/>
                  </a:lnTo>
                  <a:close/>
                  <a:moveTo>
                    <a:pt x="8381" y="16530"/>
                  </a:moveTo>
                  <a:cubicBezTo>
                    <a:pt x="6652" y="16530"/>
                    <a:pt x="6607" y="16544"/>
                    <a:pt x="6744" y="17029"/>
                  </a:cubicBezTo>
                  <a:cubicBezTo>
                    <a:pt x="6918" y="17647"/>
                    <a:pt x="7304" y="18465"/>
                    <a:pt x="7724" y="19206"/>
                  </a:cubicBezTo>
                  <a:cubicBezTo>
                    <a:pt x="8144" y="19947"/>
                    <a:pt x="8602" y="20608"/>
                    <a:pt x="8952" y="20918"/>
                  </a:cubicBezTo>
                  <a:cubicBezTo>
                    <a:pt x="9376" y="21292"/>
                    <a:pt x="9816" y="21600"/>
                    <a:pt x="9933" y="21600"/>
                  </a:cubicBezTo>
                  <a:cubicBezTo>
                    <a:pt x="10056" y="21600"/>
                    <a:pt x="10148" y="20547"/>
                    <a:pt x="10148" y="19065"/>
                  </a:cubicBezTo>
                  <a:lnTo>
                    <a:pt x="10148" y="16530"/>
                  </a:lnTo>
                  <a:lnTo>
                    <a:pt x="8381" y="16530"/>
                  </a:lnTo>
                  <a:close/>
                  <a:moveTo>
                    <a:pt x="11463" y="16530"/>
                  </a:moveTo>
                  <a:lnTo>
                    <a:pt x="11463" y="19065"/>
                  </a:lnTo>
                  <a:cubicBezTo>
                    <a:pt x="11463" y="20547"/>
                    <a:pt x="11544" y="21600"/>
                    <a:pt x="11667" y="21600"/>
                  </a:cubicBezTo>
                  <a:cubicBezTo>
                    <a:pt x="11794" y="21600"/>
                    <a:pt x="11971" y="21508"/>
                    <a:pt x="12174" y="21351"/>
                  </a:cubicBezTo>
                  <a:cubicBezTo>
                    <a:pt x="12376" y="21193"/>
                    <a:pt x="12600" y="20963"/>
                    <a:pt x="12831" y="20701"/>
                  </a:cubicBezTo>
                  <a:cubicBezTo>
                    <a:pt x="13292" y="20177"/>
                    <a:pt x="13773" y="19505"/>
                    <a:pt x="14070" y="18881"/>
                  </a:cubicBezTo>
                  <a:cubicBezTo>
                    <a:pt x="15235" y="16431"/>
                    <a:pt x="15273" y="16530"/>
                    <a:pt x="13229" y="16530"/>
                  </a:cubicBezTo>
                  <a:lnTo>
                    <a:pt x="11463" y="16530"/>
                  </a:lnTo>
                  <a:close/>
                  <a:moveTo>
                    <a:pt x="16127" y="16530"/>
                  </a:moveTo>
                  <a:lnTo>
                    <a:pt x="15535" y="18144"/>
                  </a:lnTo>
                  <a:cubicBezTo>
                    <a:pt x="15213" y="19031"/>
                    <a:pt x="14656" y="20110"/>
                    <a:pt x="14296" y="20549"/>
                  </a:cubicBezTo>
                  <a:lnTo>
                    <a:pt x="13639" y="21351"/>
                  </a:lnTo>
                  <a:lnTo>
                    <a:pt x="14296" y="21167"/>
                  </a:lnTo>
                  <a:cubicBezTo>
                    <a:pt x="15005" y="20962"/>
                    <a:pt x="15848" y="20541"/>
                    <a:pt x="16655" y="20018"/>
                  </a:cubicBezTo>
                  <a:cubicBezTo>
                    <a:pt x="17463" y="19497"/>
                    <a:pt x="18234" y="18867"/>
                    <a:pt x="18810" y="18242"/>
                  </a:cubicBezTo>
                  <a:cubicBezTo>
                    <a:pt x="19468" y="17527"/>
                    <a:pt x="20006" y="16851"/>
                    <a:pt x="20006" y="16736"/>
                  </a:cubicBezTo>
                  <a:cubicBezTo>
                    <a:pt x="20006" y="16622"/>
                    <a:pt x="19138" y="16530"/>
                    <a:pt x="18066" y="16530"/>
                  </a:cubicBezTo>
                  <a:lnTo>
                    <a:pt x="16127" y="16530"/>
                  </a:lnTo>
                  <a:close/>
                </a:path>
              </a:pathLst>
            </a:custGeom>
            <a:ln w="12700" cap="flat">
              <a:noFill/>
              <a:miter lim="400000"/>
            </a:ln>
            <a:effectLst/>
          </p:spPr>
        </p:pic>
      </p:grpSp>
      <p:sp>
        <p:nvSpPr>
          <p:cNvPr id="289"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39" name="Gruppieren"/>
          <p:cNvGrpSpPr/>
          <p:nvPr/>
        </p:nvGrpSpPr>
        <p:grpSpPr>
          <a:xfrm>
            <a:off x="21134455" y="12755081"/>
            <a:ext cx="3176181" cy="961839"/>
            <a:chOff x="0" y="0"/>
            <a:chExt cx="3176180" cy="961838"/>
          </a:xfrm>
        </p:grpSpPr>
        <p:sp>
          <p:nvSpPr>
            <p:cNvPr id="3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37"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38"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0"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42" name="© Ralph Schmauder 2025 all rights reserved"/>
          <p:cNvSpPr txBox="1"/>
          <p:nvPr/>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
        <p:nvSpPr>
          <p:cNvPr id="43"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296"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97"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0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05"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312"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313"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31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335"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336"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337"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6_Titel und Inhalt">
    <p:spTree>
      <p:nvGrpSpPr>
        <p:cNvPr id="1" name=""/>
        <p:cNvGrpSpPr/>
        <p:nvPr/>
      </p:nvGrpSpPr>
      <p:grpSpPr>
        <a:xfrm>
          <a:off x="0" y="0"/>
          <a:ext cx="0" cy="0"/>
          <a:chOff x="0" y="0"/>
          <a:chExt cx="0" cy="0"/>
        </a:xfrm>
      </p:grpSpPr>
      <p:sp>
        <p:nvSpPr>
          <p:cNvPr id="344" name="Rechteck"/>
          <p:cNvSpPr/>
          <p:nvPr/>
        </p:nvSpPr>
        <p:spPr>
          <a:xfrm>
            <a:off x="762000" y="1678745"/>
            <a:ext cx="22860000" cy="178596"/>
          </a:xfrm>
          <a:prstGeom prst="rect">
            <a:avLst/>
          </a:prstGeom>
          <a:solidFill>
            <a:srgbClr val="F1601F"/>
          </a:solidFill>
          <a:ln w="12700">
            <a:miter lim="400000"/>
          </a:ln>
          <a:effectLst>
            <a:outerShdw blurRad="88900" dist="50800" dir="5400000" rotWithShape="0">
              <a:srgbClr val="000000">
                <a:alpha val="35000"/>
              </a:srgbClr>
            </a:outerShdw>
          </a:effectLst>
        </p:spPr>
        <p:txBody>
          <a:bodyPr lIns="114300" tIns="114300" rIns="114300" bIns="114300"/>
          <a:lstStyle/>
          <a:p>
            <a:pPr algn="l" defTabSz="2286000">
              <a:defRPr sz="6000">
                <a:solidFill>
                  <a:srgbClr val="FFFFFF"/>
                </a:solidFill>
                <a:latin typeface="Times New Roman"/>
                <a:ea typeface="Times New Roman"/>
                <a:cs typeface="Times New Roman"/>
                <a:sym typeface="Times New Roman"/>
              </a:defRPr>
            </a:pPr>
            <a:endParaRPr/>
          </a:p>
        </p:txBody>
      </p:sp>
      <p:pic>
        <p:nvPicPr>
          <p:cNvPr id="345" name="Claim.jpg" descr="Claim.jpg"/>
          <p:cNvPicPr>
            <a:picLocks noChangeAspect="1"/>
          </p:cNvPicPr>
          <p:nvPr/>
        </p:nvPicPr>
        <p:blipFill>
          <a:blip r:embed="rId2" cstate="print"/>
          <a:stretch>
            <a:fillRect/>
          </a:stretch>
        </p:blipFill>
        <p:spPr>
          <a:xfrm>
            <a:off x="17895158" y="13178980"/>
            <a:ext cx="5613799" cy="490093"/>
          </a:xfrm>
          <a:prstGeom prst="rect">
            <a:avLst/>
          </a:prstGeom>
          <a:ln w="12700">
            <a:miter lim="400000"/>
          </a:ln>
        </p:spPr>
      </p:pic>
      <p:sp>
        <p:nvSpPr>
          <p:cNvPr id="346" name="Textebene 1…"/>
          <p:cNvSpPr txBox="1">
            <a:spLocks noGrp="1"/>
          </p:cNvSpPr>
          <p:nvPr>
            <p:ph type="body" idx="1"/>
          </p:nvPr>
        </p:nvSpPr>
        <p:spPr>
          <a:xfrm>
            <a:off x="2193542" y="2317750"/>
            <a:ext cx="19996921" cy="9703845"/>
          </a:xfrm>
          <a:prstGeom prst="rect">
            <a:avLst/>
          </a:prstGeom>
        </p:spPr>
        <p:txBody>
          <a:bodyPr/>
          <a:lstStyle>
            <a:lvl1pPr>
              <a:spcBef>
                <a:spcPts val="1400"/>
              </a:spcBef>
              <a:defRPr sz="6000"/>
            </a:lvl1pPr>
            <a:lvl2pPr marL="1293681" indent="-1028594">
              <a:spcBef>
                <a:spcPts val="1400"/>
              </a:spcBef>
              <a:buSzPct val="100000"/>
              <a:buChar char="•"/>
              <a:defRPr sz="6000"/>
            </a:lvl2pPr>
            <a:lvl3pPr marL="2071479" indent="-1071457">
              <a:spcBef>
                <a:spcPts val="1400"/>
              </a:spcBef>
              <a:buSzPct val="100000"/>
              <a:buChar char="•"/>
              <a:defRPr sz="6000"/>
            </a:lvl3pPr>
            <a:lvl4pPr marL="1979409" indent="-571440">
              <a:spcBef>
                <a:spcPts val="1400"/>
              </a:spcBef>
              <a:buSzPct val="100000"/>
              <a:buChar char="▪"/>
              <a:defRPr sz="6000"/>
            </a:lvl4pPr>
            <a:lvl5pPr marL="3114356" indent="-1285743">
              <a:spcBef>
                <a:spcPts val="1400"/>
              </a:spcBef>
              <a:buSzPct val="100000"/>
              <a:buChar char="▪"/>
              <a:defRPr sz="6000"/>
            </a:lvl5pPr>
          </a:lstStyle>
          <a:p>
            <a:r>
              <a:t>Textebene 1</a:t>
            </a:r>
          </a:p>
          <a:p>
            <a:pPr lvl="1"/>
            <a:r>
              <a:t>Textebene 2</a:t>
            </a:r>
          </a:p>
          <a:p>
            <a:pPr lvl="2"/>
            <a:r>
              <a:t>Textebene 3</a:t>
            </a:r>
          </a:p>
          <a:p>
            <a:pPr lvl="3"/>
            <a:r>
              <a:t>Textebene 4</a:t>
            </a:r>
          </a:p>
          <a:p>
            <a:pPr lvl="4"/>
            <a:r>
              <a:t>Textebene 5</a:t>
            </a:r>
          </a:p>
        </p:txBody>
      </p:sp>
      <p:sp>
        <p:nvSpPr>
          <p:cNvPr id="347" name="Foliennummer"/>
          <p:cNvSpPr txBox="1">
            <a:spLocks noGrp="1"/>
          </p:cNvSpPr>
          <p:nvPr>
            <p:ph type="sldNum" sz="quarter" idx="2"/>
          </p:nvPr>
        </p:nvSpPr>
        <p:spPr>
          <a:xfrm>
            <a:off x="11811000" y="12344399"/>
            <a:ext cx="5334000" cy="736601"/>
          </a:xfrm>
          <a:prstGeom prst="rect">
            <a:avLst/>
          </a:prstGeom>
        </p:spPr>
        <p:txBody>
          <a:bodyPr anchor="ctr"/>
          <a:lstStyle>
            <a:lvl1pPr algn="r">
              <a:defRPr sz="3000"/>
            </a:lvl1pPr>
          </a:lstStyle>
          <a:p>
            <a:fld id="{86CB4B4D-7CA3-9044-876B-883B54F8677D}" type="slidenum">
              <a:rPr/>
              <a:pPr/>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357" name="Gruppieren"/>
          <p:cNvGrpSpPr/>
          <p:nvPr/>
        </p:nvGrpSpPr>
        <p:grpSpPr>
          <a:xfrm>
            <a:off x="21134455" y="12755081"/>
            <a:ext cx="3176181" cy="961839"/>
            <a:chOff x="0" y="0"/>
            <a:chExt cx="3176180" cy="961838"/>
          </a:xfrm>
        </p:grpSpPr>
        <p:sp>
          <p:nvSpPr>
            <p:cNvPr id="354"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355"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356"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358"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359"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361"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383" name="Titeltext"/>
          <p:cNvSpPr txBox="1">
            <a:spLocks noGrp="1"/>
          </p:cNvSpPr>
          <p:nvPr>
            <p:ph type="title"/>
          </p:nvPr>
        </p:nvSpPr>
        <p:spPr>
          <a:prstGeom prst="rect">
            <a:avLst/>
          </a:prstGeom>
        </p:spPr>
        <p:txBody>
          <a:bodyPr/>
          <a:lstStyle/>
          <a:p>
            <a:r>
              <a:t>Titeltext</a:t>
            </a:r>
          </a:p>
        </p:txBody>
      </p:sp>
      <p:sp>
        <p:nvSpPr>
          <p:cNvPr id="384"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89"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12" name="Gruppieren"/>
          <p:cNvGrpSpPr/>
          <p:nvPr/>
        </p:nvGrpSpPr>
        <p:grpSpPr>
          <a:xfrm>
            <a:off x="21134455" y="12755081"/>
            <a:ext cx="3176181" cy="961839"/>
            <a:chOff x="0" y="0"/>
            <a:chExt cx="3176180" cy="961838"/>
          </a:xfrm>
        </p:grpSpPr>
        <p:sp>
          <p:nvSpPr>
            <p:cNvPr id="40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1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411"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13"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14"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415" name="pasted-image.png" descr="pasted-image.png"/>
          <p:cNvPicPr>
            <a:picLocks noChangeAspect="1"/>
          </p:cNvPicPr>
          <p:nvPr/>
        </p:nvPicPr>
        <p:blipFill>
          <a:blip r:embed="rId3" cstate="print"/>
          <a:stretch>
            <a:fillRect/>
          </a:stretch>
        </p:blipFill>
        <p:spPr>
          <a:xfrm>
            <a:off x="21097730" y="326980"/>
            <a:ext cx="2692401" cy="927101"/>
          </a:xfrm>
          <a:prstGeom prst="rect">
            <a:avLst/>
          </a:prstGeom>
          <a:ln w="12700">
            <a:miter lim="400000"/>
          </a:ln>
        </p:spPr>
      </p:pic>
      <p:sp>
        <p:nvSpPr>
          <p:cNvPr id="41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2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425"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2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3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435" name="© Jans Neubeck | Ralph Schmauder | 2018 | all rights reserved"/>
          <p:cNvSpPr txBox="1"/>
          <p:nvPr/>
        </p:nvSpPr>
        <p:spPr>
          <a:xfrm>
            <a:off x="157577" y="13272512"/>
            <a:ext cx="5156023"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Jans Neubeck | Ralph Schmauder | 2018 | all rights reserved</a:t>
            </a:r>
          </a:p>
        </p:txBody>
      </p:sp>
      <p:sp>
        <p:nvSpPr>
          <p:cNvPr id="44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oto - Vertikal">
    <p:spTree>
      <p:nvGrpSpPr>
        <p:cNvPr id="1" name=""/>
        <p:cNvGrpSpPr/>
        <p:nvPr/>
      </p:nvGrpSpPr>
      <p:grpSpPr>
        <a:xfrm>
          <a:off x="0" y="0"/>
          <a:ext cx="0" cy="0"/>
          <a:chOff x="0" y="0"/>
          <a:chExt cx="0" cy="0"/>
        </a:xfrm>
      </p:grpSpPr>
      <p:sp>
        <p:nvSpPr>
          <p:cNvPr id="50" name="Bild"/>
          <p:cNvSpPr>
            <a:spLocks noGrp="1"/>
          </p:cNvSpPr>
          <p:nvPr>
            <p:ph type="pic" idx="21"/>
          </p:nvPr>
        </p:nvSpPr>
        <p:spPr>
          <a:xfrm>
            <a:off x="6869906" y="892968"/>
            <a:ext cx="17377173" cy="11584782"/>
          </a:xfrm>
          <a:prstGeom prst="rect">
            <a:avLst/>
          </a:prstGeom>
        </p:spPr>
        <p:txBody>
          <a:bodyPr lIns="91439" tIns="45719" rIns="91439" bIns="45719">
            <a:noAutofit/>
          </a:bodyPr>
          <a:lstStyle/>
          <a:p>
            <a:endParaRPr/>
          </a:p>
        </p:txBody>
      </p:sp>
      <p:sp>
        <p:nvSpPr>
          <p:cNvPr id="51" name="Titeltext"/>
          <p:cNvSpPr txBox="1">
            <a:spLocks noGrp="1"/>
          </p:cNvSpPr>
          <p:nvPr>
            <p:ph type="title"/>
          </p:nvPr>
        </p:nvSpPr>
        <p:spPr>
          <a:xfrm>
            <a:off x="4387453" y="892968"/>
            <a:ext cx="7500938" cy="5607845"/>
          </a:xfrm>
          <a:prstGeom prst="rect">
            <a:avLst/>
          </a:prstGeom>
        </p:spPr>
        <p:txBody>
          <a:bodyPr lIns="71437" tIns="71437" rIns="71437" bIns="71437" anchor="b"/>
          <a:lstStyle>
            <a:lvl1pPr algn="ctr" defTabSz="821531">
              <a:lnSpc>
                <a:spcPct val="100000"/>
              </a:lnSpc>
              <a:defRPr sz="8400">
                <a:latin typeface="+mn-lt"/>
                <a:ea typeface="+mn-ea"/>
                <a:cs typeface="+mn-cs"/>
                <a:sym typeface="Helvetica Light"/>
              </a:defRPr>
            </a:lvl1pPr>
          </a:lstStyle>
          <a:p>
            <a:r>
              <a:t>Titeltext</a:t>
            </a:r>
          </a:p>
        </p:txBody>
      </p:sp>
      <p:sp>
        <p:nvSpPr>
          <p:cNvPr id="52" name="Textebene 1…"/>
          <p:cNvSpPr txBox="1">
            <a:spLocks noGrp="1"/>
          </p:cNvSpPr>
          <p:nvPr>
            <p:ph type="body" sz="quarter" idx="1"/>
          </p:nvPr>
        </p:nvSpPr>
        <p:spPr>
          <a:xfrm>
            <a:off x="4387453" y="6697265"/>
            <a:ext cx="7500938" cy="5768579"/>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53"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456" name="Gruppieren"/>
          <p:cNvGrpSpPr/>
          <p:nvPr/>
        </p:nvGrpSpPr>
        <p:grpSpPr>
          <a:xfrm>
            <a:off x="21134455" y="12755081"/>
            <a:ext cx="3176181" cy="961839"/>
            <a:chOff x="0" y="0"/>
            <a:chExt cx="3176180" cy="961838"/>
          </a:xfrm>
        </p:grpSpPr>
        <p:sp>
          <p:nvSpPr>
            <p:cNvPr id="45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5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455"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61" name="BUILDING DISTRIBUTION DEUTSCHLAND"/>
          <p:cNvSpPr txBox="1"/>
          <p:nvPr/>
        </p:nvSpPr>
        <p:spPr>
          <a:xfrm>
            <a:off x="18470934" y="594196"/>
            <a:ext cx="5382857" cy="460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900">
                <a:solidFill>
                  <a:srgbClr val="FFFFFF"/>
                </a:solidFill>
                <a:latin typeface="Comfortaa Bold"/>
                <a:ea typeface="Comfortaa Bold"/>
                <a:cs typeface="Comfortaa Bold"/>
                <a:sym typeface="Comfortaa Bold"/>
              </a:defRPr>
            </a:lvl1pPr>
          </a:lstStyle>
          <a:p>
            <a:r>
              <a:t>BUILDING DISTRIBUTION DEUTSCHLAND</a:t>
            </a:r>
          </a:p>
        </p:txBody>
      </p:sp>
      <p:sp>
        <p:nvSpPr>
          <p:cNvPr id="462"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465" name="Linien"/>
          <p:cNvSpPr/>
          <p:nvPr/>
        </p:nvSpPr>
        <p:spPr>
          <a:xfrm flipV="1">
            <a:off x="18002408" y="-367886"/>
            <a:ext cx="1" cy="1594775"/>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466" name="Linien"/>
          <p:cNvSpPr/>
          <p:nvPr/>
        </p:nvSpPr>
        <p:spPr>
          <a:xfrm flipV="1">
            <a:off x="15719988" y="-282469"/>
            <a:ext cx="1" cy="1807307"/>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sp>
        <p:nvSpPr>
          <p:cNvPr id="482" name="Titeltext"/>
          <p:cNvSpPr txBox="1">
            <a:spLocks noGrp="1"/>
          </p:cNvSpPr>
          <p:nvPr>
            <p:ph type="title"/>
          </p:nvPr>
        </p:nvSpPr>
        <p:spPr>
          <a:xfrm>
            <a:off x="2476500" y="4262437"/>
            <a:ext cx="19431000" cy="2936876"/>
          </a:xfrm>
          <a:prstGeom prst="rect">
            <a:avLst/>
          </a:prstGeom>
        </p:spPr>
        <p:txBody>
          <a:bodyPr/>
          <a:lstStyle/>
          <a:p>
            <a:r>
              <a:t>Titeltext</a:t>
            </a:r>
          </a:p>
        </p:txBody>
      </p:sp>
      <p:sp>
        <p:nvSpPr>
          <p:cNvPr id="483" name="Textebene 1…"/>
          <p:cNvSpPr txBox="1">
            <a:spLocks noGrp="1"/>
          </p:cNvSpPr>
          <p:nvPr>
            <p:ph type="body" sz="quarter" idx="1"/>
          </p:nvPr>
        </p:nvSpPr>
        <p:spPr>
          <a:xfrm>
            <a:off x="4191000" y="7770812"/>
            <a:ext cx="16002000" cy="3508376"/>
          </a:xfrm>
          <a:prstGeom prst="rect">
            <a:avLst/>
          </a:prstGeom>
        </p:spPr>
        <p:txBody>
          <a:bodyPr/>
          <a:lstStyle>
            <a:lvl1pPr marL="0" indent="0" algn="ctr"/>
            <a:lvl2pPr marL="0" indent="457200" algn="ctr"/>
            <a:lvl3pPr marL="0" indent="914400" algn="ctr"/>
            <a:lvl4pPr marL="0" indent="1371600" algn="ctr"/>
            <a:lvl5pPr marL="0" indent="1828800" algn="ctr"/>
          </a:lstStyle>
          <a:p>
            <a:r>
              <a:t>Textebene 1</a:t>
            </a:r>
          </a:p>
          <a:p>
            <a:pPr lvl="1"/>
            <a:r>
              <a:t>Textebene 2</a:t>
            </a:r>
          </a:p>
          <a:p>
            <a:pPr lvl="2"/>
            <a:r>
              <a:t>Textebene 3</a:t>
            </a:r>
          </a:p>
          <a:p>
            <a:pPr lvl="3"/>
            <a:r>
              <a:t>Textebene 4</a:t>
            </a:r>
          </a:p>
          <a:p>
            <a:pPr lvl="4"/>
            <a:r>
              <a:t>Textebene 5</a:t>
            </a:r>
          </a:p>
        </p:txBody>
      </p:sp>
      <p:sp>
        <p:nvSpPr>
          <p:cNvPr id="484"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491"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495" name="Gruppieren"/>
          <p:cNvGrpSpPr/>
          <p:nvPr/>
        </p:nvGrpSpPr>
        <p:grpSpPr>
          <a:xfrm>
            <a:off x="21134455" y="12755081"/>
            <a:ext cx="3196201" cy="961839"/>
            <a:chOff x="0" y="0"/>
            <a:chExt cx="3196199" cy="961838"/>
          </a:xfrm>
        </p:grpSpPr>
        <p:sp>
          <p:nvSpPr>
            <p:cNvPr id="49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493"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494"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496" name="© Ralph Schmauder 2020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497"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04"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509" name="Gruppieren"/>
          <p:cNvGrpSpPr/>
          <p:nvPr/>
        </p:nvGrpSpPr>
        <p:grpSpPr>
          <a:xfrm>
            <a:off x="21134455" y="12755081"/>
            <a:ext cx="3196201" cy="961839"/>
            <a:chOff x="0" y="0"/>
            <a:chExt cx="3196199" cy="961838"/>
          </a:xfrm>
        </p:grpSpPr>
        <p:sp>
          <p:nvSpPr>
            <p:cNvPr id="506"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07"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508"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10" name="© Ralph Schmauder 2020 all rights reserved"/>
          <p:cNvSpPr txBox="1"/>
          <p:nvPr/>
        </p:nvSpPr>
        <p:spPr>
          <a:xfrm>
            <a:off x="132177" y="132979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511"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31" name="Titeltext"/>
          <p:cNvSpPr txBox="1">
            <a:spLocks noGrp="1"/>
          </p:cNvSpPr>
          <p:nvPr>
            <p:ph type="title"/>
          </p:nvPr>
        </p:nvSpPr>
        <p:spPr>
          <a:prstGeom prst="rect">
            <a:avLst/>
          </a:prstGeom>
        </p:spPr>
        <p:txBody>
          <a:bodyPr/>
          <a:lstStyle/>
          <a:p>
            <a:r>
              <a:t>Titeltext</a:t>
            </a:r>
          </a:p>
        </p:txBody>
      </p:sp>
      <p:sp>
        <p:nvSpPr>
          <p:cNvPr id="532"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36" name="© Ralph Schmauder 2018 all rights reserved"/>
          <p:cNvSpPr txBox="1"/>
          <p:nvPr/>
        </p:nvSpPr>
        <p:spPr>
          <a:xfrm>
            <a:off x="198528" y="13291101"/>
            <a:ext cx="3179254" cy="311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2" tIns="66972" rIns="66972" bIns="66972" anchor="ctr">
            <a:spAutoFit/>
          </a:bodyPr>
          <a:lstStyle>
            <a:lvl1pPr algn="l">
              <a:buClr>
                <a:srgbClr val="000000"/>
              </a:buClr>
              <a:defRPr sz="1200"/>
            </a:lvl1pPr>
          </a:lstStyle>
          <a:p>
            <a:r>
              <a:t>© Ralph Schmauder 2018 all rights reserved</a:t>
            </a:r>
          </a:p>
        </p:txBody>
      </p:sp>
      <p:sp>
        <p:nvSpPr>
          <p:cNvPr id="538" name="Folien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48" name="Gruppieren"/>
          <p:cNvGrpSpPr/>
          <p:nvPr/>
        </p:nvGrpSpPr>
        <p:grpSpPr>
          <a:xfrm>
            <a:off x="21134455" y="12755081"/>
            <a:ext cx="3176181" cy="961839"/>
            <a:chOff x="0" y="0"/>
            <a:chExt cx="3176180" cy="961838"/>
          </a:xfrm>
        </p:grpSpPr>
        <p:sp>
          <p:nvSpPr>
            <p:cNvPr id="545"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46"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547"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49" name="© Ralph Schmauder 2018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2018 all rights reserved</a:t>
            </a:r>
          </a:p>
        </p:txBody>
      </p:sp>
      <p:sp>
        <p:nvSpPr>
          <p:cNvPr id="550"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552"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559" name="Titeltext"/>
          <p:cNvSpPr txBox="1">
            <a:spLocks noGrp="1"/>
          </p:cNvSpPr>
          <p:nvPr>
            <p:ph type="title"/>
          </p:nvPr>
        </p:nvSpPr>
        <p:spPr>
          <a:xfrm>
            <a:off x="4833937" y="4536281"/>
            <a:ext cx="14716126" cy="4643438"/>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grpSp>
        <p:nvGrpSpPr>
          <p:cNvPr id="563" name="Gruppieren"/>
          <p:cNvGrpSpPr/>
          <p:nvPr/>
        </p:nvGrpSpPr>
        <p:grpSpPr>
          <a:xfrm>
            <a:off x="21134455" y="12755081"/>
            <a:ext cx="3196201" cy="961839"/>
            <a:chOff x="0" y="0"/>
            <a:chExt cx="3196199" cy="961838"/>
          </a:xfrm>
        </p:grpSpPr>
        <p:sp>
          <p:nvSpPr>
            <p:cNvPr id="56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61"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562"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64" name="© Ralph Schmauder 2017 all rights reserved"/>
          <p:cNvSpPr txBox="1"/>
          <p:nvPr/>
        </p:nvSpPr>
        <p:spPr>
          <a:xfrm>
            <a:off x="157577" y="130566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2017 all rights reserved</a:t>
            </a:r>
          </a:p>
        </p:txBody>
      </p:sp>
      <p:sp>
        <p:nvSpPr>
          <p:cNvPr id="565"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575" name="Gruppieren"/>
          <p:cNvGrpSpPr/>
          <p:nvPr/>
        </p:nvGrpSpPr>
        <p:grpSpPr>
          <a:xfrm>
            <a:off x="21134455" y="12755081"/>
            <a:ext cx="3176181" cy="961839"/>
            <a:chOff x="0" y="0"/>
            <a:chExt cx="3176180" cy="961838"/>
          </a:xfrm>
        </p:grpSpPr>
        <p:sp>
          <p:nvSpPr>
            <p:cNvPr id="572"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573"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574"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576" name="© Ralph Schmauder 2020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2020 all rights reserved</a:t>
            </a:r>
          </a:p>
        </p:txBody>
      </p:sp>
      <p:sp>
        <p:nvSpPr>
          <p:cNvPr id="577"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578" name="Linien"/>
          <p:cNvSpPr/>
          <p:nvPr/>
        </p:nvSpPr>
        <p:spPr>
          <a:xfrm flipV="1">
            <a:off x="18002408" y="-367886"/>
            <a:ext cx="1" cy="1594775"/>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579" name="Linien"/>
          <p:cNvSpPr/>
          <p:nvPr/>
        </p:nvSpPr>
        <p:spPr>
          <a:xfrm flipV="1">
            <a:off x="15719988" y="-282469"/>
            <a:ext cx="1" cy="1807307"/>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580" name="Linien"/>
          <p:cNvSpPr/>
          <p:nvPr/>
        </p:nvSpPr>
        <p:spPr>
          <a:xfrm flipV="1">
            <a:off x="15711440" y="1224700"/>
            <a:ext cx="2303671" cy="320804"/>
          </a:xfrm>
          <a:prstGeom prst="line">
            <a:avLst/>
          </a:prstGeom>
          <a:ln w="25400">
            <a:solidFill>
              <a:srgbClr val="EBEBEB"/>
            </a:solidFill>
            <a:miter lim="400000"/>
          </a:ln>
        </p:spPr>
        <p:txBody>
          <a:bodyPr lIns="71437" tIns="71437" rIns="71437" bIns="71437" anchor="ctr"/>
          <a:lstStyle/>
          <a:p>
            <a:pPr>
              <a:defRPr sz="3200">
                <a:solidFill>
                  <a:srgbClr val="FFFFFF"/>
                </a:solidFill>
              </a:defRPr>
            </a:pPr>
            <a:endParaRPr/>
          </a:p>
        </p:txBody>
      </p:sp>
      <p:sp>
        <p:nvSpPr>
          <p:cNvPr id="582"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589" name="Titeltext"/>
          <p:cNvSpPr txBox="1">
            <a:spLocks noGrp="1"/>
          </p:cNvSpPr>
          <p:nvPr>
            <p:ph type="title"/>
          </p:nvPr>
        </p:nvSpPr>
        <p:spPr>
          <a:prstGeom prst="rect">
            <a:avLst/>
          </a:prstGeom>
        </p:spPr>
        <p:txBody>
          <a:bodyPr/>
          <a:lstStyle/>
          <a:p>
            <a:r>
              <a:t>Titeltext</a:t>
            </a:r>
          </a:p>
        </p:txBody>
      </p:sp>
      <p:sp>
        <p:nvSpPr>
          <p:cNvPr id="59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sp>
        <p:nvSpPr>
          <p:cNvPr id="619" name="betaConcept"/>
          <p:cNvSpPr txBox="1"/>
          <p:nvPr/>
        </p:nvSpPr>
        <p:spPr>
          <a:xfrm>
            <a:off x="21858587" y="12755081"/>
            <a:ext cx="2452050" cy="767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620" name="academy"/>
          <p:cNvSpPr txBox="1"/>
          <p:nvPr/>
        </p:nvSpPr>
        <p:spPr>
          <a:xfrm>
            <a:off x="22422769" y="13209898"/>
            <a:ext cx="1882487" cy="507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rPr dirty="0"/>
              <a:t>academy</a:t>
            </a:r>
          </a:p>
        </p:txBody>
      </p:sp>
      <p:pic>
        <p:nvPicPr>
          <p:cNvPr id="621" name="pasted-image.png" descr="pasted-image.png"/>
          <p:cNvPicPr>
            <a:picLocks noChangeAspect="1"/>
          </p:cNvPicPr>
          <p:nvPr/>
        </p:nvPicPr>
        <p:blipFill>
          <a:blip r:embed="rId2" cstate="print"/>
          <a:srcRect l="1915" t="5882" r="73622" b="11760"/>
          <a:stretch>
            <a:fillRect/>
          </a:stretch>
        </p:blipFill>
        <p:spPr>
          <a:xfrm>
            <a:off x="21134455" y="12765908"/>
            <a:ext cx="750094" cy="745730"/>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sp>
        <p:nvSpPr>
          <p:cNvPr id="623"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625" name="© Ralph Schmauder 2024 all rights reserved"/>
          <p:cNvSpPr txBox="1"/>
          <p:nvPr/>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dirty="0"/>
              <a:t>© </a:t>
            </a:r>
            <a:r>
              <a:rPr lang="de-DE" dirty="0"/>
              <a:t>betaConcept</a:t>
            </a:r>
            <a:r>
              <a:rPr dirty="0"/>
              <a:t> 202</a:t>
            </a:r>
            <a:r>
              <a:rPr lang="de-DE" dirty="0"/>
              <a:t>6</a:t>
            </a:r>
            <a:r>
              <a:rPr dirty="0"/>
              <a:t> all rights reserved</a:t>
            </a:r>
          </a:p>
        </p:txBody>
      </p:sp>
      <p:sp>
        <p:nvSpPr>
          <p:cNvPr id="626"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 - Oben">
    <p:spTree>
      <p:nvGrpSpPr>
        <p:cNvPr id="1" name=""/>
        <p:cNvGrpSpPr/>
        <p:nvPr/>
      </p:nvGrpSpPr>
      <p:grpSpPr>
        <a:xfrm>
          <a:off x="0" y="0"/>
          <a:ext cx="0" cy="0"/>
          <a:chOff x="0" y="0"/>
          <a:chExt cx="0" cy="0"/>
        </a:xfrm>
      </p:grpSpPr>
      <p:sp>
        <p:nvSpPr>
          <p:cNvPr id="60" name="Titeltext"/>
          <p:cNvSpPr txBox="1">
            <a:spLocks noGrp="1"/>
          </p:cNvSpPr>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61"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el - Mitte">
    <p:spTree>
      <p:nvGrpSpPr>
        <p:cNvPr id="1" name=""/>
        <p:cNvGrpSpPr/>
        <p:nvPr/>
      </p:nvGrpSpPr>
      <p:grpSpPr>
        <a:xfrm>
          <a:off x="0" y="0"/>
          <a:ext cx="0" cy="0"/>
          <a:chOff x="0" y="0"/>
          <a:chExt cx="0" cy="0"/>
        </a:xfrm>
      </p:grpSpPr>
      <p:grpSp>
        <p:nvGrpSpPr>
          <p:cNvPr id="636" name="Gruppieren"/>
          <p:cNvGrpSpPr/>
          <p:nvPr/>
        </p:nvGrpSpPr>
        <p:grpSpPr>
          <a:xfrm>
            <a:off x="21134455" y="12755081"/>
            <a:ext cx="3176181" cy="961839"/>
            <a:chOff x="0" y="0"/>
            <a:chExt cx="3176180" cy="961838"/>
          </a:xfrm>
        </p:grpSpPr>
        <p:sp>
          <p:nvSpPr>
            <p:cNvPr id="633"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634"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635" name="pasted-image.png" descr="pasted-image.png"/>
            <p:cNvPicPr>
              <a:picLocks noChangeAspect="1"/>
            </p:cNvPicPr>
            <p:nvPr/>
          </p:nvPicPr>
          <p:blipFill>
            <a:blip r:embed="rId2"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637"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639" name="© Ralph Schmauder 2024 all rights reserved"/>
          <p:cNvSpPr txBox="1"/>
          <p:nvPr/>
        </p:nvSpPr>
        <p:spPr>
          <a:xfrm>
            <a:off x="106777" y="13234412"/>
            <a:ext cx="3693618" cy="358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t>© Ralph Schmauder 2024 all rights reserved</a:t>
            </a:r>
          </a:p>
        </p:txBody>
      </p:sp>
      <p:sp>
        <p:nvSpPr>
          <p:cNvPr id="640" name="Foliennummer"/>
          <p:cNvSpPr txBox="1">
            <a:spLocks noGrp="1"/>
          </p:cNvSpPr>
          <p:nvPr>
            <p:ph type="sldNum" sz="quarter" idx="2"/>
          </p:nvPr>
        </p:nvSpPr>
        <p:spPr>
          <a:xfrm>
            <a:off x="255293" y="12980413"/>
            <a:ext cx="494514"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el &amp; Untertitel">
    <p:spTree>
      <p:nvGrpSpPr>
        <p:cNvPr id="1" name=""/>
        <p:cNvGrpSpPr/>
        <p:nvPr/>
      </p:nvGrpSpPr>
      <p:grpSpPr>
        <a:xfrm>
          <a:off x="0" y="0"/>
          <a:ext cx="0" cy="0"/>
          <a:chOff x="0" y="0"/>
          <a:chExt cx="0" cy="0"/>
        </a:xfrm>
      </p:grpSpPr>
      <p:sp>
        <p:nvSpPr>
          <p:cNvPr id="15" name="Titel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a:latin typeface="+mn-lt"/>
                <a:ea typeface="+mn-ea"/>
                <a:cs typeface="+mn-cs"/>
                <a:sym typeface="Helvetica Light"/>
              </a:defRPr>
            </a:lvl1pPr>
          </a:lstStyle>
          <a:p>
            <a:r>
              <a:t>Titeltext</a:t>
            </a:r>
          </a:p>
        </p:txBody>
      </p:sp>
      <p:sp>
        <p:nvSpPr>
          <p:cNvPr id="16" name="Textebene 1…"/>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defRPr sz="4400">
                <a:latin typeface="+mn-lt"/>
                <a:ea typeface="+mn-ea"/>
                <a:cs typeface="+mn-cs"/>
                <a:sym typeface="Helvetica Light"/>
              </a:defRPr>
            </a:lvl1pPr>
            <a:lvl2pPr marL="0" indent="228600" algn="ctr" defTabSz="821531">
              <a:spcBef>
                <a:spcPts val="0"/>
              </a:spcBef>
              <a:defRPr sz="4400">
                <a:latin typeface="+mn-lt"/>
                <a:ea typeface="+mn-ea"/>
                <a:cs typeface="+mn-cs"/>
                <a:sym typeface="Helvetica Light"/>
              </a:defRPr>
            </a:lvl2pPr>
            <a:lvl3pPr marL="0" indent="457200" algn="ctr" defTabSz="821531">
              <a:spcBef>
                <a:spcPts val="0"/>
              </a:spcBef>
              <a:defRPr sz="4400">
                <a:latin typeface="+mn-lt"/>
                <a:ea typeface="+mn-ea"/>
                <a:cs typeface="+mn-cs"/>
                <a:sym typeface="Helvetica Light"/>
              </a:defRPr>
            </a:lvl3pPr>
            <a:lvl4pPr marL="0" indent="685800" algn="ctr" defTabSz="821531">
              <a:spcBef>
                <a:spcPts val="0"/>
              </a:spcBef>
              <a:defRPr sz="4400">
                <a:latin typeface="+mn-lt"/>
                <a:ea typeface="+mn-ea"/>
                <a:cs typeface="+mn-cs"/>
                <a:sym typeface="Helvetica Light"/>
              </a:defRPr>
            </a:lvl4pPr>
            <a:lvl5pPr marL="0" indent="914400" algn="ctr" defTabSz="821531">
              <a:spcBef>
                <a:spcPts val="0"/>
              </a:spcBef>
              <a:defRPr sz="44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20"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t>‹Nr.›</a:t>
            </a:fld>
            <a:endParaRPr/>
          </a:p>
        </p:txBody>
      </p:sp>
      <p:sp>
        <p:nvSpPr>
          <p:cNvPr id="2" name="© Ralph Schmauder 2025 all rights reserved">
            <a:extLst>
              <a:ext uri="{FF2B5EF4-FFF2-40B4-BE49-F238E27FC236}">
                <a16:creationId xmlns:a16="http://schemas.microsoft.com/office/drawing/2014/main" id="{BED2E7A3-2CF9-7BB6-6CA8-A9EEE05FE43C}"/>
              </a:ext>
            </a:extLst>
          </p:cNvPr>
          <p:cNvSpPr txBox="1"/>
          <p:nvPr userDrawn="1"/>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extLst>
      <p:ext uri="{BB962C8B-B14F-4D97-AF65-F5344CB8AC3E}">
        <p14:creationId xmlns:p14="http://schemas.microsoft.com/office/powerpoint/2010/main" val="39299630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el, Aufzählung &amp; Foto">
    <p:spTree>
      <p:nvGrpSpPr>
        <p:cNvPr id="1" name=""/>
        <p:cNvGrpSpPr/>
        <p:nvPr/>
      </p:nvGrpSpPr>
      <p:grpSpPr>
        <a:xfrm>
          <a:off x="0" y="0"/>
          <a:ext cx="0" cy="0"/>
          <a:chOff x="0" y="0"/>
          <a:chExt cx="0" cy="0"/>
        </a:xfrm>
      </p:grpSpPr>
      <p:sp>
        <p:nvSpPr>
          <p:cNvPr id="77" name="Bild"/>
          <p:cNvSpPr>
            <a:spLocks noGrp="1"/>
          </p:cNvSpPr>
          <p:nvPr>
            <p:ph type="pic" sz="half" idx="21"/>
          </p:nvPr>
        </p:nvSpPr>
        <p:spPr>
          <a:xfrm>
            <a:off x="9423796" y="3661171"/>
            <a:ext cx="13260587" cy="8840392"/>
          </a:xfrm>
          <a:prstGeom prst="rect">
            <a:avLst/>
          </a:prstGeom>
        </p:spPr>
        <p:txBody>
          <a:bodyPr lIns="91439" tIns="45719" rIns="91439" bIns="45719">
            <a:noAutofit/>
          </a:bodyPr>
          <a:lstStyle/>
          <a:p>
            <a:endParaRPr/>
          </a:p>
        </p:txBody>
      </p:sp>
      <p:sp>
        <p:nvSpPr>
          <p:cNvPr id="78" name="Titeltext"/>
          <p:cNvSpPr txBox="1">
            <a:spLocks noGrp="1"/>
          </p:cNvSpPr>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sz="11200">
                <a:latin typeface="+mn-lt"/>
                <a:ea typeface="+mn-ea"/>
                <a:cs typeface="+mn-cs"/>
                <a:sym typeface="Helvetica Light"/>
              </a:defRPr>
            </a:lvl1pPr>
          </a:lstStyle>
          <a:p>
            <a:r>
              <a:t>Titeltext</a:t>
            </a:r>
          </a:p>
        </p:txBody>
      </p:sp>
      <p:sp>
        <p:nvSpPr>
          <p:cNvPr id="79" name="Textebene 1…"/>
          <p:cNvSpPr txBox="1">
            <a:spLocks noGrp="1"/>
          </p:cNvSpPr>
          <p:nvPr>
            <p:ph type="body" sz="quarter" idx="1"/>
          </p:nvPr>
        </p:nvSpPr>
        <p:spPr>
          <a:xfrm>
            <a:off x="4387453" y="3661171"/>
            <a:ext cx="7500938" cy="8840392"/>
          </a:xfrm>
          <a:prstGeom prst="rect">
            <a:avLst/>
          </a:prstGeom>
        </p:spPr>
        <p:txBody>
          <a:bodyPr lIns="71437" tIns="71437" rIns="71437" bIns="71437" anchor="ctr"/>
          <a:lstStyle>
            <a:lvl1pPr marL="465364" indent="-465364" defTabSz="821531">
              <a:spcBef>
                <a:spcPts val="4500"/>
              </a:spcBef>
              <a:buSzPct val="75000"/>
              <a:buChar char="•"/>
              <a:defRPr sz="3800">
                <a:latin typeface="+mn-lt"/>
                <a:ea typeface="+mn-ea"/>
                <a:cs typeface="+mn-cs"/>
                <a:sym typeface="Helvetica Light"/>
              </a:defRPr>
            </a:lvl1pPr>
            <a:lvl2pPr marL="808264" indent="-465364" defTabSz="821531">
              <a:spcBef>
                <a:spcPts val="4500"/>
              </a:spcBef>
              <a:buSzPct val="75000"/>
              <a:buChar char="•"/>
              <a:defRPr sz="3800">
                <a:latin typeface="+mn-lt"/>
                <a:ea typeface="+mn-ea"/>
                <a:cs typeface="+mn-cs"/>
                <a:sym typeface="Helvetica Light"/>
              </a:defRPr>
            </a:lvl2pPr>
            <a:lvl3pPr marL="1151164" indent="-465364" defTabSz="821531">
              <a:spcBef>
                <a:spcPts val="4500"/>
              </a:spcBef>
              <a:buSzPct val="75000"/>
              <a:buChar char="•"/>
              <a:defRPr sz="3800">
                <a:latin typeface="+mn-lt"/>
                <a:ea typeface="+mn-ea"/>
                <a:cs typeface="+mn-cs"/>
                <a:sym typeface="Helvetica Light"/>
              </a:defRPr>
            </a:lvl3pPr>
            <a:lvl4pPr marL="1494064" indent="-465364" defTabSz="821531">
              <a:spcBef>
                <a:spcPts val="4500"/>
              </a:spcBef>
              <a:buSzPct val="75000"/>
              <a:buChar char="•"/>
              <a:defRPr sz="3800">
                <a:latin typeface="+mn-lt"/>
                <a:ea typeface="+mn-ea"/>
                <a:cs typeface="+mn-cs"/>
                <a:sym typeface="Helvetica Light"/>
              </a:defRPr>
            </a:lvl4pPr>
            <a:lvl5pPr marL="1836964" indent="-465364" defTabSz="821531">
              <a:spcBef>
                <a:spcPts val="4500"/>
              </a:spcBef>
              <a:buSzPct val="75000"/>
              <a:buChar char="•"/>
              <a:defRPr sz="38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80"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unkte">
    <p:spTree>
      <p:nvGrpSpPr>
        <p:cNvPr id="1" name=""/>
        <p:cNvGrpSpPr/>
        <p:nvPr/>
      </p:nvGrpSpPr>
      <p:grpSpPr>
        <a:xfrm>
          <a:off x="0" y="0"/>
          <a:ext cx="0" cy="0"/>
          <a:chOff x="0" y="0"/>
          <a:chExt cx="0" cy="0"/>
        </a:xfrm>
      </p:grpSpPr>
      <p:sp>
        <p:nvSpPr>
          <p:cNvPr id="87" name="Textebene 1…"/>
          <p:cNvSpPr txBox="1">
            <a:spLocks noGrp="1"/>
          </p:cNvSpPr>
          <p:nvPr>
            <p:ph type="body" idx="1"/>
          </p:nvPr>
        </p:nvSpPr>
        <p:spPr>
          <a:xfrm>
            <a:off x="4387453" y="1785937"/>
            <a:ext cx="15609094" cy="10144126"/>
          </a:xfrm>
          <a:prstGeom prst="rect">
            <a:avLst/>
          </a:prstGeom>
        </p:spPr>
        <p:txBody>
          <a:bodyPr lIns="71437" tIns="71437" rIns="71437" bIns="71437" anchor="ctr"/>
          <a:lstStyle>
            <a:lvl1pPr marL="617361" indent="-617361" defTabSz="821531">
              <a:spcBef>
                <a:spcPts val="5900"/>
              </a:spcBef>
              <a:buSzPct val="75000"/>
              <a:buChar char="•"/>
              <a:defRPr sz="5000">
                <a:latin typeface="+mn-lt"/>
                <a:ea typeface="+mn-ea"/>
                <a:cs typeface="+mn-cs"/>
                <a:sym typeface="Helvetica Light"/>
              </a:defRPr>
            </a:lvl1pPr>
            <a:lvl2pPr marL="1061861" indent="-617361" defTabSz="821531">
              <a:spcBef>
                <a:spcPts val="5900"/>
              </a:spcBef>
              <a:buSzPct val="75000"/>
              <a:buChar char="•"/>
              <a:defRPr sz="5000">
                <a:latin typeface="+mn-lt"/>
                <a:ea typeface="+mn-ea"/>
                <a:cs typeface="+mn-cs"/>
                <a:sym typeface="Helvetica Light"/>
              </a:defRPr>
            </a:lvl2pPr>
            <a:lvl3pPr marL="1506361" indent="-617361" defTabSz="821531">
              <a:spcBef>
                <a:spcPts val="5900"/>
              </a:spcBef>
              <a:buSzPct val="75000"/>
              <a:buChar char="•"/>
              <a:defRPr sz="5000">
                <a:latin typeface="+mn-lt"/>
                <a:ea typeface="+mn-ea"/>
                <a:cs typeface="+mn-cs"/>
                <a:sym typeface="Helvetica Light"/>
              </a:defRPr>
            </a:lvl3pPr>
            <a:lvl4pPr marL="1950861" indent="-617361" defTabSz="821531">
              <a:spcBef>
                <a:spcPts val="5900"/>
              </a:spcBef>
              <a:buSzPct val="75000"/>
              <a:buChar char="•"/>
              <a:defRPr sz="5000">
                <a:latin typeface="+mn-lt"/>
                <a:ea typeface="+mn-ea"/>
                <a:cs typeface="+mn-cs"/>
                <a:sym typeface="Helvetica Light"/>
              </a:defRPr>
            </a:lvl4pPr>
            <a:lvl5pPr marL="2395361" indent="-617361" defTabSz="821531">
              <a:spcBef>
                <a:spcPts val="5900"/>
              </a:spcBef>
              <a:buSzPct val="75000"/>
              <a:buChar char="•"/>
              <a:defRPr sz="5000">
                <a:latin typeface="+mn-lt"/>
                <a:ea typeface="+mn-ea"/>
                <a:cs typeface="+mn-cs"/>
                <a:sym typeface="Helvetica Light"/>
              </a:defRPr>
            </a:lvl5pPr>
          </a:lstStyle>
          <a:p>
            <a:r>
              <a:t>Textebene 1</a:t>
            </a:r>
          </a:p>
          <a:p>
            <a:pPr lvl="1"/>
            <a:r>
              <a:t>Textebene 2</a:t>
            </a:r>
          </a:p>
          <a:p>
            <a:pPr lvl="2"/>
            <a:r>
              <a:t>Textebene 3</a:t>
            </a:r>
          </a:p>
          <a:p>
            <a:pPr lvl="3"/>
            <a:r>
              <a:t>Textebene 4</a:t>
            </a:r>
          </a:p>
          <a:p>
            <a:pPr lvl="4"/>
            <a:r>
              <a:t>Textebene 5</a:t>
            </a:r>
          </a:p>
        </p:txBody>
      </p:sp>
      <p:sp>
        <p:nvSpPr>
          <p:cNvPr id="88"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oto - 3 Stück">
    <p:spTree>
      <p:nvGrpSpPr>
        <p:cNvPr id="1" name=""/>
        <p:cNvGrpSpPr/>
        <p:nvPr/>
      </p:nvGrpSpPr>
      <p:grpSpPr>
        <a:xfrm>
          <a:off x="0" y="0"/>
          <a:ext cx="0" cy="0"/>
          <a:chOff x="0" y="0"/>
          <a:chExt cx="0" cy="0"/>
        </a:xfrm>
      </p:grpSpPr>
      <p:sp>
        <p:nvSpPr>
          <p:cNvPr id="95" name="Bild"/>
          <p:cNvSpPr>
            <a:spLocks noGrp="1"/>
          </p:cNvSpPr>
          <p:nvPr>
            <p:ph type="pic" sz="quarter" idx="21"/>
          </p:nvPr>
        </p:nvSpPr>
        <p:spPr>
          <a:xfrm>
            <a:off x="12442031" y="7069144"/>
            <a:ext cx="8518923" cy="5682241"/>
          </a:xfrm>
          <a:prstGeom prst="rect">
            <a:avLst/>
          </a:prstGeom>
        </p:spPr>
        <p:txBody>
          <a:bodyPr lIns="91439" tIns="45719" rIns="91439" bIns="45719">
            <a:noAutofit/>
          </a:bodyPr>
          <a:lstStyle/>
          <a:p>
            <a:endParaRPr/>
          </a:p>
        </p:txBody>
      </p:sp>
      <p:sp>
        <p:nvSpPr>
          <p:cNvPr id="96" name="Bild"/>
          <p:cNvSpPr>
            <a:spLocks noGrp="1"/>
          </p:cNvSpPr>
          <p:nvPr>
            <p:ph type="pic" sz="quarter" idx="22"/>
          </p:nvPr>
        </p:nvSpPr>
        <p:spPr>
          <a:xfrm>
            <a:off x="12192000" y="1246988"/>
            <a:ext cx="8251032" cy="5500689"/>
          </a:xfrm>
          <a:prstGeom prst="rect">
            <a:avLst/>
          </a:prstGeom>
        </p:spPr>
        <p:txBody>
          <a:bodyPr lIns="91439" tIns="45719" rIns="91439" bIns="45719">
            <a:noAutofit/>
          </a:bodyPr>
          <a:lstStyle/>
          <a:p>
            <a:endParaRPr/>
          </a:p>
        </p:txBody>
      </p:sp>
      <p:sp>
        <p:nvSpPr>
          <p:cNvPr id="97" name="Bild"/>
          <p:cNvSpPr>
            <a:spLocks noGrp="1"/>
          </p:cNvSpPr>
          <p:nvPr>
            <p:ph type="pic" idx="23"/>
          </p:nvPr>
        </p:nvSpPr>
        <p:spPr>
          <a:xfrm>
            <a:off x="-291704" y="1250156"/>
            <a:ext cx="16841392" cy="11227594"/>
          </a:xfrm>
          <a:prstGeom prst="rect">
            <a:avLst/>
          </a:prstGeom>
        </p:spPr>
        <p:txBody>
          <a:bodyPr lIns="91439" tIns="45719" rIns="91439" bIns="45719">
            <a:noAutofit/>
          </a:bodyPr>
          <a:lstStyle/>
          <a:p>
            <a:endParaRPr/>
          </a:p>
        </p:txBody>
      </p:sp>
      <p:sp>
        <p:nvSpPr>
          <p:cNvPr id="98"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Zitat">
    <p:spTree>
      <p:nvGrpSpPr>
        <p:cNvPr id="1" name=""/>
        <p:cNvGrpSpPr/>
        <p:nvPr/>
      </p:nvGrpSpPr>
      <p:grpSpPr>
        <a:xfrm>
          <a:off x="0" y="0"/>
          <a:ext cx="0" cy="0"/>
          <a:chOff x="0" y="0"/>
          <a:chExt cx="0" cy="0"/>
        </a:xfrm>
      </p:grpSpPr>
      <p:sp>
        <p:nvSpPr>
          <p:cNvPr id="105" name="–Christian Bauer"/>
          <p:cNvSpPr txBox="1">
            <a:spLocks noGrp="1"/>
          </p:cNvSpPr>
          <p:nvPr>
            <p:ph type="body" sz="quarter" idx="21"/>
          </p:nvPr>
        </p:nvSpPr>
        <p:spPr>
          <a:xfrm>
            <a:off x="4833937" y="8947546"/>
            <a:ext cx="14716126" cy="660798"/>
          </a:xfrm>
          <a:prstGeom prst="rect">
            <a:avLst/>
          </a:prstGeom>
        </p:spPr>
        <p:txBody>
          <a:bodyPr lIns="71437" tIns="71437" rIns="71437" bIns="71437" anchor="ctr">
            <a:spAutoFit/>
          </a:bodyPr>
          <a:lstStyle>
            <a:lvl1pPr marL="0" indent="0" algn="ctr" defTabSz="821531">
              <a:spcBef>
                <a:spcPts val="0"/>
              </a:spcBef>
              <a:defRPr sz="3200">
                <a:latin typeface="Helvetica"/>
                <a:ea typeface="Helvetica"/>
                <a:cs typeface="Helvetica"/>
                <a:sym typeface="Helvetica"/>
              </a:defRPr>
            </a:lvl1pPr>
          </a:lstStyle>
          <a:p>
            <a:r>
              <a:t>–Christian Bauer</a:t>
            </a:r>
          </a:p>
        </p:txBody>
      </p:sp>
      <p:sp>
        <p:nvSpPr>
          <p:cNvPr id="106" name="„Zitat hier eingeben.“"/>
          <p:cNvSpPr txBox="1">
            <a:spLocks noGrp="1"/>
          </p:cNvSpPr>
          <p:nvPr>
            <p:ph type="body" sz="quarter" idx="22"/>
          </p:nvPr>
        </p:nvSpPr>
        <p:spPr>
          <a:xfrm>
            <a:off x="4833937" y="6000353"/>
            <a:ext cx="14716126" cy="965201"/>
          </a:xfrm>
          <a:prstGeom prst="rect">
            <a:avLst/>
          </a:prstGeom>
        </p:spPr>
        <p:txBody>
          <a:bodyPr lIns="71437" tIns="71437" rIns="71437" bIns="71437" anchor="ctr">
            <a:spAutoFit/>
          </a:bodyPr>
          <a:lstStyle>
            <a:lvl1pPr marL="0" indent="0" algn="ctr" defTabSz="821531">
              <a:spcBef>
                <a:spcPts val="0"/>
              </a:spcBef>
              <a:defRPr sz="5200">
                <a:latin typeface="+mn-lt"/>
                <a:ea typeface="+mn-ea"/>
                <a:cs typeface="+mn-cs"/>
                <a:sym typeface="Helvetica Light"/>
              </a:defRPr>
            </a:lvl1pPr>
          </a:lstStyle>
          <a:p>
            <a:r>
              <a:t>„Zitat hier eingeben.“ </a:t>
            </a:r>
          </a:p>
        </p:txBody>
      </p:sp>
      <p:sp>
        <p:nvSpPr>
          <p:cNvPr id="107"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14" name="Bild"/>
          <p:cNvSpPr>
            <a:spLocks noGrp="1"/>
          </p:cNvSpPr>
          <p:nvPr>
            <p:ph type="pic" idx="21"/>
          </p:nvPr>
        </p:nvSpPr>
        <p:spPr>
          <a:xfrm>
            <a:off x="1905000" y="0"/>
            <a:ext cx="21420093" cy="14287500"/>
          </a:xfrm>
          <a:prstGeom prst="rect">
            <a:avLst/>
          </a:prstGeom>
        </p:spPr>
        <p:txBody>
          <a:bodyPr lIns="91439" tIns="45719" rIns="91439" bIns="45719">
            <a:noAutofit/>
          </a:bodyPr>
          <a:lstStyle/>
          <a:p>
            <a:endParaRPr/>
          </a:p>
        </p:txBody>
      </p:sp>
      <p:sp>
        <p:nvSpPr>
          <p:cNvPr id="115" name="Foliennummer"/>
          <p:cNvSpPr txBox="1">
            <a:spLocks noGrp="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fld id="{86CB4B4D-7CA3-9044-876B-883B54F8677D}" type="slidenum">
              <a:rPr/>
              <a:p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1905000" y="547687"/>
            <a:ext cx="20574000" cy="228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ormAutofit/>
          </a:bodyPr>
          <a:lstStyle/>
          <a:p>
            <a:r>
              <a:t>Titeltext</a:t>
            </a:r>
          </a:p>
        </p:txBody>
      </p:sp>
      <p:sp>
        <p:nvSpPr>
          <p:cNvPr id="3" name="Textebene 1…"/>
          <p:cNvSpPr txBox="1">
            <a:spLocks noGrp="1"/>
          </p:cNvSpPr>
          <p:nvPr>
            <p:ph type="body" idx="1"/>
          </p:nvPr>
        </p:nvSpPr>
        <p:spPr>
          <a:xfrm>
            <a:off x="1905000" y="3198812"/>
            <a:ext cx="20574000" cy="9052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ormAutofit/>
          </a:bodyPr>
          <a:lstStyle/>
          <a:p>
            <a:r>
              <a:t>Textebene 1</a:t>
            </a:r>
          </a:p>
          <a:p>
            <a:pPr lvl="1"/>
            <a:r>
              <a:t>Textebene 2</a:t>
            </a:r>
          </a:p>
          <a:p>
            <a:pPr lvl="2"/>
            <a:r>
              <a:t>Textebene 3</a:t>
            </a:r>
          </a:p>
          <a:p>
            <a:pPr lvl="3"/>
            <a:r>
              <a:t>Textebene 4</a:t>
            </a:r>
          </a:p>
          <a:p>
            <a:pPr lvl="4"/>
            <a:r>
              <a:t>Textebene 5</a:t>
            </a:r>
          </a:p>
        </p:txBody>
      </p:sp>
      <p:sp>
        <p:nvSpPr>
          <p:cNvPr id="8" name="Foliennummer"/>
          <p:cNvSpPr txBox="1">
            <a:spLocks noGrp="1"/>
          </p:cNvSpPr>
          <p:nvPr>
            <p:ph type="sldNum" sz="quarter" idx="2"/>
          </p:nvPr>
        </p:nvSpPr>
        <p:spPr>
          <a:xfrm>
            <a:off x="1143000" y="13144500"/>
            <a:ext cx="1088877" cy="1079972"/>
          </a:xfrm>
          <a:prstGeom prst="rect">
            <a:avLst/>
          </a:prstGeom>
          <a:ln w="12700">
            <a:miter lim="400000"/>
          </a:ln>
        </p:spPr>
        <p:txBody>
          <a:bodyPr wrap="none" lIns="114300" tIns="114300" rIns="114300" bIns="114300">
            <a:spAutoFit/>
          </a:bodyPr>
          <a:lstStyle>
            <a:lvl1pPr algn="l" defTabSz="2286000">
              <a:defRPr sz="6000">
                <a:latin typeface="Arial"/>
                <a:ea typeface="Arial"/>
                <a:cs typeface="Arial"/>
                <a:sym typeface="Arial"/>
              </a:defRPr>
            </a:lvl1pPr>
          </a:lstStyle>
          <a:p>
            <a:fld id="{86CB4B4D-7CA3-9044-876B-883B54F8677D}" type="slidenum">
              <a:rPr/>
              <a:pPr/>
              <a:t>‹Nr.›</a:t>
            </a:fld>
            <a:endParaRPr/>
          </a:p>
        </p:txBody>
      </p:sp>
      <p:sp>
        <p:nvSpPr>
          <p:cNvPr id="17" name="© Ralph Schmauder 2025 all rights reserved">
            <a:extLst>
              <a:ext uri="{FF2B5EF4-FFF2-40B4-BE49-F238E27FC236}">
                <a16:creationId xmlns:a16="http://schemas.microsoft.com/office/drawing/2014/main" id="{2F568E36-30F0-CCFB-F42B-C57EDE243195}"/>
              </a:ext>
            </a:extLst>
          </p:cNvPr>
          <p:cNvSpPr txBox="1"/>
          <p:nvPr userDrawn="1"/>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1" r:id="rId10"/>
    <p:sldLayoutId id="2147483662" r:id="rId11"/>
    <p:sldLayoutId id="2147483663" r:id="rId12"/>
    <p:sldLayoutId id="2147483667" r:id="rId13"/>
    <p:sldLayoutId id="2147483668" r:id="rId14"/>
    <p:sldLayoutId id="2147483669" r:id="rId15"/>
    <p:sldLayoutId id="2147483671" r:id="rId16"/>
    <p:sldLayoutId id="2147483672" r:id="rId17"/>
    <p:sldLayoutId id="2147483673" r:id="rId18"/>
    <p:sldLayoutId id="2147483674" r:id="rId19"/>
    <p:sldLayoutId id="2147483675" r:id="rId20"/>
    <p:sldLayoutId id="2147483676" r:id="rId21"/>
    <p:sldLayoutId id="2147483677" r:id="rId22"/>
    <p:sldLayoutId id="2147483679" r:id="rId23"/>
    <p:sldLayoutId id="2147483680" r:id="rId24"/>
    <p:sldLayoutId id="2147483681" r:id="rId25"/>
    <p:sldLayoutId id="2147483683" r:id="rId26"/>
    <p:sldLayoutId id="2147483685" r:id="rId27"/>
    <p:sldLayoutId id="2147483686" r:id="rId28"/>
    <p:sldLayoutId id="2147483687" r:id="rId29"/>
    <p:sldLayoutId id="2147483688" r:id="rId30"/>
    <p:sldLayoutId id="2147483689" r:id="rId31"/>
    <p:sldLayoutId id="2147483690" r:id="rId32"/>
    <p:sldLayoutId id="2147483691" r:id="rId33"/>
    <p:sldLayoutId id="2147483693" r:id="rId34"/>
    <p:sldLayoutId id="2147483694" r:id="rId35"/>
    <p:sldLayoutId id="2147483695" r:id="rId36"/>
    <p:sldLayoutId id="2147483696" r:id="rId37"/>
    <p:sldLayoutId id="2147483697" r:id="rId38"/>
    <p:sldLayoutId id="2147483699" r:id="rId39"/>
    <p:sldLayoutId id="2147483700" r:id="rId40"/>
    <p:sldLayoutId id="2147483702" r:id="rId41"/>
  </p:sldLayoutIdLst>
  <p:transition spd="med"/>
  <p:txStyles>
    <p:titleStyle>
      <a:lvl1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1pPr>
      <a:lvl2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2pPr>
      <a:lvl3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3pPr>
      <a:lvl4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4pPr>
      <a:lvl5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5pPr>
      <a:lvl6pPr marL="0" marR="0" indent="4572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6pPr>
      <a:lvl7pPr marL="0" marR="0" indent="9144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7pPr>
      <a:lvl8pPr marL="0" marR="0" indent="13716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8pPr>
      <a:lvl9pPr marL="0" marR="0" indent="18288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9pPr>
    </p:titleStyle>
    <p:bodyStyle>
      <a:lvl1pPr marL="857250" marR="0" indent="-8572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857250" marR="0" indent="-4000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857250" marR="0" indent="571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857250" marR="0" indent="5143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857250" marR="0" indent="9715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857250" marR="0" indent="14287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857250" marR="0" indent="18859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857250" marR="0" indent="23431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857250" marR="0" indent="2800350" algn="l" defTabSz="2286000" latinLnBrk="0">
        <a:lnSpc>
          <a:spcPct val="100000"/>
        </a:lnSpc>
        <a:spcBef>
          <a:spcPts val="90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p:bodyStyle>
    <p:otherStyle>
      <a:lvl1pPr marL="0" marR="0" indent="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1pPr>
      <a:lvl2pPr marL="0" marR="0" indent="4572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2pPr>
      <a:lvl3pPr marL="0" marR="0" indent="9144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3pPr>
      <a:lvl4pPr marL="0" marR="0" indent="13716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4pPr>
      <a:lvl5pPr marL="0" marR="0" indent="18288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5pPr>
      <a:lvl6pPr marL="0" marR="0" indent="22860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6pPr>
      <a:lvl7pPr marL="0" marR="0" indent="27432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7pPr>
      <a:lvl8pPr marL="0" marR="0" indent="32004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8pPr>
      <a:lvl9pPr marL="0" marR="0" indent="3657600" algn="l" defTabSz="2286000" latinLnBrk="0">
        <a:lnSpc>
          <a:spcPct val="100000"/>
        </a:lnSpc>
        <a:spcBef>
          <a:spcPts val="0"/>
        </a:spcBef>
        <a:spcAft>
          <a:spcPts val="0"/>
        </a:spcAft>
        <a:buClrTx/>
        <a:buSzTx/>
        <a:buFontTx/>
        <a:buNone/>
        <a:tabLst/>
        <a:defRPr sz="6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1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1.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1.xml"/><Relationship Id="rId5" Type="http://schemas.openxmlformats.org/officeDocument/2006/relationships/image" Target="../media/image2.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1.xml"/><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mailto:olaf.vittinghoff@betaconcept.org" TargetMode="Externa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28.jpeg"/><Relationship Id="rId10" Type="http://schemas.openxmlformats.org/officeDocument/2006/relationships/image" Target="../media/image29.png"/><Relationship Id="rId4" Type="http://schemas.openxmlformats.org/officeDocument/2006/relationships/notesSlide" Target="../notesSlides/notesSlide47.xml"/><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ales-Professional-Workshop…"/>
          <p:cNvSpPr txBox="1"/>
          <p:nvPr/>
        </p:nvSpPr>
        <p:spPr>
          <a:xfrm>
            <a:off x="153774" y="3545632"/>
            <a:ext cx="24076452" cy="7516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p>
            <a:pPr defTabSz="1285875">
              <a:defRPr sz="12000">
                <a:solidFill>
                  <a:srgbClr val="344D90"/>
                </a:solidFill>
                <a:latin typeface="Impact"/>
                <a:ea typeface="Impact"/>
                <a:cs typeface="Impact"/>
                <a:sym typeface="Impact"/>
              </a:defRPr>
            </a:pPr>
            <a:r>
              <a:rPr dirty="0"/>
              <a:t>Sales-Professional-</a:t>
            </a:r>
            <a:r>
              <a:rPr lang="de-DE" dirty="0"/>
              <a:t>Online-</a:t>
            </a:r>
            <a:r>
              <a:rPr dirty="0"/>
              <a:t>Workshop</a:t>
            </a:r>
            <a:endParaRPr lang="de-DE" dirty="0"/>
          </a:p>
          <a:p>
            <a:pPr defTabSz="1285875">
              <a:defRPr sz="12000">
                <a:solidFill>
                  <a:srgbClr val="344D90"/>
                </a:solidFill>
                <a:latin typeface="Impact"/>
                <a:ea typeface="Impact"/>
                <a:cs typeface="Impact"/>
                <a:sym typeface="Impact"/>
              </a:defRPr>
            </a:pPr>
            <a:endParaRPr lang="de-DE" dirty="0"/>
          </a:p>
          <a:p>
            <a:pPr defTabSz="1285875">
              <a:defRPr sz="12000">
                <a:solidFill>
                  <a:srgbClr val="344D90"/>
                </a:solidFill>
                <a:latin typeface="Impact"/>
                <a:ea typeface="Impact"/>
                <a:cs typeface="Impact"/>
                <a:sym typeface="Impact"/>
              </a:defRPr>
            </a:pPr>
            <a:r>
              <a:rPr lang="de-DE" dirty="0" err="1"/>
              <a:t>Aussendienst</a:t>
            </a:r>
            <a:endParaRPr lang="de-DE" dirty="0"/>
          </a:p>
          <a:p>
            <a:pPr defTabSz="1285875">
              <a:defRPr sz="12000">
                <a:solidFill>
                  <a:srgbClr val="344D90"/>
                </a:solidFill>
                <a:latin typeface="Impact"/>
                <a:ea typeface="Impact"/>
                <a:cs typeface="Impact"/>
                <a:sym typeface="Impact"/>
              </a:defRPr>
            </a:pPr>
            <a:r>
              <a:rPr lang="de-DE" dirty="0"/>
              <a:t>4. Tag</a:t>
            </a:r>
            <a:endParaRPr dirty="0"/>
          </a:p>
        </p:txBody>
      </p:sp>
      <p:grpSp>
        <p:nvGrpSpPr>
          <p:cNvPr id="13" name="Gruppieren 12">
            <a:extLst>
              <a:ext uri="{FF2B5EF4-FFF2-40B4-BE49-F238E27FC236}">
                <a16:creationId xmlns:a16="http://schemas.microsoft.com/office/drawing/2014/main" id="{DEA93607-AEE4-A4BB-9274-C9D559815BCE}"/>
              </a:ext>
            </a:extLst>
          </p:cNvPr>
          <p:cNvGrpSpPr/>
          <p:nvPr/>
        </p:nvGrpSpPr>
        <p:grpSpPr>
          <a:xfrm>
            <a:off x="0" y="-360698"/>
            <a:ext cx="24384000" cy="2114039"/>
            <a:chOff x="0" y="-360698"/>
            <a:chExt cx="24384000" cy="2114039"/>
          </a:xfrm>
        </p:grpSpPr>
        <p:sp>
          <p:nvSpPr>
            <p:cNvPr id="14" name="Rechteck">
              <a:extLst>
                <a:ext uri="{FF2B5EF4-FFF2-40B4-BE49-F238E27FC236}">
                  <a16:creationId xmlns:a16="http://schemas.microsoft.com/office/drawing/2014/main" id="{0E8D337A-9BEF-6492-5DD2-402EA2F77B5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15" name="Gruppieren 14">
              <a:extLst>
                <a:ext uri="{FF2B5EF4-FFF2-40B4-BE49-F238E27FC236}">
                  <a16:creationId xmlns:a16="http://schemas.microsoft.com/office/drawing/2014/main" id="{F8E935D3-D015-3F7D-BFFD-DE26FB2FE89C}"/>
                </a:ext>
              </a:extLst>
            </p:cNvPr>
            <p:cNvGrpSpPr/>
            <p:nvPr/>
          </p:nvGrpSpPr>
          <p:grpSpPr>
            <a:xfrm>
              <a:off x="20214824" y="-360698"/>
              <a:ext cx="3777766" cy="2114039"/>
              <a:chOff x="16080432" y="2079665"/>
              <a:chExt cx="3777766" cy="2114039"/>
            </a:xfrm>
          </p:grpSpPr>
          <p:sp>
            <p:nvSpPr>
              <p:cNvPr id="16" name="Rechteck 15">
                <a:extLst>
                  <a:ext uri="{FF2B5EF4-FFF2-40B4-BE49-F238E27FC236}">
                    <a16:creationId xmlns:a16="http://schemas.microsoft.com/office/drawing/2014/main" id="{4BAA0B67-F949-D9B9-DE86-E78CA71FAD8D}"/>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7" name="Grafik 16">
                <a:extLst>
                  <a:ext uri="{FF2B5EF4-FFF2-40B4-BE49-F238E27FC236}">
                    <a16:creationId xmlns:a16="http://schemas.microsoft.com/office/drawing/2014/main" id="{A6461871-6338-70C4-D26A-BBC238D2EC12}"/>
                  </a:ext>
                </a:extLst>
              </p:cNvPr>
              <p:cNvPicPr>
                <a:picLocks noChangeAspect="1"/>
              </p:cNvPicPr>
              <p:nvPr/>
            </p:nvPicPr>
            <p:blipFill>
              <a:blip r:embed="rId4"/>
              <a:stretch>
                <a:fillRect/>
              </a:stretch>
            </p:blipFill>
            <p:spPr>
              <a:xfrm>
                <a:off x="16656496" y="2715249"/>
                <a:ext cx="2645433" cy="1100784"/>
              </a:xfrm>
              <a:prstGeom prst="rect">
                <a:avLst/>
              </a:prstGeom>
            </p:spPr>
          </p:pic>
        </p:grpSp>
      </p:grpSp>
      <p:grpSp>
        <p:nvGrpSpPr>
          <p:cNvPr id="2" name="Gruppieren 1">
            <a:extLst>
              <a:ext uri="{FF2B5EF4-FFF2-40B4-BE49-F238E27FC236}">
                <a16:creationId xmlns:a16="http://schemas.microsoft.com/office/drawing/2014/main" id="{6C73E4CA-9299-4E44-74A3-10484B9DBA6D}"/>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B72E0156-B52D-8E24-FC8A-86F89658D7CE}"/>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4" name="Gruppieren 3">
              <a:extLst>
                <a:ext uri="{FF2B5EF4-FFF2-40B4-BE49-F238E27FC236}">
                  <a16:creationId xmlns:a16="http://schemas.microsoft.com/office/drawing/2014/main" id="{5499BAE1-01AD-3AC3-7D64-B4D1CE7F92F1}"/>
                </a:ext>
              </a:extLst>
            </p:cNvPr>
            <p:cNvGrpSpPr/>
            <p:nvPr/>
          </p:nvGrpSpPr>
          <p:grpSpPr>
            <a:xfrm>
              <a:off x="20214824" y="-360698"/>
              <a:ext cx="3777766" cy="2114039"/>
              <a:chOff x="16080432" y="2079665"/>
              <a:chExt cx="3777766" cy="2114039"/>
            </a:xfrm>
          </p:grpSpPr>
          <p:sp>
            <p:nvSpPr>
              <p:cNvPr id="5" name="Rechteck 4">
                <a:extLst>
                  <a:ext uri="{FF2B5EF4-FFF2-40B4-BE49-F238E27FC236}">
                    <a16:creationId xmlns:a16="http://schemas.microsoft.com/office/drawing/2014/main" id="{7994AB41-9681-DD94-8591-8C5406101CA5}"/>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157DB118-82EF-26A6-A1CB-ED6C52592F12}"/>
                  </a:ext>
                </a:extLst>
              </p:cNvPr>
              <p:cNvPicPr>
                <a:picLocks noChangeAspect="1"/>
              </p:cNvPicPr>
              <p:nvPr/>
            </p:nvPicPr>
            <p:blipFill>
              <a:blip r:embed="rId4"/>
              <a:stretch>
                <a:fillRect/>
              </a:stretch>
            </p:blipFill>
            <p:spPr>
              <a:xfrm>
                <a:off x="16656496" y="2715249"/>
                <a:ext cx="2645433" cy="1100784"/>
              </a:xfrm>
              <a:prstGeom prst="rect">
                <a:avLst/>
              </a:prstGeom>
            </p:spPr>
          </p:pic>
        </p:grpSp>
      </p:grpSp>
      <p:grpSp>
        <p:nvGrpSpPr>
          <p:cNvPr id="7" name="Gruppieren">
            <a:extLst>
              <a:ext uri="{FF2B5EF4-FFF2-40B4-BE49-F238E27FC236}">
                <a16:creationId xmlns:a16="http://schemas.microsoft.com/office/drawing/2014/main" id="{83F9C6B8-3C6D-AC46-250B-C6D51B515E8E}"/>
              </a:ext>
            </a:extLst>
          </p:cNvPr>
          <p:cNvGrpSpPr/>
          <p:nvPr/>
        </p:nvGrpSpPr>
        <p:grpSpPr>
          <a:xfrm>
            <a:off x="1214290" y="17240"/>
            <a:ext cx="5425183" cy="1425153"/>
            <a:chOff x="266611" y="151719"/>
            <a:chExt cx="5425181" cy="1425151"/>
          </a:xfrm>
        </p:grpSpPr>
        <p:sp>
          <p:nvSpPr>
            <p:cNvPr id="8" name="betaConcept">
              <a:extLst>
                <a:ext uri="{FF2B5EF4-FFF2-40B4-BE49-F238E27FC236}">
                  <a16:creationId xmlns:a16="http://schemas.microsoft.com/office/drawing/2014/main" id="{AB4D6154-5902-9687-3DD4-34998E501EF7}"/>
                </a:ext>
              </a:extLst>
            </p:cNvPr>
            <p:cNvSpPr txBox="1"/>
            <p:nvPr/>
          </p:nvSpPr>
          <p:spPr>
            <a:xfrm>
              <a:off x="1451233" y="151719"/>
              <a:ext cx="4240559" cy="14251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5600" spc="-615">
                  <a:solidFill>
                    <a:srgbClr val="E57031"/>
                  </a:solidFill>
                  <a:latin typeface="Comfortaa Bold"/>
                  <a:ea typeface="Comfortaa Bold"/>
                  <a:cs typeface="Comfortaa Bold"/>
                  <a:sym typeface="Comfortaa Bold"/>
                </a:defRPr>
              </a:lvl1pPr>
            </a:lstStyle>
            <a:p>
              <a:r>
                <a:rPr dirty="0" err="1"/>
                <a:t>betaConcep</a:t>
              </a:r>
              <a:r>
                <a:rPr lang="de-DE" dirty="0"/>
                <a:t>t</a:t>
              </a:r>
              <a:endParaRPr dirty="0"/>
            </a:p>
          </p:txBody>
        </p:sp>
        <p:pic>
          <p:nvPicPr>
            <p:cNvPr id="9" name="pasted-image.png" descr="pasted-image.png">
              <a:extLst>
                <a:ext uri="{FF2B5EF4-FFF2-40B4-BE49-F238E27FC236}">
                  <a16:creationId xmlns:a16="http://schemas.microsoft.com/office/drawing/2014/main" id="{07BA4416-79D0-D7F7-41DE-92D0C05FCDB8}"/>
                </a:ext>
              </a:extLst>
            </p:cNvPr>
            <p:cNvPicPr>
              <a:picLocks noChangeAspect="1"/>
            </p:cNvPicPr>
            <p:nvPr/>
          </p:nvPicPr>
          <p:blipFill>
            <a:blip r:embed="rId5" cstate="print"/>
            <a:srcRect l="1915" t="5882" r="73626" b="11774"/>
            <a:stretch>
              <a:fillRect/>
            </a:stretch>
          </p:blipFill>
          <p:spPr>
            <a:xfrm>
              <a:off x="266611" y="317358"/>
              <a:ext cx="1081111" cy="1074805"/>
            </a:xfrm>
            <a:custGeom>
              <a:avLst/>
              <a:gdLst/>
              <a:ahLst/>
              <a:cxnLst>
                <a:cxn ang="0">
                  <a:pos x="wd2" y="hd2"/>
                </a:cxn>
                <a:cxn ang="5400000">
                  <a:pos x="wd2" y="hd2"/>
                </a:cxn>
                <a:cxn ang="10800000">
                  <a:pos x="wd2" y="hd2"/>
                </a:cxn>
                <a:cxn ang="16200000">
                  <a:pos x="wd2" y="hd2"/>
                </a:cxn>
              </a:cxnLst>
              <a:rect l="0" t="0" r="r" b="b"/>
              <a:pathLst>
                <a:path w="21600" h="21600" extrusionOk="0">
                  <a:moveTo>
                    <a:pt x="9930" y="0"/>
                  </a:moveTo>
                  <a:cubicBezTo>
                    <a:pt x="9539" y="0"/>
                    <a:pt x="8878" y="671"/>
                    <a:pt x="8246" y="1578"/>
                  </a:cubicBezTo>
                  <a:cubicBezTo>
                    <a:pt x="7614" y="2486"/>
                    <a:pt x="7012" y="3629"/>
                    <a:pt x="6746" y="4573"/>
                  </a:cubicBezTo>
                  <a:cubicBezTo>
                    <a:pt x="6677" y="4816"/>
                    <a:pt x="6652" y="4936"/>
                    <a:pt x="6860" y="5000"/>
                  </a:cubicBezTo>
                  <a:cubicBezTo>
                    <a:pt x="7068" y="5063"/>
                    <a:pt x="7513" y="5069"/>
                    <a:pt x="8378" y="5069"/>
                  </a:cubicBezTo>
                  <a:lnTo>
                    <a:pt x="10141" y="5069"/>
                  </a:lnTo>
                  <a:lnTo>
                    <a:pt x="10141" y="2534"/>
                  </a:lnTo>
                  <a:cubicBezTo>
                    <a:pt x="10141" y="1052"/>
                    <a:pt x="10053" y="0"/>
                    <a:pt x="9930" y="0"/>
                  </a:cubicBezTo>
                  <a:close/>
                  <a:moveTo>
                    <a:pt x="11670" y="0"/>
                  </a:moveTo>
                  <a:cubicBezTo>
                    <a:pt x="11609" y="0"/>
                    <a:pt x="11559" y="260"/>
                    <a:pt x="11522" y="708"/>
                  </a:cubicBezTo>
                  <a:cubicBezTo>
                    <a:pt x="11484" y="1157"/>
                    <a:pt x="11459" y="1793"/>
                    <a:pt x="11459" y="2534"/>
                  </a:cubicBezTo>
                  <a:lnTo>
                    <a:pt x="11459" y="5069"/>
                  </a:lnTo>
                  <a:lnTo>
                    <a:pt x="13222" y="5069"/>
                  </a:lnTo>
                  <a:cubicBezTo>
                    <a:pt x="15265" y="5069"/>
                    <a:pt x="15230" y="5169"/>
                    <a:pt x="14064" y="2719"/>
                  </a:cubicBezTo>
                  <a:cubicBezTo>
                    <a:pt x="13767" y="2094"/>
                    <a:pt x="13294" y="1417"/>
                    <a:pt x="12833" y="893"/>
                  </a:cubicBezTo>
                  <a:cubicBezTo>
                    <a:pt x="12602" y="631"/>
                    <a:pt x="12376" y="405"/>
                    <a:pt x="12174" y="248"/>
                  </a:cubicBezTo>
                  <a:cubicBezTo>
                    <a:pt x="11972" y="90"/>
                    <a:pt x="11797" y="0"/>
                    <a:pt x="11670" y="0"/>
                  </a:cubicBezTo>
                  <a:close/>
                  <a:moveTo>
                    <a:pt x="7960" y="248"/>
                  </a:moveTo>
                  <a:lnTo>
                    <a:pt x="7307" y="432"/>
                  </a:lnTo>
                  <a:cubicBezTo>
                    <a:pt x="6598" y="636"/>
                    <a:pt x="5760" y="1056"/>
                    <a:pt x="4953" y="1578"/>
                  </a:cubicBezTo>
                  <a:cubicBezTo>
                    <a:pt x="4145" y="2100"/>
                    <a:pt x="3370" y="2727"/>
                    <a:pt x="2794" y="3352"/>
                  </a:cubicBezTo>
                  <a:cubicBezTo>
                    <a:pt x="2137" y="4067"/>
                    <a:pt x="1598" y="4747"/>
                    <a:pt x="1598" y="4861"/>
                  </a:cubicBezTo>
                  <a:cubicBezTo>
                    <a:pt x="1598" y="4976"/>
                    <a:pt x="2468" y="5069"/>
                    <a:pt x="3539" y="5069"/>
                  </a:cubicBezTo>
                  <a:lnTo>
                    <a:pt x="5480" y="5069"/>
                  </a:lnTo>
                  <a:lnTo>
                    <a:pt x="6070" y="3456"/>
                  </a:lnTo>
                  <a:cubicBezTo>
                    <a:pt x="6391" y="2569"/>
                    <a:pt x="6947" y="1488"/>
                    <a:pt x="7307" y="1048"/>
                  </a:cubicBezTo>
                  <a:lnTo>
                    <a:pt x="7960" y="248"/>
                  </a:lnTo>
                  <a:close/>
                  <a:moveTo>
                    <a:pt x="13640" y="248"/>
                  </a:moveTo>
                  <a:lnTo>
                    <a:pt x="14293" y="1048"/>
                  </a:lnTo>
                  <a:cubicBezTo>
                    <a:pt x="14653" y="1488"/>
                    <a:pt x="15209" y="2569"/>
                    <a:pt x="15530" y="3456"/>
                  </a:cubicBezTo>
                  <a:lnTo>
                    <a:pt x="16120" y="5069"/>
                  </a:lnTo>
                  <a:lnTo>
                    <a:pt x="18061" y="5069"/>
                  </a:lnTo>
                  <a:cubicBezTo>
                    <a:pt x="18597" y="5069"/>
                    <a:pt x="19084" y="5043"/>
                    <a:pt x="19435" y="5005"/>
                  </a:cubicBezTo>
                  <a:cubicBezTo>
                    <a:pt x="19788" y="4968"/>
                    <a:pt x="20002" y="4919"/>
                    <a:pt x="20002" y="4861"/>
                  </a:cubicBezTo>
                  <a:cubicBezTo>
                    <a:pt x="20002" y="4747"/>
                    <a:pt x="19463" y="4067"/>
                    <a:pt x="18806" y="3352"/>
                  </a:cubicBezTo>
                  <a:cubicBezTo>
                    <a:pt x="18230" y="2727"/>
                    <a:pt x="17455" y="2100"/>
                    <a:pt x="16647" y="1578"/>
                  </a:cubicBezTo>
                  <a:cubicBezTo>
                    <a:pt x="15840" y="1056"/>
                    <a:pt x="15002" y="636"/>
                    <a:pt x="14293" y="432"/>
                  </a:cubicBezTo>
                  <a:lnTo>
                    <a:pt x="13640" y="248"/>
                  </a:lnTo>
                  <a:close/>
                  <a:moveTo>
                    <a:pt x="916" y="6175"/>
                  </a:moveTo>
                  <a:lnTo>
                    <a:pt x="573" y="6987"/>
                  </a:lnTo>
                  <a:cubicBezTo>
                    <a:pt x="387" y="7434"/>
                    <a:pt x="186" y="8324"/>
                    <a:pt x="120" y="8968"/>
                  </a:cubicBezTo>
                  <a:lnTo>
                    <a:pt x="0" y="10138"/>
                  </a:lnTo>
                  <a:lnTo>
                    <a:pt x="2445" y="10138"/>
                  </a:lnTo>
                  <a:lnTo>
                    <a:pt x="4885" y="10138"/>
                  </a:lnTo>
                  <a:lnTo>
                    <a:pt x="4890" y="9095"/>
                  </a:lnTo>
                  <a:cubicBezTo>
                    <a:pt x="4896" y="8519"/>
                    <a:pt x="4980" y="7623"/>
                    <a:pt x="5079" y="7108"/>
                  </a:cubicBezTo>
                  <a:lnTo>
                    <a:pt x="5257" y="6175"/>
                  </a:lnTo>
                  <a:lnTo>
                    <a:pt x="3087" y="6175"/>
                  </a:lnTo>
                  <a:lnTo>
                    <a:pt x="916" y="6175"/>
                  </a:lnTo>
                  <a:close/>
                  <a:moveTo>
                    <a:pt x="8292" y="6175"/>
                  </a:moveTo>
                  <a:cubicBezTo>
                    <a:pt x="7274" y="6175"/>
                    <a:pt x="6391" y="6256"/>
                    <a:pt x="6328" y="6359"/>
                  </a:cubicBezTo>
                  <a:cubicBezTo>
                    <a:pt x="6265" y="6462"/>
                    <a:pt x="6152" y="7352"/>
                    <a:pt x="6070" y="8340"/>
                  </a:cubicBezTo>
                  <a:lnTo>
                    <a:pt x="5915" y="10138"/>
                  </a:lnTo>
                  <a:lnTo>
                    <a:pt x="8028" y="10138"/>
                  </a:lnTo>
                  <a:lnTo>
                    <a:pt x="10141" y="10138"/>
                  </a:lnTo>
                  <a:lnTo>
                    <a:pt x="10141" y="8156"/>
                  </a:lnTo>
                  <a:lnTo>
                    <a:pt x="10141" y="6175"/>
                  </a:lnTo>
                  <a:lnTo>
                    <a:pt x="8292" y="6175"/>
                  </a:lnTo>
                  <a:close/>
                  <a:moveTo>
                    <a:pt x="11459" y="6175"/>
                  </a:moveTo>
                  <a:lnTo>
                    <a:pt x="11459" y="8156"/>
                  </a:lnTo>
                  <a:lnTo>
                    <a:pt x="11459" y="10138"/>
                  </a:lnTo>
                  <a:lnTo>
                    <a:pt x="13572" y="10138"/>
                  </a:lnTo>
                  <a:lnTo>
                    <a:pt x="15685" y="10138"/>
                  </a:lnTo>
                  <a:lnTo>
                    <a:pt x="15530" y="8340"/>
                  </a:lnTo>
                  <a:cubicBezTo>
                    <a:pt x="15448" y="7352"/>
                    <a:pt x="15335" y="6462"/>
                    <a:pt x="15272" y="6359"/>
                  </a:cubicBezTo>
                  <a:cubicBezTo>
                    <a:pt x="15209" y="6256"/>
                    <a:pt x="14326" y="6175"/>
                    <a:pt x="13308" y="6175"/>
                  </a:cubicBezTo>
                  <a:lnTo>
                    <a:pt x="11459" y="6175"/>
                  </a:lnTo>
                  <a:close/>
                  <a:moveTo>
                    <a:pt x="16337" y="6175"/>
                  </a:moveTo>
                  <a:lnTo>
                    <a:pt x="16521" y="7108"/>
                  </a:lnTo>
                  <a:cubicBezTo>
                    <a:pt x="16620" y="7623"/>
                    <a:pt x="16704" y="8519"/>
                    <a:pt x="16710" y="9095"/>
                  </a:cubicBezTo>
                  <a:lnTo>
                    <a:pt x="16715" y="10138"/>
                  </a:lnTo>
                  <a:lnTo>
                    <a:pt x="19155" y="10138"/>
                  </a:lnTo>
                  <a:lnTo>
                    <a:pt x="21600" y="10138"/>
                  </a:lnTo>
                  <a:lnTo>
                    <a:pt x="21474" y="8968"/>
                  </a:lnTo>
                  <a:cubicBezTo>
                    <a:pt x="21408" y="8324"/>
                    <a:pt x="21207" y="7434"/>
                    <a:pt x="21022" y="6987"/>
                  </a:cubicBezTo>
                  <a:lnTo>
                    <a:pt x="20684" y="6175"/>
                  </a:lnTo>
                  <a:lnTo>
                    <a:pt x="18513" y="6175"/>
                  </a:lnTo>
                  <a:lnTo>
                    <a:pt x="16337" y="6175"/>
                  </a:lnTo>
                  <a:close/>
                  <a:moveTo>
                    <a:pt x="0" y="11462"/>
                  </a:moveTo>
                  <a:lnTo>
                    <a:pt x="120" y="12632"/>
                  </a:lnTo>
                  <a:cubicBezTo>
                    <a:pt x="186" y="13276"/>
                    <a:pt x="387" y="14172"/>
                    <a:pt x="573" y="14619"/>
                  </a:cubicBezTo>
                  <a:lnTo>
                    <a:pt x="916" y="15431"/>
                  </a:lnTo>
                  <a:lnTo>
                    <a:pt x="3087" y="15431"/>
                  </a:lnTo>
                  <a:lnTo>
                    <a:pt x="5257" y="15431"/>
                  </a:lnTo>
                  <a:lnTo>
                    <a:pt x="5079" y="14492"/>
                  </a:lnTo>
                  <a:cubicBezTo>
                    <a:pt x="4980" y="13977"/>
                    <a:pt x="4896" y="13087"/>
                    <a:pt x="4890" y="12511"/>
                  </a:cubicBezTo>
                  <a:lnTo>
                    <a:pt x="4885" y="11462"/>
                  </a:lnTo>
                  <a:lnTo>
                    <a:pt x="2445" y="11462"/>
                  </a:lnTo>
                  <a:lnTo>
                    <a:pt x="0" y="11462"/>
                  </a:lnTo>
                  <a:close/>
                  <a:moveTo>
                    <a:pt x="5915" y="11462"/>
                  </a:moveTo>
                  <a:lnTo>
                    <a:pt x="6070" y="13260"/>
                  </a:lnTo>
                  <a:cubicBezTo>
                    <a:pt x="6152" y="14248"/>
                    <a:pt x="6265" y="15144"/>
                    <a:pt x="6328" y="15247"/>
                  </a:cubicBezTo>
                  <a:cubicBezTo>
                    <a:pt x="6359" y="15298"/>
                    <a:pt x="6596" y="15340"/>
                    <a:pt x="6952" y="15373"/>
                  </a:cubicBezTo>
                  <a:cubicBezTo>
                    <a:pt x="7308" y="15407"/>
                    <a:pt x="7783" y="15431"/>
                    <a:pt x="8292" y="15431"/>
                  </a:cubicBezTo>
                  <a:lnTo>
                    <a:pt x="10141" y="15431"/>
                  </a:lnTo>
                  <a:lnTo>
                    <a:pt x="10141" y="13444"/>
                  </a:lnTo>
                  <a:lnTo>
                    <a:pt x="10141" y="11462"/>
                  </a:lnTo>
                  <a:lnTo>
                    <a:pt x="8028" y="11462"/>
                  </a:lnTo>
                  <a:lnTo>
                    <a:pt x="5915" y="11462"/>
                  </a:lnTo>
                  <a:close/>
                  <a:moveTo>
                    <a:pt x="11459" y="11462"/>
                  </a:moveTo>
                  <a:lnTo>
                    <a:pt x="11459" y="13444"/>
                  </a:lnTo>
                  <a:lnTo>
                    <a:pt x="11459" y="15431"/>
                  </a:lnTo>
                  <a:lnTo>
                    <a:pt x="13308" y="15431"/>
                  </a:lnTo>
                  <a:cubicBezTo>
                    <a:pt x="14326" y="15431"/>
                    <a:pt x="15209" y="15349"/>
                    <a:pt x="15272" y="15247"/>
                  </a:cubicBezTo>
                  <a:cubicBezTo>
                    <a:pt x="15335" y="15144"/>
                    <a:pt x="15448" y="14248"/>
                    <a:pt x="15530" y="13260"/>
                  </a:cubicBezTo>
                  <a:lnTo>
                    <a:pt x="15685" y="11462"/>
                  </a:lnTo>
                  <a:lnTo>
                    <a:pt x="13572" y="11462"/>
                  </a:lnTo>
                  <a:lnTo>
                    <a:pt x="11459" y="11462"/>
                  </a:lnTo>
                  <a:close/>
                  <a:moveTo>
                    <a:pt x="16715" y="11462"/>
                  </a:moveTo>
                  <a:lnTo>
                    <a:pt x="16710" y="12511"/>
                  </a:lnTo>
                  <a:cubicBezTo>
                    <a:pt x="16704" y="13087"/>
                    <a:pt x="16620" y="13977"/>
                    <a:pt x="16521" y="14492"/>
                  </a:cubicBezTo>
                  <a:lnTo>
                    <a:pt x="16337" y="15431"/>
                  </a:lnTo>
                  <a:lnTo>
                    <a:pt x="18513" y="15431"/>
                  </a:lnTo>
                  <a:lnTo>
                    <a:pt x="20684" y="15431"/>
                  </a:lnTo>
                  <a:lnTo>
                    <a:pt x="21022" y="14619"/>
                  </a:lnTo>
                  <a:cubicBezTo>
                    <a:pt x="21207" y="14172"/>
                    <a:pt x="21408" y="13276"/>
                    <a:pt x="21474" y="12632"/>
                  </a:cubicBezTo>
                  <a:lnTo>
                    <a:pt x="21600" y="11462"/>
                  </a:lnTo>
                  <a:lnTo>
                    <a:pt x="19155" y="11462"/>
                  </a:lnTo>
                  <a:lnTo>
                    <a:pt x="16715" y="11462"/>
                  </a:lnTo>
                  <a:close/>
                  <a:moveTo>
                    <a:pt x="3539" y="16531"/>
                  </a:moveTo>
                  <a:cubicBezTo>
                    <a:pt x="2468" y="16531"/>
                    <a:pt x="1598" y="16624"/>
                    <a:pt x="1598" y="16739"/>
                  </a:cubicBezTo>
                  <a:cubicBezTo>
                    <a:pt x="1598" y="16853"/>
                    <a:pt x="2137" y="17533"/>
                    <a:pt x="2794" y="18248"/>
                  </a:cubicBezTo>
                  <a:cubicBezTo>
                    <a:pt x="3636" y="19162"/>
                    <a:pt x="4939" y="20112"/>
                    <a:pt x="6127" y="20707"/>
                  </a:cubicBezTo>
                  <a:cubicBezTo>
                    <a:pt x="6129" y="20708"/>
                    <a:pt x="6131" y="20706"/>
                    <a:pt x="6133" y="20707"/>
                  </a:cubicBezTo>
                  <a:cubicBezTo>
                    <a:pt x="6527" y="20904"/>
                    <a:pt x="6915" y="21063"/>
                    <a:pt x="7261" y="21168"/>
                  </a:cubicBezTo>
                  <a:cubicBezTo>
                    <a:pt x="7580" y="21265"/>
                    <a:pt x="7869" y="21353"/>
                    <a:pt x="7908" y="21364"/>
                  </a:cubicBezTo>
                  <a:cubicBezTo>
                    <a:pt x="7947" y="21374"/>
                    <a:pt x="7679" y="21016"/>
                    <a:pt x="7313" y="20569"/>
                  </a:cubicBezTo>
                  <a:cubicBezTo>
                    <a:pt x="6946" y="20122"/>
                    <a:pt x="6391" y="19031"/>
                    <a:pt x="6070" y="18144"/>
                  </a:cubicBezTo>
                  <a:lnTo>
                    <a:pt x="5480" y="16531"/>
                  </a:lnTo>
                  <a:lnTo>
                    <a:pt x="3539" y="16531"/>
                  </a:lnTo>
                  <a:close/>
                  <a:moveTo>
                    <a:pt x="8378" y="16531"/>
                  </a:moveTo>
                  <a:cubicBezTo>
                    <a:pt x="6649" y="16531"/>
                    <a:pt x="6609" y="16542"/>
                    <a:pt x="6746" y="17027"/>
                  </a:cubicBezTo>
                  <a:cubicBezTo>
                    <a:pt x="6920" y="17645"/>
                    <a:pt x="7299" y="18463"/>
                    <a:pt x="7719" y="19204"/>
                  </a:cubicBezTo>
                  <a:cubicBezTo>
                    <a:pt x="8139" y="19945"/>
                    <a:pt x="8600" y="20611"/>
                    <a:pt x="8950" y="20920"/>
                  </a:cubicBezTo>
                  <a:cubicBezTo>
                    <a:pt x="9374" y="21294"/>
                    <a:pt x="9813" y="21600"/>
                    <a:pt x="9930" y="21600"/>
                  </a:cubicBezTo>
                  <a:cubicBezTo>
                    <a:pt x="10053" y="21600"/>
                    <a:pt x="10141" y="20548"/>
                    <a:pt x="10141" y="19066"/>
                  </a:cubicBezTo>
                  <a:lnTo>
                    <a:pt x="10141" y="16531"/>
                  </a:lnTo>
                  <a:lnTo>
                    <a:pt x="8378" y="16531"/>
                  </a:lnTo>
                  <a:close/>
                  <a:moveTo>
                    <a:pt x="11459" y="16531"/>
                  </a:moveTo>
                  <a:lnTo>
                    <a:pt x="11459" y="19066"/>
                  </a:lnTo>
                  <a:cubicBezTo>
                    <a:pt x="11459" y="20548"/>
                    <a:pt x="11547" y="21600"/>
                    <a:pt x="11670" y="21600"/>
                  </a:cubicBezTo>
                  <a:cubicBezTo>
                    <a:pt x="11797" y="21600"/>
                    <a:pt x="11972" y="21510"/>
                    <a:pt x="12174" y="21352"/>
                  </a:cubicBezTo>
                  <a:cubicBezTo>
                    <a:pt x="12376" y="21195"/>
                    <a:pt x="12602" y="20969"/>
                    <a:pt x="12833" y="20707"/>
                  </a:cubicBezTo>
                  <a:cubicBezTo>
                    <a:pt x="13294" y="20183"/>
                    <a:pt x="13767" y="19506"/>
                    <a:pt x="14064" y="18881"/>
                  </a:cubicBezTo>
                  <a:cubicBezTo>
                    <a:pt x="15230" y="16431"/>
                    <a:pt x="15265" y="16531"/>
                    <a:pt x="13222" y="16531"/>
                  </a:cubicBezTo>
                  <a:lnTo>
                    <a:pt x="11459" y="16531"/>
                  </a:lnTo>
                  <a:close/>
                  <a:moveTo>
                    <a:pt x="16120" y="16531"/>
                  </a:moveTo>
                  <a:lnTo>
                    <a:pt x="15530" y="18144"/>
                  </a:lnTo>
                  <a:cubicBezTo>
                    <a:pt x="15209" y="19031"/>
                    <a:pt x="14653" y="20118"/>
                    <a:pt x="14293" y="20557"/>
                  </a:cubicBezTo>
                  <a:lnTo>
                    <a:pt x="13640" y="21352"/>
                  </a:lnTo>
                  <a:lnTo>
                    <a:pt x="14293" y="21168"/>
                  </a:lnTo>
                  <a:cubicBezTo>
                    <a:pt x="15002" y="20964"/>
                    <a:pt x="15840" y="20550"/>
                    <a:pt x="16647" y="20028"/>
                  </a:cubicBezTo>
                  <a:cubicBezTo>
                    <a:pt x="17455" y="19506"/>
                    <a:pt x="18230" y="18873"/>
                    <a:pt x="18806" y="18248"/>
                  </a:cubicBezTo>
                  <a:cubicBezTo>
                    <a:pt x="19463" y="17533"/>
                    <a:pt x="20002" y="16853"/>
                    <a:pt x="20002" y="16739"/>
                  </a:cubicBezTo>
                  <a:cubicBezTo>
                    <a:pt x="20002" y="16624"/>
                    <a:pt x="19132" y="16531"/>
                    <a:pt x="18061" y="16531"/>
                  </a:cubicBezTo>
                  <a:lnTo>
                    <a:pt x="16120" y="16531"/>
                  </a:lnTo>
                  <a:close/>
                </a:path>
              </a:pathLst>
            </a:cu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 name="Die 5 wichtigen TIPPS zur Nutzenpräsentation"/>
          <p:cNvSpPr txBox="1"/>
          <p:nvPr/>
        </p:nvSpPr>
        <p:spPr>
          <a:xfrm>
            <a:off x="291761" y="1588362"/>
            <a:ext cx="23800477" cy="172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14300" tIns="114300" rIns="114300" bIns="114300" anchor="ctr">
            <a:spAutoFit/>
          </a:bodyPr>
          <a:lstStyle>
            <a:lvl1pPr defTabSz="2286000">
              <a:spcBef>
                <a:spcPts val="5400"/>
              </a:spcBef>
              <a:defRPr sz="9700">
                <a:solidFill>
                  <a:srgbClr val="2B669A"/>
                </a:solidFill>
                <a:latin typeface="Impact"/>
                <a:ea typeface="Impact"/>
                <a:cs typeface="Impact"/>
                <a:sym typeface="Impact"/>
              </a:defRPr>
            </a:lvl1pPr>
          </a:lstStyle>
          <a:p>
            <a:r>
              <a:rPr dirty="0"/>
              <a:t>Die 5 </a:t>
            </a:r>
            <a:r>
              <a:rPr dirty="0" err="1"/>
              <a:t>wichtigen</a:t>
            </a:r>
            <a:r>
              <a:rPr dirty="0"/>
              <a:t> TIPPS</a:t>
            </a:r>
          </a:p>
        </p:txBody>
      </p:sp>
      <p:sp>
        <p:nvSpPr>
          <p:cNvPr id="2008" name="Keinen Bauchladen aufmachen…"/>
          <p:cNvSpPr txBox="1"/>
          <p:nvPr/>
        </p:nvSpPr>
        <p:spPr>
          <a:xfrm>
            <a:off x="5429451" y="3540124"/>
            <a:ext cx="21825741" cy="86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92666" indent="-592666" algn="l" defTabSz="457200">
              <a:buSzPct val="45000"/>
              <a:buBlip>
                <a:blip r:embed="rId2"/>
              </a:buBlip>
              <a:defRPr sz="6500" b="1">
                <a:solidFill>
                  <a:srgbClr val="2B669A"/>
                </a:solidFill>
                <a:latin typeface="Verdana"/>
                <a:ea typeface="Verdana"/>
                <a:cs typeface="Verdana"/>
                <a:sym typeface="Verdana"/>
              </a:defRPr>
            </a:pPr>
            <a:r>
              <a:rPr dirty="0" err="1"/>
              <a:t>Keinen</a:t>
            </a:r>
            <a:r>
              <a:rPr dirty="0"/>
              <a:t> </a:t>
            </a:r>
            <a:r>
              <a:rPr dirty="0" err="1"/>
              <a:t>Bauchladen</a:t>
            </a:r>
            <a:r>
              <a:rPr dirty="0"/>
              <a:t> </a:t>
            </a:r>
            <a:r>
              <a:rPr dirty="0" err="1"/>
              <a:t>aufmachen</a:t>
            </a:r>
            <a:endParaRPr dirty="0"/>
          </a:p>
          <a:p>
            <a:pPr algn="l" defTabSz="457200">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dirty="0" err="1"/>
              <a:t>sich</a:t>
            </a:r>
            <a:r>
              <a:rPr dirty="0"/>
              <a:t> auf max. 3 </a:t>
            </a:r>
            <a:r>
              <a:rPr dirty="0" err="1"/>
              <a:t>Argumente</a:t>
            </a:r>
            <a:r>
              <a:rPr dirty="0"/>
              <a:t> </a:t>
            </a:r>
            <a:r>
              <a:rPr dirty="0" err="1"/>
              <a:t>reduzieren</a:t>
            </a:r>
            <a:endParaRPr dirty="0"/>
          </a:p>
          <a:p>
            <a:pPr algn="l" defTabSz="457200">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dirty="0" err="1"/>
              <a:t>ausschließlich</a:t>
            </a:r>
            <a:r>
              <a:rPr dirty="0"/>
              <a:t> </a:t>
            </a:r>
            <a:r>
              <a:rPr dirty="0" err="1"/>
              <a:t>Argumente</a:t>
            </a:r>
            <a:r>
              <a:rPr dirty="0"/>
              <a:t> </a:t>
            </a:r>
            <a:r>
              <a:rPr dirty="0" err="1"/>
              <a:t>aus</a:t>
            </a:r>
            <a:r>
              <a:rPr dirty="0"/>
              <a:t> der </a:t>
            </a:r>
            <a:r>
              <a:rPr dirty="0" err="1"/>
              <a:t>Bedarfsanalyse</a:t>
            </a:r>
            <a:r>
              <a:rPr dirty="0"/>
              <a:t> </a:t>
            </a:r>
            <a:r>
              <a:rPr dirty="0" err="1"/>
              <a:t>nutzen</a:t>
            </a:r>
            <a:endParaRPr dirty="0"/>
          </a:p>
          <a:p>
            <a:pPr marL="592666" indent="-592666" algn="l" defTabSz="457200">
              <a:buSzPct val="45000"/>
              <a:buBlip>
                <a:blip r:embed="rId2"/>
              </a:buBlip>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dirty="0"/>
              <a:t>SIE-</a:t>
            </a:r>
            <a:r>
              <a:rPr dirty="0" err="1"/>
              <a:t>Formulierungen</a:t>
            </a:r>
            <a:r>
              <a:rPr dirty="0"/>
              <a:t> </a:t>
            </a:r>
            <a:r>
              <a:rPr dirty="0" err="1"/>
              <a:t>nutzen</a:t>
            </a:r>
            <a:r>
              <a:rPr dirty="0"/>
              <a:t> </a:t>
            </a:r>
          </a:p>
          <a:p>
            <a:pPr marL="592666" indent="-592666" algn="l" defTabSz="457200">
              <a:buSzPct val="45000"/>
              <a:buBlip>
                <a:blip r:embed="rId2"/>
              </a:buBlip>
              <a:defRPr sz="6500" b="1">
                <a:solidFill>
                  <a:srgbClr val="2B669A"/>
                </a:solidFill>
                <a:latin typeface="Verdana"/>
                <a:ea typeface="Verdana"/>
                <a:cs typeface="Verdana"/>
                <a:sym typeface="Verdana"/>
              </a:defRPr>
            </a:pPr>
            <a:endParaRPr sz="4000" dirty="0"/>
          </a:p>
          <a:p>
            <a:pPr marL="592666" indent="-592666" algn="l" defTabSz="457200">
              <a:buSzPct val="45000"/>
              <a:buBlip>
                <a:blip r:embed="rId2"/>
              </a:buBlip>
              <a:defRPr sz="6500" b="1">
                <a:solidFill>
                  <a:srgbClr val="2B669A"/>
                </a:solidFill>
                <a:latin typeface="Verdana"/>
                <a:ea typeface="Verdana"/>
                <a:cs typeface="Verdana"/>
                <a:sym typeface="Verdana"/>
              </a:defRPr>
            </a:pPr>
            <a:r>
              <a:rPr dirty="0" err="1"/>
              <a:t>Klimax</a:t>
            </a:r>
            <a:r>
              <a:rPr dirty="0"/>
              <a:t> </a:t>
            </a:r>
            <a:r>
              <a:rPr dirty="0" err="1"/>
              <a:t>über</a:t>
            </a:r>
            <a:r>
              <a:rPr dirty="0"/>
              <a:t> MNB-Regel </a:t>
            </a:r>
            <a:r>
              <a:rPr dirty="0" err="1"/>
              <a:t>aufbauen</a:t>
            </a:r>
            <a:endParaRPr dirty="0"/>
          </a:p>
        </p:txBody>
      </p:sp>
      <p:pic>
        <p:nvPicPr>
          <p:cNvPr id="2009" name="white-male-g95c73b277_640.jpg" descr="white-male-g95c73b277_640.jpg"/>
          <p:cNvPicPr>
            <a:picLocks noChangeAspect="1"/>
          </p:cNvPicPr>
          <p:nvPr/>
        </p:nvPicPr>
        <p:blipFill>
          <a:blip r:embed="rId3" cstate="print"/>
          <a:srcRect l="20261" r="24239"/>
          <a:stretch>
            <a:fillRect/>
          </a:stretch>
        </p:blipFill>
        <p:spPr>
          <a:xfrm>
            <a:off x="-217987" y="2969568"/>
            <a:ext cx="5647438" cy="10175744"/>
          </a:xfrm>
          <a:prstGeom prst="rect">
            <a:avLst/>
          </a:prstGeom>
          <a:ln w="12700">
            <a:miter lim="400000"/>
          </a:ln>
        </p:spPr>
      </p:pic>
      <p:grpSp>
        <p:nvGrpSpPr>
          <p:cNvPr id="2" name="Gruppieren 1">
            <a:extLst>
              <a:ext uri="{FF2B5EF4-FFF2-40B4-BE49-F238E27FC236}">
                <a16:creationId xmlns:a16="http://schemas.microsoft.com/office/drawing/2014/main" id="{AABAD7BC-D761-6168-955E-9C719B5D871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F64C8C8-BB70-F3E6-AFD4-A54238B5123D}"/>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259B3D3-85A7-70F1-44B7-E39C6AE84CD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8C5AD14-0BA1-7C8A-FEBF-0145CEA05229}"/>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9" name="VERTRIEBS-PROZESS">
            <a:extLst>
              <a:ext uri="{FF2B5EF4-FFF2-40B4-BE49-F238E27FC236}">
                <a16:creationId xmlns:a16="http://schemas.microsoft.com/office/drawing/2014/main" id="{693E867B-9F03-F973-130E-4E835ECD88A1}"/>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NUTZENPRÄSENTATION</a:t>
            </a:r>
            <a:r>
              <a:rPr dirty="0"/>
              <a:t> </a:t>
            </a:r>
          </a:p>
        </p:txBody>
      </p:sp>
      <p:sp>
        <p:nvSpPr>
          <p:cNvPr id="6" name="© Ralph Schmauder 2025 all rights reserved">
            <a:extLst>
              <a:ext uri="{FF2B5EF4-FFF2-40B4-BE49-F238E27FC236}">
                <a16:creationId xmlns:a16="http://schemas.microsoft.com/office/drawing/2014/main" id="{D566DDCF-31F1-724D-7698-628470CBCA3F}"/>
              </a:ext>
            </a:extLst>
          </p:cNvPr>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dirty="0"/>
              <a:t>© </a:t>
            </a:r>
            <a:r>
              <a:rPr lang="de-DE" dirty="0"/>
              <a:t>betaConcept</a:t>
            </a:r>
            <a:r>
              <a:rPr dirty="0"/>
              <a:t> 202</a:t>
            </a:r>
            <a:r>
              <a:rPr lang="de-DE" dirty="0"/>
              <a:t>6</a:t>
            </a:r>
            <a:r>
              <a:rPr dirty="0"/>
              <a:t> all rights reserved</a:t>
            </a:r>
          </a:p>
        </p:txBody>
      </p:sp>
    </p:spTree>
    <p:extLst>
      <p:ext uri="{BB962C8B-B14F-4D97-AF65-F5344CB8AC3E}">
        <p14:creationId xmlns:p14="http://schemas.microsoft.com/office/powerpoint/2010/main" val="92226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200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fill="hold"/>
                                        <p:tgtEl>
                                          <p:spTgt spid="200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type="lt">
                                    <p:tmAbs val="100"/>
                                  </p:iterate>
                                  <p:childTnLst>
                                    <p:set>
                                      <p:cBhvr>
                                        <p:cTn id="11" fill="hold"/>
                                        <p:tgtEl>
                                          <p:spTgt spid="200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fill="hold"/>
                                        <p:tgtEl>
                                          <p:spTgt spid="2008">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type="lt">
                                    <p:tmAbs val="100"/>
                                  </p:iterate>
                                  <p:childTnLst>
                                    <p:set>
                                      <p:cBhvr>
                                        <p:cTn id="18" fill="hold"/>
                                        <p:tgtEl>
                                          <p:spTgt spid="20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fill="hold"/>
                                        <p:tgtEl>
                                          <p:spTgt spid="2008">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type="lt">
                                    <p:tmAbs val="100"/>
                                  </p:iterate>
                                  <p:childTnLst>
                                    <p:set>
                                      <p:cBhvr>
                                        <p:cTn id="25" fill="hold"/>
                                        <p:tgtEl>
                                          <p:spTgt spid="2008">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fill="hold"/>
                                        <p:tgtEl>
                                          <p:spTgt spid="2008">
                                            <p:txEl>
                                              <p:pRg st="6" end="6"/>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type="lt">
                                    <p:tmAbs val="100"/>
                                  </p:iterate>
                                  <p:childTnLst>
                                    <p:set>
                                      <p:cBhvr>
                                        <p:cTn id="32" fill="hold"/>
                                        <p:tgtEl>
                                          <p:spTgt spid="2008">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fill="hold"/>
                                        <p:tgtEl>
                                          <p:spTgt spid="20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 grpId="0" uiExpan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5" name="pasted-image.png" descr="pasted-image.png"/>
          <p:cNvPicPr>
            <a:picLocks noChangeAspect="1"/>
          </p:cNvPicPr>
          <p:nvPr/>
        </p:nvPicPr>
        <p:blipFill>
          <a:blip r:embed="rId2"/>
          <a:stretch>
            <a:fillRect/>
          </a:stretch>
        </p:blipFill>
        <p:spPr>
          <a:xfrm>
            <a:off x="389949" y="350285"/>
            <a:ext cx="20379680" cy="13015430"/>
          </a:xfrm>
          <a:prstGeom prst="rect">
            <a:avLst/>
          </a:prstGeom>
          <a:ln w="12700">
            <a:miter lim="400000"/>
          </a:ln>
        </p:spPr>
      </p:pic>
      <p:sp>
        <p:nvSpPr>
          <p:cNvPr id="1976" name="FormulierungsTIPPS…"/>
          <p:cNvSpPr/>
          <p:nvPr/>
        </p:nvSpPr>
        <p:spPr>
          <a:xfrm>
            <a:off x="7005444" y="3936034"/>
            <a:ext cx="11298174" cy="4366255"/>
          </a:xfrm>
          <a:custGeom>
            <a:avLst/>
            <a:gdLst/>
            <a:ahLst/>
            <a:cxnLst>
              <a:cxn ang="0">
                <a:pos x="wd2" y="hd2"/>
              </a:cxn>
              <a:cxn ang="5400000">
                <a:pos x="wd2" y="hd2"/>
              </a:cxn>
              <a:cxn ang="10800000">
                <a:pos x="wd2" y="hd2"/>
              </a:cxn>
              <a:cxn ang="16200000">
                <a:pos x="wd2" y="hd2"/>
              </a:cxn>
            </a:cxnLst>
            <a:rect l="0" t="0" r="r" b="b"/>
            <a:pathLst>
              <a:path w="21600" h="21600" extrusionOk="0">
                <a:moveTo>
                  <a:pt x="0" y="20368"/>
                </a:moveTo>
                <a:lnTo>
                  <a:pt x="0" y="1232"/>
                </a:lnTo>
                <a:cubicBezTo>
                  <a:pt x="0" y="552"/>
                  <a:pt x="213" y="0"/>
                  <a:pt x="476" y="0"/>
                </a:cubicBezTo>
                <a:lnTo>
                  <a:pt x="21124" y="0"/>
                </a:lnTo>
                <a:cubicBezTo>
                  <a:pt x="21387" y="0"/>
                  <a:pt x="21600" y="552"/>
                  <a:pt x="21600" y="1232"/>
                </a:cubicBezTo>
                <a:lnTo>
                  <a:pt x="21600" y="20368"/>
                </a:lnTo>
                <a:cubicBezTo>
                  <a:pt x="21600" y="21048"/>
                  <a:pt x="21387" y="21600"/>
                  <a:pt x="21124" y="21600"/>
                </a:cubicBezTo>
                <a:lnTo>
                  <a:pt x="476" y="21600"/>
                </a:lnTo>
                <a:cubicBezTo>
                  <a:pt x="213" y="21600"/>
                  <a:pt x="0" y="21048"/>
                  <a:pt x="0" y="20368"/>
                </a:cubicBezTo>
                <a:close/>
              </a:path>
            </a:pathLst>
          </a:custGeom>
          <a:solidFill>
            <a:schemeClr val="accent5"/>
          </a:solidFill>
          <a:ln w="12700">
            <a:miter lim="400000"/>
          </a:ln>
          <a:effectLst>
            <a:outerShdw blurRad="190500" dist="279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000">
                <a:solidFill>
                  <a:srgbClr val="FFFFFF"/>
                </a:solidFill>
                <a:latin typeface="Comfortaa Bold"/>
                <a:ea typeface="Comfortaa Bold"/>
                <a:cs typeface="Comfortaa Bold"/>
                <a:sym typeface="Comfortaa Bold"/>
              </a:defRPr>
            </a:pPr>
            <a:r>
              <a:t>FormulierungsTIPPS</a:t>
            </a:r>
          </a:p>
          <a:p>
            <a:pPr>
              <a:defRPr sz="4100">
                <a:solidFill>
                  <a:srgbClr val="FFFFFF"/>
                </a:solidFill>
                <a:latin typeface="Comfortaa Bold"/>
                <a:ea typeface="Comfortaa Bold"/>
                <a:cs typeface="Comfortaa Bold"/>
                <a:sym typeface="Comfortaa Bold"/>
              </a:defRPr>
            </a:pPr>
            <a:r>
              <a:t>aus der Psychologie</a:t>
            </a:r>
          </a:p>
        </p:txBody>
      </p:sp>
      <p:grpSp>
        <p:nvGrpSpPr>
          <p:cNvPr id="2" name="Gruppieren 1">
            <a:extLst>
              <a:ext uri="{FF2B5EF4-FFF2-40B4-BE49-F238E27FC236}">
                <a16:creationId xmlns:a16="http://schemas.microsoft.com/office/drawing/2014/main" id="{1E300435-A210-635A-8C34-13A0BD0580C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BC67112-E763-30F3-87B6-68249ABEC91C}"/>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219606C2-5089-5B9B-B1A5-EDB47F1EE06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93A2914B-7B08-DDAB-E4FB-DF59ECF7CC20}"/>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977" name="TIPP"/>
          <p:cNvSpPr/>
          <p:nvPr/>
        </p:nvSpPr>
        <p:spPr>
          <a:xfrm rot="20363172">
            <a:off x="-335835" y="155530"/>
            <a:ext cx="3437026" cy="1270001"/>
          </a:xfrm>
          <a:prstGeom prst="roundRect">
            <a:avLst>
              <a:gd name="adj" fmla="val 15000"/>
            </a:avLst>
          </a:prstGeom>
          <a:blipFill>
            <a:blip r:embed="rId5"/>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t>TIPP</a:t>
            </a:r>
          </a:p>
        </p:txBody>
      </p:sp>
      <p:sp>
        <p:nvSpPr>
          <p:cNvPr id="6" name="VERTRIEBS-PROZESS">
            <a:extLst>
              <a:ext uri="{FF2B5EF4-FFF2-40B4-BE49-F238E27FC236}">
                <a16:creationId xmlns:a16="http://schemas.microsoft.com/office/drawing/2014/main" id="{E7D44E4C-5520-8473-53FC-78FA70C11E9B}"/>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NUTZENPRÄSENTATION</a:t>
            </a:r>
            <a:r>
              <a:rPr dirty="0"/>
              <a:t> </a:t>
            </a:r>
          </a:p>
        </p:txBody>
      </p:sp>
    </p:spTree>
    <p:extLst>
      <p:ext uri="{BB962C8B-B14F-4D97-AF65-F5344CB8AC3E}">
        <p14:creationId xmlns:p14="http://schemas.microsoft.com/office/powerpoint/2010/main" val="117605513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976"/>
                                        </p:tgtEl>
                                        <p:attrNameLst>
                                          <p:attrName>style.visibility</p:attrName>
                                        </p:attrNameLst>
                                      </p:cBhvr>
                                      <p:to>
                                        <p:strVal val="visible"/>
                                      </p:to>
                                    </p:set>
                                    <p:animEffect transition="in" filter="dissolve">
                                      <p:cBhvr>
                                        <p:cTn id="7" dur="1500"/>
                                        <p:tgtEl>
                                          <p:spTgt spid="1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9" name="pasted-image.png" descr="pasted-image.png"/>
          <p:cNvPicPr>
            <a:picLocks noChangeAspect="1"/>
          </p:cNvPicPr>
          <p:nvPr/>
        </p:nvPicPr>
        <p:blipFill>
          <a:blip r:embed="rId2"/>
          <a:stretch>
            <a:fillRect/>
          </a:stretch>
        </p:blipFill>
        <p:spPr>
          <a:xfrm>
            <a:off x="1061819" y="1780050"/>
            <a:ext cx="20822730" cy="11085171"/>
          </a:xfrm>
          <a:prstGeom prst="rect">
            <a:avLst/>
          </a:prstGeom>
          <a:ln w="12700">
            <a:miter lim="400000"/>
          </a:ln>
        </p:spPr>
      </p:pic>
      <p:grpSp>
        <p:nvGrpSpPr>
          <p:cNvPr id="1983" name="Gruppieren"/>
          <p:cNvGrpSpPr/>
          <p:nvPr/>
        </p:nvGrpSpPr>
        <p:grpSpPr>
          <a:xfrm>
            <a:off x="21134455" y="12755081"/>
            <a:ext cx="3176181" cy="961839"/>
            <a:chOff x="0" y="0"/>
            <a:chExt cx="3176180" cy="961838"/>
          </a:xfrm>
        </p:grpSpPr>
        <p:sp>
          <p:nvSpPr>
            <p:cNvPr id="1980"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981"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982" name="pasted-image.png" descr="pasted-image.png"/>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984" name="powered by"/>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3" name="Gruppieren 2">
            <a:extLst>
              <a:ext uri="{FF2B5EF4-FFF2-40B4-BE49-F238E27FC236}">
                <a16:creationId xmlns:a16="http://schemas.microsoft.com/office/drawing/2014/main" id="{F9FDD2D7-122C-B3CB-9A37-E2255F09CAD8}"/>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92740856-8AED-8997-19AC-A6262973A768}"/>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09C088F0-BC1D-2EED-9C28-1546E43DE77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B7DC5B20-599A-84FA-0950-9A5D82DB53BF}"/>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B4A69FB6-84C8-2BC3-5F94-55D491A77D33}"/>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NUTZENPRÄSENTATION</a:t>
            </a:r>
            <a:r>
              <a:rPr dirty="0"/>
              <a:t> </a:t>
            </a:r>
          </a:p>
        </p:txBody>
      </p:sp>
      <p:sp>
        <p:nvSpPr>
          <p:cNvPr id="8" name="Rechteck 7">
            <a:extLst>
              <a:ext uri="{FF2B5EF4-FFF2-40B4-BE49-F238E27FC236}">
                <a16:creationId xmlns:a16="http://schemas.microsoft.com/office/drawing/2014/main" id="{A3FDBBE7-C05F-36A9-4703-641338D671F4}"/>
              </a:ext>
            </a:extLst>
          </p:cNvPr>
          <p:cNvSpPr/>
          <p:nvPr/>
        </p:nvSpPr>
        <p:spPr>
          <a:xfrm>
            <a:off x="8879632" y="2033590"/>
            <a:ext cx="12529392" cy="129328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echteck 9">
            <a:extLst>
              <a:ext uri="{FF2B5EF4-FFF2-40B4-BE49-F238E27FC236}">
                <a16:creationId xmlns:a16="http://schemas.microsoft.com/office/drawing/2014/main" id="{12D4834E-2DEB-482C-028C-BA1047E3962A}"/>
              </a:ext>
            </a:extLst>
          </p:cNvPr>
          <p:cNvSpPr/>
          <p:nvPr/>
        </p:nvSpPr>
        <p:spPr>
          <a:xfrm>
            <a:off x="8879632" y="3744224"/>
            <a:ext cx="12254823" cy="110021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38BF35C5-2A67-DE3E-DD37-7F9581C4DB58}"/>
              </a:ext>
            </a:extLst>
          </p:cNvPr>
          <p:cNvSpPr/>
          <p:nvPr/>
        </p:nvSpPr>
        <p:spPr>
          <a:xfrm>
            <a:off x="8879632" y="5261783"/>
            <a:ext cx="12254824" cy="93429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6BE90AC0-A0E9-8CEB-FA9C-DC0090326147}"/>
              </a:ext>
            </a:extLst>
          </p:cNvPr>
          <p:cNvSpPr/>
          <p:nvPr/>
        </p:nvSpPr>
        <p:spPr>
          <a:xfrm>
            <a:off x="8879631" y="6720346"/>
            <a:ext cx="12254824" cy="13155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hteck 12">
            <a:extLst>
              <a:ext uri="{FF2B5EF4-FFF2-40B4-BE49-F238E27FC236}">
                <a16:creationId xmlns:a16="http://schemas.microsoft.com/office/drawing/2014/main" id="{9E074018-3246-5B84-27CD-90813C693A9C}"/>
              </a:ext>
            </a:extLst>
          </p:cNvPr>
          <p:cNvSpPr/>
          <p:nvPr/>
        </p:nvSpPr>
        <p:spPr>
          <a:xfrm>
            <a:off x="8879632" y="8596255"/>
            <a:ext cx="12254823" cy="131558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Rechteck 13">
            <a:extLst>
              <a:ext uri="{FF2B5EF4-FFF2-40B4-BE49-F238E27FC236}">
                <a16:creationId xmlns:a16="http://schemas.microsoft.com/office/drawing/2014/main" id="{95B16678-F943-1111-274F-0E8673984F89}"/>
              </a:ext>
            </a:extLst>
          </p:cNvPr>
          <p:cNvSpPr/>
          <p:nvPr/>
        </p:nvSpPr>
        <p:spPr>
          <a:xfrm>
            <a:off x="8686032" y="10157407"/>
            <a:ext cx="12529392" cy="115193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echteck 14">
            <a:extLst>
              <a:ext uri="{FF2B5EF4-FFF2-40B4-BE49-F238E27FC236}">
                <a16:creationId xmlns:a16="http://schemas.microsoft.com/office/drawing/2014/main" id="{1C9F1902-8A54-241C-50D7-43E87F69B4D4}"/>
              </a:ext>
            </a:extLst>
          </p:cNvPr>
          <p:cNvSpPr/>
          <p:nvPr/>
        </p:nvSpPr>
        <p:spPr>
          <a:xfrm>
            <a:off x="8890583" y="11589588"/>
            <a:ext cx="11575569" cy="98827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62098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2" name="betaConcept"/>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113" name="academy"/>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14" name="pasted-image.png" descr="pasted-image.png"/>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2115" name="pasted-image.pdf" descr="pasted-image.pdf"/>
          <p:cNvPicPr>
            <a:picLocks noChangeAspect="1"/>
          </p:cNvPicPr>
          <p:nvPr/>
        </p:nvPicPr>
        <p:blipFill>
          <a:blip r:embed="rId3"/>
          <a:stretch>
            <a:fillRect/>
          </a:stretch>
        </p:blipFill>
        <p:spPr>
          <a:xfrm>
            <a:off x="2724602" y="2472105"/>
            <a:ext cx="19633681" cy="10299450"/>
          </a:xfrm>
          <a:prstGeom prst="rect">
            <a:avLst/>
          </a:prstGeom>
          <a:ln w="12700">
            <a:miter lim="400000"/>
          </a:ln>
        </p:spPr>
      </p:pic>
      <p:pic>
        <p:nvPicPr>
          <p:cNvPr id="2116" name="Oval Oval" descr="Oval Oval"/>
          <p:cNvPicPr>
            <a:picLocks/>
          </p:cNvPicPr>
          <p:nvPr/>
        </p:nvPicPr>
        <p:blipFill>
          <a:blip r:embed="rId4"/>
          <a:stretch>
            <a:fillRect/>
          </a:stretch>
        </p:blipFill>
        <p:spPr>
          <a:xfrm>
            <a:off x="2194529" y="7210317"/>
            <a:ext cx="5154601" cy="3077863"/>
          </a:xfrm>
          <a:prstGeom prst="rect">
            <a:avLst/>
          </a:prstGeom>
          <a:effectLst>
            <a:outerShdw blurRad="50800" dist="25400" dir="5400000" rotWithShape="0">
              <a:srgbClr val="000000">
                <a:alpha val="68852"/>
              </a:srgbClr>
            </a:outerShdw>
          </a:effectLst>
        </p:spPr>
      </p:pic>
      <p:grpSp>
        <p:nvGrpSpPr>
          <p:cNvPr id="2" name="Gruppieren 1">
            <a:extLst>
              <a:ext uri="{FF2B5EF4-FFF2-40B4-BE49-F238E27FC236}">
                <a16:creationId xmlns:a16="http://schemas.microsoft.com/office/drawing/2014/main" id="{B1678559-2F5B-22CA-4344-974616C1431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17B5E90F-DC3B-4D85-FB39-FB331CA2101D}"/>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79AC8253-D4E4-E49C-D394-C2C8572A2D3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41D1BEE8-DA59-CDDB-5DF8-F26298C7BFB7}"/>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2D0055E1-AABE-2756-421A-A34B92B53DD7}"/>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VERTRIEBSPROZESS</a:t>
            </a:r>
            <a:endParaRPr dirty="0"/>
          </a:p>
        </p:txBody>
      </p:sp>
      <p:sp>
        <p:nvSpPr>
          <p:cNvPr id="7" name="Textfeld 6">
            <a:extLst>
              <a:ext uri="{FF2B5EF4-FFF2-40B4-BE49-F238E27FC236}">
                <a16:creationId xmlns:a16="http://schemas.microsoft.com/office/drawing/2014/main" id="{58BFAAED-D916-D0E8-483D-C0B2B3B6B3E0}"/>
              </a:ext>
            </a:extLst>
          </p:cNvPr>
          <p:cNvSpPr txBox="1"/>
          <p:nvPr/>
        </p:nvSpPr>
        <p:spPr>
          <a:xfrm>
            <a:off x="3362246" y="5777880"/>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6942010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2" name="„Sack zumachen“"/>
          <p:cNvSpPr txBox="1"/>
          <p:nvPr/>
        </p:nvSpPr>
        <p:spPr>
          <a:xfrm>
            <a:off x="6647384" y="3905672"/>
            <a:ext cx="21184196" cy="1997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lgn="l" defTabSz="457200">
              <a:defRPr sz="12000" b="1">
                <a:solidFill>
                  <a:srgbClr val="2B669A"/>
                </a:solidFill>
                <a:latin typeface="Verdana"/>
                <a:ea typeface="Verdana"/>
                <a:cs typeface="Verdana"/>
                <a:sym typeface="Verdana"/>
              </a:defRPr>
            </a:lvl1pPr>
          </a:lstStyle>
          <a:p>
            <a:r>
              <a:rPr dirty="0"/>
              <a:t>„Sack </a:t>
            </a:r>
            <a:r>
              <a:rPr dirty="0" err="1"/>
              <a:t>zumachen</a:t>
            </a:r>
            <a:r>
              <a:rPr dirty="0"/>
              <a:t>“</a:t>
            </a:r>
          </a:p>
        </p:txBody>
      </p:sp>
      <p:grpSp>
        <p:nvGrpSpPr>
          <p:cNvPr id="2" name="Gruppieren 1">
            <a:extLst>
              <a:ext uri="{FF2B5EF4-FFF2-40B4-BE49-F238E27FC236}">
                <a16:creationId xmlns:a16="http://schemas.microsoft.com/office/drawing/2014/main" id="{C8CBBB91-3635-2DBF-E361-6EA2881562D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2E4EA0E-5C5C-F041-289A-B8B18707DE7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9D28EFB7-B5A2-19B1-A1AE-0FD9B41D7C0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E6A470A7-6BD6-D52E-3ADC-BC0AD1BD2DF9}"/>
                </a:ext>
              </a:extLst>
            </p:cNvPr>
            <p:cNvPicPr>
              <a:picLocks noChangeAspect="1"/>
            </p:cNvPicPr>
            <p:nvPr/>
          </p:nvPicPr>
          <p:blipFill>
            <a:blip r:embed="rId4"/>
            <a:stretch>
              <a:fillRect/>
            </a:stretch>
          </p:blipFill>
          <p:spPr>
            <a:xfrm>
              <a:off x="20790888" y="274886"/>
              <a:ext cx="2645433" cy="1100784"/>
            </a:xfrm>
            <a:prstGeom prst="rect">
              <a:avLst/>
            </a:prstGeom>
          </p:spPr>
        </p:pic>
      </p:grpSp>
      <p:pic>
        <p:nvPicPr>
          <p:cNvPr id="8" name="Grafik 7">
            <a:extLst>
              <a:ext uri="{FF2B5EF4-FFF2-40B4-BE49-F238E27FC236}">
                <a16:creationId xmlns:a16="http://schemas.microsoft.com/office/drawing/2014/main" id="{D4AD58B3-6525-7FEC-0EC3-8B802E415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376" y="-134480"/>
            <a:ext cx="24623074" cy="13850479"/>
          </a:xfrm>
          <a:prstGeom prst="rect">
            <a:avLst/>
          </a:prstGeom>
        </p:spPr>
      </p:pic>
    </p:spTree>
    <p:extLst>
      <p:ext uri="{BB962C8B-B14F-4D97-AF65-F5344CB8AC3E}">
        <p14:creationId xmlns:p14="http://schemas.microsoft.com/office/powerpoint/2010/main" val="2862877197"/>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2122">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21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2"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 name="Abschluss…"/>
          <p:cNvSpPr txBox="1"/>
          <p:nvPr/>
        </p:nvSpPr>
        <p:spPr>
          <a:xfrm>
            <a:off x="6502463" y="3127285"/>
            <a:ext cx="9642807" cy="3222035"/>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457200">
              <a:defRPr sz="10000" b="1">
                <a:solidFill>
                  <a:srgbClr val="2B669A"/>
                </a:solidFill>
                <a:latin typeface="Verdana"/>
                <a:ea typeface="Verdana"/>
                <a:cs typeface="Verdana"/>
                <a:sym typeface="Verdana"/>
              </a:defRPr>
            </a:pPr>
            <a:r>
              <a:rPr lang="de-DE" dirty="0">
                <a:solidFill>
                  <a:schemeClr val="bg1"/>
                </a:solidFill>
              </a:rPr>
              <a:t>  </a:t>
            </a:r>
            <a:r>
              <a:rPr dirty="0" err="1">
                <a:solidFill>
                  <a:schemeClr val="bg1"/>
                </a:solidFill>
              </a:rPr>
              <a:t>Abschluss</a:t>
            </a:r>
            <a:r>
              <a:rPr dirty="0">
                <a:solidFill>
                  <a:schemeClr val="bg1"/>
                </a:solidFill>
              </a:rPr>
              <a:t> </a:t>
            </a:r>
          </a:p>
          <a:p>
            <a:pPr defTabSz="457200">
              <a:defRPr sz="10000" b="1">
                <a:solidFill>
                  <a:srgbClr val="2B669A"/>
                </a:solidFill>
                <a:latin typeface="Verdana"/>
                <a:ea typeface="Verdana"/>
                <a:cs typeface="Verdana"/>
                <a:sym typeface="Verdana"/>
              </a:defRPr>
            </a:pPr>
            <a:r>
              <a:rPr lang="de-DE" dirty="0">
                <a:solidFill>
                  <a:schemeClr val="bg1"/>
                </a:solidFill>
              </a:rPr>
              <a:t>  </a:t>
            </a:r>
            <a:r>
              <a:rPr dirty="0" err="1">
                <a:solidFill>
                  <a:schemeClr val="bg1"/>
                </a:solidFill>
              </a:rPr>
              <a:t>absichern</a:t>
            </a:r>
            <a:endParaRPr dirty="0">
              <a:solidFill>
                <a:schemeClr val="bg1"/>
              </a:solidFill>
            </a:endParaRPr>
          </a:p>
        </p:txBody>
      </p:sp>
      <p:sp>
        <p:nvSpPr>
          <p:cNvPr id="2128" name="Abschluss…"/>
          <p:cNvSpPr txBox="1"/>
          <p:nvPr/>
        </p:nvSpPr>
        <p:spPr>
          <a:xfrm>
            <a:off x="6495292" y="8430976"/>
            <a:ext cx="9657148" cy="1990929"/>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457200">
              <a:defRPr sz="10000" b="1">
                <a:solidFill>
                  <a:srgbClr val="2B669A"/>
                </a:solidFill>
                <a:latin typeface="Verdana"/>
                <a:ea typeface="Verdana"/>
                <a:cs typeface="Verdana"/>
                <a:sym typeface="Verdana"/>
              </a:defRPr>
            </a:pPr>
            <a:r>
              <a:rPr lang="de-DE" sz="6000" dirty="0">
                <a:solidFill>
                  <a:schemeClr val="bg1"/>
                </a:solidFill>
              </a:rPr>
              <a:t>  </a:t>
            </a:r>
            <a:r>
              <a:rPr sz="6000" dirty="0" err="1">
                <a:solidFill>
                  <a:schemeClr val="bg1"/>
                </a:solidFill>
              </a:rPr>
              <a:t>Abschluss</a:t>
            </a:r>
            <a:r>
              <a:rPr sz="6000" dirty="0">
                <a:solidFill>
                  <a:schemeClr val="bg1"/>
                </a:solidFill>
              </a:rPr>
              <a:t> </a:t>
            </a:r>
          </a:p>
          <a:p>
            <a:pPr defTabSz="457200">
              <a:defRPr sz="10000" b="1">
                <a:solidFill>
                  <a:srgbClr val="2B669A"/>
                </a:solidFill>
                <a:latin typeface="Verdana"/>
                <a:ea typeface="Verdana"/>
                <a:cs typeface="Verdana"/>
                <a:sym typeface="Verdana"/>
              </a:defRPr>
            </a:pPr>
            <a:r>
              <a:rPr lang="de-DE" sz="6000" dirty="0">
                <a:solidFill>
                  <a:schemeClr val="bg1"/>
                </a:solidFill>
              </a:rPr>
              <a:t>  </a:t>
            </a:r>
            <a:r>
              <a:rPr sz="6000" dirty="0" err="1">
                <a:solidFill>
                  <a:schemeClr val="bg1"/>
                </a:solidFill>
              </a:rPr>
              <a:t>tätigen</a:t>
            </a:r>
            <a:endParaRPr sz="6000" dirty="0">
              <a:solidFill>
                <a:schemeClr val="bg1"/>
              </a:solidFill>
            </a:endParaRPr>
          </a:p>
        </p:txBody>
      </p:sp>
      <p:grpSp>
        <p:nvGrpSpPr>
          <p:cNvPr id="2132" name="Gruppieren"/>
          <p:cNvGrpSpPr/>
          <p:nvPr/>
        </p:nvGrpSpPr>
        <p:grpSpPr>
          <a:xfrm>
            <a:off x="21134455" y="12755081"/>
            <a:ext cx="3176181" cy="961839"/>
            <a:chOff x="0" y="0"/>
            <a:chExt cx="3176180" cy="961838"/>
          </a:xfrm>
        </p:grpSpPr>
        <p:sp>
          <p:nvSpPr>
            <p:cNvPr id="2129"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130" name="academy"/>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31" name="pasted-image.png" descr="pasted-image.png"/>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33" name="powered by"/>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134" name="Hinzufügen"/>
          <p:cNvSpPr/>
          <p:nvPr/>
        </p:nvSpPr>
        <p:spPr>
          <a:xfrm>
            <a:off x="10688866" y="6828469"/>
            <a:ext cx="1270000" cy="1270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blipFill>
            <a:blip r:embed="rId4"/>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2" name="Gruppieren 1">
            <a:extLst>
              <a:ext uri="{FF2B5EF4-FFF2-40B4-BE49-F238E27FC236}">
                <a16:creationId xmlns:a16="http://schemas.microsoft.com/office/drawing/2014/main" id="{C59B6414-4009-BF7A-7A42-D36C53CAAE15}"/>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20E86EE-49D7-E362-D6B1-97D6DEB1F591}"/>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312C9F8-056F-6460-7D40-E0B409568E1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353116A-5CD4-08E7-51E0-A2B17F209D83}"/>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70AE947E-7E96-4D0E-A6C4-AA840D909989}"/>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Tree>
    <p:extLst>
      <p:ext uri="{BB962C8B-B14F-4D97-AF65-F5344CB8AC3E}">
        <p14:creationId xmlns:p14="http://schemas.microsoft.com/office/powerpoint/2010/main" val="38622578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E4685-9054-989D-FEDB-D53CAF96BAF1}"/>
            </a:ext>
          </a:extLst>
        </p:cNvPr>
        <p:cNvGrpSpPr/>
        <p:nvPr/>
      </p:nvGrpSpPr>
      <p:grpSpPr>
        <a:xfrm>
          <a:off x="0" y="0"/>
          <a:ext cx="0" cy="0"/>
          <a:chOff x="0" y="0"/>
          <a:chExt cx="0" cy="0"/>
        </a:xfrm>
      </p:grpSpPr>
      <p:sp>
        <p:nvSpPr>
          <p:cNvPr id="2121" name="ABSCHLUSS">
            <a:extLst>
              <a:ext uri="{FF2B5EF4-FFF2-40B4-BE49-F238E27FC236}">
                <a16:creationId xmlns:a16="http://schemas.microsoft.com/office/drawing/2014/main" id="{B7F19419-C8D7-EE22-9745-18DDE25E985A}"/>
              </a:ext>
            </a:extLst>
          </p:cNvPr>
          <p:cNvSpPr txBox="1"/>
          <p:nvPr/>
        </p:nvSpPr>
        <p:spPr>
          <a:xfrm>
            <a:off x="2937570" y="305358"/>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t>ABSCHLUSS</a:t>
            </a:r>
          </a:p>
        </p:txBody>
      </p:sp>
      <p:sp>
        <p:nvSpPr>
          <p:cNvPr id="2122" name="„Sack zumachen“">
            <a:extLst>
              <a:ext uri="{FF2B5EF4-FFF2-40B4-BE49-F238E27FC236}">
                <a16:creationId xmlns:a16="http://schemas.microsoft.com/office/drawing/2014/main" id="{874C8341-4BD0-D994-1BBC-21022CCCB396}"/>
              </a:ext>
            </a:extLst>
          </p:cNvPr>
          <p:cNvSpPr txBox="1"/>
          <p:nvPr/>
        </p:nvSpPr>
        <p:spPr>
          <a:xfrm>
            <a:off x="1462808" y="2348308"/>
            <a:ext cx="21184196" cy="9993119"/>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4">
              <a:shade val="15000"/>
            </a:schemeClr>
          </a:lnRef>
          <a:fillRef idx="1">
            <a:schemeClr val="accent4"/>
          </a:fillRef>
          <a:effectRef idx="0">
            <a:schemeClr val="accent4"/>
          </a:effectRef>
          <a:fontRef idx="minor">
            <a:schemeClr val="lt1"/>
          </a:fontRef>
        </p:style>
        <p:txBody>
          <a:bodyPr lIns="71437" tIns="71437" rIns="71437" bIns="71437">
            <a:spAutoFit/>
          </a:bodyPr>
          <a:lstStyle>
            <a:lvl1pPr algn="l" defTabSz="457200">
              <a:defRPr sz="12000" b="1">
                <a:solidFill>
                  <a:srgbClr val="2B669A"/>
                </a:solidFill>
                <a:latin typeface="Verdana"/>
                <a:ea typeface="Verdana"/>
                <a:cs typeface="Verdana"/>
                <a:sym typeface="Verdana"/>
              </a:defRPr>
            </a:lvl1pPr>
          </a:lstStyle>
          <a:p>
            <a:pPr algn="ctr"/>
            <a:r>
              <a:rPr lang="de-DE" sz="8000" dirty="0">
                <a:solidFill>
                  <a:schemeClr val="bg1"/>
                </a:solidFill>
              </a:rPr>
              <a:t>Die Verkaufsabschluss im Profibereich ist kein „EVENT“ am Ende des Gesprächs, sondern die logische Konsequenz einer professioneller Beratung.</a:t>
            </a:r>
          </a:p>
          <a:p>
            <a:pPr algn="ctr"/>
            <a:r>
              <a:rPr lang="de-DE" sz="8000" dirty="0">
                <a:solidFill>
                  <a:schemeClr val="bg1"/>
                </a:solidFill>
              </a:rPr>
              <a:t> Es geht nicht um den „Closer-Spruch“, sondern um eine professionelle Beratung!</a:t>
            </a:r>
            <a:endParaRPr sz="8000" dirty="0">
              <a:solidFill>
                <a:schemeClr val="bg1"/>
              </a:solidFill>
            </a:endParaRPr>
          </a:p>
        </p:txBody>
      </p:sp>
      <p:grpSp>
        <p:nvGrpSpPr>
          <p:cNvPr id="2" name="Gruppieren 1">
            <a:extLst>
              <a:ext uri="{FF2B5EF4-FFF2-40B4-BE49-F238E27FC236}">
                <a16:creationId xmlns:a16="http://schemas.microsoft.com/office/drawing/2014/main" id="{37E3E1A9-082B-4B7A-24DD-AC9F87C6578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018434A-F0EE-F051-2951-1B3C12D9634D}"/>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70743DD8-5B54-523F-1566-209464A0AF3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B96E11A-23ED-5590-6FE3-7D2A25380F14}"/>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1C12E0F-B465-0DC8-401C-631381D9B44D}"/>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Tree>
    <p:extLst>
      <p:ext uri="{BB962C8B-B14F-4D97-AF65-F5344CB8AC3E}">
        <p14:creationId xmlns:p14="http://schemas.microsoft.com/office/powerpoint/2010/main" val="40335657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409C9D7-E999-6A38-3DA3-8A9CBF39D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4120823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6541F-C808-0E12-B565-B93FE35BB6D3}"/>
            </a:ext>
          </a:extLst>
        </p:cNvPr>
        <p:cNvGrpSpPr/>
        <p:nvPr/>
      </p:nvGrpSpPr>
      <p:grpSpPr>
        <a:xfrm>
          <a:off x="0" y="0"/>
          <a:ext cx="0" cy="0"/>
          <a:chOff x="0" y="0"/>
          <a:chExt cx="0" cy="0"/>
        </a:xfrm>
      </p:grpSpPr>
      <p:sp>
        <p:nvSpPr>
          <p:cNvPr id="2138" name="Wie fühlt sich das Angebot für Sie soweit an?…">
            <a:extLst>
              <a:ext uri="{FF2B5EF4-FFF2-40B4-BE49-F238E27FC236}">
                <a16:creationId xmlns:a16="http://schemas.microsoft.com/office/drawing/2014/main" id="{C346DAEA-C772-B2FA-A7F3-A0155ADDE778}"/>
              </a:ext>
            </a:extLst>
          </p:cNvPr>
          <p:cNvSpPr txBox="1"/>
          <p:nvPr/>
        </p:nvSpPr>
        <p:spPr>
          <a:xfrm>
            <a:off x="1888845" y="2367686"/>
            <a:ext cx="18728091" cy="9131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algn="l" defTabSz="457200">
              <a:buSzPct val="45000"/>
              <a:defRPr sz="4800" b="1">
                <a:solidFill>
                  <a:srgbClr val="2B669A"/>
                </a:solidFill>
                <a:latin typeface="Verdana"/>
                <a:ea typeface="Verdana"/>
                <a:cs typeface="Verdana"/>
                <a:sym typeface="Verdana"/>
              </a:defRPr>
            </a:pPr>
            <a:r>
              <a:rPr lang="de-DE" sz="4800" u="sng" dirty="0">
                <a:sym typeface="Verdana"/>
              </a:rPr>
              <a:t>Vorabschlussfragen:</a:t>
            </a:r>
          </a:p>
          <a:p>
            <a:pPr algn="l" defTabSz="457200">
              <a:buSzPct val="45000"/>
              <a:defRPr sz="4800" b="1">
                <a:solidFill>
                  <a:srgbClr val="2B669A"/>
                </a:solidFill>
                <a:latin typeface="Verdana"/>
                <a:ea typeface="Verdana"/>
                <a:cs typeface="Verdana"/>
                <a:sym typeface="Verdana"/>
              </a:defRPr>
            </a:pPr>
            <a:endParaRPr lang="de-DE" sz="4800" i="1" u="sng"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„Deckt das, was wir besprochen haben, Ihren Bedarf vollständig ab?“</a:t>
            </a:r>
          </a:p>
          <a:p>
            <a:pPr algn="l" defTabSz="457200">
              <a:buSzPct val="45000"/>
              <a:defRPr sz="4800" b="1">
                <a:solidFill>
                  <a:srgbClr val="2B669A"/>
                </a:solidFill>
                <a:latin typeface="Verdana"/>
                <a:ea typeface="Verdana"/>
                <a:cs typeface="Verdana"/>
                <a:sym typeface="Verdana"/>
              </a:defRPr>
            </a:pPr>
            <a:endParaRPr lang="de-DE" sz="1400" i="1" u="sng"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„Ist das eine Lösung, mit der Sie im Alltag gut arbeiten könnten?“</a:t>
            </a:r>
          </a:p>
          <a:p>
            <a:pPr algn="l" defTabSz="457200">
              <a:buSzPct val="45000"/>
              <a:defRPr sz="4800" b="1">
                <a:solidFill>
                  <a:srgbClr val="2B669A"/>
                </a:solidFill>
                <a:latin typeface="Verdana"/>
                <a:ea typeface="Verdana"/>
                <a:cs typeface="Verdana"/>
                <a:sym typeface="Verdana"/>
              </a:defRPr>
            </a:pPr>
            <a:endParaRPr lang="de-DE" sz="1400" i="1"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„Gibt es aus Ihrer Sicht noch Punkte, die einer Entscheidung im Weg stehen?“</a:t>
            </a:r>
          </a:p>
          <a:p>
            <a:pPr algn="l" defTabSz="457200">
              <a:buSzPct val="45000"/>
              <a:defRPr sz="4800" b="1">
                <a:solidFill>
                  <a:srgbClr val="2B669A"/>
                </a:solidFill>
                <a:latin typeface="Verdana"/>
                <a:ea typeface="Verdana"/>
                <a:cs typeface="Verdana"/>
                <a:sym typeface="Verdana"/>
              </a:defRPr>
            </a:pPr>
            <a:endParaRPr lang="de-DE" sz="1400" i="1" dirty="0">
              <a:sym typeface="Verdana"/>
            </a:endParaRPr>
          </a:p>
          <a:p>
            <a:pPr algn="l" defTabSz="457200">
              <a:buSzPct val="45000"/>
              <a:defRPr sz="4800" b="1">
                <a:solidFill>
                  <a:srgbClr val="2B669A"/>
                </a:solidFill>
                <a:latin typeface="Verdana"/>
                <a:ea typeface="Verdana"/>
                <a:cs typeface="Verdana"/>
                <a:sym typeface="Verdana"/>
              </a:defRPr>
            </a:pPr>
            <a:r>
              <a:rPr lang="de-DE" sz="4800" i="1" dirty="0">
                <a:sym typeface="Verdana"/>
              </a:rPr>
              <a:t>„Wenn wir das so festhalten, ist das für Sie ein stimmiger nächster Schritt?“</a:t>
            </a:r>
          </a:p>
          <a:p>
            <a:pPr algn="l" defTabSz="457200">
              <a:buSzPct val="45000"/>
              <a:defRPr sz="4800" b="1">
                <a:solidFill>
                  <a:srgbClr val="2B669A"/>
                </a:solidFill>
                <a:latin typeface="Verdana"/>
                <a:ea typeface="Verdana"/>
                <a:cs typeface="Verdana"/>
                <a:sym typeface="Verdana"/>
              </a:defRPr>
            </a:pPr>
            <a:endParaRPr lang="de-DE" sz="1400" i="1" dirty="0">
              <a:sym typeface="Verdana"/>
            </a:endParaRPr>
          </a:p>
          <a:p>
            <a:pPr algn="l" defTabSz="457200">
              <a:buSzPct val="45000"/>
              <a:defRPr sz="4800" b="1">
                <a:solidFill>
                  <a:srgbClr val="2B669A"/>
                </a:solidFill>
                <a:latin typeface="Verdana"/>
                <a:ea typeface="Verdana"/>
                <a:cs typeface="Verdana"/>
                <a:sym typeface="Verdana"/>
              </a:defRPr>
            </a:pPr>
            <a:r>
              <a:rPr lang="de-DE" i="1" dirty="0"/>
              <a:t>Wie fühlt sich das Angebot für Sie soweit an?</a:t>
            </a:r>
          </a:p>
        </p:txBody>
      </p:sp>
      <p:grpSp>
        <p:nvGrpSpPr>
          <p:cNvPr id="2144" name="Gruppieren">
            <a:extLst>
              <a:ext uri="{FF2B5EF4-FFF2-40B4-BE49-F238E27FC236}">
                <a16:creationId xmlns:a16="http://schemas.microsoft.com/office/drawing/2014/main" id="{212DF783-5689-25D5-E297-6984CFA08CC7}"/>
              </a:ext>
            </a:extLst>
          </p:cNvPr>
          <p:cNvGrpSpPr/>
          <p:nvPr/>
        </p:nvGrpSpPr>
        <p:grpSpPr>
          <a:xfrm>
            <a:off x="21134455" y="12755081"/>
            <a:ext cx="3176181" cy="961839"/>
            <a:chOff x="0" y="0"/>
            <a:chExt cx="3176180" cy="961838"/>
          </a:xfrm>
        </p:grpSpPr>
        <p:sp>
          <p:nvSpPr>
            <p:cNvPr id="2141" name="betaConcept">
              <a:extLst>
                <a:ext uri="{FF2B5EF4-FFF2-40B4-BE49-F238E27FC236}">
                  <a16:creationId xmlns:a16="http://schemas.microsoft.com/office/drawing/2014/main" id="{69D8E2F6-504D-3A02-41D7-8DAC7318EC01}"/>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142" name="academy">
              <a:extLst>
                <a:ext uri="{FF2B5EF4-FFF2-40B4-BE49-F238E27FC236}">
                  <a16:creationId xmlns:a16="http://schemas.microsoft.com/office/drawing/2014/main" id="{C763583A-319F-C2BC-5833-6A4073BCA45F}"/>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43" name="pasted-image.png" descr="pasted-image.png">
              <a:extLst>
                <a:ext uri="{FF2B5EF4-FFF2-40B4-BE49-F238E27FC236}">
                  <a16:creationId xmlns:a16="http://schemas.microsoft.com/office/drawing/2014/main" id="{E55F3B74-2ECE-3DC3-C428-EE8D8043E122}"/>
                </a:ext>
              </a:extLst>
            </p:cNvPr>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45" name="powered by">
            <a:extLst>
              <a:ext uri="{FF2B5EF4-FFF2-40B4-BE49-F238E27FC236}">
                <a16:creationId xmlns:a16="http://schemas.microsoft.com/office/drawing/2014/main" id="{20AA386C-93FA-EB17-41AC-296DCF36B86F}"/>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3" name="Gruppieren 2">
            <a:extLst>
              <a:ext uri="{FF2B5EF4-FFF2-40B4-BE49-F238E27FC236}">
                <a16:creationId xmlns:a16="http://schemas.microsoft.com/office/drawing/2014/main" id="{BB38985F-9DF8-58DA-364A-536ED08B2A9A}"/>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2B10E330-93EE-812D-61B1-A6A4977327BB}"/>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322E07B9-C689-B6CA-C700-47096FF469F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21D9F02B-63EE-7A73-6386-F565224EF41D}"/>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FCA5435A-A7F2-8284-2BC3-DF6979E2D883}"/>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
        <p:nvSpPr>
          <p:cNvPr id="2" name="Abschluss…">
            <a:extLst>
              <a:ext uri="{FF2B5EF4-FFF2-40B4-BE49-F238E27FC236}">
                <a16:creationId xmlns:a16="http://schemas.microsoft.com/office/drawing/2014/main" id="{8EBDEA1B-40BF-7530-4547-F803C1582617}"/>
              </a:ext>
            </a:extLst>
          </p:cNvPr>
          <p:cNvSpPr txBox="1"/>
          <p:nvPr/>
        </p:nvSpPr>
        <p:spPr>
          <a:xfrm rot="20640035">
            <a:off x="-118747" y="642219"/>
            <a:ext cx="4853341" cy="1375376"/>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Abschluss</a:t>
            </a:r>
            <a:r>
              <a:rPr sz="4000" dirty="0">
                <a:solidFill>
                  <a:schemeClr val="bg1"/>
                </a:solidFill>
              </a:rPr>
              <a:t> </a:t>
            </a:r>
          </a:p>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absichern</a:t>
            </a:r>
            <a:endParaRPr sz="4000" dirty="0">
              <a:solidFill>
                <a:schemeClr val="bg1"/>
              </a:solidFill>
            </a:endParaRPr>
          </a:p>
        </p:txBody>
      </p:sp>
      <p:sp>
        <p:nvSpPr>
          <p:cNvPr id="8" name="BEISPIELE">
            <a:extLst>
              <a:ext uri="{FF2B5EF4-FFF2-40B4-BE49-F238E27FC236}">
                <a16:creationId xmlns:a16="http://schemas.microsoft.com/office/drawing/2014/main" id="{B8BEEAF3-4AE2-9882-3DFF-ED103EF2DB78}"/>
              </a:ext>
            </a:extLst>
          </p:cNvPr>
          <p:cNvSpPr/>
          <p:nvPr/>
        </p:nvSpPr>
        <p:spPr>
          <a:xfrm>
            <a:off x="20401257" y="1926771"/>
            <a:ext cx="3424694" cy="1270001"/>
          </a:xfrm>
          <a:prstGeom prst="roundRect">
            <a:avLst>
              <a:gd name="adj" fmla="val 15000"/>
            </a:avLst>
          </a:prstGeom>
          <a:blipFill>
            <a:blip r:embed="rId6"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sz="4000" dirty="0"/>
              <a:t>BEISPIELE</a:t>
            </a:r>
          </a:p>
        </p:txBody>
      </p:sp>
    </p:spTree>
    <p:extLst>
      <p:ext uri="{BB962C8B-B14F-4D97-AF65-F5344CB8AC3E}">
        <p14:creationId xmlns:p14="http://schemas.microsoft.com/office/powerpoint/2010/main" val="3167701440"/>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3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8"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8149F-8587-8097-AC7E-DAFCC1B16D00}"/>
            </a:ext>
          </a:extLst>
        </p:cNvPr>
        <p:cNvGrpSpPr/>
        <p:nvPr/>
      </p:nvGrpSpPr>
      <p:grpSpPr>
        <a:xfrm>
          <a:off x="0" y="0"/>
          <a:ext cx="0" cy="0"/>
          <a:chOff x="0" y="0"/>
          <a:chExt cx="0" cy="0"/>
        </a:xfrm>
      </p:grpSpPr>
      <p:grpSp>
        <p:nvGrpSpPr>
          <p:cNvPr id="2144" name="Gruppieren">
            <a:extLst>
              <a:ext uri="{FF2B5EF4-FFF2-40B4-BE49-F238E27FC236}">
                <a16:creationId xmlns:a16="http://schemas.microsoft.com/office/drawing/2014/main" id="{1AEB1B07-C1D5-8148-4964-8C63283A9D1C}"/>
              </a:ext>
            </a:extLst>
          </p:cNvPr>
          <p:cNvGrpSpPr/>
          <p:nvPr/>
        </p:nvGrpSpPr>
        <p:grpSpPr>
          <a:xfrm>
            <a:off x="21134455" y="12755081"/>
            <a:ext cx="3176181" cy="961839"/>
            <a:chOff x="0" y="0"/>
            <a:chExt cx="3176180" cy="961838"/>
          </a:xfrm>
        </p:grpSpPr>
        <p:sp>
          <p:nvSpPr>
            <p:cNvPr id="2141" name="betaConcept">
              <a:extLst>
                <a:ext uri="{FF2B5EF4-FFF2-40B4-BE49-F238E27FC236}">
                  <a16:creationId xmlns:a16="http://schemas.microsoft.com/office/drawing/2014/main" id="{6B180CD3-4A20-230C-76E4-03B7F5398439}"/>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142" name="academy">
              <a:extLst>
                <a:ext uri="{FF2B5EF4-FFF2-40B4-BE49-F238E27FC236}">
                  <a16:creationId xmlns:a16="http://schemas.microsoft.com/office/drawing/2014/main" id="{A30558F3-CE1A-4293-A34E-7A6EDDA10B11}"/>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43" name="pasted-image.png" descr="pasted-image.png">
              <a:extLst>
                <a:ext uri="{FF2B5EF4-FFF2-40B4-BE49-F238E27FC236}">
                  <a16:creationId xmlns:a16="http://schemas.microsoft.com/office/drawing/2014/main" id="{8029A4C0-058F-C911-CC9A-F2C450287AB8}"/>
                </a:ext>
              </a:extLst>
            </p:cNvPr>
            <p:cNvPicPr>
              <a:picLocks noChangeAspect="1"/>
            </p:cNvPicPr>
            <p:nvPr/>
          </p:nvPicPr>
          <p:blipFill>
            <a:blip r:embed="rId3"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45" name="powered by">
            <a:extLst>
              <a:ext uri="{FF2B5EF4-FFF2-40B4-BE49-F238E27FC236}">
                <a16:creationId xmlns:a16="http://schemas.microsoft.com/office/drawing/2014/main" id="{02FC2DFF-0D09-A54E-DF80-7962F650776E}"/>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sp>
        <p:nvSpPr>
          <p:cNvPr id="2" name="Wie fühlt sich das Angebot für Sie soweit an?…">
            <a:extLst>
              <a:ext uri="{FF2B5EF4-FFF2-40B4-BE49-F238E27FC236}">
                <a16:creationId xmlns:a16="http://schemas.microsoft.com/office/drawing/2014/main" id="{9F48B7FB-64BB-9867-7CA4-D61726FF8BFF}"/>
              </a:ext>
            </a:extLst>
          </p:cNvPr>
          <p:cNvSpPr txBox="1"/>
          <p:nvPr/>
        </p:nvSpPr>
        <p:spPr>
          <a:xfrm>
            <a:off x="2742659" y="2454942"/>
            <a:ext cx="18898681" cy="9746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algn="l" defTabSz="457200">
              <a:buSzPct val="45000"/>
              <a:defRPr sz="4800" b="1">
                <a:solidFill>
                  <a:srgbClr val="2B669A"/>
                </a:solidFill>
                <a:latin typeface="Verdana"/>
                <a:ea typeface="Verdana"/>
                <a:cs typeface="Verdana"/>
                <a:sym typeface="Verdana"/>
              </a:defRPr>
            </a:pPr>
            <a:r>
              <a:rPr lang="de-DE" u="sng" dirty="0"/>
              <a:t>Direkte Abschlussfragen:</a:t>
            </a:r>
          </a:p>
          <a:p>
            <a:pPr algn="l" defTabSz="457200">
              <a:buSzPct val="45000"/>
              <a:defRPr sz="4800" b="1">
                <a:solidFill>
                  <a:srgbClr val="2B669A"/>
                </a:solidFill>
                <a:latin typeface="Verdana"/>
                <a:ea typeface="Verdana"/>
                <a:cs typeface="Verdana"/>
                <a:sym typeface="Verdana"/>
              </a:defRPr>
            </a:pPr>
            <a:endParaRPr lang="de-DE" u="sng"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err="1"/>
              <a:t>Überzeugen</a:t>
            </a:r>
            <a:r>
              <a:rPr dirty="0"/>
              <a:t> Sie </a:t>
            </a:r>
            <a:r>
              <a:rPr dirty="0" err="1"/>
              <a:t>sich</a:t>
            </a:r>
            <a:r>
              <a:rPr dirty="0"/>
              <a:t> </a:t>
            </a:r>
            <a:r>
              <a:rPr dirty="0" err="1"/>
              <a:t>selbst</a:t>
            </a:r>
            <a:r>
              <a:rPr dirty="0"/>
              <a:t> von… und </a:t>
            </a:r>
            <a:r>
              <a:rPr dirty="0" err="1"/>
              <a:t>starten</a:t>
            </a:r>
            <a:r>
              <a:rPr dirty="0"/>
              <a:t> </a:t>
            </a:r>
            <a:r>
              <a:rPr dirty="0" err="1"/>
              <a:t>mit</a:t>
            </a:r>
            <a:r>
              <a:rPr dirty="0"/>
              <a:t>…</a:t>
            </a: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endParaRPr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a:t>Wann </a:t>
            </a:r>
            <a:r>
              <a:rPr dirty="0" err="1"/>
              <a:t>wollen</a:t>
            </a:r>
            <a:r>
              <a:rPr dirty="0"/>
              <a:t> Sie </a:t>
            </a:r>
            <a:r>
              <a:rPr dirty="0" err="1"/>
              <a:t>Ihre</a:t>
            </a:r>
            <a:r>
              <a:rPr dirty="0"/>
              <a:t> …. </a:t>
            </a:r>
            <a:r>
              <a:rPr dirty="0" err="1"/>
              <a:t>geliefert</a:t>
            </a:r>
            <a:r>
              <a:rPr dirty="0"/>
              <a:t> </a:t>
            </a:r>
            <a:r>
              <a:rPr dirty="0" err="1"/>
              <a:t>bekommen</a:t>
            </a:r>
            <a:r>
              <a:rPr dirty="0"/>
              <a:t>?</a:t>
            </a:r>
          </a:p>
          <a:p>
            <a:pPr marL="592666" indent="-592666" algn="l" defTabSz="457200">
              <a:buSzPct val="45000"/>
              <a:buBlip>
                <a:blip r:embed="rId4"/>
              </a:buBlip>
              <a:defRPr sz="4800" b="1">
                <a:solidFill>
                  <a:srgbClr val="2B669A"/>
                </a:solidFill>
                <a:latin typeface="Verdana"/>
                <a:ea typeface="Verdana"/>
                <a:cs typeface="Verdana"/>
                <a:sym typeface="Verdana"/>
              </a:defRPr>
            </a:pP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a:t>Für </a:t>
            </a:r>
            <a:r>
              <a:rPr dirty="0" err="1"/>
              <a:t>welche</a:t>
            </a:r>
            <a:r>
              <a:rPr dirty="0"/>
              <a:t> </a:t>
            </a:r>
            <a:r>
              <a:rPr dirty="0" err="1"/>
              <a:t>Qualität</a:t>
            </a:r>
            <a:r>
              <a:rPr dirty="0"/>
              <a:t> </a:t>
            </a:r>
            <a:r>
              <a:rPr dirty="0" err="1"/>
              <a:t>darf</a:t>
            </a:r>
            <a:r>
              <a:rPr dirty="0"/>
              <a:t> ich Ihnen </a:t>
            </a:r>
            <a:r>
              <a:rPr dirty="0" err="1"/>
              <a:t>jetzt</a:t>
            </a:r>
            <a:r>
              <a:rPr dirty="0"/>
              <a:t> </a:t>
            </a:r>
            <a:r>
              <a:rPr dirty="0" err="1"/>
              <a:t>ein</a:t>
            </a:r>
            <a:r>
              <a:rPr dirty="0"/>
              <a:t> </a:t>
            </a:r>
            <a:r>
              <a:rPr dirty="0" err="1"/>
              <a:t>Angebot</a:t>
            </a:r>
            <a:r>
              <a:rPr dirty="0"/>
              <a:t> </a:t>
            </a:r>
            <a:r>
              <a:rPr dirty="0" err="1"/>
              <a:t>machen</a:t>
            </a:r>
            <a:r>
              <a:rPr dirty="0"/>
              <a:t>?</a:t>
            </a:r>
          </a:p>
          <a:p>
            <a:pPr marL="592666" indent="-592666" algn="l" defTabSz="457200">
              <a:buSzPct val="45000"/>
              <a:buBlip>
                <a:blip r:embed="rId4"/>
              </a:buBlip>
              <a:defRPr sz="4800" b="1">
                <a:solidFill>
                  <a:srgbClr val="2B669A"/>
                </a:solidFill>
                <a:latin typeface="Verdana"/>
                <a:ea typeface="Verdana"/>
                <a:cs typeface="Verdana"/>
                <a:sym typeface="Verdana"/>
              </a:defRPr>
            </a:pP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a:t>Wenn Sie </a:t>
            </a:r>
            <a:r>
              <a:rPr dirty="0" err="1"/>
              <a:t>jetzt</a:t>
            </a:r>
            <a:r>
              <a:rPr dirty="0"/>
              <a:t> „ja </a:t>
            </a:r>
            <a:r>
              <a:rPr dirty="0" err="1"/>
              <a:t>sagen</a:t>
            </a:r>
            <a:r>
              <a:rPr dirty="0"/>
              <a:t>“, </a:t>
            </a:r>
            <a:r>
              <a:rPr dirty="0" err="1"/>
              <a:t>dann</a:t>
            </a:r>
            <a:r>
              <a:rPr dirty="0"/>
              <a:t> </a:t>
            </a:r>
            <a:r>
              <a:rPr dirty="0" err="1"/>
              <a:t>können</a:t>
            </a:r>
            <a:r>
              <a:rPr dirty="0"/>
              <a:t> Sie </a:t>
            </a:r>
            <a:r>
              <a:rPr dirty="0" err="1"/>
              <a:t>bereits</a:t>
            </a:r>
            <a:r>
              <a:rPr dirty="0"/>
              <a:t> …. </a:t>
            </a:r>
            <a:r>
              <a:rPr dirty="0" err="1"/>
              <a:t>mit</a:t>
            </a:r>
            <a:r>
              <a:rPr dirty="0"/>
              <a:t> </a:t>
            </a:r>
            <a:r>
              <a:rPr dirty="0" err="1"/>
              <a:t>Ihrer</a:t>
            </a:r>
            <a:r>
              <a:rPr dirty="0"/>
              <a:t> </a:t>
            </a:r>
            <a:r>
              <a:rPr dirty="0" err="1"/>
              <a:t>Wohlfühlenoase</a:t>
            </a:r>
            <a:r>
              <a:rPr dirty="0"/>
              <a:t> </a:t>
            </a:r>
            <a:r>
              <a:rPr dirty="0" err="1"/>
              <a:t>starten</a:t>
            </a:r>
            <a:r>
              <a:rPr dirty="0"/>
              <a:t>.</a:t>
            </a:r>
          </a:p>
          <a:p>
            <a:pPr marL="592666" indent="-592666" algn="l" defTabSz="457200">
              <a:buSzPct val="45000"/>
              <a:buBlip>
                <a:blip r:embed="rId4"/>
              </a:buBlip>
              <a:defRPr sz="4800" b="1">
                <a:solidFill>
                  <a:srgbClr val="2B669A"/>
                </a:solidFill>
                <a:latin typeface="Verdana"/>
                <a:ea typeface="Verdana"/>
                <a:cs typeface="Verdana"/>
                <a:sym typeface="Verdana"/>
              </a:defRPr>
            </a:pPr>
            <a:endParaRPr lang="de-DE" dirty="0"/>
          </a:p>
          <a:p>
            <a:pPr marL="592666" indent="-592666" algn="l" defTabSz="457200">
              <a:buSzPct val="45000"/>
              <a:buBlip>
                <a:blip r:embed="rId4"/>
              </a:buBlip>
              <a:defRPr sz="4800" b="1">
                <a:solidFill>
                  <a:srgbClr val="2B669A"/>
                </a:solidFill>
                <a:latin typeface="Verdana"/>
                <a:ea typeface="Verdana"/>
                <a:cs typeface="Verdana"/>
                <a:sym typeface="Verdana"/>
              </a:defRPr>
            </a:pPr>
            <a:r>
              <a:rPr dirty="0" err="1"/>
              <a:t>Geben</a:t>
            </a:r>
            <a:r>
              <a:rPr dirty="0"/>
              <a:t> Sie </a:t>
            </a:r>
            <a:r>
              <a:rPr dirty="0" err="1"/>
              <a:t>Ihrem</a:t>
            </a:r>
            <a:r>
              <a:rPr dirty="0"/>
              <a:t> Bad </a:t>
            </a:r>
            <a:r>
              <a:rPr dirty="0" err="1"/>
              <a:t>eine</a:t>
            </a:r>
            <a:r>
              <a:rPr dirty="0"/>
              <a:t> Chance…</a:t>
            </a:r>
          </a:p>
        </p:txBody>
      </p:sp>
      <p:grpSp>
        <p:nvGrpSpPr>
          <p:cNvPr id="3" name="Gruppieren 2">
            <a:extLst>
              <a:ext uri="{FF2B5EF4-FFF2-40B4-BE49-F238E27FC236}">
                <a16:creationId xmlns:a16="http://schemas.microsoft.com/office/drawing/2014/main" id="{A28CFA26-A42F-0AAD-161E-4442B87C5BF2}"/>
              </a:ext>
            </a:extLst>
          </p:cNvPr>
          <p:cNvGrpSpPr/>
          <p:nvPr/>
        </p:nvGrpSpPr>
        <p:grpSpPr>
          <a:xfrm>
            <a:off x="0" y="-360698"/>
            <a:ext cx="24384000" cy="2114039"/>
            <a:chOff x="0" y="-360698"/>
            <a:chExt cx="24384000" cy="2114039"/>
          </a:xfrm>
        </p:grpSpPr>
        <p:sp>
          <p:nvSpPr>
            <p:cNvPr id="5" name="Rechteck">
              <a:extLst>
                <a:ext uri="{FF2B5EF4-FFF2-40B4-BE49-F238E27FC236}">
                  <a16:creationId xmlns:a16="http://schemas.microsoft.com/office/drawing/2014/main" id="{11D1B754-1119-2E81-689A-01EE5CBADAB1}"/>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6" name="Rechteck 5">
              <a:extLst>
                <a:ext uri="{FF2B5EF4-FFF2-40B4-BE49-F238E27FC236}">
                  <a16:creationId xmlns:a16="http://schemas.microsoft.com/office/drawing/2014/main" id="{F9747E09-C5CE-49EF-96BB-C01CAEA38CE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Grafik 6">
              <a:extLst>
                <a:ext uri="{FF2B5EF4-FFF2-40B4-BE49-F238E27FC236}">
                  <a16:creationId xmlns:a16="http://schemas.microsoft.com/office/drawing/2014/main" id="{2DC72C84-0399-D885-AD64-9C029DA6A34D}"/>
                </a:ext>
              </a:extLst>
            </p:cNvPr>
            <p:cNvPicPr>
              <a:picLocks noChangeAspect="1"/>
            </p:cNvPicPr>
            <p:nvPr/>
          </p:nvPicPr>
          <p:blipFill>
            <a:blip r:embed="rId6" cstate="print"/>
            <a:stretch>
              <a:fillRect/>
            </a:stretch>
          </p:blipFill>
          <p:spPr>
            <a:xfrm>
              <a:off x="20790888" y="274886"/>
              <a:ext cx="2645433" cy="1100784"/>
            </a:xfrm>
            <a:prstGeom prst="rect">
              <a:avLst/>
            </a:prstGeom>
          </p:spPr>
        </p:pic>
      </p:grpSp>
      <p:sp>
        <p:nvSpPr>
          <p:cNvPr id="8" name="VERTRIEBS-PROZESS">
            <a:extLst>
              <a:ext uri="{FF2B5EF4-FFF2-40B4-BE49-F238E27FC236}">
                <a16:creationId xmlns:a16="http://schemas.microsoft.com/office/drawing/2014/main" id="{7CE1B088-CD6B-62AE-C44B-E6F39FD53087}"/>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ABSCHLUSS</a:t>
            </a:r>
            <a:endParaRPr dirty="0"/>
          </a:p>
        </p:txBody>
      </p:sp>
      <p:sp>
        <p:nvSpPr>
          <p:cNvPr id="4" name="BEISPIELE">
            <a:extLst>
              <a:ext uri="{FF2B5EF4-FFF2-40B4-BE49-F238E27FC236}">
                <a16:creationId xmlns:a16="http://schemas.microsoft.com/office/drawing/2014/main" id="{B631EFF9-FE5E-1E68-D5BE-5B154D4F81E5}"/>
              </a:ext>
            </a:extLst>
          </p:cNvPr>
          <p:cNvSpPr/>
          <p:nvPr/>
        </p:nvSpPr>
        <p:spPr>
          <a:xfrm>
            <a:off x="20401257" y="1926771"/>
            <a:ext cx="3424694" cy="1270001"/>
          </a:xfrm>
          <a:prstGeom prst="roundRect">
            <a:avLst>
              <a:gd name="adj" fmla="val 15000"/>
            </a:avLst>
          </a:prstGeom>
          <a:blipFill>
            <a:blip r:embed="rId7" cstate="print"/>
          </a:blip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6600" spc="924">
                <a:solidFill>
                  <a:srgbClr val="FFFFFF"/>
                </a:solidFill>
                <a:latin typeface="Impact"/>
                <a:ea typeface="Impact"/>
                <a:cs typeface="Impact"/>
                <a:sym typeface="Impact"/>
              </a:defRPr>
            </a:lvl1pPr>
          </a:lstStyle>
          <a:p>
            <a:r>
              <a:rPr sz="4000" dirty="0"/>
              <a:t>BEISPIELE</a:t>
            </a:r>
          </a:p>
        </p:txBody>
      </p:sp>
      <p:sp>
        <p:nvSpPr>
          <p:cNvPr id="9" name="Abschluss…">
            <a:extLst>
              <a:ext uri="{FF2B5EF4-FFF2-40B4-BE49-F238E27FC236}">
                <a16:creationId xmlns:a16="http://schemas.microsoft.com/office/drawing/2014/main" id="{8C9ABFD0-CA96-078B-0030-84D2A527996C}"/>
              </a:ext>
            </a:extLst>
          </p:cNvPr>
          <p:cNvSpPr txBox="1"/>
          <p:nvPr/>
        </p:nvSpPr>
        <p:spPr>
          <a:xfrm rot="20732738">
            <a:off x="108279" y="350654"/>
            <a:ext cx="4004227" cy="1375376"/>
          </a:xfrm>
          <a:prstGeom prst="rect">
            <a:avLst/>
          </a:prstGeom>
          <a:solidFill>
            <a:srgbClr val="FF9300"/>
          </a:solidFill>
          <a:ln w="127000">
            <a:solidFill>
              <a:srgbClr val="2B669A"/>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Abschluss</a:t>
            </a:r>
            <a:r>
              <a:rPr sz="4000" dirty="0">
                <a:solidFill>
                  <a:schemeClr val="bg1"/>
                </a:solidFill>
              </a:rPr>
              <a:t> </a:t>
            </a:r>
          </a:p>
          <a:p>
            <a:pPr defTabSz="457200">
              <a:defRPr sz="10000" b="1">
                <a:solidFill>
                  <a:srgbClr val="2B669A"/>
                </a:solidFill>
                <a:latin typeface="Verdana"/>
                <a:ea typeface="Verdana"/>
                <a:cs typeface="Verdana"/>
                <a:sym typeface="Verdana"/>
              </a:defRPr>
            </a:pPr>
            <a:r>
              <a:rPr lang="de-DE" sz="4000" dirty="0">
                <a:solidFill>
                  <a:schemeClr val="bg1"/>
                </a:solidFill>
              </a:rPr>
              <a:t>  </a:t>
            </a:r>
            <a:r>
              <a:rPr sz="4000" dirty="0" err="1">
                <a:solidFill>
                  <a:schemeClr val="bg1"/>
                </a:solidFill>
              </a:rPr>
              <a:t>tätigen</a:t>
            </a:r>
            <a:endParaRPr sz="4000" dirty="0">
              <a:solidFill>
                <a:schemeClr val="bg1"/>
              </a:solidFill>
            </a:endParaRPr>
          </a:p>
        </p:txBody>
      </p:sp>
    </p:spTree>
    <p:extLst>
      <p:ext uri="{BB962C8B-B14F-4D97-AF65-F5344CB8AC3E}">
        <p14:creationId xmlns:p14="http://schemas.microsoft.com/office/powerpoint/2010/main" val="192627528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F90A6295-91CE-E18A-24DF-529844ED3D82}"/>
              </a:ext>
            </a:extLst>
          </p:cNvPr>
          <p:cNvGrpSpPr/>
          <p:nvPr/>
        </p:nvGrpSpPr>
        <p:grpSpPr>
          <a:xfrm>
            <a:off x="0" y="-360698"/>
            <a:ext cx="24384000" cy="2114039"/>
            <a:chOff x="0" y="-360698"/>
            <a:chExt cx="24384000" cy="2114039"/>
          </a:xfrm>
        </p:grpSpPr>
        <p:sp>
          <p:nvSpPr>
            <p:cNvPr id="671" name="Rechteck"/>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grpSp>
          <p:nvGrpSpPr>
            <p:cNvPr id="10" name="Gruppieren 9">
              <a:extLst>
                <a:ext uri="{FF2B5EF4-FFF2-40B4-BE49-F238E27FC236}">
                  <a16:creationId xmlns:a16="http://schemas.microsoft.com/office/drawing/2014/main" id="{AA6D5FD0-DB94-65F2-02F5-6283A7896011}"/>
                </a:ext>
              </a:extLst>
            </p:cNvPr>
            <p:cNvGrpSpPr/>
            <p:nvPr/>
          </p:nvGrpSpPr>
          <p:grpSpPr>
            <a:xfrm>
              <a:off x="20214824" y="-360698"/>
              <a:ext cx="3777766" cy="2114039"/>
              <a:chOff x="16080432" y="2079665"/>
              <a:chExt cx="3777766" cy="2114039"/>
            </a:xfrm>
          </p:grpSpPr>
          <p:sp>
            <p:nvSpPr>
              <p:cNvPr id="8" name="Rechteck 7">
                <a:extLst>
                  <a:ext uri="{FF2B5EF4-FFF2-40B4-BE49-F238E27FC236}">
                    <a16:creationId xmlns:a16="http://schemas.microsoft.com/office/drawing/2014/main" id="{CDEDE6C9-21E8-C869-84BE-5129515E31AB}"/>
                  </a:ext>
                </a:extLst>
              </p:cNvPr>
              <p:cNvSpPr/>
              <p:nvPr/>
            </p:nvSpPr>
            <p:spPr>
              <a:xfrm>
                <a:off x="16080432" y="2079665"/>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6DEE5239-43A3-2395-6226-1AA4C07ED174}"/>
                  </a:ext>
                </a:extLst>
              </p:cNvPr>
              <p:cNvPicPr>
                <a:picLocks noChangeAspect="1"/>
              </p:cNvPicPr>
              <p:nvPr/>
            </p:nvPicPr>
            <p:blipFill>
              <a:blip r:embed="rId4"/>
              <a:stretch>
                <a:fillRect/>
              </a:stretch>
            </p:blipFill>
            <p:spPr>
              <a:xfrm>
                <a:off x="16656496" y="2715249"/>
                <a:ext cx="2645433" cy="1100784"/>
              </a:xfrm>
              <a:prstGeom prst="rect">
                <a:avLst/>
              </a:prstGeom>
            </p:spPr>
          </p:pic>
        </p:grpSp>
      </p:grpSp>
      <p:sp>
        <p:nvSpPr>
          <p:cNvPr id="3" name="seit 24 Jahren Unternehmer…">
            <a:extLst>
              <a:ext uri="{FF2B5EF4-FFF2-40B4-BE49-F238E27FC236}">
                <a16:creationId xmlns:a16="http://schemas.microsoft.com/office/drawing/2014/main" id="{587E1D71-6B06-BD1B-0C0A-556F1709AA6B}"/>
              </a:ext>
            </a:extLst>
          </p:cNvPr>
          <p:cNvSpPr txBox="1"/>
          <p:nvPr/>
        </p:nvSpPr>
        <p:spPr>
          <a:xfrm>
            <a:off x="4003648" y="3689648"/>
            <a:ext cx="16201800" cy="7530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„Liebe Trainer,</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Sofern es für Euch eine neue Gruppe ist, </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fügt ihr hier bitte ein paar Sätze zu Euch ein.</a:t>
            </a:r>
          </a:p>
          <a:p>
            <a:pPr lvl="8" indent="0" defTabSz="457200">
              <a:buSzPct val="45000"/>
              <a:defRPr sz="5800">
                <a:solidFill>
                  <a:srgbClr val="2B669A"/>
                </a:solidFill>
                <a:latin typeface="Comfortaa Bold"/>
                <a:ea typeface="Comfortaa Bold"/>
                <a:cs typeface="Comfortaa Bold"/>
                <a:sym typeface="Comfortaa Bold"/>
              </a:defRPr>
            </a:pPr>
            <a:r>
              <a:rPr lang="de-DE" sz="8000" b="1" i="1" dirty="0">
                <a:latin typeface="Verdana" panose="020B0604030504040204" pitchFamily="34" charset="0"/>
                <a:ea typeface="Verdana" panose="020B0604030504040204" pitchFamily="34" charset="0"/>
                <a:cs typeface="Verdana" panose="020B0604030504040204" pitchFamily="34" charset="0"/>
              </a:rPr>
              <a:t>LG Ralph“</a:t>
            </a:r>
            <a:endParaRPr sz="8000" b="1" i="1" dirty="0">
              <a:latin typeface="Verdana" panose="020B0604030504040204" pitchFamily="34" charset="0"/>
              <a:ea typeface="Verdana" panose="020B0604030504040204" pitchFamily="34" charset="0"/>
              <a:cs typeface="Verdana" panose="020B0604030504040204" pitchFamily="34" charset="0"/>
            </a:endParaRPr>
          </a:p>
        </p:txBody>
      </p:sp>
      <p:sp>
        <p:nvSpPr>
          <p:cNvPr id="5" name="WER BIN ICH?">
            <a:extLst>
              <a:ext uri="{FF2B5EF4-FFF2-40B4-BE49-F238E27FC236}">
                <a16:creationId xmlns:a16="http://schemas.microsoft.com/office/drawing/2014/main" id="{A3E180BC-1BAA-EFAB-6209-12182CDD93DC}"/>
              </a:ext>
            </a:extLst>
          </p:cNvPr>
          <p:cNvSpPr txBox="1"/>
          <p:nvPr/>
        </p:nvSpPr>
        <p:spPr>
          <a:xfrm>
            <a:off x="2937570" y="-110922"/>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WER </a:t>
            </a:r>
            <a:r>
              <a:rPr lang="de-DE" dirty="0"/>
              <a:t>bin ich </a:t>
            </a:r>
            <a:r>
              <a:rPr dirty="0"/>
              <a:t>?</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5D38-816E-0AA5-D452-BCF887993991}"/>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840A1556-317C-778A-EE5C-33ECDE0F3AB2}"/>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0AAA3B39-BDBD-69F5-3AE1-B848FDF7C5F1}"/>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08842216-1889-EFA8-D6C5-A043BEE5DE8B}"/>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874" name="pasted-image.pdf" descr="pasted-image.pdf">
            <a:extLst>
              <a:ext uri="{FF2B5EF4-FFF2-40B4-BE49-F238E27FC236}">
                <a16:creationId xmlns:a16="http://schemas.microsoft.com/office/drawing/2014/main" id="{DA7E7558-BF1B-9FB4-CF7F-C6DA28FFBBE3}"/>
              </a:ext>
            </a:extLst>
          </p:cNvPr>
          <p:cNvPicPr>
            <a:picLocks noChangeAspect="1"/>
          </p:cNvPicPr>
          <p:nvPr/>
        </p:nvPicPr>
        <p:blipFill>
          <a:blip r:embed="rId3"/>
          <a:stretch>
            <a:fillRect/>
          </a:stretch>
        </p:blipFill>
        <p:spPr>
          <a:xfrm>
            <a:off x="2724602" y="2472105"/>
            <a:ext cx="19633681" cy="10299450"/>
          </a:xfrm>
          <a:prstGeom prst="rect">
            <a:avLst/>
          </a:prstGeom>
          <a:ln w="12700">
            <a:miter lim="400000"/>
          </a:ln>
        </p:spPr>
      </p:pic>
      <p:pic>
        <p:nvPicPr>
          <p:cNvPr id="1875" name="Oval Oval" descr="Oval Oval">
            <a:extLst>
              <a:ext uri="{FF2B5EF4-FFF2-40B4-BE49-F238E27FC236}">
                <a16:creationId xmlns:a16="http://schemas.microsoft.com/office/drawing/2014/main" id="{E9EB49A0-E441-4233-1F4E-2CC52DF465F9}"/>
              </a:ext>
            </a:extLst>
          </p:cNvPr>
          <p:cNvPicPr>
            <a:picLocks/>
          </p:cNvPicPr>
          <p:nvPr/>
        </p:nvPicPr>
        <p:blipFill>
          <a:blip r:embed="rId4"/>
          <a:stretch>
            <a:fillRect/>
          </a:stretch>
        </p:blipFill>
        <p:spPr>
          <a:xfrm>
            <a:off x="2702725" y="5489848"/>
            <a:ext cx="4376707" cy="1368152"/>
          </a:xfrm>
          <a:prstGeom prst="rect">
            <a:avLst/>
          </a:prstGeom>
          <a:effectLst>
            <a:outerShdw blurRad="50800" dist="25400" dir="5400000" rotWithShape="0">
              <a:srgbClr val="000000">
                <a:alpha val="68852"/>
              </a:srgbClr>
            </a:outerShdw>
          </a:effectLst>
        </p:spPr>
      </p:pic>
      <p:grpSp>
        <p:nvGrpSpPr>
          <p:cNvPr id="2" name="Gruppieren 1">
            <a:extLst>
              <a:ext uri="{FF2B5EF4-FFF2-40B4-BE49-F238E27FC236}">
                <a16:creationId xmlns:a16="http://schemas.microsoft.com/office/drawing/2014/main" id="{617AF430-056A-E902-C68D-95794ABF0A4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20ACA6F7-6E89-1C16-986B-9DA3B6D35EEB}"/>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1E778620-B37C-4ED1-6BC5-A560C8B7C46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5A5BEE9F-9533-D52A-A6F9-63D1E909ECE6}"/>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4B2526BE-39EA-7E6E-D891-D9FE62CF3AF0}"/>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7" name="Textfeld 6">
            <a:extLst>
              <a:ext uri="{FF2B5EF4-FFF2-40B4-BE49-F238E27FC236}">
                <a16:creationId xmlns:a16="http://schemas.microsoft.com/office/drawing/2014/main" id="{5008EC3D-7705-9B89-C55E-1B1D38757937}"/>
              </a:ext>
            </a:extLst>
          </p:cNvPr>
          <p:cNvSpPr txBox="1"/>
          <p:nvPr/>
        </p:nvSpPr>
        <p:spPr>
          <a:xfrm>
            <a:off x="3434254" y="5866184"/>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12035232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C6463-DFC3-AC90-49FE-A6DE24B7FF44}"/>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00092B4-61FB-ED67-9A25-AEC6D01FB024}"/>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094C001-5CAE-1830-AA13-058B8ABF3529}"/>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E40642B1-1CA1-BDD1-8025-1F536138AFEE}"/>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9BDA55AB-2D3C-4C13-6BCC-063A47D1226A}"/>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ED2B2BA-D77A-5C40-F5F8-B5BEA6257AE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C9D7CFB-B6A0-74E7-5ADA-F351A121F59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8046C555-98A4-180A-1466-E001E148D42A}"/>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CCA21692-C007-37E6-3898-88192AE540EF}"/>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E3B08A79-16F9-7909-AD7B-C6D90310B551}"/>
              </a:ext>
            </a:extLst>
          </p:cNvPr>
          <p:cNvSpPr txBox="1"/>
          <p:nvPr/>
        </p:nvSpPr>
        <p:spPr>
          <a:xfrm>
            <a:off x="2027282" y="3759076"/>
            <a:ext cx="18728091" cy="5684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buSzPct val="45000"/>
              <a:defRPr sz="4800" b="1">
                <a:solidFill>
                  <a:srgbClr val="2B669A"/>
                </a:solidFill>
                <a:latin typeface="Verdana"/>
                <a:ea typeface="Verdana"/>
                <a:cs typeface="Verdana"/>
                <a:sym typeface="Verdana"/>
              </a:defRPr>
            </a:pPr>
            <a:r>
              <a:rPr lang="de-DE" sz="6000" dirty="0">
                <a:sym typeface="Verdana"/>
              </a:rPr>
              <a:t>Cross-Selling ist kein „Zusatzverkauf“, sondern</a:t>
            </a:r>
          </a:p>
          <a:p>
            <a:pPr defTabSz="457200">
              <a:buSzPct val="45000"/>
              <a:defRPr sz="4800" b="1">
                <a:solidFill>
                  <a:srgbClr val="2B669A"/>
                </a:solidFill>
                <a:latin typeface="Verdana"/>
                <a:ea typeface="Verdana"/>
                <a:cs typeface="Verdana"/>
                <a:sym typeface="Verdana"/>
              </a:defRPr>
            </a:pPr>
            <a:endParaRPr lang="de-DE" sz="6000" dirty="0">
              <a:sym typeface="Verdana"/>
            </a:endParaRPr>
          </a:p>
          <a:p>
            <a:pPr defTabSz="457200">
              <a:buSzPct val="45000"/>
              <a:defRPr sz="4800" b="1">
                <a:solidFill>
                  <a:srgbClr val="2B669A"/>
                </a:solidFill>
                <a:latin typeface="Verdana"/>
                <a:ea typeface="Verdana"/>
                <a:cs typeface="Verdana"/>
                <a:sym typeface="Verdana"/>
              </a:defRPr>
            </a:pPr>
            <a:r>
              <a:rPr lang="de-DE" sz="6000" b="1" u="sng" dirty="0">
                <a:sym typeface="Verdana"/>
              </a:rPr>
              <a:t>„Unterlassene Hilfeleistung“</a:t>
            </a:r>
            <a:r>
              <a:rPr lang="de-DE" sz="6000" dirty="0">
                <a:sym typeface="Verdana"/>
              </a:rPr>
              <a:t>,</a:t>
            </a:r>
          </a:p>
          <a:p>
            <a:pPr defTabSz="457200">
              <a:buSzPct val="45000"/>
              <a:defRPr sz="4800" b="1">
                <a:solidFill>
                  <a:srgbClr val="2B669A"/>
                </a:solidFill>
                <a:latin typeface="Verdana"/>
                <a:ea typeface="Verdana"/>
                <a:cs typeface="Verdana"/>
                <a:sym typeface="Verdana"/>
              </a:defRPr>
            </a:pPr>
            <a:endParaRPr lang="de-DE" sz="6000" dirty="0">
              <a:sym typeface="Verdana"/>
            </a:endParaRPr>
          </a:p>
          <a:p>
            <a:pPr defTabSz="457200">
              <a:buSzPct val="45000"/>
              <a:defRPr sz="4800" b="1">
                <a:solidFill>
                  <a:srgbClr val="2B669A"/>
                </a:solidFill>
                <a:latin typeface="Verdana"/>
                <a:ea typeface="Verdana"/>
                <a:cs typeface="Verdana"/>
                <a:sym typeface="Verdana"/>
              </a:defRPr>
            </a:pPr>
            <a:r>
              <a:rPr lang="de-DE" sz="6000" dirty="0">
                <a:sym typeface="Verdana"/>
              </a:rPr>
              <a:t>wenn man es </a:t>
            </a:r>
            <a:r>
              <a:rPr lang="de-DE" sz="6000" i="1" u="sng" dirty="0">
                <a:sym typeface="Verdana"/>
              </a:rPr>
              <a:t>nicht</a:t>
            </a:r>
            <a:r>
              <a:rPr lang="de-DE" sz="6000" dirty="0">
                <a:sym typeface="Verdana"/>
              </a:rPr>
              <a:t> tut.</a:t>
            </a:r>
            <a:endParaRPr lang="de-DE" sz="6000" i="1" dirty="0"/>
          </a:p>
        </p:txBody>
      </p:sp>
      <p:sp>
        <p:nvSpPr>
          <p:cNvPr id="8" name="Textfeld 7">
            <a:extLst>
              <a:ext uri="{FF2B5EF4-FFF2-40B4-BE49-F238E27FC236}">
                <a16:creationId xmlns:a16="http://schemas.microsoft.com/office/drawing/2014/main" id="{E18B90A1-9A78-6982-A39C-EEC67072C12C}"/>
              </a:ext>
            </a:extLst>
          </p:cNvPr>
          <p:cNvSpPr txBox="1"/>
          <p:nvPr/>
        </p:nvSpPr>
        <p:spPr>
          <a:xfrm rot="843804">
            <a:off x="16041069" y="6144344"/>
            <a:ext cx="5438929"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5000" b="1" i="0" u="none" strike="noStrike" cap="none" spc="0" normalizeH="0" baseline="0" dirty="0">
                <a:ln>
                  <a:noFill/>
                </a:ln>
                <a:solidFill>
                  <a:srgbClr val="C00000"/>
                </a:solidFill>
                <a:effectLst/>
                <a:uFillTx/>
                <a:latin typeface="+mn-lt"/>
                <a:ea typeface="+mn-ea"/>
                <a:cs typeface="+mn-cs"/>
                <a:sym typeface="Wingdings" pitchFamily="2" charset="2"/>
              </a:rPr>
              <a:t> </a:t>
            </a:r>
            <a:r>
              <a:rPr kumimoji="0" lang="de-DE" sz="5000" b="1" i="0" u="none" strike="noStrike" cap="none" spc="0" normalizeH="0" baseline="0" dirty="0">
                <a:ln>
                  <a:noFill/>
                </a:ln>
                <a:solidFill>
                  <a:srgbClr val="C00000"/>
                </a:solidFill>
                <a:effectLst/>
                <a:uFillTx/>
                <a:latin typeface="+mn-lt"/>
                <a:ea typeface="+mn-ea"/>
                <a:cs typeface="+mn-cs"/>
                <a:sym typeface="Helvetica Light"/>
              </a:rPr>
              <a:t>§ 323c StGB </a:t>
            </a:r>
            <a:r>
              <a:rPr kumimoji="0" lang="de-DE" sz="5000" b="1" i="0" u="none" strike="noStrike" cap="none" spc="0" normalizeH="0" baseline="0" dirty="0">
                <a:ln>
                  <a:noFill/>
                </a:ln>
                <a:solidFill>
                  <a:srgbClr val="C00000"/>
                </a:solidFill>
                <a:effectLst/>
                <a:uFillTx/>
                <a:latin typeface="+mn-lt"/>
                <a:ea typeface="+mn-ea"/>
                <a:cs typeface="+mn-cs"/>
                <a:sym typeface="Wingdings" pitchFamily="2" charset="2"/>
              </a:rPr>
              <a:t> </a:t>
            </a:r>
            <a:endParaRPr kumimoji="0" lang="de-DE" sz="5000" b="1" i="0" u="none" strike="noStrike" cap="none" spc="0" normalizeH="0" baseline="0" dirty="0">
              <a:ln>
                <a:noFill/>
              </a:ln>
              <a:solidFill>
                <a:srgbClr val="C00000"/>
              </a:solidFill>
              <a:effectLst/>
              <a:uFillTx/>
              <a:latin typeface="+mn-lt"/>
              <a:ea typeface="+mn-ea"/>
              <a:cs typeface="+mn-cs"/>
              <a:sym typeface="Helvetica Light"/>
            </a:endParaRPr>
          </a:p>
        </p:txBody>
      </p:sp>
    </p:spTree>
    <p:extLst>
      <p:ext uri="{BB962C8B-B14F-4D97-AF65-F5344CB8AC3E}">
        <p14:creationId xmlns:p14="http://schemas.microsoft.com/office/powerpoint/2010/main" val="2671779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238ED-9F87-C67C-509B-E50566D0CA3A}"/>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C37D06B1-B16A-E144-4EDD-405437918805}"/>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632DC712-FD85-E83B-1781-104AEB5F932E}"/>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132DFF36-CE32-D886-53E1-E42E2AFF9166}"/>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443614F9-A5C6-AA24-B0C8-BC9B639BB3F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E9D8785E-8E53-4967-8456-E3DB3F3EBC7A}"/>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41284DE-6D2A-65CF-5913-96E9A1A08D9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ADE4148A-518B-A798-1CA7-BA597830B0C9}"/>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F5FBE1DD-2013-2012-AE04-B42DD7E5D825}"/>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9808AC88-AB29-288C-4143-8AF8D9B3F087}"/>
              </a:ext>
            </a:extLst>
          </p:cNvPr>
          <p:cNvSpPr txBox="1"/>
          <p:nvPr/>
        </p:nvSpPr>
        <p:spPr>
          <a:xfrm>
            <a:off x="1894857" y="2220691"/>
            <a:ext cx="20527914" cy="1713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buSzPct val="45000"/>
              <a:defRPr sz="4800" b="1">
                <a:solidFill>
                  <a:srgbClr val="2B669A"/>
                </a:solidFill>
                <a:latin typeface="Verdana"/>
                <a:ea typeface="Verdana"/>
                <a:cs typeface="Verdana"/>
                <a:sym typeface="Verdana"/>
              </a:defRPr>
            </a:pPr>
            <a:r>
              <a:rPr lang="de-DE" sz="5400" u="sng" dirty="0"/>
              <a:t>Cross-Selling im Profiverkauf</a:t>
            </a:r>
          </a:p>
          <a:p>
            <a:pPr algn="l" defTabSz="457200">
              <a:buSzPct val="100000"/>
              <a:defRPr sz="4800" b="1">
                <a:solidFill>
                  <a:srgbClr val="2B669A"/>
                </a:solidFill>
                <a:latin typeface="Verdana"/>
                <a:ea typeface="Verdana"/>
                <a:cs typeface="Verdana"/>
                <a:sym typeface="Verdana"/>
              </a:defRPr>
            </a:pPr>
            <a:endParaRPr lang="de-DE" sz="4800" dirty="0">
              <a:sym typeface="Verdana"/>
            </a:endParaRPr>
          </a:p>
        </p:txBody>
      </p:sp>
      <p:sp>
        <p:nvSpPr>
          <p:cNvPr id="8" name="Textfeld 7">
            <a:extLst>
              <a:ext uri="{FF2B5EF4-FFF2-40B4-BE49-F238E27FC236}">
                <a16:creationId xmlns:a16="http://schemas.microsoft.com/office/drawing/2014/main" id="{160344ED-7C51-40B8-320B-E77906D8AAE3}"/>
              </a:ext>
            </a:extLst>
          </p:cNvPr>
          <p:cNvSpPr txBox="1"/>
          <p:nvPr/>
        </p:nvSpPr>
        <p:spPr>
          <a:xfrm>
            <a:off x="2230554" y="4053093"/>
            <a:ext cx="20527914" cy="71711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4400" b="1" i="0"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Die Kernbotschaft:</a:t>
            </a:r>
            <a:r>
              <a:rPr lang="de-DE" sz="4400" b="0" i="0" u="none" strike="noStrike"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 </a:t>
            </a:r>
          </a:p>
          <a:p>
            <a:endParaRPr lang="de-DE" sz="2000" b="0" i="0" u="none" strike="noStrike" dirty="0">
              <a:solidFill>
                <a:srgbClr val="2A669A"/>
              </a:solidFill>
              <a:effectLst/>
              <a:latin typeface="Verdana" panose="020B0604030504040204" pitchFamily="34" charset="0"/>
              <a:ea typeface="Verdana" panose="020B0604030504040204" pitchFamily="34" charset="0"/>
              <a:cs typeface="Verdana" panose="020B0604030504040204" pitchFamily="34" charset="0"/>
            </a:endParaRPr>
          </a:p>
          <a:p>
            <a:r>
              <a:rPr lang="de-DE" sz="4400" b="1" i="0" u="none" strike="noStrike"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„Wenn der Kunde auf seiner Baustelle steht und das Projekt stoppt, weil eine Kleinigkeit fehlt, hat der Verkäufer versagt.“</a:t>
            </a:r>
          </a:p>
          <a:p>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defTabSz="457200">
              <a:buSzPct val="45000"/>
              <a:defRPr sz="4800" b="1">
                <a:solidFill>
                  <a:srgbClr val="2B669A"/>
                </a:solidFill>
                <a:latin typeface="Verdana"/>
                <a:ea typeface="Verdana"/>
                <a:cs typeface="Verdana"/>
                <a:sym typeface="Verdana"/>
              </a:defRPr>
            </a:pPr>
            <a:endParaRPr lang="de-DE" sz="4400" u="sng" dirty="0"/>
          </a:p>
          <a:p>
            <a:pPr defTabSz="457200">
              <a:buSzPct val="45000"/>
              <a:defRPr sz="4800" b="1">
                <a:solidFill>
                  <a:srgbClr val="2B669A"/>
                </a:solidFill>
                <a:latin typeface="Verdana"/>
                <a:ea typeface="Verdana"/>
                <a:cs typeface="Verdana"/>
                <a:sym typeface="Verdana"/>
              </a:defRPr>
            </a:pPr>
            <a:r>
              <a:rPr lang="de-DE" sz="4400" dirty="0">
                <a:sym typeface="Verdana"/>
              </a:rPr>
              <a:t>Cross-Selling im Profiverkauf ist Mitdenken. Wer dem Profi hilft, seine Baustelle reibungslos durchzuziehen, gewinnt nicht nur Umsatz, sondern </a:t>
            </a:r>
            <a:r>
              <a:rPr lang="de-DE" sz="4400" u="sng" dirty="0">
                <a:sym typeface="Verdana"/>
              </a:rPr>
              <a:t>unerschütterliche Loyalität</a:t>
            </a:r>
            <a:r>
              <a:rPr lang="de-DE" sz="4400" dirty="0">
                <a:sym typeface="Verdana"/>
              </a:rPr>
              <a:t>.</a:t>
            </a:r>
          </a:p>
          <a:p>
            <a:endPar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273036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BA48-5617-081B-F8EB-D2522E1A357A}"/>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834B5A83-2915-A6AD-9E95-2EEC79B8A4AD}"/>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6F2C050-B44C-9559-6C56-1EF2C58105B0}"/>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E478DDEC-F8C9-0132-107B-2A8900C83B53}"/>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BB3C091C-7F89-45E4-E2E3-AF75CC85BA3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EA1B1C9-5216-FCB8-08E3-C54570B17FB0}"/>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E1879D78-CB1F-6870-87CB-8DEF14F51C1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D91F6099-4703-63F1-5093-5AFE2947285D}"/>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36C4DC3F-42B8-BC17-870A-DA7B97BE1155}"/>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8B0AECE7-271E-ADBB-849D-D3B953DA17F2}"/>
              </a:ext>
            </a:extLst>
          </p:cNvPr>
          <p:cNvSpPr txBox="1"/>
          <p:nvPr/>
        </p:nvSpPr>
        <p:spPr>
          <a:xfrm>
            <a:off x="1894857" y="2220691"/>
            <a:ext cx="20527914" cy="8269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buSzPct val="100000"/>
              <a:defRPr sz="4800" b="1">
                <a:solidFill>
                  <a:srgbClr val="2B669A"/>
                </a:solidFill>
                <a:latin typeface="Verdana"/>
                <a:ea typeface="Verdana"/>
                <a:cs typeface="Verdana"/>
                <a:sym typeface="Verdana"/>
              </a:defRPr>
            </a:pPr>
            <a:r>
              <a:rPr lang="de-DE" sz="4800" u="sng" dirty="0">
                <a:sym typeface="Verdana"/>
              </a:rPr>
              <a:t>Die Baustellen-Stopp-Vermeidungsstrategie</a:t>
            </a:r>
          </a:p>
          <a:p>
            <a:pPr algn="l" defTabSz="457200">
              <a:buSzPct val="100000"/>
              <a:defRPr sz="4800" b="1">
                <a:solidFill>
                  <a:srgbClr val="2B669A"/>
                </a:solidFill>
                <a:latin typeface="Verdana"/>
                <a:ea typeface="Verdana"/>
                <a:cs typeface="Verdana"/>
                <a:sym typeface="Verdana"/>
              </a:defRPr>
            </a:pPr>
            <a:endParaRPr lang="de-DE" sz="4400" dirty="0">
              <a:sym typeface="Verdana"/>
            </a:endParaRPr>
          </a:p>
          <a:p>
            <a:pPr algn="l" defTabSz="457200">
              <a:buSzPct val="100000"/>
              <a:defRPr sz="4800" b="1">
                <a:solidFill>
                  <a:srgbClr val="2B669A"/>
                </a:solidFill>
                <a:latin typeface="Verdana"/>
                <a:ea typeface="Verdana"/>
                <a:cs typeface="Verdana"/>
                <a:sym typeface="Verdana"/>
              </a:defRPr>
            </a:pPr>
            <a:endParaRPr lang="de-DE" sz="4400" dirty="0">
              <a:sym typeface="Verdana"/>
            </a:endParaRPr>
          </a:p>
          <a:p>
            <a:pPr algn="l" defTabSz="457200">
              <a:buSzPct val="100000"/>
              <a:defRPr sz="4800" b="1">
                <a:solidFill>
                  <a:srgbClr val="2B669A"/>
                </a:solidFill>
                <a:latin typeface="Verdana"/>
                <a:ea typeface="Verdana"/>
                <a:cs typeface="Verdana"/>
                <a:sym typeface="Verdana"/>
              </a:defRPr>
            </a:pPr>
            <a:r>
              <a:rPr lang="de-DE" sz="4400" b="1" dirty="0">
                <a:sym typeface="Verdana"/>
              </a:rPr>
              <a:t>Der Gedanke:</a:t>
            </a:r>
            <a:r>
              <a:rPr lang="de-DE" sz="4400" dirty="0">
                <a:sym typeface="Verdana"/>
              </a:rPr>
              <a:t> </a:t>
            </a:r>
          </a:p>
          <a:p>
            <a:pPr algn="l" defTabSz="457200">
              <a:buSzPct val="100000"/>
              <a:defRPr sz="4800" b="1">
                <a:solidFill>
                  <a:srgbClr val="2B669A"/>
                </a:solidFill>
                <a:latin typeface="Verdana"/>
                <a:ea typeface="Verdana"/>
                <a:cs typeface="Verdana"/>
                <a:sym typeface="Verdana"/>
              </a:defRPr>
            </a:pPr>
            <a:endParaRPr lang="de-DE" sz="2000" dirty="0">
              <a:sym typeface="Verdana"/>
            </a:endParaRPr>
          </a:p>
          <a:p>
            <a:pPr defTabSz="457200">
              <a:buSzPct val="100000"/>
              <a:defRPr sz="4800" b="1">
                <a:solidFill>
                  <a:srgbClr val="2B669A"/>
                </a:solidFill>
                <a:latin typeface="Verdana"/>
                <a:ea typeface="Verdana"/>
                <a:cs typeface="Verdana"/>
                <a:sym typeface="Verdana"/>
              </a:defRPr>
            </a:pPr>
            <a:r>
              <a:rPr lang="de-DE" sz="4400" dirty="0">
                <a:sym typeface="Verdana"/>
              </a:rPr>
              <a:t>Das Cross-Selling-Produkt so verkaufen, dass der Profi denkt: </a:t>
            </a:r>
            <a:r>
              <a:rPr lang="de-DE" sz="4400" i="1" dirty="0">
                <a:sym typeface="Verdana"/>
              </a:rPr>
              <a:t>„Danke, dass du mitgedacht hast!“</a:t>
            </a:r>
          </a:p>
          <a:p>
            <a:pPr algn="l" defTabSz="457200">
              <a:buSzPct val="100000"/>
              <a:defRPr sz="4800" b="1">
                <a:solidFill>
                  <a:srgbClr val="2B669A"/>
                </a:solidFill>
                <a:latin typeface="Verdana"/>
                <a:ea typeface="Verdana"/>
                <a:cs typeface="Verdana"/>
                <a:sym typeface="Verdana"/>
              </a:defRPr>
            </a:pPr>
            <a:endParaRPr lang="de-DE" sz="4400" i="1" dirty="0">
              <a:sym typeface="Verdana"/>
            </a:endParaRPr>
          </a:p>
          <a:p>
            <a:pPr algn="l" defTabSz="457200">
              <a:buSzPct val="100000"/>
              <a:defRPr sz="4800" b="1">
                <a:solidFill>
                  <a:srgbClr val="2B669A"/>
                </a:solidFill>
                <a:latin typeface="Verdana"/>
                <a:ea typeface="Verdana"/>
                <a:cs typeface="Verdana"/>
                <a:sym typeface="Verdana"/>
              </a:defRPr>
            </a:pPr>
            <a:endParaRPr lang="de-DE" sz="4400" i="1" dirty="0">
              <a:sym typeface="Verdana"/>
            </a:endParaRPr>
          </a:p>
          <a:p>
            <a:pPr algn="l" defTabSz="457200">
              <a:buSzPct val="100000"/>
              <a:defRPr sz="4800" b="1">
                <a:solidFill>
                  <a:srgbClr val="2B669A"/>
                </a:solidFill>
                <a:latin typeface="Verdana"/>
                <a:ea typeface="Verdana"/>
                <a:cs typeface="Verdana"/>
                <a:sym typeface="Verdana"/>
              </a:defRPr>
            </a:pPr>
            <a:r>
              <a:rPr lang="de-DE" sz="4400" dirty="0">
                <a:sym typeface="Verdana"/>
              </a:rPr>
              <a:t>Die Ansprache:</a:t>
            </a:r>
          </a:p>
          <a:p>
            <a:pPr algn="l" defTabSz="457200">
              <a:buSzPct val="100000"/>
              <a:defRPr sz="4800" b="1">
                <a:solidFill>
                  <a:srgbClr val="2B669A"/>
                </a:solidFill>
                <a:latin typeface="Verdana"/>
                <a:ea typeface="Verdana"/>
                <a:cs typeface="Verdana"/>
                <a:sym typeface="Verdana"/>
              </a:defRPr>
            </a:pPr>
            <a:endParaRPr lang="de-DE" sz="2000" dirty="0">
              <a:sym typeface="Verdana"/>
            </a:endParaRPr>
          </a:p>
          <a:p>
            <a:pPr defTabSz="457200">
              <a:buSzPct val="100000"/>
              <a:defRPr sz="4800" b="1">
                <a:solidFill>
                  <a:srgbClr val="2B669A"/>
                </a:solidFill>
                <a:latin typeface="Verdana"/>
                <a:ea typeface="Verdana"/>
                <a:cs typeface="Verdana"/>
                <a:sym typeface="Verdana"/>
              </a:defRPr>
            </a:pPr>
            <a:r>
              <a:rPr lang="de-DE" sz="4400" i="1" dirty="0">
                <a:sym typeface="Verdana"/>
              </a:rPr>
              <a:t>„Lass uns kurz gemeinsam feststellen, was Du auf jeden Fall noch brauchst, damit Deine Baustelle reibungslos läuft.“</a:t>
            </a:r>
          </a:p>
        </p:txBody>
      </p:sp>
    </p:spTree>
    <p:extLst>
      <p:ext uri="{BB962C8B-B14F-4D97-AF65-F5344CB8AC3E}">
        <p14:creationId xmlns:p14="http://schemas.microsoft.com/office/powerpoint/2010/main" val="332869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62019-DF61-181D-087B-448F9A06A210}"/>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F2E198BB-5FD4-3C17-1246-76C7CECC2385}"/>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1B6391C1-DDFE-4B24-99E0-4689ED0E40D8}"/>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BAF86EB3-F435-FB94-A0D1-DE0114823CF8}"/>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E2C2A760-7233-47B1-3335-AC64F6CE4BD2}"/>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083B16A-F129-242D-B9AD-62E0EEC6F8B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F9BB8F9-FDDD-2C71-C3FF-B78651463B2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09F46B50-F942-5679-3F09-9DE5EA1AA852}"/>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71C96EF-2FF7-27F6-F28C-F137FA5A6049}"/>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425EA79D-9904-8142-2A66-0ECF87DE830B}"/>
              </a:ext>
            </a:extLst>
          </p:cNvPr>
          <p:cNvSpPr txBox="1"/>
          <p:nvPr/>
        </p:nvSpPr>
        <p:spPr>
          <a:xfrm>
            <a:off x="2250325" y="2220691"/>
            <a:ext cx="18898681" cy="975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457200">
              <a:buSzPct val="45000"/>
              <a:defRPr sz="4800" b="1">
                <a:solidFill>
                  <a:srgbClr val="2B669A"/>
                </a:solidFill>
                <a:latin typeface="Verdana"/>
                <a:ea typeface="Verdana"/>
                <a:cs typeface="Verdana"/>
                <a:sym typeface="Verdana"/>
              </a:defRPr>
            </a:pPr>
            <a:r>
              <a:rPr lang="de-DE" sz="5400" dirty="0">
                <a:sym typeface="Verdana"/>
              </a:rPr>
              <a:t>Drei goldene Regeln für den Tresen</a:t>
            </a:r>
          </a:p>
        </p:txBody>
      </p:sp>
      <p:graphicFrame>
        <p:nvGraphicFramePr>
          <p:cNvPr id="8" name="Tabelle 7">
            <a:extLst>
              <a:ext uri="{FF2B5EF4-FFF2-40B4-BE49-F238E27FC236}">
                <a16:creationId xmlns:a16="http://schemas.microsoft.com/office/drawing/2014/main" id="{A8870C78-0763-3966-6990-9E4A4843297C}"/>
              </a:ext>
            </a:extLst>
          </p:cNvPr>
          <p:cNvGraphicFramePr>
            <a:graphicFrameLocks noGrp="1"/>
          </p:cNvGraphicFramePr>
          <p:nvPr/>
        </p:nvGraphicFramePr>
        <p:xfrm>
          <a:off x="13066242" y="3913850"/>
          <a:ext cx="10636894" cy="7315200"/>
        </p:xfrm>
        <a:graphic>
          <a:graphicData uri="http://schemas.openxmlformats.org/drawingml/2006/table">
            <a:tbl>
              <a:tblPr/>
              <a:tblGrid>
                <a:gridCol w="10636894">
                  <a:extLst>
                    <a:ext uri="{9D8B030D-6E8A-4147-A177-3AD203B41FA5}">
                      <a16:colId xmlns:a16="http://schemas.microsoft.com/office/drawing/2014/main" val="210940567"/>
                    </a:ext>
                  </a:extLst>
                </a:gridCol>
              </a:tblGrid>
              <a:tr h="0">
                <a:tc>
                  <a:txBody>
                    <a:bodyPr/>
                    <a:lstStyle/>
                    <a:p>
                      <a:pPr>
                        <a:buNone/>
                      </a:pPr>
                      <a:r>
                        <a:rPr lang="de-DE" sz="6000" b="1" dirty="0">
                          <a:solidFill>
                            <a:srgbClr val="2A669A"/>
                          </a:solidFill>
                          <a:effectLst/>
                          <a:latin typeface="Google Sans Text"/>
                        </a:rPr>
                        <a:t>Do</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70348041"/>
                  </a:ext>
                </a:extLst>
              </a:tr>
              <a:tr h="0">
                <a:tc>
                  <a:txBody>
                    <a:bodyPr/>
                    <a:lstStyle/>
                    <a:p>
                      <a:pPr>
                        <a:buNone/>
                      </a:pPr>
                      <a:r>
                        <a:rPr lang="de-DE" sz="4400" b="1" dirty="0">
                          <a:solidFill>
                            <a:srgbClr val="2A669A"/>
                          </a:solidFill>
                          <a:effectLst/>
                          <a:latin typeface="Google Sans Text"/>
                        </a:rPr>
                        <a:t>Offene Fragen stellen:</a:t>
                      </a:r>
                      <a:r>
                        <a:rPr lang="de-DE" sz="4400" dirty="0">
                          <a:solidFill>
                            <a:srgbClr val="2A669A"/>
                          </a:solidFill>
                          <a:effectLst/>
                          <a:latin typeface="Google Sans Text"/>
                        </a:rPr>
                        <a:t> „Wie sieht es mit dem Zubehör aus?“</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59456994"/>
                  </a:ext>
                </a:extLst>
              </a:tr>
              <a:tr h="0">
                <a:tc>
                  <a:txBody>
                    <a:bodyPr/>
                    <a:lstStyle/>
                    <a:p>
                      <a:pPr>
                        <a:buNone/>
                      </a:pPr>
                      <a:r>
                        <a:rPr lang="de-DE" sz="4400" b="1" dirty="0">
                          <a:solidFill>
                            <a:srgbClr val="2A669A"/>
                          </a:solidFill>
                          <a:effectLst/>
                          <a:latin typeface="Google Sans Text"/>
                        </a:rPr>
                        <a:t>Begründen:</a:t>
                      </a:r>
                      <a:r>
                        <a:rPr lang="de-DE" sz="4400" dirty="0">
                          <a:solidFill>
                            <a:srgbClr val="2A669A"/>
                          </a:solidFill>
                          <a:effectLst/>
                          <a:latin typeface="Google Sans Text"/>
                        </a:rPr>
                        <a:t> „Weil die Farbe auf diesem Putz sonst nicht deckt...“</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52217065"/>
                  </a:ext>
                </a:extLst>
              </a:tr>
              <a:tr h="0">
                <a:tc>
                  <a:txBody>
                    <a:bodyPr/>
                    <a:lstStyle/>
                    <a:p>
                      <a:pPr>
                        <a:buNone/>
                      </a:pPr>
                      <a:r>
                        <a:rPr lang="de-DE" sz="4400" b="1" dirty="0">
                          <a:solidFill>
                            <a:srgbClr val="2A669A"/>
                          </a:solidFill>
                          <a:effectLst/>
                          <a:latin typeface="Google Sans Text"/>
                        </a:rPr>
                        <a:t>Experten-Status nutzen:</a:t>
                      </a:r>
                      <a:r>
                        <a:rPr lang="de-DE" sz="4400" dirty="0">
                          <a:solidFill>
                            <a:srgbClr val="2A669A"/>
                          </a:solidFill>
                          <a:effectLst/>
                          <a:latin typeface="Google Sans Text"/>
                        </a:rPr>
                        <a:t> „Ich empfehle dazu immer...“</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19814120"/>
                  </a:ext>
                </a:extLst>
              </a:tr>
            </a:tbl>
          </a:graphicData>
        </a:graphic>
      </p:graphicFrame>
      <p:graphicFrame>
        <p:nvGraphicFramePr>
          <p:cNvPr id="10" name="Tabelle 9">
            <a:extLst>
              <a:ext uri="{FF2B5EF4-FFF2-40B4-BE49-F238E27FC236}">
                <a16:creationId xmlns:a16="http://schemas.microsoft.com/office/drawing/2014/main" id="{E1D79444-E891-FF21-51F4-DAFE6993CEE1}"/>
              </a:ext>
            </a:extLst>
          </p:cNvPr>
          <p:cNvGraphicFramePr>
            <a:graphicFrameLocks noGrp="1"/>
          </p:cNvGraphicFramePr>
          <p:nvPr/>
        </p:nvGraphicFramePr>
        <p:xfrm>
          <a:off x="1030760" y="3916848"/>
          <a:ext cx="10287000" cy="7315200"/>
        </p:xfrm>
        <a:graphic>
          <a:graphicData uri="http://schemas.openxmlformats.org/drawingml/2006/table">
            <a:tbl>
              <a:tblPr/>
              <a:tblGrid>
                <a:gridCol w="10287000">
                  <a:extLst>
                    <a:ext uri="{9D8B030D-6E8A-4147-A177-3AD203B41FA5}">
                      <a16:colId xmlns:a16="http://schemas.microsoft.com/office/drawing/2014/main" val="1896895937"/>
                    </a:ext>
                  </a:extLst>
                </a:gridCol>
              </a:tblGrid>
              <a:tr h="0">
                <a:tc>
                  <a:txBody>
                    <a:bodyPr/>
                    <a:lstStyle/>
                    <a:p>
                      <a:pPr>
                        <a:buNone/>
                      </a:pPr>
                      <a:r>
                        <a:rPr lang="de-DE" sz="6000" b="1" dirty="0" err="1">
                          <a:solidFill>
                            <a:srgbClr val="2A669A"/>
                          </a:solidFill>
                          <a:effectLst/>
                          <a:latin typeface="Google Sans Text"/>
                        </a:rPr>
                        <a:t>Don‘t</a:t>
                      </a:r>
                      <a:endParaRPr lang="de-DE" sz="6000" b="1" dirty="0">
                        <a:solidFill>
                          <a:srgbClr val="2A669A"/>
                        </a:solidFill>
                        <a:effectLst/>
                        <a:latin typeface="Google Sans Text"/>
                      </a:endParaRP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6446159"/>
                  </a:ext>
                </a:extLst>
              </a:tr>
              <a:tr h="0">
                <a:tc>
                  <a:txBody>
                    <a:bodyPr/>
                    <a:lstStyle/>
                    <a:p>
                      <a:pPr>
                        <a:buNone/>
                      </a:pPr>
                      <a:r>
                        <a:rPr lang="de-DE" sz="4400" b="1" dirty="0">
                          <a:solidFill>
                            <a:srgbClr val="2A669A"/>
                          </a:solidFill>
                          <a:effectLst/>
                          <a:latin typeface="Google Sans Text"/>
                        </a:rPr>
                        <a:t>Geschlossene Fragen:</a:t>
                      </a:r>
                      <a:r>
                        <a:rPr lang="de-DE" sz="4400" dirty="0">
                          <a:solidFill>
                            <a:srgbClr val="2A669A"/>
                          </a:solidFill>
                          <a:effectLst/>
                          <a:latin typeface="Google Sans Text"/>
                        </a:rPr>
                        <a:t> „Brauchen Sie noch was?“ </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88536951"/>
                  </a:ext>
                </a:extLst>
              </a:tr>
              <a:tr h="0">
                <a:tc>
                  <a:txBody>
                    <a:bodyPr/>
                    <a:lstStyle/>
                    <a:p>
                      <a:pPr>
                        <a:buNone/>
                      </a:pPr>
                      <a:r>
                        <a:rPr lang="de-DE" sz="4400" b="1" dirty="0">
                          <a:solidFill>
                            <a:srgbClr val="2A669A"/>
                          </a:solidFill>
                          <a:effectLst/>
                          <a:latin typeface="Google Sans Text"/>
                        </a:rPr>
                        <a:t>Nur aufzählen:</a:t>
                      </a:r>
                      <a:r>
                        <a:rPr lang="de-DE" sz="4400" dirty="0">
                          <a:solidFill>
                            <a:srgbClr val="2A669A"/>
                          </a:solidFill>
                          <a:effectLst/>
                          <a:latin typeface="Google Sans Text"/>
                        </a:rPr>
                        <a:t> „Wir haben auch Pinsel und Abdeckfolie.“</a:t>
                      </a:r>
                    </a:p>
                    <a:p>
                      <a:pPr>
                        <a:buNone/>
                      </a:pPr>
                      <a:endParaRPr lang="de-DE" sz="4400" dirty="0">
                        <a:solidFill>
                          <a:srgbClr val="2A669A"/>
                        </a:solidFill>
                        <a:effectLst/>
                        <a:latin typeface="Google Sans Tex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6600350"/>
                  </a:ext>
                </a:extLst>
              </a:tr>
              <a:tr h="0">
                <a:tc>
                  <a:txBody>
                    <a:bodyPr/>
                    <a:lstStyle/>
                    <a:p>
                      <a:pPr>
                        <a:buNone/>
                      </a:pPr>
                      <a:r>
                        <a:rPr lang="de-DE" sz="4400" b="1" dirty="0">
                          <a:solidFill>
                            <a:srgbClr val="2A669A"/>
                          </a:solidFill>
                          <a:effectLst/>
                          <a:latin typeface="Google Sans Text"/>
                        </a:rPr>
                        <a:t>Unsicherheit:</a:t>
                      </a:r>
                      <a:r>
                        <a:rPr lang="de-DE" sz="4400" dirty="0">
                          <a:solidFill>
                            <a:srgbClr val="2A669A"/>
                          </a:solidFill>
                          <a:effectLst/>
                          <a:latin typeface="Google Sans Text"/>
                        </a:rPr>
                        <a:t> „Vielleicht möchten Sie ja noch...“</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51710110"/>
                  </a:ext>
                </a:extLst>
              </a:tr>
            </a:tbl>
          </a:graphicData>
        </a:graphic>
      </p:graphicFrame>
    </p:spTree>
    <p:extLst>
      <p:ext uri="{BB962C8B-B14F-4D97-AF65-F5344CB8AC3E}">
        <p14:creationId xmlns:p14="http://schemas.microsoft.com/office/powerpoint/2010/main" val="2485583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4E05F-9009-D9E1-C733-6D6241F7642E}"/>
            </a:ext>
          </a:extLst>
        </p:cNvPr>
        <p:cNvGrpSpPr/>
        <p:nvPr/>
      </p:nvGrpSpPr>
      <p:grpSpPr>
        <a:xfrm>
          <a:off x="0" y="0"/>
          <a:ext cx="0" cy="0"/>
          <a:chOff x="0" y="0"/>
          <a:chExt cx="0" cy="0"/>
        </a:xfrm>
      </p:grpSpPr>
      <p:pic>
        <p:nvPicPr>
          <p:cNvPr id="856" name="pasted-image.tiff" descr="pasted-image.tiff">
            <a:extLst>
              <a:ext uri="{FF2B5EF4-FFF2-40B4-BE49-F238E27FC236}">
                <a16:creationId xmlns:a16="http://schemas.microsoft.com/office/drawing/2014/main" id="{BB97EC6B-2C83-E315-AB56-5A8B99B0853D}"/>
              </a:ext>
            </a:extLst>
          </p:cNvPr>
          <p:cNvPicPr>
            <a:picLocks noChangeAspect="1"/>
          </p:cNvPicPr>
          <p:nvPr/>
        </p:nvPicPr>
        <p:blipFill>
          <a:blip r:embed="rId3"/>
          <a:srcRect l="13603" t="21791" r="19919" b="5436"/>
          <a:stretch>
            <a:fillRect/>
          </a:stretch>
        </p:blipFill>
        <p:spPr>
          <a:xfrm>
            <a:off x="-195" y="0"/>
            <a:ext cx="24384044" cy="18875179"/>
          </a:xfrm>
          <a:prstGeom prst="rect">
            <a:avLst/>
          </a:prstGeom>
          <a:ln w="12700">
            <a:miter lim="400000"/>
          </a:ln>
        </p:spPr>
      </p:pic>
      <p:sp>
        <p:nvSpPr>
          <p:cNvPr id="857" name="Gruppenarbeit">
            <a:extLst>
              <a:ext uri="{FF2B5EF4-FFF2-40B4-BE49-F238E27FC236}">
                <a16:creationId xmlns:a16="http://schemas.microsoft.com/office/drawing/2014/main" id="{FA149A20-18EB-8F91-20E9-1B30A45CC011}"/>
              </a:ext>
            </a:extLst>
          </p:cNvPr>
          <p:cNvSpPr txBox="1"/>
          <p:nvPr/>
        </p:nvSpPr>
        <p:spPr>
          <a:xfrm>
            <a:off x="460492" y="113202"/>
            <a:ext cx="23463015" cy="255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t>Gruppenarbeit</a:t>
            </a:r>
          </a:p>
        </p:txBody>
      </p:sp>
      <p:sp>
        <p:nvSpPr>
          <p:cNvPr id="858" name="Text">
            <a:extLst>
              <a:ext uri="{FF2B5EF4-FFF2-40B4-BE49-F238E27FC236}">
                <a16:creationId xmlns:a16="http://schemas.microsoft.com/office/drawing/2014/main" id="{F363EF44-D57E-D4DC-98B1-1290A122F42E}"/>
              </a:ext>
            </a:extLst>
          </p:cNvPr>
          <p:cNvSpPr txBox="1"/>
          <p:nvPr/>
        </p:nvSpPr>
        <p:spPr>
          <a:xfrm>
            <a:off x="9442450" y="673949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859" name="WAS MACHT EINEN OPTIMALEN KUNDEN AUS?">
            <a:extLst>
              <a:ext uri="{FF2B5EF4-FFF2-40B4-BE49-F238E27FC236}">
                <a16:creationId xmlns:a16="http://schemas.microsoft.com/office/drawing/2014/main" id="{C72A4AC7-8AE3-EF5F-EDB9-CD97B18D4F7C}"/>
              </a:ext>
            </a:extLst>
          </p:cNvPr>
          <p:cNvSpPr txBox="1"/>
          <p:nvPr/>
        </p:nvSpPr>
        <p:spPr>
          <a:xfrm>
            <a:off x="12840072" y="6169104"/>
            <a:ext cx="9484901" cy="2175595"/>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lang="de-DE" sz="6600" dirty="0">
                <a:latin typeface="Verdana" panose="020B0604030504040204" pitchFamily="34" charset="0"/>
                <a:ea typeface="Verdana" panose="020B0604030504040204" pitchFamily="34" charset="0"/>
                <a:cs typeface="Verdana" panose="020B0604030504040204" pitchFamily="34" charset="0"/>
              </a:rPr>
              <a:t>Jede Gruppe notiert 6-8 offene Fragen</a:t>
            </a:r>
          </a:p>
        </p:txBody>
      </p:sp>
      <p:sp>
        <p:nvSpPr>
          <p:cNvPr id="860" name="WAS MACHT EINEN OPTIMALEN SALES-MITARBEITER AUS?">
            <a:extLst>
              <a:ext uri="{FF2B5EF4-FFF2-40B4-BE49-F238E27FC236}">
                <a16:creationId xmlns:a16="http://schemas.microsoft.com/office/drawing/2014/main" id="{0884B984-47CA-B3B4-046E-FB1E11C56C50}"/>
              </a:ext>
            </a:extLst>
          </p:cNvPr>
          <p:cNvSpPr txBox="1"/>
          <p:nvPr/>
        </p:nvSpPr>
        <p:spPr>
          <a:xfrm>
            <a:off x="2010288" y="6234006"/>
            <a:ext cx="9231014" cy="2175595"/>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lang="de-DE" sz="6600" dirty="0">
                <a:latin typeface="Verdana" panose="020B0604030504040204" pitchFamily="34" charset="0"/>
                <a:ea typeface="Verdana" panose="020B0604030504040204" pitchFamily="34" charset="0"/>
                <a:cs typeface="Verdana" panose="020B0604030504040204" pitchFamily="34" charset="0"/>
              </a:rPr>
              <a:t>Jede Gruppe notiert 6-8 offene Fragen</a:t>
            </a:r>
          </a:p>
        </p:txBody>
      </p:sp>
      <p:sp>
        <p:nvSpPr>
          <p:cNvPr id="861" name="danach Präsentation durch einen Gruppenteilnehmer">
            <a:extLst>
              <a:ext uri="{FF2B5EF4-FFF2-40B4-BE49-F238E27FC236}">
                <a16:creationId xmlns:a16="http://schemas.microsoft.com/office/drawing/2014/main" id="{84206094-8666-2A96-7778-3B66384DC48A}"/>
              </a:ext>
            </a:extLst>
          </p:cNvPr>
          <p:cNvSpPr txBox="1"/>
          <p:nvPr/>
        </p:nvSpPr>
        <p:spPr>
          <a:xfrm>
            <a:off x="8447584" y="10458400"/>
            <a:ext cx="14643430" cy="3222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dirty="0" err="1">
                <a:solidFill>
                  <a:srgbClr val="FF9300"/>
                </a:solidFill>
              </a:rPr>
              <a:t>danach</a:t>
            </a:r>
            <a:r>
              <a:rPr dirty="0">
                <a:solidFill>
                  <a:srgbClr val="FF9300"/>
                </a:solidFill>
              </a:rPr>
              <a:t> </a:t>
            </a:r>
            <a:r>
              <a:rPr dirty="0" err="1">
                <a:solidFill>
                  <a:srgbClr val="FF9300"/>
                </a:solidFill>
              </a:rPr>
              <a:t>Präsentation</a:t>
            </a:r>
            <a:r>
              <a:rPr dirty="0">
                <a:solidFill>
                  <a:srgbClr val="FF9300"/>
                </a:solidFill>
              </a:rPr>
              <a:t> </a:t>
            </a:r>
            <a:r>
              <a:rPr dirty="0" err="1">
                <a:solidFill>
                  <a:srgbClr val="FF9300"/>
                </a:solidFill>
              </a:rPr>
              <a:t>durch</a:t>
            </a:r>
            <a:r>
              <a:rPr dirty="0">
                <a:solidFill>
                  <a:srgbClr val="FF9300"/>
                </a:solidFill>
              </a:rPr>
              <a:t> </a:t>
            </a:r>
            <a:endParaRPr lang="de-DE" dirty="0">
              <a:solidFill>
                <a:srgbClr val="FF9300"/>
              </a:solidFill>
            </a:endParaRPr>
          </a:p>
          <a:p>
            <a:pPr>
              <a:defRPr>
                <a:solidFill>
                  <a:srgbClr val="2B669A"/>
                </a:solidFill>
              </a:defRPr>
            </a:pPr>
            <a:r>
              <a:rPr dirty="0" err="1">
                <a:solidFill>
                  <a:srgbClr val="FF9300"/>
                </a:solidFill>
              </a:rPr>
              <a:t>einen</a:t>
            </a:r>
            <a:r>
              <a:rPr dirty="0">
                <a:solidFill>
                  <a:srgbClr val="FF9300"/>
                </a:solidFill>
              </a:rPr>
              <a:t> </a:t>
            </a:r>
            <a:r>
              <a:rPr dirty="0" err="1">
                <a:solidFill>
                  <a:srgbClr val="FF9300"/>
                </a:solidFill>
              </a:rPr>
              <a:t>Gruppenteilnehmer</a:t>
            </a:r>
            <a:endParaRPr dirty="0">
              <a:solidFill>
                <a:srgbClr val="FF9300"/>
              </a:solidFill>
            </a:endParaRPr>
          </a:p>
        </p:txBody>
      </p:sp>
      <p:sp>
        <p:nvSpPr>
          <p:cNvPr id="2" name="Breakout Room 01">
            <a:extLst>
              <a:ext uri="{FF2B5EF4-FFF2-40B4-BE49-F238E27FC236}">
                <a16:creationId xmlns:a16="http://schemas.microsoft.com/office/drawing/2014/main" id="{363CA456-8030-E016-0354-22F970815DD0}"/>
              </a:ext>
            </a:extLst>
          </p:cNvPr>
          <p:cNvSpPr txBox="1"/>
          <p:nvPr/>
        </p:nvSpPr>
        <p:spPr>
          <a:xfrm>
            <a:off x="1462808" y="4168425"/>
            <a:ext cx="9938719"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01</a:t>
            </a:r>
          </a:p>
        </p:txBody>
      </p:sp>
      <p:sp>
        <p:nvSpPr>
          <p:cNvPr id="3" name="Breakout Room 02">
            <a:extLst>
              <a:ext uri="{FF2B5EF4-FFF2-40B4-BE49-F238E27FC236}">
                <a16:creationId xmlns:a16="http://schemas.microsoft.com/office/drawing/2014/main" id="{A6BF93E4-E435-09A8-5373-6831E7DEC2AB}"/>
              </a:ext>
            </a:extLst>
          </p:cNvPr>
          <p:cNvSpPr txBox="1"/>
          <p:nvPr/>
        </p:nvSpPr>
        <p:spPr>
          <a:xfrm>
            <a:off x="12232466" y="4180957"/>
            <a:ext cx="10092507"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02</a:t>
            </a:r>
          </a:p>
        </p:txBody>
      </p:sp>
      <p:sp>
        <p:nvSpPr>
          <p:cNvPr id="4" name="Ergebnisse digital">
            <a:extLst>
              <a:ext uri="{FF2B5EF4-FFF2-40B4-BE49-F238E27FC236}">
                <a16:creationId xmlns:a16="http://schemas.microsoft.com/office/drawing/2014/main" id="{AC2B816A-6E1F-D53D-F195-083F2E071AB2}"/>
              </a:ext>
            </a:extLst>
          </p:cNvPr>
          <p:cNvSpPr txBox="1"/>
          <p:nvPr/>
        </p:nvSpPr>
        <p:spPr>
          <a:xfrm rot="20946165">
            <a:off x="-419107" y="10823132"/>
            <a:ext cx="8617815" cy="2283316"/>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7900" i="1">
                <a:solidFill>
                  <a:srgbClr val="FFFFFF"/>
                </a:solidFill>
                <a:latin typeface="Helvetica"/>
                <a:ea typeface="Helvetica"/>
                <a:cs typeface="Helvetica"/>
                <a:sym typeface="Helvetica"/>
              </a:defRPr>
            </a:lvl1pPr>
          </a:lstStyle>
          <a:p>
            <a:r>
              <a:rPr dirty="0" err="1"/>
              <a:t>Ergebnisse</a:t>
            </a:r>
            <a:r>
              <a:rPr dirty="0"/>
              <a:t> digital</a:t>
            </a:r>
            <a:endParaRPr lang="de-DE" dirty="0"/>
          </a:p>
          <a:p>
            <a:r>
              <a:rPr lang="de-DE" sz="6000" dirty="0"/>
              <a:t>an Trainer</a:t>
            </a:r>
            <a:endParaRPr sz="6000" dirty="0"/>
          </a:p>
        </p:txBody>
      </p:sp>
      <p:sp>
        <p:nvSpPr>
          <p:cNvPr id="5" name="10 Minuten">
            <a:extLst>
              <a:ext uri="{FF2B5EF4-FFF2-40B4-BE49-F238E27FC236}">
                <a16:creationId xmlns:a16="http://schemas.microsoft.com/office/drawing/2014/main" id="{45CEF5FF-5505-B97B-AC2A-03A086861374}"/>
              </a:ext>
            </a:extLst>
          </p:cNvPr>
          <p:cNvSpPr txBox="1"/>
          <p:nvPr/>
        </p:nvSpPr>
        <p:spPr>
          <a:xfrm>
            <a:off x="19465597" y="612267"/>
            <a:ext cx="4781055"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defTabSz="2286000">
              <a:lnSpc>
                <a:spcPct val="70000"/>
              </a:lnSpc>
              <a:defRPr sz="8000">
                <a:solidFill>
                  <a:srgbClr val="FF9300"/>
                </a:solidFill>
                <a:latin typeface="Impact"/>
                <a:ea typeface="Impact"/>
                <a:cs typeface="Impact"/>
                <a:sym typeface="Impact"/>
              </a:defRPr>
            </a:lvl1pPr>
          </a:lstStyle>
          <a:p>
            <a:r>
              <a:rPr dirty="0"/>
              <a:t>10 Minuten</a:t>
            </a:r>
          </a:p>
        </p:txBody>
      </p:sp>
    </p:spTree>
    <p:extLst>
      <p:ext uri="{BB962C8B-B14F-4D97-AF65-F5344CB8AC3E}">
        <p14:creationId xmlns:p14="http://schemas.microsoft.com/office/powerpoint/2010/main" val="3547972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711C1-090B-BA44-8420-20D80370F459}"/>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882A32A8-0809-78EF-FC7D-12F239FD8D46}"/>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B97772F7-E991-3600-F9DB-9BB1238F4E16}"/>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65A68350-3508-8707-7A95-9FB4BCFBC869}"/>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1FE0F6C0-5756-1CDF-941B-F12A4FFDC0EC}"/>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8A2FA6E-85FF-EC5C-A1F0-C10C47E68204}"/>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7AC65E54-0678-AAEB-2962-BEEF987ADFB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101F57D-D04B-24F9-8EBC-533CBA25F758}"/>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9AD3D39-8110-B63D-2346-34EA15CD5CF2}"/>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graphicFrame>
        <p:nvGraphicFramePr>
          <p:cNvPr id="8" name="Tabelle 7">
            <a:extLst>
              <a:ext uri="{FF2B5EF4-FFF2-40B4-BE49-F238E27FC236}">
                <a16:creationId xmlns:a16="http://schemas.microsoft.com/office/drawing/2014/main" id="{E9B0FEE7-79F7-7573-068F-92247FC783C1}"/>
              </a:ext>
            </a:extLst>
          </p:cNvPr>
          <p:cNvGraphicFramePr>
            <a:graphicFrameLocks noGrp="1"/>
          </p:cNvGraphicFramePr>
          <p:nvPr>
            <p:extLst>
              <p:ext uri="{D42A27DB-BD31-4B8C-83A1-F6EECF244321}">
                <p14:modId xmlns:p14="http://schemas.microsoft.com/office/powerpoint/2010/main" val="843841534"/>
              </p:ext>
            </p:extLst>
          </p:nvPr>
        </p:nvGraphicFramePr>
        <p:xfrm>
          <a:off x="1412319" y="2002480"/>
          <a:ext cx="21973514" cy="9101496"/>
        </p:xfrm>
        <a:graphic>
          <a:graphicData uri="http://schemas.openxmlformats.org/drawingml/2006/table">
            <a:tbl>
              <a:tblPr/>
              <a:tblGrid>
                <a:gridCol w="11859801">
                  <a:extLst>
                    <a:ext uri="{9D8B030D-6E8A-4147-A177-3AD203B41FA5}">
                      <a16:colId xmlns:a16="http://schemas.microsoft.com/office/drawing/2014/main" val="3710878845"/>
                    </a:ext>
                  </a:extLst>
                </a:gridCol>
                <a:gridCol w="10113713">
                  <a:extLst>
                    <a:ext uri="{9D8B030D-6E8A-4147-A177-3AD203B41FA5}">
                      <a16:colId xmlns:a16="http://schemas.microsoft.com/office/drawing/2014/main" val="3914708774"/>
                    </a:ext>
                  </a:extLst>
                </a:gridCol>
              </a:tblGrid>
              <a:tr h="873584">
                <a:tc>
                  <a:txBody>
                    <a:bodyPr/>
                    <a:lstStyle/>
                    <a:p>
                      <a:pPr>
                        <a:buNone/>
                      </a:pPr>
                      <a:r>
                        <a:rPr lang="de-DE" sz="5200" b="1" dirty="0">
                          <a:solidFill>
                            <a:srgbClr val="2A669A"/>
                          </a:solidFill>
                          <a:effectLst/>
                          <a:latin typeface="Google Sans Text"/>
                        </a:rPr>
                        <a:t>Statt... (Geschlossen/Schwach)</a:t>
                      </a:r>
                    </a:p>
                    <a:p>
                      <a:pPr>
                        <a:buNone/>
                      </a:pPr>
                      <a:endParaRPr lang="de-DE" sz="5200" b="1" dirty="0">
                        <a:solidFill>
                          <a:srgbClr val="2A669A"/>
                        </a:solidFill>
                        <a:effectLst/>
                        <a:latin typeface="Google Sans Text"/>
                      </a:endParaRPr>
                    </a:p>
                    <a:p>
                      <a:pPr>
                        <a:buNone/>
                      </a:pPr>
                      <a:endParaRPr lang="de-DE" sz="5200" b="1" dirty="0">
                        <a:solidFill>
                          <a:srgbClr val="2A669A"/>
                        </a:solidFill>
                        <a:effectLst/>
                        <a:latin typeface="Google Sans Text"/>
                      </a:endParaRPr>
                    </a:p>
                    <a:p>
                      <a:pPr>
                        <a:buNone/>
                      </a:pPr>
                      <a:r>
                        <a:rPr lang="de-DE" sz="4000" dirty="0">
                          <a:solidFill>
                            <a:srgbClr val="2A669A"/>
                          </a:solidFill>
                          <a:effectLst/>
                          <a:latin typeface="Google Sans Text"/>
                        </a:rPr>
                        <a:t>„Brauchen Sie noch Eckprofile?“</a:t>
                      </a:r>
                    </a:p>
                    <a:p>
                      <a:pPr>
                        <a:buNone/>
                      </a:pPr>
                      <a:r>
                        <a:rPr lang="de-DE" sz="3600" dirty="0">
                          <a:solidFill>
                            <a:srgbClr val="2A669A"/>
                          </a:solidFill>
                          <a:effectLst/>
                          <a:latin typeface="Google Sans Text"/>
                        </a:rPr>
                        <a:t>„Haben Sie noch Trennwandkitt?“</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„Möchten Sie das Vlies dazu?“</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auch Wolle?“</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noch </a:t>
                      </a:r>
                      <a:r>
                        <a:rPr lang="de-DE" sz="3600" dirty="0" err="1">
                          <a:solidFill>
                            <a:srgbClr val="2A669A"/>
                          </a:solidFill>
                          <a:effectLst/>
                          <a:latin typeface="Google Sans Text"/>
                        </a:rPr>
                        <a:t>Trennfix</a:t>
                      </a:r>
                      <a:r>
                        <a:rPr lang="de-DE" sz="3600" dirty="0">
                          <a:solidFill>
                            <a:srgbClr val="2A669A"/>
                          </a:solidFill>
                          <a:effectLst/>
                          <a:latin typeface="Google Sans Text"/>
                        </a:rPr>
                        <a:t>?“</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Dämmstreifen aufschreiben?“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Dübel?“</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„Wollen Sie Verstärkungsprofile?“</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Schrauben für die harten Platten?“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Eimer?“</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noch Schleifgitter?“</a:t>
                      </a:r>
                    </a:p>
                    <a:p>
                      <a:pPr marL="0" marR="0" lvl="0" indent="0" algn="l" defTabSz="2286000" eaLnBrk="1" fontAlgn="auto" latinLnBrk="0" hangingPunct="1">
                        <a:lnSpc>
                          <a:spcPct val="100000"/>
                        </a:lnSpc>
                        <a:spcBef>
                          <a:spcPts val="0"/>
                        </a:spcBef>
                        <a:spcAft>
                          <a:spcPts val="0"/>
                        </a:spcAft>
                        <a:buClrTx/>
                        <a:buSzTx/>
                        <a:buFontTx/>
                        <a:buNone/>
                        <a:tabLst/>
                        <a:defRPr/>
                      </a:pPr>
                      <a:endParaRPr lang="de-DE" sz="3600" dirty="0">
                        <a:solidFill>
                          <a:srgbClr val="2A669A"/>
                        </a:solidFill>
                        <a:effectLst/>
                        <a:latin typeface="Google Sans Text"/>
                      </a:endParaRP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200" b="1" dirty="0">
                        <a:solidFill>
                          <a:srgbClr val="2A669A"/>
                        </a:solidFill>
                        <a:effectLst/>
                        <a:latin typeface="Google Sans Text"/>
                      </a:endParaRPr>
                    </a:p>
                    <a:p>
                      <a:pPr>
                        <a:buNone/>
                      </a:pPr>
                      <a:endParaRPr lang="de-DE" sz="3200" b="1" dirty="0">
                        <a:solidFill>
                          <a:srgbClr val="2A669A"/>
                        </a:solidFill>
                        <a:effectLst/>
                        <a:latin typeface="Google Sans Text"/>
                      </a:endParaRPr>
                    </a:p>
                    <a:p>
                      <a:pPr>
                        <a:buNone/>
                      </a:pPr>
                      <a:endParaRPr lang="de-DE" sz="3200" b="1" dirty="0">
                        <a:solidFill>
                          <a:srgbClr val="2A669A"/>
                        </a:solidFill>
                        <a:effectLst/>
                        <a:latin typeface="Google Sans Text"/>
                      </a:endParaRPr>
                    </a:p>
                    <a:p>
                      <a:pPr marL="0" marR="0" lvl="0" indent="0" algn="l" defTabSz="2286000" eaLnBrk="1" fontAlgn="auto" latinLnBrk="0" hangingPunct="1">
                        <a:lnSpc>
                          <a:spcPct val="100000"/>
                        </a:lnSpc>
                        <a:spcBef>
                          <a:spcPts val="0"/>
                        </a:spcBef>
                        <a:spcAft>
                          <a:spcPts val="0"/>
                        </a:spcAft>
                        <a:buClrTx/>
                        <a:buSzTx/>
                        <a:buFontTx/>
                        <a:buNone/>
                        <a:tabLst/>
                        <a:defRPr/>
                      </a:pPr>
                      <a:endParaRPr lang="de-DE" sz="3600" dirty="0">
                        <a:solidFill>
                          <a:srgbClr val="2A669A"/>
                        </a:solidFill>
                        <a:effectLst/>
                        <a:latin typeface="Google Sans Text"/>
                      </a:endParaRPr>
                    </a:p>
                    <a:p>
                      <a:pPr marL="0" marR="0" lvl="0" indent="0" algn="l" defTabSz="2286000" eaLnBrk="1" fontAlgn="auto" latinLnBrk="0" hangingPunct="1">
                        <a:lnSpc>
                          <a:spcPct val="100000"/>
                        </a:lnSpc>
                        <a:spcBef>
                          <a:spcPts val="0"/>
                        </a:spcBef>
                        <a:spcAft>
                          <a:spcPts val="0"/>
                        </a:spcAft>
                        <a:buClrTx/>
                        <a:buSzTx/>
                        <a:buFontTx/>
                        <a:buNone/>
                        <a:tabLst/>
                        <a:defRPr/>
                      </a:pPr>
                      <a:endParaRPr lang="de-DE" sz="2000" dirty="0">
                        <a:solidFill>
                          <a:srgbClr val="2A669A"/>
                        </a:solidFill>
                        <a:effectLst/>
                        <a:latin typeface="Google Sans Text"/>
                      </a:endParaRP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Grundierung dazutun?“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Mörtel dazu?“</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noch Mauerverbinder?“</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Bitumenpappe aufschreiben?“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Abstandshalter?“</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a:t>
                      </a:r>
                      <a:r>
                        <a:rPr lang="de-DE" sz="3600" dirty="0" err="1">
                          <a:solidFill>
                            <a:srgbClr val="2A669A"/>
                          </a:solidFill>
                          <a:effectLst/>
                          <a:latin typeface="Google Sans Text"/>
                        </a:rPr>
                        <a:t>Schalöl</a:t>
                      </a:r>
                      <a:r>
                        <a:rPr lang="de-DE" sz="3600" dirty="0">
                          <a:solidFill>
                            <a:srgbClr val="2A669A"/>
                          </a:solidFill>
                          <a:effectLst/>
                          <a:latin typeface="Google Sans Text"/>
                        </a:rPr>
                        <a:t>?“</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„Wollen Sie Bindedraht dazu?“</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Noppenbahn?“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„Haben Sie Voranstrich?“</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„Soll ich </a:t>
                      </a:r>
                      <a:r>
                        <a:rPr lang="de-DE" sz="3600" dirty="0" err="1">
                          <a:solidFill>
                            <a:srgbClr val="2A669A"/>
                          </a:solidFill>
                          <a:effectLst/>
                          <a:latin typeface="Google Sans Text"/>
                        </a:rPr>
                        <a:t>Perimeterkleber</a:t>
                      </a:r>
                      <a:r>
                        <a:rPr lang="de-DE" sz="3600" dirty="0">
                          <a:solidFill>
                            <a:srgbClr val="2A669A"/>
                          </a:solidFill>
                          <a:effectLst/>
                          <a:latin typeface="Google Sans Text"/>
                        </a:rPr>
                        <a:t> dazutun?“</a:t>
                      </a:r>
                    </a:p>
                    <a:p>
                      <a:pPr marL="0" marR="0" lvl="0" indent="0" algn="l" defTabSz="2286000" eaLnBrk="1" fontAlgn="auto" latinLnBrk="0" hangingPunct="1">
                        <a:lnSpc>
                          <a:spcPct val="100000"/>
                        </a:lnSpc>
                        <a:spcBef>
                          <a:spcPts val="0"/>
                        </a:spcBef>
                        <a:spcAft>
                          <a:spcPts val="0"/>
                        </a:spcAft>
                        <a:buClrTx/>
                        <a:buSzTx/>
                        <a:buFontTx/>
                        <a:buNone/>
                        <a:tabLst/>
                        <a:defRPr/>
                      </a:pPr>
                      <a:r>
                        <a:rPr lang="de-DE" sz="3600" dirty="0">
                          <a:solidFill>
                            <a:srgbClr val="2A669A"/>
                          </a:solidFill>
                          <a:effectLst/>
                          <a:latin typeface="Google Sans Text"/>
                        </a:rPr>
                        <a:t>„Brauchen Sie Stürze?“</a:t>
                      </a:r>
                    </a:p>
                    <a:p>
                      <a:pPr marL="0" marR="0" lvl="0" indent="0" algn="l" defTabSz="2286000" eaLnBrk="1" fontAlgn="auto" latinLnBrk="0" hangingPunct="1">
                        <a:lnSpc>
                          <a:spcPct val="100000"/>
                        </a:lnSpc>
                        <a:spcBef>
                          <a:spcPts val="0"/>
                        </a:spcBef>
                        <a:spcAft>
                          <a:spcPts val="0"/>
                        </a:spcAft>
                        <a:buClrTx/>
                        <a:buSzTx/>
                        <a:buFontTx/>
                        <a:buNone/>
                        <a:tabLst/>
                        <a:defRPr/>
                      </a:pPr>
                      <a:endParaRPr lang="de-DE" sz="3600" dirty="0">
                        <a:solidFill>
                          <a:srgbClr val="2A669A"/>
                        </a:solidFill>
                        <a:effectLst/>
                        <a:latin typeface="Google Sans Text"/>
                      </a:endParaRP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21407215"/>
                  </a:ext>
                </a:extLst>
              </a:tr>
            </a:tbl>
          </a:graphicData>
        </a:graphic>
      </p:graphicFrame>
      <p:sp>
        <p:nvSpPr>
          <p:cNvPr id="12" name="Textfeld 11">
            <a:extLst>
              <a:ext uri="{FF2B5EF4-FFF2-40B4-BE49-F238E27FC236}">
                <a16:creationId xmlns:a16="http://schemas.microsoft.com/office/drawing/2014/main" id="{F58E1E27-B08B-FA9E-98A6-BB0146804FA1}"/>
              </a:ext>
            </a:extLst>
          </p:cNvPr>
          <p:cNvSpPr txBox="1"/>
          <p:nvPr/>
        </p:nvSpPr>
        <p:spPr>
          <a:xfrm>
            <a:off x="1412319" y="11353115"/>
            <a:ext cx="69847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de-DE" sz="4800" b="1" dirty="0">
                <a:solidFill>
                  <a:srgbClr val="2A669A"/>
                </a:solidFill>
                <a:effectLst/>
                <a:latin typeface="Google Sans Text"/>
              </a:rPr>
              <a:t>Besser... (Offen/Beratend)</a:t>
            </a:r>
          </a:p>
          <a:p>
            <a:pPr algn="l">
              <a:buNone/>
            </a:pPr>
            <a:r>
              <a:rPr lang="de-DE" sz="4800" b="1" dirty="0">
                <a:solidFill>
                  <a:srgbClr val="2A669A"/>
                </a:solidFill>
                <a:latin typeface="Google Sans Text"/>
              </a:rPr>
              <a:t>...</a:t>
            </a:r>
            <a:endParaRPr lang="de-DE" sz="4800" dirty="0">
              <a:solidFill>
                <a:srgbClr val="2A669A"/>
              </a:solidFill>
              <a:effectLst/>
              <a:latin typeface="Google Sans Text"/>
            </a:endParaRPr>
          </a:p>
        </p:txBody>
      </p:sp>
      <p:sp>
        <p:nvSpPr>
          <p:cNvPr id="13" name="Breakout Room 01">
            <a:extLst>
              <a:ext uri="{FF2B5EF4-FFF2-40B4-BE49-F238E27FC236}">
                <a16:creationId xmlns:a16="http://schemas.microsoft.com/office/drawing/2014/main" id="{942B8AB9-073C-B4CF-5BDC-1CDF439F667A}"/>
              </a:ext>
            </a:extLst>
          </p:cNvPr>
          <p:cNvSpPr txBox="1"/>
          <p:nvPr/>
        </p:nvSpPr>
        <p:spPr>
          <a:xfrm>
            <a:off x="998167" y="3185592"/>
            <a:ext cx="6254916" cy="1067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sz="6000" dirty="0"/>
              <a:t>Breakout Room 01</a:t>
            </a:r>
          </a:p>
        </p:txBody>
      </p:sp>
      <p:sp>
        <p:nvSpPr>
          <p:cNvPr id="14" name="Breakout Room 01">
            <a:extLst>
              <a:ext uri="{FF2B5EF4-FFF2-40B4-BE49-F238E27FC236}">
                <a16:creationId xmlns:a16="http://schemas.microsoft.com/office/drawing/2014/main" id="{DA8EE776-B23D-2A10-1D28-B47EF5FAF02C}"/>
              </a:ext>
            </a:extLst>
          </p:cNvPr>
          <p:cNvSpPr txBox="1"/>
          <p:nvPr/>
        </p:nvSpPr>
        <p:spPr>
          <a:xfrm>
            <a:off x="12793584" y="3053819"/>
            <a:ext cx="6347891" cy="1067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sz="6000" dirty="0"/>
              <a:t>Breakout Room 0</a:t>
            </a:r>
            <a:r>
              <a:rPr lang="de-DE" sz="6000" dirty="0"/>
              <a:t>2</a:t>
            </a:r>
            <a:endParaRPr sz="6000" dirty="0"/>
          </a:p>
        </p:txBody>
      </p:sp>
    </p:spTree>
    <p:extLst>
      <p:ext uri="{BB962C8B-B14F-4D97-AF65-F5344CB8AC3E}">
        <p14:creationId xmlns:p14="http://schemas.microsoft.com/office/powerpoint/2010/main" val="42628378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376D2-D712-C528-C9F2-1B9FCC8FA8E0}"/>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76E97262-3F79-87B6-03C1-774F576CC6B5}"/>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6A3A09A2-F98F-AA36-AF9E-4909BE0A9E42}"/>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E02CF507-DD74-A7AF-9C94-40F02A6CA0EC}"/>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2E73665B-C24B-3564-AEEF-5126B823FA6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A23AE23-4E84-D0CA-ADE8-1F7F84B1FB26}"/>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7ABA18C-77F3-140A-DF21-E4517D22F3B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D45C611B-C4BC-38FC-F3A6-A943D8F0C680}"/>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6D8ED8B0-FF9A-FB11-2FFF-EE543D821406}"/>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graphicFrame>
        <p:nvGraphicFramePr>
          <p:cNvPr id="8" name="Tabelle 7">
            <a:extLst>
              <a:ext uri="{FF2B5EF4-FFF2-40B4-BE49-F238E27FC236}">
                <a16:creationId xmlns:a16="http://schemas.microsoft.com/office/drawing/2014/main" id="{E64FF2B1-C868-8A48-1B94-E9F2F75514E7}"/>
              </a:ext>
            </a:extLst>
          </p:cNvPr>
          <p:cNvGraphicFramePr>
            <a:graphicFrameLocks noGrp="1"/>
          </p:cNvGraphicFramePr>
          <p:nvPr/>
        </p:nvGraphicFramePr>
        <p:xfrm>
          <a:off x="1462808" y="2532136"/>
          <a:ext cx="21973514" cy="9053512"/>
        </p:xfrm>
        <a:graphic>
          <a:graphicData uri="http://schemas.openxmlformats.org/drawingml/2006/table">
            <a:tbl>
              <a:tblPr/>
              <a:tblGrid>
                <a:gridCol w="10986757">
                  <a:extLst>
                    <a:ext uri="{9D8B030D-6E8A-4147-A177-3AD203B41FA5}">
                      <a16:colId xmlns:a16="http://schemas.microsoft.com/office/drawing/2014/main" val="3710878845"/>
                    </a:ext>
                  </a:extLst>
                </a:gridCol>
                <a:gridCol w="10986757">
                  <a:extLst>
                    <a:ext uri="{9D8B030D-6E8A-4147-A177-3AD203B41FA5}">
                      <a16:colId xmlns:a16="http://schemas.microsoft.com/office/drawing/2014/main" val="3914708774"/>
                    </a:ext>
                  </a:extLst>
                </a:gridCol>
              </a:tblGrid>
              <a:tr h="873584">
                <a:tc>
                  <a:txBody>
                    <a:bodyPr/>
                    <a:lstStyle/>
                    <a:p>
                      <a:pPr>
                        <a:buNone/>
                      </a:pPr>
                      <a:r>
                        <a:rPr lang="de-DE" sz="5200" b="1" dirty="0">
                          <a:solidFill>
                            <a:srgbClr val="2A669A"/>
                          </a:solidFill>
                          <a:effectLst/>
                          <a:latin typeface="Google Sans Text"/>
                        </a:rPr>
                        <a:t>Statt... (Geschlossen/Schwach)</a:t>
                      </a:r>
                      <a:endParaRPr lang="de-DE" sz="5200" dirty="0">
                        <a:solidFill>
                          <a:srgbClr val="2A669A"/>
                        </a:solidFill>
                        <a:effectLst/>
                        <a:latin typeface="Google Sans Text"/>
                      </a:endParaRP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5200" b="1">
                          <a:solidFill>
                            <a:srgbClr val="2A669A"/>
                          </a:solidFill>
                          <a:effectLst/>
                          <a:latin typeface="Google Sans Text"/>
                        </a:rPr>
                        <a:t>Besser... (Offen/Beratend)</a:t>
                      </a:r>
                      <a:endParaRPr lang="de-DE" sz="5200">
                        <a:solidFill>
                          <a:srgbClr val="2A669A"/>
                        </a:solidFill>
                        <a:effectLst/>
                        <a:latin typeface="Google Sans Text"/>
                      </a:endParaRP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21407215"/>
                  </a:ext>
                </a:extLst>
              </a:tr>
              <a:tr h="2461920">
                <a:tc>
                  <a:txBody>
                    <a:bodyPr/>
                    <a:lstStyle/>
                    <a:p>
                      <a:pPr>
                        <a:buNone/>
                      </a:pPr>
                      <a:endParaRPr lang="de-DE" sz="5200" dirty="0">
                        <a:solidFill>
                          <a:srgbClr val="2A669A"/>
                        </a:solidFill>
                        <a:effectLst/>
                        <a:latin typeface="Google Sans Text"/>
                      </a:endParaRPr>
                    </a:p>
                    <a:p>
                      <a:pPr>
                        <a:buNone/>
                      </a:pPr>
                      <a:r>
                        <a:rPr lang="de-DE" sz="5200" dirty="0">
                          <a:solidFill>
                            <a:srgbClr val="2A669A"/>
                          </a:solidFill>
                          <a:effectLst/>
                          <a:latin typeface="Google Sans Text"/>
                        </a:rPr>
                        <a:t>„Brauchen Sie noch Eckprofile?“</a:t>
                      </a: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5200" dirty="0">
                        <a:solidFill>
                          <a:srgbClr val="2A669A"/>
                        </a:solidFill>
                        <a:effectLst/>
                        <a:latin typeface="Google Sans Text"/>
                      </a:endParaRPr>
                    </a:p>
                    <a:p>
                      <a:pPr>
                        <a:buNone/>
                      </a:pPr>
                      <a:r>
                        <a:rPr lang="de-DE" sz="5200" dirty="0">
                          <a:solidFill>
                            <a:srgbClr val="2A669A"/>
                          </a:solidFill>
                          <a:effectLst/>
                          <a:latin typeface="Google Sans Text"/>
                        </a:rPr>
                        <a:t>„Wie viele Meter Eckschutzschienen brauchen wir für die Kanten?“</a:t>
                      </a: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32793450"/>
                  </a:ext>
                </a:extLst>
              </a:tr>
              <a:tr h="3256088">
                <a:tc>
                  <a:txBody>
                    <a:bodyPr/>
                    <a:lstStyle/>
                    <a:p>
                      <a:pPr>
                        <a:buNone/>
                      </a:pPr>
                      <a:endParaRPr lang="de-DE" sz="5200" dirty="0">
                        <a:solidFill>
                          <a:srgbClr val="2A669A"/>
                        </a:solidFill>
                        <a:effectLst/>
                        <a:latin typeface="Google Sans Text"/>
                      </a:endParaRPr>
                    </a:p>
                    <a:p>
                      <a:pPr>
                        <a:buNone/>
                      </a:pPr>
                      <a:r>
                        <a:rPr lang="de-DE" sz="5200" dirty="0">
                          <a:solidFill>
                            <a:srgbClr val="2A669A"/>
                          </a:solidFill>
                          <a:effectLst/>
                          <a:latin typeface="Google Sans Text"/>
                        </a:rPr>
                        <a:t>„Haben Sie noch Trennwandkitt?“</a:t>
                      </a: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5200" dirty="0">
                        <a:solidFill>
                          <a:srgbClr val="2A669A"/>
                        </a:solidFill>
                        <a:effectLst/>
                        <a:latin typeface="Google Sans Text"/>
                      </a:endParaRPr>
                    </a:p>
                    <a:p>
                      <a:pPr>
                        <a:buNone/>
                      </a:pPr>
                      <a:r>
                        <a:rPr lang="de-DE" sz="5200" dirty="0">
                          <a:solidFill>
                            <a:srgbClr val="2A669A"/>
                          </a:solidFill>
                          <a:effectLst/>
                          <a:latin typeface="Google Sans Text"/>
                        </a:rPr>
                        <a:t>„Wie lösen wir den </a:t>
                      </a:r>
                      <a:r>
                        <a:rPr lang="de-DE" sz="5200" b="1" dirty="0">
                          <a:solidFill>
                            <a:srgbClr val="2A669A"/>
                          </a:solidFill>
                          <a:effectLst/>
                          <a:latin typeface="Google Sans Text"/>
                        </a:rPr>
                        <a:t>Schallschutz</a:t>
                      </a:r>
                      <a:r>
                        <a:rPr lang="de-DE" sz="5200" dirty="0">
                          <a:solidFill>
                            <a:srgbClr val="2A669A"/>
                          </a:solidFill>
                          <a:effectLst/>
                          <a:latin typeface="Google Sans Text"/>
                        </a:rPr>
                        <a:t> am Boden – nehmen wir den Eimer Kitt oder das Band?“</a:t>
                      </a: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53687477"/>
                  </a:ext>
                </a:extLst>
              </a:tr>
              <a:tr h="2461920">
                <a:tc>
                  <a:txBody>
                    <a:bodyPr/>
                    <a:lstStyle/>
                    <a:p>
                      <a:pPr>
                        <a:buNone/>
                      </a:pPr>
                      <a:endParaRPr lang="de-DE" sz="5200" dirty="0">
                        <a:solidFill>
                          <a:srgbClr val="2A669A"/>
                        </a:solidFill>
                        <a:effectLst/>
                        <a:latin typeface="Google Sans Text"/>
                      </a:endParaRPr>
                    </a:p>
                    <a:p>
                      <a:pPr>
                        <a:buNone/>
                      </a:pPr>
                      <a:r>
                        <a:rPr lang="de-DE" sz="5200" dirty="0">
                          <a:solidFill>
                            <a:srgbClr val="2A669A"/>
                          </a:solidFill>
                          <a:effectLst/>
                          <a:latin typeface="Google Sans Text"/>
                        </a:rPr>
                        <a:t>„Möchten Sie das Vlies dazu?“</a:t>
                      </a: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5200" dirty="0">
                        <a:solidFill>
                          <a:srgbClr val="2A669A"/>
                        </a:solidFill>
                        <a:effectLst/>
                        <a:latin typeface="Google Sans Text"/>
                      </a:endParaRPr>
                    </a:p>
                    <a:p>
                      <a:pPr>
                        <a:buNone/>
                      </a:pPr>
                      <a:r>
                        <a:rPr lang="de-DE" sz="5200" dirty="0">
                          <a:solidFill>
                            <a:srgbClr val="2A669A"/>
                          </a:solidFill>
                          <a:effectLst/>
                          <a:latin typeface="Google Sans Text"/>
                        </a:rPr>
                        <a:t>„Welches </a:t>
                      </a:r>
                      <a:r>
                        <a:rPr lang="de-DE" sz="5200" b="1" dirty="0">
                          <a:solidFill>
                            <a:srgbClr val="2A669A"/>
                          </a:solidFill>
                          <a:effectLst/>
                          <a:latin typeface="Google Sans Text"/>
                        </a:rPr>
                        <a:t>Fugenband</a:t>
                      </a:r>
                      <a:r>
                        <a:rPr lang="de-DE" sz="5200" dirty="0">
                          <a:solidFill>
                            <a:srgbClr val="2A669A"/>
                          </a:solidFill>
                          <a:effectLst/>
                          <a:latin typeface="Google Sans Text"/>
                        </a:rPr>
                        <a:t> schreiben wir auf – Glasfaser oder Papier?“</a:t>
                      </a:r>
                    </a:p>
                  </a:txBody>
                  <a:tcPr marL="79417" marR="79417" marT="39708" marB="3970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52481006"/>
                  </a:ext>
                </a:extLst>
              </a:tr>
            </a:tbl>
          </a:graphicData>
        </a:graphic>
      </p:graphicFrame>
      <p:sp>
        <p:nvSpPr>
          <p:cNvPr id="9" name="Rechteck 8">
            <a:extLst>
              <a:ext uri="{FF2B5EF4-FFF2-40B4-BE49-F238E27FC236}">
                <a16:creationId xmlns:a16="http://schemas.microsoft.com/office/drawing/2014/main" id="{2144C4F7-69E0-22E1-81BA-7DAFFD7333B4}"/>
              </a:ext>
            </a:extLst>
          </p:cNvPr>
          <p:cNvSpPr/>
          <p:nvPr/>
        </p:nvSpPr>
        <p:spPr>
          <a:xfrm>
            <a:off x="12480032" y="9162256"/>
            <a:ext cx="10729192" cy="288032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0" name="Rechteck 9">
            <a:extLst>
              <a:ext uri="{FF2B5EF4-FFF2-40B4-BE49-F238E27FC236}">
                <a16:creationId xmlns:a16="http://schemas.microsoft.com/office/drawing/2014/main" id="{E2A12C3E-65C7-9289-6334-8D631E12FB07}"/>
              </a:ext>
            </a:extLst>
          </p:cNvPr>
          <p:cNvSpPr/>
          <p:nvPr/>
        </p:nvSpPr>
        <p:spPr>
          <a:xfrm>
            <a:off x="12449565" y="6271108"/>
            <a:ext cx="10729192" cy="288032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830DE334-0218-EBEA-1D39-76261CF224AA}"/>
              </a:ext>
            </a:extLst>
          </p:cNvPr>
          <p:cNvSpPr/>
          <p:nvPr/>
        </p:nvSpPr>
        <p:spPr>
          <a:xfrm>
            <a:off x="12449565" y="3977680"/>
            <a:ext cx="10729192" cy="288032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872640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5E28B-D7CA-92F1-DC8C-4F464AA6FBD6}"/>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D980A1A4-7ECA-2010-5827-53AE3564E044}"/>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F4D5B534-9B8B-A7B4-D3D8-93B66623A6C7}"/>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2FC12FEE-2ED7-26AB-1E7F-58669A9DA803}"/>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49025B4D-2443-381E-7249-422390BC1E3D}"/>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A61DDF32-5215-4C19-3946-48A23923B8B6}"/>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D7372F4-06CF-886C-B44C-3F5C112712E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B7C5BAD9-8839-7C3A-85B4-B56FBDE34C65}"/>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44D99080-6697-2892-4144-2A472BC2D909}"/>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graphicFrame>
        <p:nvGraphicFramePr>
          <p:cNvPr id="7" name="Tabelle 6">
            <a:extLst>
              <a:ext uri="{FF2B5EF4-FFF2-40B4-BE49-F238E27FC236}">
                <a16:creationId xmlns:a16="http://schemas.microsoft.com/office/drawing/2014/main" id="{36FCA6C8-1412-F04B-914D-093EB94B478B}"/>
              </a:ext>
            </a:extLst>
          </p:cNvPr>
          <p:cNvGraphicFramePr>
            <a:graphicFrameLocks noGrp="1"/>
          </p:cNvGraphicFramePr>
          <p:nvPr/>
        </p:nvGraphicFramePr>
        <p:xfrm>
          <a:off x="1482212" y="3351988"/>
          <a:ext cx="21602400" cy="9070288"/>
        </p:xfrm>
        <a:graphic>
          <a:graphicData uri="http://schemas.openxmlformats.org/drawingml/2006/table">
            <a:tbl>
              <a:tblPr/>
              <a:tblGrid>
                <a:gridCol w="10801200">
                  <a:extLst>
                    <a:ext uri="{9D8B030D-6E8A-4147-A177-3AD203B41FA5}">
                      <a16:colId xmlns:a16="http://schemas.microsoft.com/office/drawing/2014/main" val="3840374167"/>
                    </a:ext>
                  </a:extLst>
                </a:gridCol>
                <a:gridCol w="10801200">
                  <a:extLst>
                    <a:ext uri="{9D8B030D-6E8A-4147-A177-3AD203B41FA5}">
                      <a16:colId xmlns:a16="http://schemas.microsoft.com/office/drawing/2014/main" val="138138770"/>
                    </a:ext>
                  </a:extLst>
                </a:gridCol>
              </a:tblGrid>
              <a:tr h="803134">
                <a:tc>
                  <a:txBody>
                    <a:bodyPr/>
                    <a:lstStyle/>
                    <a:p>
                      <a:pPr>
                        <a:buNone/>
                      </a:pPr>
                      <a:r>
                        <a:rPr lang="de-DE" sz="4800" b="1" dirty="0">
                          <a:solidFill>
                            <a:srgbClr val="2A669A"/>
                          </a:solidFill>
                          <a:effectLst/>
                          <a:latin typeface="Google Sans Text"/>
                        </a:rPr>
                        <a:t>Statt... (Geschlossen)</a:t>
                      </a:r>
                      <a:endParaRPr lang="de-DE" sz="4800" dirty="0">
                        <a:solidFill>
                          <a:srgbClr val="2A669A"/>
                        </a:solidFill>
                        <a:effectLst/>
                        <a:latin typeface="Google Sans Text"/>
                      </a:endParaRP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4800" b="1">
                          <a:solidFill>
                            <a:srgbClr val="2A669A"/>
                          </a:solidFill>
                          <a:effectLst/>
                          <a:latin typeface="Google Sans Text"/>
                        </a:rPr>
                        <a:t>Besser... (Beratend/Offen)</a:t>
                      </a:r>
                      <a:endParaRPr lang="de-DE" sz="4800">
                        <a:solidFill>
                          <a:srgbClr val="2A669A"/>
                        </a:solidFill>
                        <a:effectLst/>
                        <a:latin typeface="Google Sans Text"/>
                      </a:endParaRP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5807779"/>
                  </a:ext>
                </a:extLst>
              </a:tr>
              <a:tr h="2993500">
                <a:tc>
                  <a:txBody>
                    <a:bodyPr/>
                    <a:lstStyle/>
                    <a:p>
                      <a:pPr>
                        <a:buNone/>
                      </a:pPr>
                      <a:r>
                        <a:rPr lang="de-DE" sz="4800" dirty="0">
                          <a:solidFill>
                            <a:srgbClr val="2A669A"/>
                          </a:solidFill>
                          <a:effectLst/>
                          <a:latin typeface="Google Sans Text"/>
                        </a:rPr>
                        <a:t>„Brauchen Sie auch Wolle?“</a:t>
                      </a: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800" dirty="0">
                        <a:solidFill>
                          <a:srgbClr val="2A669A"/>
                        </a:solidFill>
                        <a:effectLst/>
                        <a:latin typeface="Google Sans Text"/>
                      </a:endParaRPr>
                    </a:p>
                    <a:p>
                      <a:pPr>
                        <a:buNone/>
                      </a:pPr>
                      <a:r>
                        <a:rPr lang="de-DE" sz="4800" dirty="0">
                          <a:solidFill>
                            <a:srgbClr val="2A669A"/>
                          </a:solidFill>
                          <a:effectLst/>
                          <a:latin typeface="Google Sans Text"/>
                        </a:rPr>
                        <a:t>„Welche </a:t>
                      </a:r>
                      <a:r>
                        <a:rPr lang="de-DE" sz="4800" b="1" dirty="0">
                          <a:solidFill>
                            <a:srgbClr val="2A669A"/>
                          </a:solidFill>
                          <a:effectLst/>
                          <a:latin typeface="Google Sans Text"/>
                        </a:rPr>
                        <a:t>WLG (Wärmeleitgruppe)</a:t>
                      </a:r>
                      <a:r>
                        <a:rPr lang="de-DE" sz="4800" dirty="0">
                          <a:solidFill>
                            <a:srgbClr val="2A669A"/>
                          </a:solidFill>
                          <a:effectLst/>
                          <a:latin typeface="Google Sans Text"/>
                        </a:rPr>
                        <a:t> ist für die Dämmung ausgeschrieben – die 035er oder die 040er?“</a:t>
                      </a: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45629239"/>
                  </a:ext>
                </a:extLst>
              </a:tr>
              <a:tr h="2993500">
                <a:tc>
                  <a:txBody>
                    <a:bodyPr/>
                    <a:lstStyle/>
                    <a:p>
                      <a:pPr>
                        <a:buNone/>
                      </a:pPr>
                      <a:r>
                        <a:rPr lang="de-DE" sz="4800" dirty="0">
                          <a:solidFill>
                            <a:srgbClr val="2A669A"/>
                          </a:solidFill>
                          <a:effectLst/>
                          <a:latin typeface="Google Sans Text"/>
                        </a:rPr>
                        <a:t>„Haben Sie noch </a:t>
                      </a:r>
                      <a:r>
                        <a:rPr lang="de-DE" sz="4800" dirty="0" err="1">
                          <a:solidFill>
                            <a:srgbClr val="2A669A"/>
                          </a:solidFill>
                          <a:effectLst/>
                          <a:latin typeface="Google Sans Text"/>
                        </a:rPr>
                        <a:t>Trennfix</a:t>
                      </a:r>
                      <a:r>
                        <a:rPr lang="de-DE" sz="4800" dirty="0">
                          <a:solidFill>
                            <a:srgbClr val="2A669A"/>
                          </a:solidFill>
                          <a:effectLst/>
                          <a:latin typeface="Google Sans Text"/>
                        </a:rPr>
                        <a:t>?“</a:t>
                      </a: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800" dirty="0">
                        <a:solidFill>
                          <a:srgbClr val="2A669A"/>
                        </a:solidFill>
                        <a:effectLst/>
                        <a:latin typeface="Google Sans Text"/>
                      </a:endParaRPr>
                    </a:p>
                    <a:p>
                      <a:pPr>
                        <a:buNone/>
                      </a:pPr>
                      <a:r>
                        <a:rPr lang="de-DE" sz="4800" dirty="0">
                          <a:solidFill>
                            <a:srgbClr val="2A669A"/>
                          </a:solidFill>
                          <a:effectLst/>
                          <a:latin typeface="Google Sans Text"/>
                        </a:rPr>
                        <a:t>„Wie trennen wir die Anschlüsse zu den Massivbauteilen ab – nehmen wir das </a:t>
                      </a:r>
                      <a:r>
                        <a:rPr lang="de-DE" sz="4800" b="1" dirty="0" err="1">
                          <a:solidFill>
                            <a:srgbClr val="2A669A"/>
                          </a:solidFill>
                          <a:effectLst/>
                          <a:latin typeface="Google Sans Text"/>
                        </a:rPr>
                        <a:t>Trennfix</a:t>
                      </a:r>
                      <a:r>
                        <a:rPr lang="de-DE" sz="4800" b="1" dirty="0">
                          <a:solidFill>
                            <a:srgbClr val="2A669A"/>
                          </a:solidFill>
                          <a:effectLst/>
                          <a:latin typeface="Google Sans Text"/>
                        </a:rPr>
                        <a:t> </a:t>
                      </a:r>
                      <a:r>
                        <a:rPr lang="de-DE" sz="4800" dirty="0">
                          <a:solidFill>
                            <a:srgbClr val="2A669A"/>
                          </a:solidFill>
                          <a:effectLst/>
                          <a:latin typeface="Google Sans Text"/>
                        </a:rPr>
                        <a:t>oder ein anderes Band?“</a:t>
                      </a: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743340"/>
                  </a:ext>
                </a:extLst>
              </a:tr>
              <a:tr h="2263378">
                <a:tc>
                  <a:txBody>
                    <a:bodyPr/>
                    <a:lstStyle/>
                    <a:p>
                      <a:pPr>
                        <a:buNone/>
                      </a:pPr>
                      <a:r>
                        <a:rPr lang="de-DE" sz="4800" dirty="0">
                          <a:solidFill>
                            <a:srgbClr val="2A669A"/>
                          </a:solidFill>
                          <a:effectLst/>
                          <a:latin typeface="Google Sans Text"/>
                        </a:rPr>
                        <a:t>„Soll ich Dämmstreifen aufschreiben?“</a:t>
                      </a: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800" dirty="0">
                        <a:solidFill>
                          <a:srgbClr val="2A669A"/>
                        </a:solidFill>
                        <a:effectLst/>
                        <a:latin typeface="Google Sans Text"/>
                      </a:endParaRPr>
                    </a:p>
                    <a:p>
                      <a:pPr>
                        <a:buNone/>
                      </a:pPr>
                      <a:r>
                        <a:rPr lang="de-DE" sz="4800" dirty="0">
                          <a:solidFill>
                            <a:srgbClr val="2A669A"/>
                          </a:solidFill>
                          <a:effectLst/>
                          <a:latin typeface="Google Sans Text"/>
                        </a:rPr>
                        <a:t>„Wie viele Rollen </a:t>
                      </a:r>
                      <a:r>
                        <a:rPr lang="de-DE" sz="4800" b="1" dirty="0">
                          <a:solidFill>
                            <a:srgbClr val="2A669A"/>
                          </a:solidFill>
                          <a:effectLst/>
                          <a:latin typeface="Google Sans Text"/>
                        </a:rPr>
                        <a:t>Filz</a:t>
                      </a:r>
                      <a:r>
                        <a:rPr lang="de-DE" sz="4800" dirty="0">
                          <a:solidFill>
                            <a:srgbClr val="2A669A"/>
                          </a:solidFill>
                          <a:effectLst/>
                          <a:latin typeface="Google Sans Text"/>
                        </a:rPr>
                        <a:t> brauchen wir für die Profile am Boden und an der Decke?“</a:t>
                      </a:r>
                    </a:p>
                  </a:txBody>
                  <a:tcPr marL="73012" marR="73012" marT="36506" marB="36506"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0215010"/>
                  </a:ext>
                </a:extLst>
              </a:tr>
            </a:tbl>
          </a:graphicData>
        </a:graphic>
      </p:graphicFrame>
      <p:sp>
        <p:nvSpPr>
          <p:cNvPr id="9" name="Textfeld 8">
            <a:extLst>
              <a:ext uri="{FF2B5EF4-FFF2-40B4-BE49-F238E27FC236}">
                <a16:creationId xmlns:a16="http://schemas.microsoft.com/office/drawing/2014/main" id="{9825008B-AE30-B9A5-828D-855AF7D307D1}"/>
              </a:ext>
            </a:extLst>
          </p:cNvPr>
          <p:cNvSpPr txBox="1"/>
          <p:nvPr/>
        </p:nvSpPr>
        <p:spPr>
          <a:xfrm>
            <a:off x="1246784" y="1823902"/>
            <a:ext cx="7548540"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2A669A"/>
                </a:solidFill>
                <a:effectLst/>
                <a:uFillTx/>
                <a:latin typeface="+mn-lt"/>
                <a:ea typeface="+mn-ea"/>
                <a:cs typeface="+mn-cs"/>
                <a:sym typeface="Helvetica Light"/>
              </a:rPr>
              <a:t>Schallschutz </a:t>
            </a:r>
            <a:r>
              <a:rPr lang="de-DE" dirty="0">
                <a:solidFill>
                  <a:srgbClr val="2A669A"/>
                </a:solidFill>
              </a:rPr>
              <a:t>&amp; Dämmung</a:t>
            </a:r>
            <a:endParaRPr kumimoji="0" lang="de-DE" sz="5000" b="0" i="0" u="none" strike="noStrike" cap="none" spc="0" normalizeH="0" baseline="0" dirty="0">
              <a:ln>
                <a:noFill/>
              </a:ln>
              <a:solidFill>
                <a:srgbClr val="2A669A"/>
              </a:solidFill>
              <a:effectLst/>
              <a:uFillTx/>
              <a:latin typeface="+mn-lt"/>
              <a:ea typeface="+mn-ea"/>
              <a:cs typeface="+mn-cs"/>
              <a:sym typeface="Helvetica Light"/>
            </a:endParaRPr>
          </a:p>
        </p:txBody>
      </p:sp>
      <p:sp>
        <p:nvSpPr>
          <p:cNvPr id="10" name="Rechteck 9">
            <a:extLst>
              <a:ext uri="{FF2B5EF4-FFF2-40B4-BE49-F238E27FC236}">
                <a16:creationId xmlns:a16="http://schemas.microsoft.com/office/drawing/2014/main" id="{CC88A7AC-65D7-B729-B566-6DA4C69E23CB}"/>
              </a:ext>
            </a:extLst>
          </p:cNvPr>
          <p:cNvSpPr/>
          <p:nvPr/>
        </p:nvSpPr>
        <p:spPr>
          <a:xfrm>
            <a:off x="12366483" y="10731958"/>
            <a:ext cx="10565772" cy="159864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A5CCE403-26A5-379A-2BE9-30ADE34CC989}"/>
              </a:ext>
            </a:extLst>
          </p:cNvPr>
          <p:cNvSpPr/>
          <p:nvPr/>
        </p:nvSpPr>
        <p:spPr>
          <a:xfrm>
            <a:off x="12336016" y="7851640"/>
            <a:ext cx="10748596" cy="25123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219814D6-E5B5-E760-71CB-92773FB410AF}"/>
              </a:ext>
            </a:extLst>
          </p:cNvPr>
          <p:cNvSpPr/>
          <p:nvPr/>
        </p:nvSpPr>
        <p:spPr>
          <a:xfrm>
            <a:off x="12336015" y="4265712"/>
            <a:ext cx="10596239" cy="32422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91007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837D-75A5-1270-A658-FA9D81D78B5E}"/>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4D11EF56-B1A6-EB6A-54FD-29D99CB0CC9E}"/>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2F1D94BB-9D8B-7902-9B9F-4577551FF816}"/>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CC2EDDD5-59FD-1E1C-A63E-C5955989157A}"/>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1BF318E3-05E7-4459-EA85-13B4D737BA3C}"/>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C4F9722B-9E21-7C5C-C9B1-FA7EFC201714}"/>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6211EAA-726F-F5FD-96F4-A8B36CA5992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D56E889B-9669-E80D-BA25-53D7004FF85E}"/>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C433482F-94FD-833C-D443-BD59C73BFB04}"/>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9" name="Textfeld 8">
            <a:extLst>
              <a:ext uri="{FF2B5EF4-FFF2-40B4-BE49-F238E27FC236}">
                <a16:creationId xmlns:a16="http://schemas.microsoft.com/office/drawing/2014/main" id="{84506FC5-FAC6-3BEB-0066-EE11A1B62C53}"/>
              </a:ext>
            </a:extLst>
          </p:cNvPr>
          <p:cNvSpPr txBox="1"/>
          <p:nvPr/>
        </p:nvSpPr>
        <p:spPr>
          <a:xfrm>
            <a:off x="1246784" y="1823902"/>
            <a:ext cx="6303007"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2A669A"/>
                </a:solidFill>
                <a:effectLst/>
                <a:uFillTx/>
                <a:latin typeface="+mn-lt"/>
                <a:ea typeface="+mn-ea"/>
                <a:cs typeface="+mn-cs"/>
                <a:sym typeface="Helvetica Light"/>
              </a:rPr>
              <a:t>Befestigung &amp; Lasten</a:t>
            </a:r>
          </a:p>
        </p:txBody>
      </p:sp>
      <p:graphicFrame>
        <p:nvGraphicFramePr>
          <p:cNvPr id="8" name="Tabelle 7">
            <a:extLst>
              <a:ext uri="{FF2B5EF4-FFF2-40B4-BE49-F238E27FC236}">
                <a16:creationId xmlns:a16="http://schemas.microsoft.com/office/drawing/2014/main" id="{E232A43B-5FD4-0483-15B0-1D783A5D0C0A}"/>
              </a:ext>
            </a:extLst>
          </p:cNvPr>
          <p:cNvGraphicFramePr>
            <a:graphicFrameLocks noGrp="1"/>
          </p:cNvGraphicFramePr>
          <p:nvPr/>
        </p:nvGraphicFramePr>
        <p:xfrm>
          <a:off x="1246784" y="3198813"/>
          <a:ext cx="21818424" cy="9053512"/>
        </p:xfrm>
        <a:graphic>
          <a:graphicData uri="http://schemas.openxmlformats.org/drawingml/2006/table">
            <a:tbl>
              <a:tblPr/>
              <a:tblGrid>
                <a:gridCol w="10909212">
                  <a:extLst>
                    <a:ext uri="{9D8B030D-6E8A-4147-A177-3AD203B41FA5}">
                      <a16:colId xmlns:a16="http://schemas.microsoft.com/office/drawing/2014/main" val="876536975"/>
                    </a:ext>
                  </a:extLst>
                </a:gridCol>
                <a:gridCol w="10909212">
                  <a:extLst>
                    <a:ext uri="{9D8B030D-6E8A-4147-A177-3AD203B41FA5}">
                      <a16:colId xmlns:a16="http://schemas.microsoft.com/office/drawing/2014/main" val="913476763"/>
                    </a:ext>
                  </a:extLst>
                </a:gridCol>
              </a:tblGrid>
              <a:tr h="607248">
                <a:tc>
                  <a:txBody>
                    <a:bodyPr/>
                    <a:lstStyle/>
                    <a:p>
                      <a:pPr>
                        <a:buNone/>
                      </a:pPr>
                      <a:r>
                        <a:rPr lang="de-DE" sz="3600" b="1">
                          <a:solidFill>
                            <a:srgbClr val="2A669A"/>
                          </a:solidFill>
                          <a:effectLst/>
                          <a:latin typeface="Google Sans Text"/>
                        </a:rPr>
                        <a:t>Statt... (Geschlossen)</a:t>
                      </a:r>
                      <a:endParaRPr lang="de-DE" sz="3600">
                        <a:solidFill>
                          <a:srgbClr val="2A669A"/>
                        </a:solidFill>
                        <a:effectLst/>
                        <a:latin typeface="Google Sans Text"/>
                      </a:endParaRP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3600" b="1">
                          <a:solidFill>
                            <a:srgbClr val="2A669A"/>
                          </a:solidFill>
                          <a:effectLst/>
                          <a:latin typeface="Google Sans Text"/>
                        </a:rPr>
                        <a:t>Besser... (Beratend/Offen)</a:t>
                      </a:r>
                      <a:endParaRPr lang="de-DE" sz="3600">
                        <a:solidFill>
                          <a:srgbClr val="2A669A"/>
                        </a:solidFill>
                        <a:effectLst/>
                        <a:latin typeface="Google Sans Text"/>
                      </a:endParaRP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6726213"/>
                  </a:ext>
                </a:extLst>
              </a:tr>
              <a:tr h="2263378">
                <a:tc>
                  <a:txBody>
                    <a:bodyPr/>
                    <a:lstStyle/>
                    <a:p>
                      <a:pPr>
                        <a:buNone/>
                      </a:pPr>
                      <a:r>
                        <a:rPr lang="de-DE" sz="3600" dirty="0">
                          <a:solidFill>
                            <a:srgbClr val="2A669A"/>
                          </a:solidFill>
                          <a:effectLst/>
                          <a:latin typeface="Google Sans Text"/>
                        </a:rPr>
                        <a:t>„Brauchen Sie Dübel?“</a:t>
                      </a: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3600">
                          <a:solidFill>
                            <a:srgbClr val="2A669A"/>
                          </a:solidFill>
                          <a:effectLst/>
                          <a:latin typeface="Google Sans Text"/>
                        </a:rPr>
                        <a:t>„In was für einen </a:t>
                      </a:r>
                      <a:r>
                        <a:rPr lang="de-DE" sz="3600" b="1">
                          <a:solidFill>
                            <a:srgbClr val="2A669A"/>
                          </a:solidFill>
                          <a:effectLst/>
                          <a:latin typeface="Google Sans Text"/>
                        </a:rPr>
                        <a:t>Untergrund</a:t>
                      </a:r>
                      <a:r>
                        <a:rPr lang="de-DE" sz="3600">
                          <a:solidFill>
                            <a:srgbClr val="2A669A"/>
                          </a:solidFill>
                          <a:effectLst/>
                          <a:latin typeface="Google Sans Text"/>
                        </a:rPr>
                        <a:t> gehen wir bei der Decke – brauchen wir Nageldübel oder Deckennägel?“</a:t>
                      </a: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43303959"/>
                  </a:ext>
                </a:extLst>
              </a:tr>
              <a:tr h="2815421">
                <a:tc>
                  <a:txBody>
                    <a:bodyPr/>
                    <a:lstStyle/>
                    <a:p>
                      <a:pPr>
                        <a:buNone/>
                      </a:pPr>
                      <a:r>
                        <a:rPr lang="de-DE" sz="3600" dirty="0">
                          <a:solidFill>
                            <a:srgbClr val="2A669A"/>
                          </a:solidFill>
                          <a:effectLst/>
                          <a:latin typeface="Google Sans Text"/>
                        </a:rPr>
                        <a:t>„Wollen Sie Verstärkungsprofile?“</a:t>
                      </a: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600" dirty="0">
                        <a:solidFill>
                          <a:srgbClr val="2A669A"/>
                        </a:solidFill>
                        <a:effectLst/>
                        <a:latin typeface="Google Sans Text"/>
                      </a:endParaRPr>
                    </a:p>
                    <a:p>
                      <a:pPr>
                        <a:buNone/>
                      </a:pPr>
                      <a:r>
                        <a:rPr lang="de-DE" sz="3600" dirty="0">
                          <a:solidFill>
                            <a:srgbClr val="2A669A"/>
                          </a:solidFill>
                          <a:effectLst/>
                          <a:latin typeface="Google Sans Text"/>
                        </a:rPr>
                        <a:t>„Was kommt später an die Wand? Wenn wir Sanitärobjekte oder schwere Lasten haben, packen wir direkt die </a:t>
                      </a:r>
                      <a:r>
                        <a:rPr lang="de-DE" sz="3600" b="1" dirty="0">
                          <a:solidFill>
                            <a:srgbClr val="2A669A"/>
                          </a:solidFill>
                          <a:effectLst/>
                          <a:latin typeface="Google Sans Text"/>
                        </a:rPr>
                        <a:t>UA-Profile</a:t>
                      </a:r>
                      <a:r>
                        <a:rPr lang="de-DE" sz="3600" dirty="0">
                          <a:solidFill>
                            <a:srgbClr val="2A669A"/>
                          </a:solidFill>
                          <a:effectLst/>
                          <a:latin typeface="Google Sans Text"/>
                        </a:rPr>
                        <a:t> dazu.“</a:t>
                      </a: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26733036"/>
                  </a:ext>
                </a:extLst>
              </a:tr>
              <a:tr h="3367465">
                <a:tc>
                  <a:txBody>
                    <a:bodyPr/>
                    <a:lstStyle/>
                    <a:p>
                      <a:pPr>
                        <a:buNone/>
                      </a:pPr>
                      <a:r>
                        <a:rPr lang="de-DE" sz="3600" dirty="0">
                          <a:solidFill>
                            <a:srgbClr val="2A669A"/>
                          </a:solidFill>
                          <a:effectLst/>
                          <a:latin typeface="Google Sans Text"/>
                        </a:rPr>
                        <a:t>„Haben Sie Schrauben für die harten Platten?“</a:t>
                      </a: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600" dirty="0">
                        <a:solidFill>
                          <a:srgbClr val="2A669A"/>
                        </a:solidFill>
                        <a:effectLst/>
                        <a:latin typeface="Google Sans Text"/>
                      </a:endParaRPr>
                    </a:p>
                    <a:p>
                      <a:pPr>
                        <a:buNone/>
                      </a:pPr>
                      <a:r>
                        <a:rPr lang="de-DE" sz="3600" dirty="0">
                          <a:solidFill>
                            <a:srgbClr val="2A669A"/>
                          </a:solidFill>
                          <a:effectLst/>
                          <a:latin typeface="Google Sans Text"/>
                        </a:rPr>
                        <a:t>„Da das die harten Diamant-Platten sind: Wie viele Pakete von den </a:t>
                      </a:r>
                      <a:r>
                        <a:rPr lang="de-DE" sz="3600" b="1" dirty="0">
                          <a:solidFill>
                            <a:srgbClr val="2A669A"/>
                          </a:solidFill>
                          <a:effectLst/>
                          <a:latin typeface="Google Sans Text"/>
                        </a:rPr>
                        <a:t>Hartmut-Schrauben</a:t>
                      </a:r>
                      <a:r>
                        <a:rPr lang="de-DE" sz="3600" dirty="0">
                          <a:solidFill>
                            <a:srgbClr val="2A669A"/>
                          </a:solidFill>
                          <a:effectLst/>
                          <a:latin typeface="Google Sans Text"/>
                        </a:rPr>
                        <a:t> (oder Spezialschrauben) setzen wir drauf?“</a:t>
                      </a:r>
                    </a:p>
                  </a:txBody>
                  <a:tcPr marL="55204" marR="55204" marT="27602" marB="2760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66876012"/>
                  </a:ext>
                </a:extLst>
              </a:tr>
            </a:tbl>
          </a:graphicData>
        </a:graphic>
      </p:graphicFrame>
      <p:sp>
        <p:nvSpPr>
          <p:cNvPr id="10" name="Rechteck 9">
            <a:extLst>
              <a:ext uri="{FF2B5EF4-FFF2-40B4-BE49-F238E27FC236}">
                <a16:creationId xmlns:a16="http://schemas.microsoft.com/office/drawing/2014/main" id="{3E313798-62E1-91BB-5ACD-BC554E677B19}"/>
              </a:ext>
            </a:extLst>
          </p:cNvPr>
          <p:cNvSpPr/>
          <p:nvPr/>
        </p:nvSpPr>
        <p:spPr>
          <a:xfrm>
            <a:off x="12150460" y="10049120"/>
            <a:ext cx="10914748" cy="228148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06ED959C-24F8-5A16-3EBE-0AC5B5CB86F7}"/>
              </a:ext>
            </a:extLst>
          </p:cNvPr>
          <p:cNvSpPr/>
          <p:nvPr/>
        </p:nvSpPr>
        <p:spPr>
          <a:xfrm>
            <a:off x="12119994" y="6858000"/>
            <a:ext cx="10565772" cy="273630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1F814510-16FC-F640-8811-B6171DA65D36}"/>
              </a:ext>
            </a:extLst>
          </p:cNvPr>
          <p:cNvSpPr/>
          <p:nvPr/>
        </p:nvSpPr>
        <p:spPr>
          <a:xfrm>
            <a:off x="12119992" y="4265712"/>
            <a:ext cx="10596240" cy="25123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816146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24C9-4C5B-6B37-12CC-AA89FDCED481}"/>
            </a:ext>
          </a:extLst>
        </p:cNvPr>
        <p:cNvGrpSpPr/>
        <p:nvPr/>
      </p:nvGrpSpPr>
      <p:grpSpPr>
        <a:xfrm>
          <a:off x="0" y="0"/>
          <a:ext cx="0" cy="0"/>
          <a:chOff x="0" y="0"/>
          <a:chExt cx="0" cy="0"/>
        </a:xfrm>
      </p:grpSpPr>
      <p:sp>
        <p:nvSpPr>
          <p:cNvPr id="701" name="AGENDA">
            <a:extLst>
              <a:ext uri="{FF2B5EF4-FFF2-40B4-BE49-F238E27FC236}">
                <a16:creationId xmlns:a16="http://schemas.microsoft.com/office/drawing/2014/main" id="{85331E31-8A65-25FD-56E3-6C770A0D4A3A}"/>
              </a:ext>
            </a:extLst>
          </p:cNvPr>
          <p:cNvSpPr txBox="1"/>
          <p:nvPr/>
        </p:nvSpPr>
        <p:spPr>
          <a:xfrm>
            <a:off x="2282028" y="1814350"/>
            <a:ext cx="18508860" cy="16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rgbClr val="2A669A"/>
                </a:solidFill>
              </a:rPr>
              <a:t>Agenda heute</a:t>
            </a:r>
            <a:endParaRPr sz="4000" dirty="0">
              <a:solidFill>
                <a:srgbClr val="2A669A"/>
              </a:solidFill>
            </a:endParaRPr>
          </a:p>
        </p:txBody>
      </p:sp>
      <p:grpSp>
        <p:nvGrpSpPr>
          <p:cNvPr id="3" name="Gruppieren 2">
            <a:extLst>
              <a:ext uri="{FF2B5EF4-FFF2-40B4-BE49-F238E27FC236}">
                <a16:creationId xmlns:a16="http://schemas.microsoft.com/office/drawing/2014/main" id="{3F9F8F84-F1D4-0C7B-6DE4-B2C05A66D302}"/>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2BEDC41-968C-82F9-AFD5-3458628E9FF5}"/>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811CDFE7-C118-B3B2-9348-AF9E42AFA76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801063F4-77D2-B5C3-E053-F573F7B21C4C}"/>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8" name="Textfeld 7">
            <a:extLst>
              <a:ext uri="{FF2B5EF4-FFF2-40B4-BE49-F238E27FC236}">
                <a16:creationId xmlns:a16="http://schemas.microsoft.com/office/drawing/2014/main" id="{CFF12DC8-5492-98F4-7B3E-4D4310F055C5}"/>
              </a:ext>
            </a:extLst>
          </p:cNvPr>
          <p:cNvSpPr txBox="1"/>
          <p:nvPr/>
        </p:nvSpPr>
        <p:spPr>
          <a:xfrm>
            <a:off x="5855296" y="3873166"/>
            <a:ext cx="10585176" cy="8454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8" algn="l" fontAlgn="ctr"/>
            <a:r>
              <a:rPr lang="de-DE" sz="6000" b="1" dirty="0">
                <a:solidFill>
                  <a:srgbClr val="2A669A"/>
                </a:solidFill>
              </a:rPr>
              <a:t>Review zu Workshop 3</a:t>
            </a:r>
          </a:p>
          <a:p>
            <a:pPr marL="0" marR="0" indent="0" algn="ctr" defTabSz="821531" rtl="0" fontAlgn="auto" latinLnBrk="0" hangingPunct="0">
              <a:lnSpc>
                <a:spcPct val="100000"/>
              </a:lnSpc>
              <a:spcBef>
                <a:spcPts val="0"/>
              </a:spcBef>
              <a:spcAft>
                <a:spcPts val="0"/>
              </a:spcAft>
              <a:buClrTx/>
              <a:buSzTx/>
              <a:buFontTx/>
              <a:buNone/>
              <a:tabLst/>
            </a:pP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Nutzenpräsentation 5 TIPPS</a:t>
            </a:r>
          </a:p>
          <a:p>
            <a:pPr marL="0" marR="0" indent="0" algn="ctr" defTabSz="821531" rtl="0" fontAlgn="auto" latinLnBrk="0" hangingPunct="0">
              <a:lnSpc>
                <a:spcPct val="100000"/>
              </a:lnSpc>
              <a:spcBef>
                <a:spcPts val="0"/>
              </a:spcBef>
              <a:spcAft>
                <a:spcPts val="0"/>
              </a:spcAft>
              <a:buClrTx/>
              <a:buSzTx/>
              <a:buFontTx/>
              <a:buNone/>
              <a:tabLst/>
            </a:pP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Verkaufsabschluss</a:t>
            </a:r>
          </a:p>
          <a:p>
            <a:pPr marL="0" marR="0" indent="0" algn="ctr" defTabSz="821531" rtl="0" fontAlgn="auto" latinLnBrk="0" hangingPunct="0">
              <a:lnSpc>
                <a:spcPct val="100000"/>
              </a:lnSpc>
              <a:spcBef>
                <a:spcPts val="0"/>
              </a:spcBef>
              <a:spcAft>
                <a:spcPts val="0"/>
              </a:spcAft>
              <a:buClrTx/>
              <a:buSzTx/>
              <a:buFontTx/>
              <a:buNone/>
              <a:tabLst/>
            </a:pP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Cross </a:t>
            </a:r>
            <a:r>
              <a:rPr lang="de-DE" sz="6000" b="1" dirty="0" err="1">
                <a:solidFill>
                  <a:srgbClr val="2A669A"/>
                </a:solidFill>
              </a:rPr>
              <a:t>Selling</a:t>
            </a:r>
            <a:endParaRPr lang="de-DE" sz="6000" b="1" dirty="0">
              <a:solidFill>
                <a:srgbClr val="2A669A"/>
              </a:solidFill>
            </a:endParaRPr>
          </a:p>
          <a:p>
            <a:pPr marL="0" marR="0" indent="0" algn="ctr" defTabSz="821531" rtl="0" fontAlgn="auto" latinLnBrk="0" hangingPunct="0">
              <a:lnSpc>
                <a:spcPct val="100000"/>
              </a:lnSpc>
              <a:spcBef>
                <a:spcPts val="0"/>
              </a:spcBef>
              <a:spcAft>
                <a:spcPts val="0"/>
              </a:spcAft>
              <a:buClrTx/>
              <a:buSzTx/>
              <a:buFontTx/>
              <a:buNone/>
              <a:tabLst/>
            </a:pPr>
            <a:endParaRPr lang="de-DE" sz="6000" b="1" dirty="0">
              <a:solidFill>
                <a:srgbClr val="2A669A"/>
              </a:solidFill>
            </a:endParaRPr>
          </a:p>
          <a:p>
            <a:pPr marL="0" marR="0" indent="0" algn="ctr" defTabSz="821531" rtl="0" fontAlgn="auto" latinLnBrk="0" hangingPunct="0">
              <a:lnSpc>
                <a:spcPct val="100000"/>
              </a:lnSpc>
              <a:spcBef>
                <a:spcPts val="0"/>
              </a:spcBef>
              <a:spcAft>
                <a:spcPts val="0"/>
              </a:spcAft>
              <a:buClrTx/>
              <a:buSzTx/>
              <a:buFontTx/>
              <a:buNone/>
              <a:tabLst/>
            </a:pPr>
            <a:r>
              <a:rPr lang="de-DE" sz="6000" b="1" dirty="0">
                <a:solidFill>
                  <a:srgbClr val="2A669A"/>
                </a:solidFill>
              </a:rPr>
              <a:t>Feedback</a:t>
            </a:r>
            <a:endParaRPr kumimoji="0" lang="de-DE" sz="6000" b="1" i="0" u="none" strike="noStrike" cap="none" spc="0" normalizeH="0" baseline="0" dirty="0">
              <a:ln>
                <a:noFill/>
              </a:ln>
              <a:solidFill>
                <a:srgbClr val="2A669A"/>
              </a:solidFill>
              <a:effectLst/>
              <a:uFillTx/>
              <a:latin typeface="+mn-lt"/>
              <a:ea typeface="+mn-ea"/>
              <a:cs typeface="+mn-cs"/>
              <a:sym typeface="Helvetica Light"/>
            </a:endParaRPr>
          </a:p>
        </p:txBody>
      </p:sp>
    </p:spTree>
    <p:extLst>
      <p:ext uri="{BB962C8B-B14F-4D97-AF65-F5344CB8AC3E}">
        <p14:creationId xmlns:p14="http://schemas.microsoft.com/office/powerpoint/2010/main" val="264256219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24069-B774-8656-38A6-7357A0A21CCC}"/>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845079DB-7578-D5F0-DA2B-8491B5CBC4DC}"/>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72ABCFD5-FA06-11C1-019C-B06071366CAA}"/>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F4E99135-B9E0-0D46-2418-5A8EEB0D397C}"/>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406C0384-C1F0-5DE9-7FC5-3E41AD05ECF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FB1ABF5-FD8D-E71B-1207-389AD9DC5B04}"/>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52A18CA-1E24-5E8E-3D64-CF656701DD5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01F336FF-9240-B90A-D1C8-633051CA03CC}"/>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FC7703A8-455B-59AD-A7C6-C71CBA89BA5D}"/>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9" name="Textfeld 8">
            <a:extLst>
              <a:ext uri="{FF2B5EF4-FFF2-40B4-BE49-F238E27FC236}">
                <a16:creationId xmlns:a16="http://schemas.microsoft.com/office/drawing/2014/main" id="{1A1F7AD4-D9DC-2DC2-0BDD-607052FBF17E}"/>
              </a:ext>
            </a:extLst>
          </p:cNvPr>
          <p:cNvSpPr txBox="1"/>
          <p:nvPr/>
        </p:nvSpPr>
        <p:spPr>
          <a:xfrm>
            <a:off x="1246784" y="1823902"/>
            <a:ext cx="5873402"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2A669A"/>
                </a:solidFill>
                <a:effectLst/>
                <a:uFillTx/>
                <a:latin typeface="+mn-lt"/>
                <a:ea typeface="+mn-ea"/>
                <a:cs typeface="+mn-cs"/>
                <a:sym typeface="Helvetica Light"/>
              </a:rPr>
              <a:t>Spachtel &amp; Zubehör</a:t>
            </a:r>
          </a:p>
        </p:txBody>
      </p:sp>
      <p:graphicFrame>
        <p:nvGraphicFramePr>
          <p:cNvPr id="7" name="Tabelle 6">
            <a:extLst>
              <a:ext uri="{FF2B5EF4-FFF2-40B4-BE49-F238E27FC236}">
                <a16:creationId xmlns:a16="http://schemas.microsoft.com/office/drawing/2014/main" id="{433BA6B7-4479-7B4F-05F9-2BD2E9289759}"/>
              </a:ext>
            </a:extLst>
          </p:cNvPr>
          <p:cNvGraphicFramePr>
            <a:graphicFrameLocks noGrp="1"/>
          </p:cNvGraphicFramePr>
          <p:nvPr/>
        </p:nvGraphicFramePr>
        <p:xfrm>
          <a:off x="1284036" y="3198813"/>
          <a:ext cx="21997196" cy="9053512"/>
        </p:xfrm>
        <a:graphic>
          <a:graphicData uri="http://schemas.openxmlformats.org/drawingml/2006/table">
            <a:tbl>
              <a:tblPr/>
              <a:tblGrid>
                <a:gridCol w="10998598">
                  <a:extLst>
                    <a:ext uri="{9D8B030D-6E8A-4147-A177-3AD203B41FA5}">
                      <a16:colId xmlns:a16="http://schemas.microsoft.com/office/drawing/2014/main" val="2114465618"/>
                    </a:ext>
                  </a:extLst>
                </a:gridCol>
                <a:gridCol w="10998598">
                  <a:extLst>
                    <a:ext uri="{9D8B030D-6E8A-4147-A177-3AD203B41FA5}">
                      <a16:colId xmlns:a16="http://schemas.microsoft.com/office/drawing/2014/main" val="3850424877"/>
                    </a:ext>
                  </a:extLst>
                </a:gridCol>
              </a:tblGrid>
              <a:tr h="743199">
                <a:tc>
                  <a:txBody>
                    <a:bodyPr/>
                    <a:lstStyle/>
                    <a:p>
                      <a:pPr>
                        <a:buNone/>
                      </a:pPr>
                      <a:r>
                        <a:rPr lang="de-DE" sz="4400" b="1">
                          <a:solidFill>
                            <a:srgbClr val="2A669A"/>
                          </a:solidFill>
                          <a:effectLst/>
                          <a:latin typeface="Google Sans Text"/>
                        </a:rPr>
                        <a:t>Statt... (Geschlossen)</a:t>
                      </a:r>
                      <a:endParaRPr lang="de-DE" sz="4400">
                        <a:solidFill>
                          <a:srgbClr val="2A669A"/>
                        </a:solidFill>
                        <a:effectLst/>
                        <a:latin typeface="Google Sans Text"/>
                      </a:endParaRP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4400" b="1">
                          <a:solidFill>
                            <a:srgbClr val="2A669A"/>
                          </a:solidFill>
                          <a:effectLst/>
                          <a:latin typeface="Google Sans Text"/>
                        </a:rPr>
                        <a:t>Besser... (Beratend/Offen)</a:t>
                      </a:r>
                      <a:endParaRPr lang="de-DE" sz="4400">
                        <a:solidFill>
                          <a:srgbClr val="2A669A"/>
                        </a:solidFill>
                        <a:effectLst/>
                        <a:latin typeface="Google Sans Text"/>
                      </a:endParaRP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10131886"/>
                  </a:ext>
                </a:extLst>
              </a:tr>
              <a:tr h="2094469">
                <a:tc>
                  <a:txBody>
                    <a:bodyPr/>
                    <a:lstStyle/>
                    <a:p>
                      <a:pPr>
                        <a:buNone/>
                      </a:pPr>
                      <a:r>
                        <a:rPr lang="de-DE" sz="4400" dirty="0">
                          <a:solidFill>
                            <a:srgbClr val="2A669A"/>
                          </a:solidFill>
                          <a:effectLst/>
                          <a:latin typeface="Google Sans Text"/>
                        </a:rPr>
                        <a:t>„Brauchen Sie Eimer?“</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4400">
                          <a:solidFill>
                            <a:srgbClr val="2A669A"/>
                          </a:solidFill>
                          <a:effectLst/>
                          <a:latin typeface="Google Sans Text"/>
                        </a:rPr>
                        <a:t>„Wie rühren wir an – nehmen wir die </a:t>
                      </a:r>
                      <a:r>
                        <a:rPr lang="de-DE" sz="4400" b="1">
                          <a:solidFill>
                            <a:srgbClr val="2A669A"/>
                          </a:solidFill>
                          <a:effectLst/>
                          <a:latin typeface="Google Sans Text"/>
                        </a:rPr>
                        <a:t>60-Liter-Kübel</a:t>
                      </a:r>
                      <a:r>
                        <a:rPr lang="de-DE" sz="4400">
                          <a:solidFill>
                            <a:srgbClr val="2A669A"/>
                          </a:solidFill>
                          <a:effectLst/>
                          <a:latin typeface="Google Sans Text"/>
                        </a:rPr>
                        <a:t> oder reichen die kleinen?“</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03589944"/>
                  </a:ext>
                </a:extLst>
              </a:tr>
              <a:tr h="2770104">
                <a:tc>
                  <a:txBody>
                    <a:bodyPr/>
                    <a:lstStyle/>
                    <a:p>
                      <a:pPr>
                        <a:buNone/>
                      </a:pPr>
                      <a:r>
                        <a:rPr lang="de-DE" sz="4400" dirty="0">
                          <a:solidFill>
                            <a:srgbClr val="2A669A"/>
                          </a:solidFill>
                          <a:effectLst/>
                          <a:latin typeface="Google Sans Text"/>
                        </a:rPr>
                        <a:t>„Haben Sie noch Schleifgitter?“</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400" dirty="0">
                        <a:solidFill>
                          <a:srgbClr val="2A669A"/>
                        </a:solidFill>
                        <a:effectLst/>
                        <a:latin typeface="Google Sans Text"/>
                      </a:endParaRPr>
                    </a:p>
                    <a:p>
                      <a:pPr>
                        <a:buNone/>
                      </a:pPr>
                      <a:r>
                        <a:rPr lang="de-DE" sz="4400" dirty="0">
                          <a:solidFill>
                            <a:srgbClr val="2A669A"/>
                          </a:solidFill>
                          <a:effectLst/>
                          <a:latin typeface="Google Sans Text"/>
                        </a:rPr>
                        <a:t>„Mit welcher </a:t>
                      </a:r>
                      <a:r>
                        <a:rPr lang="de-DE" sz="4400" b="1" dirty="0">
                          <a:solidFill>
                            <a:srgbClr val="2A669A"/>
                          </a:solidFill>
                          <a:effectLst/>
                          <a:latin typeface="Google Sans Text"/>
                        </a:rPr>
                        <a:t>Körnung</a:t>
                      </a:r>
                      <a:r>
                        <a:rPr lang="de-DE" sz="4400" dirty="0">
                          <a:solidFill>
                            <a:srgbClr val="2A669A"/>
                          </a:solidFill>
                          <a:effectLst/>
                          <a:latin typeface="Google Sans Text"/>
                        </a:rPr>
                        <a:t> schleifen die Jungs das Finish? Ich hab die 120er und 180er Gitter griffbereit da.“</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88703787"/>
                  </a:ext>
                </a:extLst>
              </a:tr>
              <a:tr h="3445740">
                <a:tc>
                  <a:txBody>
                    <a:bodyPr/>
                    <a:lstStyle/>
                    <a:p>
                      <a:pPr>
                        <a:buNone/>
                      </a:pPr>
                      <a:r>
                        <a:rPr lang="de-DE" sz="4400" dirty="0">
                          <a:solidFill>
                            <a:srgbClr val="2A669A"/>
                          </a:solidFill>
                          <a:effectLst/>
                          <a:latin typeface="Google Sans Text"/>
                        </a:rPr>
                        <a:t>„Soll ich Grundierung dazutun?“</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400" dirty="0">
                        <a:solidFill>
                          <a:srgbClr val="2A669A"/>
                        </a:solidFill>
                        <a:effectLst/>
                        <a:latin typeface="Google Sans Text"/>
                      </a:endParaRPr>
                    </a:p>
                    <a:p>
                      <a:pPr>
                        <a:buNone/>
                      </a:pPr>
                      <a:r>
                        <a:rPr lang="de-DE" sz="4400" dirty="0">
                          <a:solidFill>
                            <a:srgbClr val="2A669A"/>
                          </a:solidFill>
                          <a:effectLst/>
                          <a:latin typeface="Google Sans Text"/>
                        </a:rPr>
                        <a:t>„Was kommt als </a:t>
                      </a:r>
                      <a:r>
                        <a:rPr lang="de-DE" sz="4400" dirty="0" err="1">
                          <a:solidFill>
                            <a:srgbClr val="2A669A"/>
                          </a:solidFill>
                          <a:effectLst/>
                          <a:latin typeface="Google Sans Text"/>
                        </a:rPr>
                        <a:t>Endbelag</a:t>
                      </a:r>
                      <a:r>
                        <a:rPr lang="de-DE" sz="4400" dirty="0">
                          <a:solidFill>
                            <a:srgbClr val="2A669A"/>
                          </a:solidFill>
                          <a:effectLst/>
                          <a:latin typeface="Google Sans Text"/>
                        </a:rPr>
                        <a:t> drauf? Je nachdem packen wir den </a:t>
                      </a:r>
                      <a:r>
                        <a:rPr lang="de-DE" sz="4400" b="1" dirty="0">
                          <a:solidFill>
                            <a:srgbClr val="2A669A"/>
                          </a:solidFill>
                          <a:effectLst/>
                          <a:latin typeface="Google Sans Text"/>
                        </a:rPr>
                        <a:t>Tiefengrund</a:t>
                      </a:r>
                      <a:r>
                        <a:rPr lang="de-DE" sz="4400" dirty="0">
                          <a:solidFill>
                            <a:srgbClr val="2A669A"/>
                          </a:solidFill>
                          <a:effectLst/>
                          <a:latin typeface="Google Sans Text"/>
                        </a:rPr>
                        <a:t> oder den Putzgrund direkt auf die Palette.“</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9056149"/>
                  </a:ext>
                </a:extLst>
              </a:tr>
            </a:tbl>
          </a:graphicData>
        </a:graphic>
      </p:graphicFrame>
      <p:sp>
        <p:nvSpPr>
          <p:cNvPr id="10" name="Rechteck 9">
            <a:extLst>
              <a:ext uri="{FF2B5EF4-FFF2-40B4-BE49-F238E27FC236}">
                <a16:creationId xmlns:a16="http://schemas.microsoft.com/office/drawing/2014/main" id="{AA1B1EB6-6AB2-74EC-DD31-E1E7D97D9659}"/>
              </a:ext>
            </a:extLst>
          </p:cNvPr>
          <p:cNvSpPr/>
          <p:nvPr/>
        </p:nvSpPr>
        <p:spPr>
          <a:xfrm>
            <a:off x="12192000" y="9677140"/>
            <a:ext cx="10740255" cy="26534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FED52CC8-6535-C6EE-EEBE-C63A7D704A88}"/>
              </a:ext>
            </a:extLst>
          </p:cNvPr>
          <p:cNvSpPr/>
          <p:nvPr/>
        </p:nvSpPr>
        <p:spPr>
          <a:xfrm>
            <a:off x="12336015" y="6841469"/>
            <a:ext cx="11100305" cy="282484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DE72AD97-CFFA-689A-5B47-7C2905FB0A22}"/>
              </a:ext>
            </a:extLst>
          </p:cNvPr>
          <p:cNvSpPr/>
          <p:nvPr/>
        </p:nvSpPr>
        <p:spPr>
          <a:xfrm>
            <a:off x="12336015" y="4265712"/>
            <a:ext cx="10945217" cy="21404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284323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7ABE-07B0-B7D7-B3E6-1FB2CF63A96C}"/>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D23B0259-1728-D0D9-6329-2DC02111A680}"/>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7003B0BD-E93F-9C15-18BE-9FF401FE9292}"/>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1CCAEAE1-05AE-273E-8E59-C52DAE4063BA}"/>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1FE82A6B-6D79-550F-33AF-0E00542CBD09}"/>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DA97321-13ED-BDD7-1042-8568133B5962}"/>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E088DEA1-1ED7-23EA-F37E-696FCDEFF12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AB3C44F5-821B-F548-A26C-48F4587D67E4}"/>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CE4671DC-8A0E-B3FC-475A-BD1D11D589B0}"/>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graphicFrame>
        <p:nvGraphicFramePr>
          <p:cNvPr id="8" name="Tabelle 7">
            <a:extLst>
              <a:ext uri="{FF2B5EF4-FFF2-40B4-BE49-F238E27FC236}">
                <a16:creationId xmlns:a16="http://schemas.microsoft.com/office/drawing/2014/main" id="{6952E8B1-5D7F-ECB6-85D9-FEEBF6B34231}"/>
              </a:ext>
            </a:extLst>
          </p:cNvPr>
          <p:cNvGraphicFramePr>
            <a:graphicFrameLocks noGrp="1"/>
          </p:cNvGraphicFramePr>
          <p:nvPr/>
        </p:nvGraphicFramePr>
        <p:xfrm>
          <a:off x="1462808" y="3198813"/>
          <a:ext cx="21818424" cy="9053511"/>
        </p:xfrm>
        <a:graphic>
          <a:graphicData uri="http://schemas.openxmlformats.org/drawingml/2006/table">
            <a:tbl>
              <a:tblPr/>
              <a:tblGrid>
                <a:gridCol w="10909212">
                  <a:extLst>
                    <a:ext uri="{9D8B030D-6E8A-4147-A177-3AD203B41FA5}">
                      <a16:colId xmlns:a16="http://schemas.microsoft.com/office/drawing/2014/main" val="3306720628"/>
                    </a:ext>
                  </a:extLst>
                </a:gridCol>
                <a:gridCol w="10909212">
                  <a:extLst>
                    <a:ext uri="{9D8B030D-6E8A-4147-A177-3AD203B41FA5}">
                      <a16:colId xmlns:a16="http://schemas.microsoft.com/office/drawing/2014/main" val="4018758967"/>
                    </a:ext>
                  </a:extLst>
                </a:gridCol>
              </a:tblGrid>
              <a:tr h="743199">
                <a:tc>
                  <a:txBody>
                    <a:bodyPr/>
                    <a:lstStyle/>
                    <a:p>
                      <a:pPr>
                        <a:buNone/>
                      </a:pPr>
                      <a:r>
                        <a:rPr lang="de-DE" sz="4400" b="1" dirty="0">
                          <a:solidFill>
                            <a:srgbClr val="2A669A"/>
                          </a:solidFill>
                          <a:effectLst/>
                          <a:latin typeface="Google Sans Text"/>
                        </a:rPr>
                        <a:t>Statt... (Geschlossen/Schwach)</a:t>
                      </a:r>
                      <a:endParaRPr lang="de-DE" sz="4400" dirty="0">
                        <a:solidFill>
                          <a:srgbClr val="2A669A"/>
                        </a:solidFill>
                        <a:effectLst/>
                        <a:latin typeface="Google Sans Text"/>
                      </a:endParaRP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4400" b="1">
                          <a:solidFill>
                            <a:srgbClr val="2A669A"/>
                          </a:solidFill>
                          <a:effectLst/>
                          <a:latin typeface="Google Sans Text"/>
                        </a:rPr>
                        <a:t>Besser... (System-Check)</a:t>
                      </a:r>
                      <a:endParaRPr lang="de-DE" sz="4400">
                        <a:solidFill>
                          <a:srgbClr val="2A669A"/>
                        </a:solidFill>
                        <a:effectLst/>
                        <a:latin typeface="Google Sans Text"/>
                      </a:endParaRP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3072021"/>
                  </a:ext>
                </a:extLst>
              </a:tr>
              <a:tr h="2770104">
                <a:tc>
                  <a:txBody>
                    <a:bodyPr/>
                    <a:lstStyle/>
                    <a:p>
                      <a:pPr>
                        <a:buNone/>
                      </a:pPr>
                      <a:r>
                        <a:rPr lang="de-DE" sz="4400" dirty="0">
                          <a:solidFill>
                            <a:srgbClr val="2A669A"/>
                          </a:solidFill>
                          <a:effectLst/>
                          <a:latin typeface="Google Sans Text"/>
                        </a:rPr>
                        <a:t>„Brauchen Sie Mörtel dazu?“</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400" dirty="0">
                        <a:solidFill>
                          <a:srgbClr val="2A669A"/>
                        </a:solidFill>
                        <a:effectLst/>
                        <a:latin typeface="Google Sans Text"/>
                      </a:endParaRPr>
                    </a:p>
                    <a:p>
                      <a:pPr>
                        <a:buNone/>
                      </a:pPr>
                      <a:r>
                        <a:rPr lang="de-DE" sz="4400" dirty="0">
                          <a:solidFill>
                            <a:srgbClr val="2A669A"/>
                          </a:solidFill>
                          <a:effectLst/>
                          <a:latin typeface="Google Sans Text"/>
                        </a:rPr>
                        <a:t>„Welchen </a:t>
                      </a:r>
                      <a:r>
                        <a:rPr lang="de-DE" sz="4400" b="1" dirty="0">
                          <a:solidFill>
                            <a:srgbClr val="2A669A"/>
                          </a:solidFill>
                          <a:effectLst/>
                          <a:latin typeface="Google Sans Text"/>
                        </a:rPr>
                        <a:t>Dünnbettmörtel</a:t>
                      </a:r>
                      <a:r>
                        <a:rPr lang="de-DE" sz="4400" dirty="0">
                          <a:solidFill>
                            <a:srgbClr val="2A669A"/>
                          </a:solidFill>
                          <a:effectLst/>
                          <a:latin typeface="Google Sans Text"/>
                        </a:rPr>
                        <a:t> (oder Planblockmörtel) schreiben wir passend zum Stein auf den Lieferschein?“</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50554557"/>
                  </a:ext>
                </a:extLst>
              </a:tr>
              <a:tr h="2770104">
                <a:tc>
                  <a:txBody>
                    <a:bodyPr/>
                    <a:lstStyle/>
                    <a:p>
                      <a:pPr>
                        <a:buNone/>
                      </a:pPr>
                      <a:r>
                        <a:rPr lang="de-DE" sz="4400" dirty="0">
                          <a:solidFill>
                            <a:srgbClr val="2A669A"/>
                          </a:solidFill>
                          <a:effectLst/>
                          <a:latin typeface="Google Sans Text"/>
                        </a:rPr>
                        <a:t>„Haben Sie noch Mauerverbinder?“</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400" dirty="0">
                        <a:solidFill>
                          <a:srgbClr val="2A669A"/>
                        </a:solidFill>
                        <a:effectLst/>
                        <a:latin typeface="Google Sans Text"/>
                      </a:endParaRPr>
                    </a:p>
                    <a:p>
                      <a:pPr>
                        <a:buNone/>
                      </a:pPr>
                      <a:r>
                        <a:rPr lang="de-DE" sz="4400" dirty="0">
                          <a:solidFill>
                            <a:srgbClr val="2A669A"/>
                          </a:solidFill>
                          <a:effectLst/>
                          <a:latin typeface="Google Sans Text"/>
                        </a:rPr>
                        <a:t>„In welchem </a:t>
                      </a:r>
                      <a:r>
                        <a:rPr lang="de-DE" sz="4400" b="1" dirty="0">
                          <a:solidFill>
                            <a:srgbClr val="2A669A"/>
                          </a:solidFill>
                          <a:effectLst/>
                          <a:latin typeface="Google Sans Text"/>
                        </a:rPr>
                        <a:t>Abstand</a:t>
                      </a:r>
                      <a:r>
                        <a:rPr lang="de-DE" sz="4400" dirty="0">
                          <a:solidFill>
                            <a:srgbClr val="2A669A"/>
                          </a:solidFill>
                          <a:effectLst/>
                          <a:latin typeface="Google Sans Text"/>
                        </a:rPr>
                        <a:t> setzen wir die Mauerverbinder – soll ich direkt das 100er-Paket Edelstahl-Anker </a:t>
                      </a:r>
                      <a:r>
                        <a:rPr lang="de-DE" sz="4400" dirty="0" err="1">
                          <a:solidFill>
                            <a:srgbClr val="2A669A"/>
                          </a:solidFill>
                          <a:effectLst/>
                          <a:latin typeface="Google Sans Text"/>
                        </a:rPr>
                        <a:t>dabeipacken</a:t>
                      </a:r>
                      <a:r>
                        <a:rPr lang="de-DE" sz="4400" dirty="0">
                          <a:solidFill>
                            <a:srgbClr val="2A669A"/>
                          </a:solidFill>
                          <a:effectLst/>
                          <a:latin typeface="Google Sans Text"/>
                        </a:rPr>
                        <a:t>?“</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62741950"/>
                  </a:ext>
                </a:extLst>
              </a:tr>
              <a:tr h="2770104">
                <a:tc>
                  <a:txBody>
                    <a:bodyPr/>
                    <a:lstStyle/>
                    <a:p>
                      <a:pPr>
                        <a:buNone/>
                      </a:pPr>
                      <a:r>
                        <a:rPr lang="de-DE" sz="4400" dirty="0">
                          <a:solidFill>
                            <a:srgbClr val="2A669A"/>
                          </a:solidFill>
                          <a:effectLst/>
                          <a:latin typeface="Google Sans Text"/>
                        </a:rPr>
                        <a:t>„Soll ich Bitumenpappe aufschreiben?“</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400" dirty="0">
                        <a:solidFill>
                          <a:srgbClr val="2A669A"/>
                        </a:solidFill>
                        <a:effectLst/>
                        <a:latin typeface="Google Sans Text"/>
                      </a:endParaRPr>
                    </a:p>
                    <a:p>
                      <a:pPr>
                        <a:buNone/>
                      </a:pPr>
                      <a:r>
                        <a:rPr lang="de-DE" sz="4400" dirty="0">
                          <a:solidFill>
                            <a:srgbClr val="2A669A"/>
                          </a:solidFill>
                          <a:effectLst/>
                          <a:latin typeface="Google Sans Text"/>
                        </a:rPr>
                        <a:t>„Welche </a:t>
                      </a:r>
                      <a:r>
                        <a:rPr lang="de-DE" sz="4400" b="1" dirty="0">
                          <a:solidFill>
                            <a:srgbClr val="2A669A"/>
                          </a:solidFill>
                          <a:effectLst/>
                          <a:latin typeface="Google Sans Text"/>
                        </a:rPr>
                        <a:t>Sperrschicht-Breite</a:t>
                      </a:r>
                      <a:r>
                        <a:rPr lang="de-DE" sz="4400" dirty="0">
                          <a:solidFill>
                            <a:srgbClr val="2A669A"/>
                          </a:solidFill>
                          <a:effectLst/>
                          <a:latin typeface="Google Sans Text"/>
                        </a:rPr>
                        <a:t> brauchen wir unter der ersten Schicht – die 17,5er oder die 24er?“</a:t>
                      </a:r>
                    </a:p>
                  </a:txBody>
                  <a:tcPr marL="67564" marR="67564" marT="33782" marB="3378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26880212"/>
                  </a:ext>
                </a:extLst>
              </a:tr>
            </a:tbl>
          </a:graphicData>
        </a:graphic>
      </p:graphicFrame>
      <p:sp>
        <p:nvSpPr>
          <p:cNvPr id="9" name="Textfeld 8">
            <a:extLst>
              <a:ext uri="{FF2B5EF4-FFF2-40B4-BE49-F238E27FC236}">
                <a16:creationId xmlns:a16="http://schemas.microsoft.com/office/drawing/2014/main" id="{2CFA3DF8-E453-0754-1234-8830DB143F27}"/>
              </a:ext>
            </a:extLst>
          </p:cNvPr>
          <p:cNvSpPr txBox="1"/>
          <p:nvPr/>
        </p:nvSpPr>
        <p:spPr>
          <a:xfrm>
            <a:off x="1246784" y="1823902"/>
            <a:ext cx="5875005"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2A669A"/>
                </a:solidFill>
                <a:effectLst/>
                <a:uFillTx/>
                <a:latin typeface="+mn-lt"/>
                <a:ea typeface="+mn-ea"/>
                <a:cs typeface="+mn-cs"/>
                <a:sym typeface="Helvetica Light"/>
              </a:rPr>
              <a:t>Mauerwerk &amp; Mörtel</a:t>
            </a:r>
          </a:p>
        </p:txBody>
      </p:sp>
      <p:sp>
        <p:nvSpPr>
          <p:cNvPr id="10" name="Rechteck 9">
            <a:extLst>
              <a:ext uri="{FF2B5EF4-FFF2-40B4-BE49-F238E27FC236}">
                <a16:creationId xmlns:a16="http://schemas.microsoft.com/office/drawing/2014/main" id="{DD59532E-673D-A3AD-049E-627F8CCB7F8C}"/>
              </a:ext>
            </a:extLst>
          </p:cNvPr>
          <p:cNvSpPr/>
          <p:nvPr/>
        </p:nvSpPr>
        <p:spPr>
          <a:xfrm>
            <a:off x="12366483" y="9956280"/>
            <a:ext cx="10535305" cy="2374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E38CC3BE-32D1-4C26-1EEC-4CCF9BDBE1D0}"/>
              </a:ext>
            </a:extLst>
          </p:cNvPr>
          <p:cNvSpPr/>
          <p:nvPr/>
        </p:nvSpPr>
        <p:spPr>
          <a:xfrm>
            <a:off x="12336016" y="7508008"/>
            <a:ext cx="10565772" cy="2374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D821888C-1E4F-7B42-EFCF-988B04B6699F}"/>
              </a:ext>
            </a:extLst>
          </p:cNvPr>
          <p:cNvSpPr/>
          <p:nvPr/>
        </p:nvSpPr>
        <p:spPr>
          <a:xfrm>
            <a:off x="12336015" y="4265712"/>
            <a:ext cx="10596239" cy="32422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432483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34A08-D997-0E23-223A-09B5CBB740CE}"/>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641291B4-8DB8-D704-866F-5B63A677EDB2}"/>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896D8C7B-3C44-B799-1A9F-663360161701}"/>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B787C170-AAEA-4057-24B9-00D283C4C884}"/>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A54F3F23-6DFF-E980-2C82-3C0443E5DC5E}"/>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A882A1A3-A3FB-84E5-257C-BA95FE4F6693}"/>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A6EAB09D-05D4-3E00-FE6F-487C0B020F97}"/>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BDD108CB-C3F8-36A2-FFDE-F8594419DF36}"/>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A32DDBAF-548A-0F62-DB07-69A115C83BB4}"/>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9" name="Textfeld 8">
            <a:extLst>
              <a:ext uri="{FF2B5EF4-FFF2-40B4-BE49-F238E27FC236}">
                <a16:creationId xmlns:a16="http://schemas.microsoft.com/office/drawing/2014/main" id="{7EB8CD94-792F-2FB3-4BF8-837A5B66E25F}"/>
              </a:ext>
            </a:extLst>
          </p:cNvPr>
          <p:cNvSpPr txBox="1"/>
          <p:nvPr/>
        </p:nvSpPr>
        <p:spPr>
          <a:xfrm>
            <a:off x="1245986" y="1823902"/>
            <a:ext cx="5876609"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2A669A"/>
                </a:solidFill>
                <a:effectLst/>
                <a:uFillTx/>
                <a:latin typeface="+mn-lt"/>
                <a:ea typeface="+mn-ea"/>
                <a:cs typeface="+mn-cs"/>
                <a:sym typeface="Helvetica Light"/>
              </a:rPr>
              <a:t>Beton &amp; Bewehrung</a:t>
            </a:r>
          </a:p>
        </p:txBody>
      </p:sp>
      <p:graphicFrame>
        <p:nvGraphicFramePr>
          <p:cNvPr id="7" name="Tabelle 6">
            <a:extLst>
              <a:ext uri="{FF2B5EF4-FFF2-40B4-BE49-F238E27FC236}">
                <a16:creationId xmlns:a16="http://schemas.microsoft.com/office/drawing/2014/main" id="{3D6EFA32-F7C9-DF49-1D39-74D7E28EBFB9}"/>
              </a:ext>
            </a:extLst>
          </p:cNvPr>
          <p:cNvGraphicFramePr>
            <a:graphicFrameLocks noGrp="1"/>
          </p:cNvGraphicFramePr>
          <p:nvPr/>
        </p:nvGraphicFramePr>
        <p:xfrm>
          <a:off x="1246784" y="3428206"/>
          <a:ext cx="21890432" cy="9059983"/>
        </p:xfrm>
        <a:graphic>
          <a:graphicData uri="http://schemas.openxmlformats.org/drawingml/2006/table">
            <a:tbl>
              <a:tblPr/>
              <a:tblGrid>
                <a:gridCol w="10945216">
                  <a:extLst>
                    <a:ext uri="{9D8B030D-6E8A-4147-A177-3AD203B41FA5}">
                      <a16:colId xmlns:a16="http://schemas.microsoft.com/office/drawing/2014/main" val="708190770"/>
                    </a:ext>
                  </a:extLst>
                </a:gridCol>
                <a:gridCol w="10945216">
                  <a:extLst>
                    <a:ext uri="{9D8B030D-6E8A-4147-A177-3AD203B41FA5}">
                      <a16:colId xmlns:a16="http://schemas.microsoft.com/office/drawing/2014/main" val="3885759907"/>
                    </a:ext>
                  </a:extLst>
                </a:gridCol>
              </a:tblGrid>
              <a:tr h="646679">
                <a:tc>
                  <a:txBody>
                    <a:bodyPr/>
                    <a:lstStyle/>
                    <a:p>
                      <a:pPr>
                        <a:buNone/>
                      </a:pPr>
                      <a:r>
                        <a:rPr lang="de-DE" sz="3900" b="1">
                          <a:solidFill>
                            <a:srgbClr val="2A669A"/>
                          </a:solidFill>
                          <a:effectLst/>
                          <a:latin typeface="Google Sans Text"/>
                        </a:rPr>
                        <a:t>Statt... (Geschlossen/Schwach)</a:t>
                      </a:r>
                      <a:endParaRPr lang="de-DE" sz="3900">
                        <a:solidFill>
                          <a:srgbClr val="2A669A"/>
                        </a:solidFill>
                        <a:effectLst/>
                        <a:latin typeface="Google Sans Text"/>
                      </a:endParaRP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3900" b="1">
                          <a:solidFill>
                            <a:srgbClr val="2A669A"/>
                          </a:solidFill>
                          <a:effectLst/>
                          <a:latin typeface="Google Sans Text"/>
                        </a:rPr>
                        <a:t>Besser... (Bauzeiten-Check)</a:t>
                      </a:r>
                      <a:endParaRPr lang="de-DE" sz="3900">
                        <a:solidFill>
                          <a:srgbClr val="2A669A"/>
                        </a:solidFill>
                        <a:effectLst/>
                        <a:latin typeface="Google Sans Text"/>
                      </a:endParaRP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89815874"/>
                  </a:ext>
                </a:extLst>
              </a:tr>
              <a:tr h="2998241">
                <a:tc>
                  <a:txBody>
                    <a:bodyPr/>
                    <a:lstStyle/>
                    <a:p>
                      <a:pPr>
                        <a:buNone/>
                      </a:pPr>
                      <a:r>
                        <a:rPr lang="de-DE" sz="3900" dirty="0">
                          <a:solidFill>
                            <a:srgbClr val="2A669A"/>
                          </a:solidFill>
                          <a:effectLst/>
                          <a:latin typeface="Google Sans Text"/>
                        </a:rPr>
                        <a:t>„Brauchen Sie Abstandshalter?“</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900" dirty="0">
                        <a:solidFill>
                          <a:srgbClr val="2A669A"/>
                        </a:solidFill>
                        <a:effectLst/>
                        <a:latin typeface="Google Sans Text"/>
                      </a:endParaRPr>
                    </a:p>
                    <a:p>
                      <a:pPr>
                        <a:buNone/>
                      </a:pPr>
                      <a:r>
                        <a:rPr lang="de-DE" sz="3900" dirty="0">
                          <a:solidFill>
                            <a:srgbClr val="2A669A"/>
                          </a:solidFill>
                          <a:effectLst/>
                          <a:latin typeface="Google Sans Text"/>
                        </a:rPr>
                        <a:t>„Wie viel </a:t>
                      </a:r>
                      <a:r>
                        <a:rPr lang="de-DE" sz="3900" b="1" dirty="0">
                          <a:solidFill>
                            <a:srgbClr val="2A669A"/>
                          </a:solidFill>
                          <a:effectLst/>
                          <a:latin typeface="Google Sans Text"/>
                        </a:rPr>
                        <a:t>Betondeckung</a:t>
                      </a:r>
                      <a:r>
                        <a:rPr lang="de-DE" sz="3900" dirty="0">
                          <a:solidFill>
                            <a:srgbClr val="2A669A"/>
                          </a:solidFill>
                          <a:effectLst/>
                          <a:latin typeface="Google Sans Text"/>
                        </a:rPr>
                        <a:t> ist vorgeschrieben? Wir haben die 30er und 35er Schlangen (Abstandshalter) für die Bewehrung am Lager.“</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83690976"/>
                  </a:ext>
                </a:extLst>
              </a:tr>
              <a:tr h="2998241">
                <a:tc>
                  <a:txBody>
                    <a:bodyPr/>
                    <a:lstStyle/>
                    <a:p>
                      <a:pPr>
                        <a:buNone/>
                      </a:pPr>
                      <a:r>
                        <a:rPr lang="de-DE" sz="3900" dirty="0">
                          <a:solidFill>
                            <a:srgbClr val="2A669A"/>
                          </a:solidFill>
                          <a:effectLst/>
                          <a:latin typeface="Google Sans Text"/>
                        </a:rPr>
                        <a:t>„Haben Sie </a:t>
                      </a:r>
                      <a:r>
                        <a:rPr lang="de-DE" sz="3900" dirty="0" err="1">
                          <a:solidFill>
                            <a:srgbClr val="2A669A"/>
                          </a:solidFill>
                          <a:effectLst/>
                          <a:latin typeface="Google Sans Text"/>
                        </a:rPr>
                        <a:t>Schalöl</a:t>
                      </a:r>
                      <a:r>
                        <a:rPr lang="de-DE" sz="3900" dirty="0">
                          <a:solidFill>
                            <a:srgbClr val="2A669A"/>
                          </a:solidFill>
                          <a:effectLst/>
                          <a:latin typeface="Google Sans Text"/>
                        </a:rPr>
                        <a:t>?“</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900" dirty="0">
                        <a:solidFill>
                          <a:srgbClr val="2A669A"/>
                        </a:solidFill>
                        <a:effectLst/>
                        <a:latin typeface="Google Sans Text"/>
                      </a:endParaRPr>
                    </a:p>
                    <a:p>
                      <a:pPr>
                        <a:buNone/>
                      </a:pPr>
                      <a:r>
                        <a:rPr lang="de-DE" sz="3900" dirty="0">
                          <a:solidFill>
                            <a:srgbClr val="2A669A"/>
                          </a:solidFill>
                          <a:effectLst/>
                          <a:latin typeface="Google Sans Text"/>
                        </a:rPr>
                        <a:t>„Wie behandeln wir die Schalung? Ich packe direkt einen </a:t>
                      </a:r>
                      <a:r>
                        <a:rPr lang="de-DE" sz="3900" b="1" dirty="0">
                          <a:solidFill>
                            <a:srgbClr val="2A669A"/>
                          </a:solidFill>
                          <a:effectLst/>
                          <a:latin typeface="Google Sans Text"/>
                        </a:rPr>
                        <a:t>Kanister Trennmittel</a:t>
                      </a:r>
                      <a:r>
                        <a:rPr lang="de-DE" sz="3900" dirty="0">
                          <a:solidFill>
                            <a:srgbClr val="2A669A"/>
                          </a:solidFill>
                          <a:effectLst/>
                          <a:latin typeface="Google Sans Text"/>
                        </a:rPr>
                        <a:t> mit auf die Palette, damit der Beton sauber rauskommt.“</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2130457"/>
                  </a:ext>
                </a:extLst>
              </a:tr>
              <a:tr h="2410351">
                <a:tc>
                  <a:txBody>
                    <a:bodyPr/>
                    <a:lstStyle/>
                    <a:p>
                      <a:pPr>
                        <a:buNone/>
                      </a:pPr>
                      <a:r>
                        <a:rPr lang="de-DE" sz="3900" dirty="0">
                          <a:solidFill>
                            <a:srgbClr val="2A669A"/>
                          </a:solidFill>
                          <a:effectLst/>
                          <a:latin typeface="Google Sans Text"/>
                        </a:rPr>
                        <a:t>„Wollen Sie Bindedraht dazu?“</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3900" dirty="0">
                          <a:solidFill>
                            <a:srgbClr val="2A669A"/>
                          </a:solidFill>
                          <a:effectLst/>
                          <a:latin typeface="Google Sans Text"/>
                        </a:rPr>
                        <a:t>„Wie viele Rollen </a:t>
                      </a:r>
                      <a:r>
                        <a:rPr lang="de-DE" sz="3900" b="1" dirty="0">
                          <a:solidFill>
                            <a:srgbClr val="2A669A"/>
                          </a:solidFill>
                          <a:effectLst/>
                          <a:latin typeface="Google Sans Text"/>
                        </a:rPr>
                        <a:t>Bindedraht</a:t>
                      </a:r>
                      <a:r>
                        <a:rPr lang="de-DE" sz="3900" dirty="0">
                          <a:solidFill>
                            <a:srgbClr val="2A669A"/>
                          </a:solidFill>
                          <a:effectLst/>
                          <a:latin typeface="Google Sans Text"/>
                        </a:rPr>
                        <a:t> werfen wir für die Flechtarbeiten noch mit auf den LKW?“</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49106606"/>
                  </a:ext>
                </a:extLst>
              </a:tr>
            </a:tbl>
          </a:graphicData>
        </a:graphic>
      </p:graphicFrame>
      <p:sp>
        <p:nvSpPr>
          <p:cNvPr id="10" name="Rechteck 9">
            <a:extLst>
              <a:ext uri="{FF2B5EF4-FFF2-40B4-BE49-F238E27FC236}">
                <a16:creationId xmlns:a16="http://schemas.microsoft.com/office/drawing/2014/main" id="{E40C8EBF-2071-6802-BFE3-8EB63DD89431}"/>
              </a:ext>
            </a:extLst>
          </p:cNvPr>
          <p:cNvSpPr/>
          <p:nvPr/>
        </p:nvSpPr>
        <p:spPr>
          <a:xfrm>
            <a:off x="12203063" y="10731958"/>
            <a:ext cx="10565772" cy="159864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DB2DD3E0-2AC2-AC78-F2FF-3E9887C0632C}"/>
              </a:ext>
            </a:extLst>
          </p:cNvPr>
          <p:cNvSpPr/>
          <p:nvPr/>
        </p:nvSpPr>
        <p:spPr>
          <a:xfrm>
            <a:off x="12172596" y="7851640"/>
            <a:ext cx="10748596" cy="25123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2452C936-E386-7650-C794-2F70994AD301}"/>
              </a:ext>
            </a:extLst>
          </p:cNvPr>
          <p:cNvSpPr/>
          <p:nvPr/>
        </p:nvSpPr>
        <p:spPr>
          <a:xfrm>
            <a:off x="12172595" y="4265712"/>
            <a:ext cx="11263726" cy="32422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489141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437A3-572A-2E00-4B74-BE7445CBA9EF}"/>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6DDD9D12-E370-7F44-006F-59F69F68694B}"/>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AABB73F6-7C05-58EE-C595-DD4C43F4331D}"/>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20D71BB8-82E0-8ED1-F35C-3F588AF5036A}"/>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8A1602AA-4510-A94E-E53F-0CF0DA50AD7D}"/>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CB1BDE9A-263E-C701-E4B4-91B2F459AA2F}"/>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E44E9882-58FF-8E61-E51A-6AB95E69529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5CC64C92-E313-8A8A-8D3A-57702521A43A}"/>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7463D1C5-4216-C705-8BD1-45BF438F2E08}"/>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9" name="Textfeld 8">
            <a:extLst>
              <a:ext uri="{FF2B5EF4-FFF2-40B4-BE49-F238E27FC236}">
                <a16:creationId xmlns:a16="http://schemas.microsoft.com/office/drawing/2014/main" id="{05C356CE-8E03-8E39-CCA4-E7812FE7057F}"/>
              </a:ext>
            </a:extLst>
          </p:cNvPr>
          <p:cNvSpPr txBox="1"/>
          <p:nvPr/>
        </p:nvSpPr>
        <p:spPr>
          <a:xfrm>
            <a:off x="676924" y="1823902"/>
            <a:ext cx="7014741"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2A669A"/>
                </a:solidFill>
                <a:effectLst/>
                <a:uFillTx/>
                <a:latin typeface="+mn-lt"/>
                <a:ea typeface="+mn-ea"/>
                <a:cs typeface="+mn-cs"/>
                <a:sym typeface="Helvetica Light"/>
              </a:rPr>
              <a:t>Abdichtung &amp; Kellerbau</a:t>
            </a:r>
          </a:p>
        </p:txBody>
      </p:sp>
      <p:graphicFrame>
        <p:nvGraphicFramePr>
          <p:cNvPr id="8" name="Tabelle 7">
            <a:extLst>
              <a:ext uri="{FF2B5EF4-FFF2-40B4-BE49-F238E27FC236}">
                <a16:creationId xmlns:a16="http://schemas.microsoft.com/office/drawing/2014/main" id="{CAAC8D58-588F-F3FD-62BE-C3DEB5134D18}"/>
              </a:ext>
            </a:extLst>
          </p:cNvPr>
          <p:cNvGraphicFramePr>
            <a:graphicFrameLocks noGrp="1"/>
          </p:cNvGraphicFramePr>
          <p:nvPr/>
        </p:nvGraphicFramePr>
        <p:xfrm>
          <a:off x="886743" y="3150289"/>
          <a:ext cx="22549578" cy="9085862"/>
        </p:xfrm>
        <a:graphic>
          <a:graphicData uri="http://schemas.openxmlformats.org/drawingml/2006/table">
            <a:tbl>
              <a:tblPr/>
              <a:tblGrid>
                <a:gridCol w="11274789">
                  <a:extLst>
                    <a:ext uri="{9D8B030D-6E8A-4147-A177-3AD203B41FA5}">
                      <a16:colId xmlns:a16="http://schemas.microsoft.com/office/drawing/2014/main" val="2726554218"/>
                    </a:ext>
                  </a:extLst>
                </a:gridCol>
                <a:gridCol w="11274789">
                  <a:extLst>
                    <a:ext uri="{9D8B030D-6E8A-4147-A177-3AD203B41FA5}">
                      <a16:colId xmlns:a16="http://schemas.microsoft.com/office/drawing/2014/main" val="3974023028"/>
                    </a:ext>
                  </a:extLst>
                </a:gridCol>
              </a:tblGrid>
              <a:tr h="646679">
                <a:tc>
                  <a:txBody>
                    <a:bodyPr/>
                    <a:lstStyle/>
                    <a:p>
                      <a:pPr>
                        <a:buNone/>
                      </a:pPr>
                      <a:r>
                        <a:rPr lang="de-DE" sz="3900" b="1">
                          <a:solidFill>
                            <a:srgbClr val="2A669A"/>
                          </a:solidFill>
                          <a:effectLst/>
                          <a:latin typeface="Google Sans Text"/>
                        </a:rPr>
                        <a:t>Statt... (Geschlossen/Schwach)</a:t>
                      </a:r>
                      <a:endParaRPr lang="de-DE" sz="3900">
                        <a:solidFill>
                          <a:srgbClr val="2A669A"/>
                        </a:solidFill>
                        <a:effectLst/>
                        <a:latin typeface="Google Sans Text"/>
                      </a:endParaRP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3900" b="1">
                          <a:solidFill>
                            <a:srgbClr val="2A669A"/>
                          </a:solidFill>
                          <a:effectLst/>
                          <a:latin typeface="Google Sans Text"/>
                        </a:rPr>
                        <a:t>Besser... (Schadensprävention)</a:t>
                      </a:r>
                      <a:endParaRPr lang="de-DE" sz="3900">
                        <a:solidFill>
                          <a:srgbClr val="2A669A"/>
                        </a:solidFill>
                        <a:effectLst/>
                        <a:latin typeface="Google Sans Text"/>
                      </a:endParaRP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9515808"/>
                  </a:ext>
                </a:extLst>
              </a:tr>
              <a:tr h="2998241">
                <a:tc>
                  <a:txBody>
                    <a:bodyPr/>
                    <a:lstStyle/>
                    <a:p>
                      <a:pPr>
                        <a:buNone/>
                      </a:pPr>
                      <a:r>
                        <a:rPr lang="de-DE" sz="3900" dirty="0">
                          <a:solidFill>
                            <a:srgbClr val="2A669A"/>
                          </a:solidFill>
                          <a:effectLst/>
                          <a:latin typeface="Google Sans Text"/>
                        </a:rPr>
                        <a:t>„Brauchen Sie Noppenbahn?“</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900" dirty="0">
                        <a:solidFill>
                          <a:srgbClr val="2A669A"/>
                        </a:solidFill>
                        <a:effectLst/>
                        <a:latin typeface="Google Sans Text"/>
                      </a:endParaRPr>
                    </a:p>
                    <a:p>
                      <a:pPr>
                        <a:buNone/>
                      </a:pPr>
                      <a:r>
                        <a:rPr lang="de-DE" sz="3900" dirty="0">
                          <a:solidFill>
                            <a:srgbClr val="2A669A"/>
                          </a:solidFill>
                          <a:effectLst/>
                          <a:latin typeface="Google Sans Text"/>
                        </a:rPr>
                        <a:t>„Wie schützen wir die Perimeterdämmung beim Verfüllen – nehmen wir die Standard-</a:t>
                      </a:r>
                      <a:r>
                        <a:rPr lang="de-DE" sz="3900" b="1" dirty="0">
                          <a:solidFill>
                            <a:srgbClr val="2A669A"/>
                          </a:solidFill>
                          <a:effectLst/>
                          <a:latin typeface="Google Sans Text"/>
                        </a:rPr>
                        <a:t>Noppenbahn</a:t>
                      </a:r>
                      <a:r>
                        <a:rPr lang="de-DE" sz="3900" dirty="0">
                          <a:solidFill>
                            <a:srgbClr val="2A669A"/>
                          </a:solidFill>
                          <a:effectLst/>
                          <a:latin typeface="Google Sans Text"/>
                        </a:rPr>
                        <a:t> oder die mit Vlies?“</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7545402"/>
                  </a:ext>
                </a:extLst>
              </a:tr>
              <a:tr h="2998241">
                <a:tc>
                  <a:txBody>
                    <a:bodyPr/>
                    <a:lstStyle/>
                    <a:p>
                      <a:pPr>
                        <a:buNone/>
                      </a:pPr>
                      <a:r>
                        <a:rPr lang="de-DE" sz="3900" dirty="0">
                          <a:solidFill>
                            <a:srgbClr val="2A669A"/>
                          </a:solidFill>
                          <a:effectLst/>
                          <a:latin typeface="Google Sans Text"/>
                        </a:rPr>
                        <a:t>„Haben Sie Voranstrich?“</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900" dirty="0">
                        <a:solidFill>
                          <a:srgbClr val="2A669A"/>
                        </a:solidFill>
                        <a:effectLst/>
                        <a:latin typeface="Google Sans Text"/>
                      </a:endParaRPr>
                    </a:p>
                    <a:p>
                      <a:pPr>
                        <a:buNone/>
                      </a:pPr>
                      <a:r>
                        <a:rPr lang="de-DE" sz="3900" dirty="0">
                          <a:solidFill>
                            <a:srgbClr val="2A669A"/>
                          </a:solidFill>
                          <a:effectLst/>
                          <a:latin typeface="Google Sans Text"/>
                        </a:rPr>
                        <a:t>„Womit grundieren wir das Mauerwerk vor der Dickbeschichtung? Wir haben den passenden </a:t>
                      </a:r>
                      <a:r>
                        <a:rPr lang="de-DE" sz="3900" b="1" dirty="0">
                          <a:solidFill>
                            <a:srgbClr val="2A669A"/>
                          </a:solidFill>
                          <a:effectLst/>
                          <a:latin typeface="Google Sans Text"/>
                        </a:rPr>
                        <a:t>Bitumen-Voranstrich</a:t>
                      </a:r>
                      <a:r>
                        <a:rPr lang="de-DE" sz="3900" dirty="0">
                          <a:solidFill>
                            <a:srgbClr val="2A669A"/>
                          </a:solidFill>
                          <a:effectLst/>
                          <a:latin typeface="Google Sans Text"/>
                        </a:rPr>
                        <a:t> direkt griffbereit.“</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53657024"/>
                  </a:ext>
                </a:extLst>
              </a:tr>
              <a:tr h="2410351">
                <a:tc>
                  <a:txBody>
                    <a:bodyPr/>
                    <a:lstStyle/>
                    <a:p>
                      <a:pPr>
                        <a:buNone/>
                      </a:pPr>
                      <a:r>
                        <a:rPr lang="de-DE" sz="3900" dirty="0">
                          <a:solidFill>
                            <a:srgbClr val="2A669A"/>
                          </a:solidFill>
                          <a:effectLst/>
                          <a:latin typeface="Google Sans Text"/>
                        </a:rPr>
                        <a:t>„Soll ich </a:t>
                      </a:r>
                      <a:r>
                        <a:rPr lang="de-DE" sz="3900" dirty="0" err="1">
                          <a:solidFill>
                            <a:srgbClr val="2A669A"/>
                          </a:solidFill>
                          <a:effectLst/>
                          <a:latin typeface="Google Sans Text"/>
                        </a:rPr>
                        <a:t>Perimeterkleber</a:t>
                      </a:r>
                      <a:r>
                        <a:rPr lang="de-DE" sz="3900" dirty="0">
                          <a:solidFill>
                            <a:srgbClr val="2A669A"/>
                          </a:solidFill>
                          <a:effectLst/>
                          <a:latin typeface="Google Sans Text"/>
                        </a:rPr>
                        <a:t> dazutun?“</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3900" dirty="0">
                        <a:solidFill>
                          <a:srgbClr val="2A669A"/>
                        </a:solidFill>
                        <a:effectLst/>
                        <a:latin typeface="Google Sans Text"/>
                      </a:endParaRPr>
                    </a:p>
                    <a:p>
                      <a:pPr>
                        <a:buNone/>
                      </a:pPr>
                      <a:r>
                        <a:rPr lang="de-DE" sz="3900" dirty="0">
                          <a:solidFill>
                            <a:srgbClr val="2A669A"/>
                          </a:solidFill>
                          <a:effectLst/>
                          <a:latin typeface="Google Sans Text"/>
                        </a:rPr>
                        <a:t>„Wie kleben wir die Dämmplatten – nehmen wir den </a:t>
                      </a:r>
                      <a:r>
                        <a:rPr lang="de-DE" sz="3900" b="1" dirty="0">
                          <a:solidFill>
                            <a:srgbClr val="2A669A"/>
                          </a:solidFill>
                          <a:effectLst/>
                          <a:latin typeface="Google Sans Text"/>
                        </a:rPr>
                        <a:t>PU-Schaum</a:t>
                      </a:r>
                      <a:r>
                        <a:rPr lang="de-DE" sz="3900" dirty="0">
                          <a:solidFill>
                            <a:srgbClr val="2A669A"/>
                          </a:solidFill>
                          <a:effectLst/>
                          <a:latin typeface="Google Sans Text"/>
                        </a:rPr>
                        <a:t> oder die klassische Dickbeschichtung?“</a:t>
                      </a:r>
                    </a:p>
                  </a:txBody>
                  <a:tcPr marL="58789" marR="58789" marT="29395" marB="2939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71873023"/>
                  </a:ext>
                </a:extLst>
              </a:tr>
            </a:tbl>
          </a:graphicData>
        </a:graphic>
      </p:graphicFrame>
      <p:sp>
        <p:nvSpPr>
          <p:cNvPr id="10" name="Rechteck 9">
            <a:extLst>
              <a:ext uri="{FF2B5EF4-FFF2-40B4-BE49-F238E27FC236}">
                <a16:creationId xmlns:a16="http://schemas.microsoft.com/office/drawing/2014/main" id="{A70A758B-E6C2-BF80-B037-B1A651121536}"/>
              </a:ext>
            </a:extLst>
          </p:cNvPr>
          <p:cNvSpPr/>
          <p:nvPr/>
        </p:nvSpPr>
        <p:spPr>
          <a:xfrm>
            <a:off x="12203062" y="10364012"/>
            <a:ext cx="11073599" cy="196659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1" name="Rechteck 10">
            <a:extLst>
              <a:ext uri="{FF2B5EF4-FFF2-40B4-BE49-F238E27FC236}">
                <a16:creationId xmlns:a16="http://schemas.microsoft.com/office/drawing/2014/main" id="{E36D8F16-C087-E80F-F442-5734766F0A79}"/>
              </a:ext>
            </a:extLst>
          </p:cNvPr>
          <p:cNvSpPr/>
          <p:nvPr/>
        </p:nvSpPr>
        <p:spPr>
          <a:xfrm>
            <a:off x="12172595" y="7518835"/>
            <a:ext cx="11263726" cy="284517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B23E47D8-33C3-4377-2093-C50B2F774C08}"/>
              </a:ext>
            </a:extLst>
          </p:cNvPr>
          <p:cNvSpPr/>
          <p:nvPr/>
        </p:nvSpPr>
        <p:spPr>
          <a:xfrm>
            <a:off x="12172595" y="4265712"/>
            <a:ext cx="11104066" cy="32422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443686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0596-A04F-D5FA-E703-D3B3ECEEAA68}"/>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AA02AABD-0B59-B97E-2BBE-1B9A2775C3A9}"/>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242641A7-5BF7-B81F-2CF2-24B7E9C096FD}"/>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77F32C7F-9574-7AE3-0A22-ED40C7442270}"/>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68720F71-E874-025F-88EA-1F3051B797F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7ACC7BB-91F5-884E-17A6-508634564C5F}"/>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A274169-9E77-965B-ADC6-9DB47CD7B115}"/>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F81B543-04A6-7A87-9E2D-BE5355EE1AE9}"/>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09BBDC19-87B2-39D8-7803-0099EEB17E12}"/>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9" name="Textfeld 8">
            <a:extLst>
              <a:ext uri="{FF2B5EF4-FFF2-40B4-BE49-F238E27FC236}">
                <a16:creationId xmlns:a16="http://schemas.microsoft.com/office/drawing/2014/main" id="{A093C984-5A95-EBBC-B3F8-7872C64ADC6B}"/>
              </a:ext>
            </a:extLst>
          </p:cNvPr>
          <p:cNvSpPr txBox="1"/>
          <p:nvPr/>
        </p:nvSpPr>
        <p:spPr>
          <a:xfrm>
            <a:off x="1318792" y="1868189"/>
            <a:ext cx="3953005"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5000" b="0" i="0" u="none" strike="noStrike" cap="none" spc="0" normalizeH="0" baseline="0" dirty="0">
                <a:ln>
                  <a:noFill/>
                </a:ln>
                <a:solidFill>
                  <a:srgbClr val="2A669A"/>
                </a:solidFill>
                <a:effectLst/>
                <a:uFillTx/>
                <a:latin typeface="+mn-lt"/>
                <a:ea typeface="+mn-ea"/>
                <a:cs typeface="+mn-cs"/>
                <a:sym typeface="Helvetica Light"/>
              </a:rPr>
              <a:t>Sturz &amp; Statik</a:t>
            </a:r>
          </a:p>
        </p:txBody>
      </p:sp>
      <p:graphicFrame>
        <p:nvGraphicFramePr>
          <p:cNvPr id="7" name="Tabelle 6">
            <a:extLst>
              <a:ext uri="{FF2B5EF4-FFF2-40B4-BE49-F238E27FC236}">
                <a16:creationId xmlns:a16="http://schemas.microsoft.com/office/drawing/2014/main" id="{8D29BA4F-9045-7962-5EC6-896BBC4358A4}"/>
              </a:ext>
            </a:extLst>
          </p:cNvPr>
          <p:cNvGraphicFramePr>
            <a:graphicFrameLocks noGrp="1"/>
          </p:cNvGraphicFramePr>
          <p:nvPr/>
        </p:nvGraphicFramePr>
        <p:xfrm>
          <a:off x="1318792" y="3545632"/>
          <a:ext cx="22394488" cy="8642691"/>
        </p:xfrm>
        <a:graphic>
          <a:graphicData uri="http://schemas.openxmlformats.org/drawingml/2006/table">
            <a:tbl>
              <a:tblPr/>
              <a:tblGrid>
                <a:gridCol w="11197244">
                  <a:extLst>
                    <a:ext uri="{9D8B030D-6E8A-4147-A177-3AD203B41FA5}">
                      <a16:colId xmlns:a16="http://schemas.microsoft.com/office/drawing/2014/main" val="3847080506"/>
                    </a:ext>
                  </a:extLst>
                </a:gridCol>
                <a:gridCol w="11197244">
                  <a:extLst>
                    <a:ext uri="{9D8B030D-6E8A-4147-A177-3AD203B41FA5}">
                      <a16:colId xmlns:a16="http://schemas.microsoft.com/office/drawing/2014/main" val="628760320"/>
                    </a:ext>
                  </a:extLst>
                </a:gridCol>
              </a:tblGrid>
              <a:tr h="642852">
                <a:tc>
                  <a:txBody>
                    <a:bodyPr/>
                    <a:lstStyle/>
                    <a:p>
                      <a:pPr>
                        <a:buNone/>
                      </a:pPr>
                      <a:r>
                        <a:rPr lang="de-DE" sz="4000" b="1">
                          <a:solidFill>
                            <a:srgbClr val="2A669A"/>
                          </a:solidFill>
                          <a:effectLst/>
                          <a:latin typeface="Google Sans Text"/>
                        </a:rPr>
                        <a:t>Statt... (Geschlossen/Schwach)</a:t>
                      </a:r>
                      <a:endParaRPr lang="de-DE" sz="4000">
                        <a:solidFill>
                          <a:srgbClr val="2A669A"/>
                        </a:solidFill>
                        <a:effectLst/>
                        <a:latin typeface="Google Sans Text"/>
                      </a:endParaRPr>
                    </a:p>
                  </a:txBody>
                  <a:tcPr marL="87898" marR="87898" marT="43949" marB="4394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r>
                        <a:rPr lang="de-DE" sz="4000" b="1" dirty="0">
                          <a:solidFill>
                            <a:srgbClr val="2A669A"/>
                          </a:solidFill>
                          <a:effectLst/>
                          <a:latin typeface="Google Sans Text"/>
                        </a:rPr>
                        <a:t>Besser... (Logistik-Check)</a:t>
                      </a:r>
                    </a:p>
                  </a:txBody>
                  <a:tcPr marL="87898" marR="87898" marT="43949" marB="439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1671371"/>
                  </a:ext>
                </a:extLst>
              </a:tr>
              <a:tr h="3300891">
                <a:tc>
                  <a:txBody>
                    <a:bodyPr/>
                    <a:lstStyle/>
                    <a:p>
                      <a:pPr>
                        <a:buNone/>
                      </a:pPr>
                      <a:endParaRPr lang="de-DE" sz="4000" dirty="0">
                        <a:solidFill>
                          <a:srgbClr val="2A669A"/>
                        </a:solidFill>
                        <a:effectLst/>
                        <a:latin typeface="Google Sans Text"/>
                      </a:endParaRPr>
                    </a:p>
                    <a:p>
                      <a:pPr>
                        <a:buNone/>
                      </a:pPr>
                      <a:r>
                        <a:rPr lang="de-DE" sz="4000" dirty="0">
                          <a:solidFill>
                            <a:srgbClr val="2A669A"/>
                          </a:solidFill>
                          <a:effectLst/>
                          <a:latin typeface="Google Sans Text"/>
                        </a:rPr>
                        <a:t>„Brauchen Sie Stürze?“</a:t>
                      </a:r>
                    </a:p>
                    <a:p>
                      <a:pPr>
                        <a:buNone/>
                      </a:pPr>
                      <a:endParaRPr lang="de-DE" sz="4000" dirty="0">
                        <a:solidFill>
                          <a:srgbClr val="2A669A"/>
                        </a:solidFill>
                        <a:effectLst/>
                        <a:latin typeface="Google Sans Text"/>
                      </a:endParaRPr>
                    </a:p>
                    <a:p>
                      <a:pPr>
                        <a:buNone/>
                      </a:pPr>
                      <a:endParaRPr lang="de-DE" sz="4000" dirty="0">
                        <a:solidFill>
                          <a:srgbClr val="2A669A"/>
                        </a:solidFill>
                        <a:effectLst/>
                        <a:latin typeface="Google Sans Text"/>
                      </a:endParaRPr>
                    </a:p>
                    <a:p>
                      <a:pPr>
                        <a:buNone/>
                      </a:pPr>
                      <a:endParaRPr lang="de-DE" sz="4000" dirty="0">
                        <a:solidFill>
                          <a:srgbClr val="2A669A"/>
                        </a:solidFill>
                        <a:effectLst/>
                        <a:latin typeface="Google Sans Text"/>
                      </a:endParaRPr>
                    </a:p>
                    <a:p>
                      <a:pPr>
                        <a:buNone/>
                      </a:pPr>
                      <a:r>
                        <a:rPr lang="de-DE" sz="4000" dirty="0">
                          <a:solidFill>
                            <a:srgbClr val="2A669A"/>
                          </a:solidFill>
                          <a:effectLst/>
                          <a:latin typeface="Google Sans Text"/>
                        </a:rPr>
                        <a:t>„Soll ich U-Schalen aufschreiben?“</a:t>
                      </a:r>
                    </a:p>
                  </a:txBody>
                  <a:tcPr marL="87898" marR="87898" marT="43949" marB="439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000" dirty="0">
                        <a:solidFill>
                          <a:srgbClr val="2A669A"/>
                        </a:solidFill>
                        <a:effectLst/>
                        <a:latin typeface="Google Sans Text"/>
                      </a:endParaRPr>
                    </a:p>
                    <a:p>
                      <a:pPr>
                        <a:buNone/>
                      </a:pPr>
                      <a:r>
                        <a:rPr lang="de-DE" sz="4000" dirty="0">
                          <a:solidFill>
                            <a:srgbClr val="2A669A"/>
                          </a:solidFill>
                          <a:effectLst/>
                          <a:latin typeface="Google Sans Text"/>
                        </a:rPr>
                        <a:t>„Welche </a:t>
                      </a:r>
                      <a:r>
                        <a:rPr lang="de-DE" sz="4000" b="1" dirty="0">
                          <a:solidFill>
                            <a:srgbClr val="2A669A"/>
                          </a:solidFill>
                          <a:effectLst/>
                          <a:latin typeface="Google Sans Text"/>
                        </a:rPr>
                        <a:t>Auflagerlängen</a:t>
                      </a:r>
                      <a:r>
                        <a:rPr lang="de-DE" sz="4000" dirty="0">
                          <a:solidFill>
                            <a:srgbClr val="2A669A"/>
                          </a:solidFill>
                          <a:effectLst/>
                          <a:latin typeface="Google Sans Text"/>
                        </a:rPr>
                        <a:t> haben wir bei den Fenstern? Dann berechne ich die Sturzlängen direkt mit ein.“</a:t>
                      </a:r>
                    </a:p>
                    <a:p>
                      <a:pPr>
                        <a:buNone/>
                      </a:pPr>
                      <a:endParaRPr lang="de-DE" sz="4000" dirty="0">
                        <a:solidFill>
                          <a:srgbClr val="2A669A"/>
                        </a:solidFill>
                        <a:effectLst/>
                        <a:latin typeface="Google Sans Text"/>
                      </a:endParaRPr>
                    </a:p>
                    <a:p>
                      <a:pPr>
                        <a:buNone/>
                      </a:pPr>
                      <a:r>
                        <a:rPr lang="de-DE" sz="4000" dirty="0">
                          <a:solidFill>
                            <a:srgbClr val="2A669A"/>
                          </a:solidFill>
                          <a:effectLst/>
                          <a:latin typeface="Google Sans Text"/>
                        </a:rPr>
                        <a:t>„Wo sitzen die Ringanker? Die U-Schalen können wir passend zu den Steinen direkt für die ganze Tour zusammenstellen.</a:t>
                      </a:r>
                    </a:p>
                  </a:txBody>
                  <a:tcPr marL="87898" marR="87898" marT="43949" marB="439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67733483"/>
                  </a:ext>
                </a:extLst>
              </a:tr>
              <a:tr h="2980495">
                <a:tc>
                  <a:txBody>
                    <a:bodyPr/>
                    <a:lstStyle/>
                    <a:p>
                      <a:pPr>
                        <a:buNone/>
                      </a:pPr>
                      <a:endParaRPr lang="de-DE" sz="4000" dirty="0">
                        <a:solidFill>
                          <a:srgbClr val="2A669A"/>
                        </a:solidFill>
                        <a:effectLst/>
                        <a:latin typeface="Google Sans Text"/>
                      </a:endParaRPr>
                    </a:p>
                  </a:txBody>
                  <a:tcPr marL="87898" marR="87898" marT="43949" marB="4394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buNone/>
                      </a:pPr>
                      <a:endParaRPr lang="de-DE" sz="4000" dirty="0">
                        <a:solidFill>
                          <a:srgbClr val="2A669A"/>
                        </a:solidFill>
                        <a:effectLst/>
                        <a:latin typeface="Google Sans Text"/>
                      </a:endParaRPr>
                    </a:p>
                  </a:txBody>
                  <a:tcPr marL="87898" marR="87898" marT="43949" marB="439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80438603"/>
                  </a:ext>
                </a:extLst>
              </a:tr>
            </a:tbl>
          </a:graphicData>
        </a:graphic>
      </p:graphicFrame>
      <p:sp>
        <p:nvSpPr>
          <p:cNvPr id="11" name="Rechteck 10">
            <a:extLst>
              <a:ext uri="{FF2B5EF4-FFF2-40B4-BE49-F238E27FC236}">
                <a16:creationId xmlns:a16="http://schemas.microsoft.com/office/drawing/2014/main" id="{F7AECB4C-2EB0-D3D5-1936-AAB7D7803B19}"/>
              </a:ext>
            </a:extLst>
          </p:cNvPr>
          <p:cNvSpPr/>
          <p:nvPr/>
        </p:nvSpPr>
        <p:spPr>
          <a:xfrm>
            <a:off x="12500720" y="6858000"/>
            <a:ext cx="11212560" cy="251237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Rechteck 11">
            <a:extLst>
              <a:ext uri="{FF2B5EF4-FFF2-40B4-BE49-F238E27FC236}">
                <a16:creationId xmlns:a16="http://schemas.microsoft.com/office/drawing/2014/main" id="{4918F5AB-A5F6-4875-39B8-E67A36DC0835}"/>
              </a:ext>
            </a:extLst>
          </p:cNvPr>
          <p:cNvSpPr/>
          <p:nvPr/>
        </p:nvSpPr>
        <p:spPr>
          <a:xfrm>
            <a:off x="12336015" y="4265712"/>
            <a:ext cx="11377265" cy="25922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279138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656C7-453D-0B1D-17D8-9DED505EBD7F}"/>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0BB73E7-DB93-E998-8D09-1E4C909C2F17}"/>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8A38F534-86D2-1326-5092-65295BD5F18F}"/>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6F7BA661-819D-8AA1-2FAA-E8F1B175DF93}"/>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0D4FAE4C-E209-E18C-B99A-ACA0F7762840}"/>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1272CC8B-6448-D4DE-E4F2-DA4F4A8E5E3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5FE53619-E3EC-3AD4-E0F9-058A85B9271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4D63A79-A24D-674F-C57B-112A9AF0D5B5}"/>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0F53FCBE-7571-772A-17DB-9C6230237673}"/>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41025601-E8A2-293D-794A-D3875C21E12F}"/>
              </a:ext>
            </a:extLst>
          </p:cNvPr>
          <p:cNvSpPr txBox="1"/>
          <p:nvPr/>
        </p:nvSpPr>
        <p:spPr>
          <a:xfrm>
            <a:off x="2250325" y="2220691"/>
            <a:ext cx="18898681" cy="975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r>
              <a:rPr lang="de-DE" sz="5400" b="1" dirty="0">
                <a:solidFill>
                  <a:srgbClr val="2A669A"/>
                </a:solidFill>
                <a:latin typeface="Verdana" panose="020B0604030504040204" pitchFamily="34" charset="0"/>
                <a:ea typeface="Verdana" panose="020B0604030504040204" pitchFamily="34" charset="0"/>
                <a:cs typeface="Verdana" panose="020B0604030504040204" pitchFamily="34" charset="0"/>
              </a:rPr>
              <a:t>Die „Ich-will-Sie-nicht-ärgern“-Technik</a:t>
            </a:r>
          </a:p>
        </p:txBody>
      </p:sp>
      <p:sp>
        <p:nvSpPr>
          <p:cNvPr id="11" name="Textfeld 10">
            <a:extLst>
              <a:ext uri="{FF2B5EF4-FFF2-40B4-BE49-F238E27FC236}">
                <a16:creationId xmlns:a16="http://schemas.microsoft.com/office/drawing/2014/main" id="{5B59DF47-4F8A-6845-4B57-36544F635FDC}"/>
              </a:ext>
            </a:extLst>
          </p:cNvPr>
          <p:cNvSpPr txBox="1"/>
          <p:nvPr/>
        </p:nvSpPr>
        <p:spPr>
          <a:xfrm>
            <a:off x="2196658" y="4014396"/>
            <a:ext cx="20887954"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de-DE" sz="4000" dirty="0">
                <a:solidFill>
                  <a:srgbClr val="2A669A"/>
                </a:solidFill>
                <a:latin typeface="Verdana" panose="020B0604030504040204" pitchFamily="34" charset="0"/>
                <a:ea typeface="Verdana" panose="020B0604030504040204" pitchFamily="34" charset="0"/>
                <a:cs typeface="Verdana" panose="020B0604030504040204" pitchFamily="34" charset="0"/>
              </a:rPr>
              <a:t>Statt: </a:t>
            </a:r>
            <a:r>
              <a:rPr lang="de-DE" sz="4000" i="1" dirty="0">
                <a:solidFill>
                  <a:srgbClr val="2A669A"/>
                </a:solidFill>
                <a:latin typeface="Verdana" panose="020B0604030504040204" pitchFamily="34" charset="0"/>
                <a:ea typeface="Verdana" panose="020B0604030504040204" pitchFamily="34" charset="0"/>
                <a:cs typeface="Verdana" panose="020B0604030504040204" pitchFamily="34" charset="0"/>
              </a:rPr>
              <a:t>„Brauchen Sie auch noch Kleber?“</a:t>
            </a:r>
            <a:endParaRPr lang="de-DE" sz="4000"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0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0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r>
              <a:rPr lang="de-DE" sz="4000" i="1" dirty="0">
                <a:solidFill>
                  <a:srgbClr val="2A669A"/>
                </a:solidFill>
                <a:latin typeface="Verdana" panose="020B0604030504040204" pitchFamily="34" charset="0"/>
                <a:ea typeface="Verdana" panose="020B0604030504040204" pitchFamily="34" charset="0"/>
                <a:cs typeface="Verdana" panose="020B0604030504040204" pitchFamily="34" charset="0"/>
              </a:rPr>
              <a:t>„Ich verkaufe Ihnen die Fliesen gerne, aber folgender Gedanke ist wichtig: Wenn Sie den speziellen Flex-Kleber nicht mitnehmen, rufen Sie mich am Montag an, weil die Fugen reißen. Wollen Sie das Risiko eingehen oder nehmen wir die Sicherheit direkt mit?“</a:t>
            </a:r>
          </a:p>
        </p:txBody>
      </p:sp>
    </p:spTree>
    <p:extLst>
      <p:ext uri="{BB962C8B-B14F-4D97-AF65-F5344CB8AC3E}">
        <p14:creationId xmlns:p14="http://schemas.microsoft.com/office/powerpoint/2010/main" val="208768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D67D-CDAA-A1BA-166F-278F481EE09F}"/>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BCAE4D99-9E92-449F-918F-BC57F6A908F1}"/>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CACC8A43-939E-FD42-F8F3-9CEA49FD76D9}"/>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BFE47962-B995-8C4D-E99E-BCD227927E47}"/>
              </a:ext>
            </a:extLst>
          </p:cNvPr>
          <p:cNvPicPr>
            <a:picLocks noChangeAspect="1"/>
          </p:cNvPicPr>
          <p:nvPr/>
        </p:nvPicPr>
        <p:blipFill>
          <a:blip r:embed="rId2"/>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54796A64-337F-18B2-A420-D50C9D1A6AB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FAF22432-CDE1-C6DA-AEF6-D0A3F57A509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0E3B91F-353A-A054-9684-A182EB52114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BF6FB3FB-0E78-E36B-82C9-86495148F647}"/>
                </a:ext>
              </a:extLst>
            </p:cNvPr>
            <p:cNvPicPr>
              <a:picLocks noChangeAspect="1"/>
            </p:cNvPicPr>
            <p:nvPr/>
          </p:nvPicPr>
          <p:blipFill>
            <a:blip r:embed="rId4"/>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90BCD3C9-BDDB-C2AB-9DCD-1948AD6C5622}"/>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5C3A26FD-D887-C08D-4B11-0E1938E9A4DA}"/>
              </a:ext>
            </a:extLst>
          </p:cNvPr>
          <p:cNvSpPr txBox="1"/>
          <p:nvPr/>
        </p:nvSpPr>
        <p:spPr>
          <a:xfrm>
            <a:off x="2250325" y="2220691"/>
            <a:ext cx="18898681" cy="975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r>
              <a:rPr lang="de-DE" sz="5400" b="1" dirty="0">
                <a:solidFill>
                  <a:srgbClr val="2A669A"/>
                </a:solidFill>
                <a:latin typeface="Verdana" panose="020B0604030504040204" pitchFamily="34" charset="0"/>
                <a:ea typeface="Verdana" panose="020B0604030504040204" pitchFamily="34" charset="0"/>
                <a:cs typeface="Verdana" panose="020B0604030504040204" pitchFamily="34" charset="0"/>
              </a:rPr>
              <a:t>Die „Baustellen-Versicherung“</a:t>
            </a:r>
          </a:p>
        </p:txBody>
      </p:sp>
      <p:sp>
        <p:nvSpPr>
          <p:cNvPr id="11" name="Textfeld 10">
            <a:extLst>
              <a:ext uri="{FF2B5EF4-FFF2-40B4-BE49-F238E27FC236}">
                <a16:creationId xmlns:a16="http://schemas.microsoft.com/office/drawing/2014/main" id="{1C1D1D53-6AF4-B091-A66A-3E910B4418C2}"/>
              </a:ext>
            </a:extLst>
          </p:cNvPr>
          <p:cNvSpPr txBox="1"/>
          <p:nvPr/>
        </p:nvSpPr>
        <p:spPr>
          <a:xfrm>
            <a:off x="2196658" y="4014396"/>
            <a:ext cx="20887954"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de-DE" sz="4000" dirty="0">
                <a:solidFill>
                  <a:srgbClr val="2A669A"/>
                </a:solidFill>
                <a:latin typeface="Verdana" panose="020B0604030504040204" pitchFamily="34" charset="0"/>
                <a:ea typeface="Verdana" panose="020B0604030504040204" pitchFamily="34" charset="0"/>
                <a:cs typeface="Verdana" panose="020B0604030504040204" pitchFamily="34" charset="0"/>
              </a:rPr>
              <a:t>Statt</a:t>
            </a:r>
            <a:r>
              <a:rPr lang="de-DE" sz="4000" i="1" dirty="0">
                <a:solidFill>
                  <a:srgbClr val="2A669A"/>
                </a:solidFill>
                <a:latin typeface="Verdana" panose="020B0604030504040204" pitchFamily="34" charset="0"/>
                <a:ea typeface="Verdana" panose="020B0604030504040204" pitchFamily="34" charset="0"/>
                <a:cs typeface="Verdana" panose="020B0604030504040204" pitchFamily="34" charset="0"/>
              </a:rPr>
              <a:t>: „Brauchen Sie auch noch Kleber?“</a:t>
            </a:r>
            <a:endParaRPr lang="de-DE" sz="4000"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0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endParaRPr lang="de-DE" sz="4000" b="1" dirty="0">
              <a:solidFill>
                <a:srgbClr val="2A669A"/>
              </a:solidFill>
              <a:latin typeface="Verdana" panose="020B0604030504040204" pitchFamily="34" charset="0"/>
              <a:ea typeface="Verdana" panose="020B0604030504040204" pitchFamily="34" charset="0"/>
              <a:cs typeface="Verdana" panose="020B0604030504040204" pitchFamily="34" charset="0"/>
            </a:endParaRPr>
          </a:p>
          <a:p>
            <a:pPr algn="l"/>
            <a:r>
              <a:rPr lang="de-DE" sz="4000" i="1" dirty="0">
                <a:solidFill>
                  <a:srgbClr val="2A669A"/>
                </a:solidFill>
                <a:latin typeface="Verdana" panose="020B0604030504040204" pitchFamily="34" charset="0"/>
                <a:ea typeface="Verdana" panose="020B0604030504040204" pitchFamily="34" charset="0"/>
                <a:cs typeface="Verdana" panose="020B0604030504040204" pitchFamily="34" charset="0"/>
              </a:rPr>
              <a:t>„Ganz ehrlich: Nehmen Sie zwei Sack mehr mit, als Sie berechnet haben. Was Sie nicht brauchen, bringen Sie mir nächste Woche einfach ungeöffnet zurück. Das ist billiger als die Zeit, die Sie verlieren, wenn Ihnen am Samstagnachmittag drei Kilo fehlen.“</a:t>
            </a:r>
          </a:p>
        </p:txBody>
      </p:sp>
    </p:spTree>
    <p:extLst>
      <p:ext uri="{BB962C8B-B14F-4D97-AF65-F5344CB8AC3E}">
        <p14:creationId xmlns:p14="http://schemas.microsoft.com/office/powerpoint/2010/main" val="969494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E8669-6B0B-55D5-2597-366DB3E7228B}"/>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9A9CDD9B-2ECA-2552-1AA2-9132E8FD7F73}"/>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A06413C4-79AC-4F9C-5FCD-6AC08599DC55}"/>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25527652-9BFC-639E-FD34-4A7B33D4E718}"/>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AA1D9AF5-035B-05A9-0AF4-AC06BF92C763}"/>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53B58527-76C7-4065-1436-E6CCA0283BB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566CD40E-E80A-2860-8F3F-F7F57BD95FE3}"/>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11A651B-3F84-27DF-1EED-6660D76819D7}"/>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770CB72-40FE-1136-CCE7-BEF81ED51A8D}"/>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789631C7-321C-DA0C-FBDB-38B3952292DD}"/>
              </a:ext>
            </a:extLst>
          </p:cNvPr>
          <p:cNvSpPr txBox="1"/>
          <p:nvPr/>
        </p:nvSpPr>
        <p:spPr>
          <a:xfrm>
            <a:off x="2261564" y="2681536"/>
            <a:ext cx="20527914" cy="7623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algn="l" defTabSz="457200">
              <a:buSzPct val="100000"/>
              <a:defRPr sz="4800" b="1">
                <a:solidFill>
                  <a:srgbClr val="2B669A"/>
                </a:solidFill>
                <a:latin typeface="Verdana"/>
                <a:ea typeface="Verdana"/>
                <a:cs typeface="Verdana"/>
                <a:sym typeface="Verdana"/>
              </a:defRPr>
            </a:pPr>
            <a:r>
              <a:rPr lang="de-DE" sz="5400" dirty="0">
                <a:sym typeface="Verdana"/>
              </a:rPr>
              <a:t>Die „Haftungs-Verschiebung“ (Risikomanager)</a:t>
            </a:r>
          </a:p>
          <a:p>
            <a:pPr algn="l" defTabSz="457200">
              <a:buSzPct val="100000"/>
              <a:defRPr sz="4800" b="1">
                <a:solidFill>
                  <a:srgbClr val="2B669A"/>
                </a:solidFill>
                <a:latin typeface="Verdana"/>
                <a:ea typeface="Verdana"/>
                <a:cs typeface="Verdana"/>
                <a:sym typeface="Verdana"/>
              </a:defRPr>
            </a:pPr>
            <a:endParaRPr lang="de-DE" sz="4800" dirty="0">
              <a:sym typeface="Verdana"/>
            </a:endParaRPr>
          </a:p>
          <a:p>
            <a:pPr algn="l" defTabSz="457200">
              <a:buSzPct val="100000"/>
              <a:defRPr sz="4800" b="1">
                <a:solidFill>
                  <a:srgbClr val="2B669A"/>
                </a:solidFill>
                <a:latin typeface="Verdana"/>
                <a:ea typeface="Verdana"/>
                <a:cs typeface="Verdana"/>
                <a:sym typeface="Verdana"/>
              </a:defRPr>
            </a:pPr>
            <a:endParaRPr lang="de-DE" sz="4800" dirty="0">
              <a:sym typeface="Verdana"/>
            </a:endParaRPr>
          </a:p>
          <a:p>
            <a:pPr marL="914400" indent="-914400" algn="l" defTabSz="457200">
              <a:buSzPct val="100000"/>
              <a:buAutoNum type="arabicPeriod"/>
              <a:defRPr sz="4800" b="1">
                <a:solidFill>
                  <a:srgbClr val="2B669A"/>
                </a:solidFill>
                <a:latin typeface="Verdana"/>
                <a:ea typeface="Verdana"/>
                <a:cs typeface="Verdana"/>
                <a:sym typeface="Verdana"/>
              </a:defRPr>
            </a:pPr>
            <a:endParaRPr lang="de-DE" sz="4800" dirty="0">
              <a:sym typeface="Verdana"/>
            </a:endParaRPr>
          </a:p>
          <a:p>
            <a:pPr algn="l" defTabSz="457200">
              <a:buSzPct val="100000"/>
              <a:defRPr sz="4800" b="1">
                <a:solidFill>
                  <a:srgbClr val="2B669A"/>
                </a:solidFill>
                <a:latin typeface="Verdana"/>
                <a:ea typeface="Verdana"/>
                <a:cs typeface="Verdana"/>
                <a:sym typeface="Verdana"/>
              </a:defRPr>
            </a:pPr>
            <a:r>
              <a:rPr lang="de-DE" sz="4800" i="1" dirty="0">
                <a:sym typeface="Verdana"/>
              </a:rPr>
              <a:t>„Pass auf, ich weiß, du willst die Kosten für den Kunden drücken. Aber wenn ich dir die Entkopplungsmatte nicht mitverkaufe und der Estrich arbeitet, stehst du in der Gewährleistung. Soll ich den Verzicht auf die Matte auf dem Lieferschein vermerken, oder sichern wir uns beide ab?“</a:t>
            </a:r>
          </a:p>
        </p:txBody>
      </p:sp>
    </p:spTree>
    <p:extLst>
      <p:ext uri="{BB962C8B-B14F-4D97-AF65-F5344CB8AC3E}">
        <p14:creationId xmlns:p14="http://schemas.microsoft.com/office/powerpoint/2010/main" val="3842297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 name="pasted-image.tiff" descr="pasted-image.tiff"/>
          <p:cNvPicPr>
            <a:picLocks noChangeAspect="1"/>
          </p:cNvPicPr>
          <p:nvPr/>
        </p:nvPicPr>
        <p:blipFill>
          <a:blip r:embed="rId3"/>
          <a:srcRect l="13603" t="21791" r="19919" b="5436"/>
          <a:stretch>
            <a:fillRect/>
          </a:stretch>
        </p:blipFill>
        <p:spPr>
          <a:xfrm>
            <a:off x="-44" y="0"/>
            <a:ext cx="24384044" cy="18875179"/>
          </a:xfrm>
          <a:prstGeom prst="rect">
            <a:avLst/>
          </a:prstGeom>
          <a:ln w="12700">
            <a:miter lim="400000"/>
          </a:ln>
        </p:spPr>
      </p:pic>
      <p:sp>
        <p:nvSpPr>
          <p:cNvPr id="852" name="Gruppenarbeit"/>
          <p:cNvSpPr txBox="1"/>
          <p:nvPr/>
        </p:nvSpPr>
        <p:spPr>
          <a:xfrm>
            <a:off x="460470" y="1302061"/>
            <a:ext cx="23463015" cy="255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rPr dirty="0" err="1"/>
              <a:t>Gruppenarbeit</a:t>
            </a:r>
            <a:endParaRPr dirty="0"/>
          </a:p>
        </p:txBody>
      </p:sp>
      <p:sp>
        <p:nvSpPr>
          <p:cNvPr id="853" name="Text"/>
          <p:cNvSpPr txBox="1"/>
          <p:nvPr/>
        </p:nvSpPr>
        <p:spPr>
          <a:xfrm>
            <a:off x="9442450" y="673949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2" name="… in den…">
            <a:extLst>
              <a:ext uri="{FF2B5EF4-FFF2-40B4-BE49-F238E27FC236}">
                <a16:creationId xmlns:a16="http://schemas.microsoft.com/office/drawing/2014/main" id="{52761647-5EAD-48C2-F2C7-D6705331C75D}"/>
              </a:ext>
            </a:extLst>
          </p:cNvPr>
          <p:cNvSpPr txBox="1"/>
          <p:nvPr/>
        </p:nvSpPr>
        <p:spPr>
          <a:xfrm>
            <a:off x="2722925" y="3695728"/>
            <a:ext cx="18938104" cy="1067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lvl="1" indent="457200" defTabSz="2286000">
              <a:spcBef>
                <a:spcPts val="2400"/>
              </a:spcBef>
              <a:defRPr sz="12000">
                <a:solidFill>
                  <a:srgbClr val="2B669A"/>
                </a:solidFill>
                <a:latin typeface="Impact"/>
                <a:ea typeface="Impact"/>
                <a:cs typeface="Impact"/>
                <a:sym typeface="Impact"/>
              </a:defRPr>
            </a:pPr>
            <a:r>
              <a:rPr sz="6000" dirty="0"/>
              <a:t>… in den</a:t>
            </a:r>
            <a:r>
              <a:rPr lang="de-DE" sz="6000" dirty="0"/>
              <a:t> </a:t>
            </a:r>
            <a:r>
              <a:rPr sz="6000" dirty="0"/>
              <a:t>Breakout Rooms</a:t>
            </a:r>
          </a:p>
        </p:txBody>
      </p:sp>
      <p:sp>
        <p:nvSpPr>
          <p:cNvPr id="3" name="zunächst einmal ein Blick auf uns als Vertriebs-Mitarbeiter und auf unsere Kunden">
            <a:extLst>
              <a:ext uri="{FF2B5EF4-FFF2-40B4-BE49-F238E27FC236}">
                <a16:creationId xmlns:a16="http://schemas.microsoft.com/office/drawing/2014/main" id="{4470BA5B-9000-DD64-40C4-92FDB7774CCD}"/>
              </a:ext>
            </a:extLst>
          </p:cNvPr>
          <p:cNvSpPr txBox="1"/>
          <p:nvPr/>
        </p:nvSpPr>
        <p:spPr>
          <a:xfrm>
            <a:off x="1412478" y="7035322"/>
            <a:ext cx="20248551" cy="4022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1" indent="457200" defTabSz="2286000">
              <a:spcBef>
                <a:spcPts val="2400"/>
              </a:spcBef>
              <a:defRPr sz="12000">
                <a:solidFill>
                  <a:srgbClr val="FF9300"/>
                </a:solidFill>
                <a:latin typeface="Impact"/>
                <a:ea typeface="Impact"/>
                <a:cs typeface="Impact"/>
                <a:sym typeface="Impact"/>
              </a:defRPr>
            </a:pPr>
            <a:r>
              <a:rPr lang="de-DE" sz="6600" dirty="0"/>
              <a:t>Zu jedem Cross-Selling-Produkt gibt es ein Hauptprodukt</a:t>
            </a:r>
          </a:p>
          <a:p>
            <a:pPr lvl="1" indent="457200" defTabSz="2286000">
              <a:spcBef>
                <a:spcPts val="2400"/>
              </a:spcBef>
              <a:defRPr sz="12000">
                <a:solidFill>
                  <a:srgbClr val="FF9300"/>
                </a:solidFill>
                <a:latin typeface="Impact"/>
                <a:ea typeface="Impact"/>
                <a:cs typeface="Impact"/>
                <a:sym typeface="Impact"/>
              </a:defRPr>
            </a:pPr>
            <a:endParaRPr lang="de-DE" sz="8000" dirty="0"/>
          </a:p>
          <a:p>
            <a:pPr lvl="1" indent="457200" defTabSz="2286000">
              <a:spcBef>
                <a:spcPts val="2400"/>
              </a:spcBef>
              <a:defRPr sz="12000">
                <a:solidFill>
                  <a:srgbClr val="FF9300"/>
                </a:solidFill>
                <a:latin typeface="Impact"/>
                <a:ea typeface="Impact"/>
                <a:cs typeface="Impact"/>
                <a:sym typeface="Impact"/>
              </a:defRPr>
            </a:pPr>
            <a:r>
              <a:rPr lang="de-DE" sz="6600" dirty="0">
                <a:solidFill>
                  <a:srgbClr val="2B669A"/>
                </a:solidFill>
              </a:rPr>
              <a:t>Die „logische Kette – Das vergessene Teil“.</a:t>
            </a:r>
            <a:endParaRPr sz="6600" dirty="0">
              <a:solidFill>
                <a:srgbClr val="2B669A"/>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pasted-image.tiff" descr="pasted-image.tiff"/>
          <p:cNvPicPr>
            <a:picLocks noChangeAspect="1"/>
          </p:cNvPicPr>
          <p:nvPr/>
        </p:nvPicPr>
        <p:blipFill>
          <a:blip r:embed="rId3"/>
          <a:srcRect l="13603" t="21791" r="19919" b="5436"/>
          <a:stretch>
            <a:fillRect/>
          </a:stretch>
        </p:blipFill>
        <p:spPr>
          <a:xfrm>
            <a:off x="-195" y="0"/>
            <a:ext cx="24384044" cy="18875179"/>
          </a:xfrm>
          <a:prstGeom prst="rect">
            <a:avLst/>
          </a:prstGeom>
          <a:ln w="12700">
            <a:miter lim="400000"/>
          </a:ln>
        </p:spPr>
      </p:pic>
      <p:sp>
        <p:nvSpPr>
          <p:cNvPr id="857" name="Gruppenarbeit"/>
          <p:cNvSpPr txBox="1"/>
          <p:nvPr/>
        </p:nvSpPr>
        <p:spPr>
          <a:xfrm>
            <a:off x="460492" y="113202"/>
            <a:ext cx="23463015" cy="255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lvl="1" indent="457200" defTabSz="2286000">
              <a:spcBef>
                <a:spcPts val="2400"/>
              </a:spcBef>
              <a:defRPr sz="15000">
                <a:solidFill>
                  <a:srgbClr val="2B669A"/>
                </a:solidFill>
                <a:latin typeface="Impact"/>
                <a:ea typeface="Impact"/>
                <a:cs typeface="Impact"/>
                <a:sym typeface="Impact"/>
              </a:defRPr>
            </a:pPr>
            <a:r>
              <a:t>Gruppenarbeit</a:t>
            </a:r>
          </a:p>
        </p:txBody>
      </p:sp>
      <p:sp>
        <p:nvSpPr>
          <p:cNvPr id="858" name="Text"/>
          <p:cNvSpPr txBox="1"/>
          <p:nvPr/>
        </p:nvSpPr>
        <p:spPr>
          <a:xfrm>
            <a:off x="9442450" y="6739492"/>
            <a:ext cx="197687" cy="371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defRPr sz="1466">
                <a:latin typeface="Calibri"/>
                <a:ea typeface="Calibri"/>
                <a:cs typeface="Calibri"/>
                <a:sym typeface="Calibri"/>
              </a:defRPr>
            </a:lvl1pPr>
          </a:lstStyle>
          <a:p>
            <a:r>
              <a:t> </a:t>
            </a:r>
          </a:p>
        </p:txBody>
      </p:sp>
      <p:sp>
        <p:nvSpPr>
          <p:cNvPr id="859" name="WAS MACHT EINEN OPTIMALEN KUNDEN AUS?"/>
          <p:cNvSpPr txBox="1"/>
          <p:nvPr/>
        </p:nvSpPr>
        <p:spPr>
          <a:xfrm>
            <a:off x="12552040" y="6169104"/>
            <a:ext cx="10092506" cy="2175595"/>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lang="de-DE" sz="6600" dirty="0">
                <a:latin typeface="Verdana" panose="020B0604030504040204" pitchFamily="34" charset="0"/>
                <a:ea typeface="Verdana" panose="020B0604030504040204" pitchFamily="34" charset="0"/>
                <a:cs typeface="Verdana" panose="020B0604030504040204" pitchFamily="34" charset="0"/>
              </a:rPr>
              <a:t>Jede Gruppe arbeitet 3-4 Beispiele aus</a:t>
            </a:r>
          </a:p>
        </p:txBody>
      </p:sp>
      <p:sp>
        <p:nvSpPr>
          <p:cNvPr id="860" name="WAS MACHT EINEN OPTIMALEN SALES-MITARBEITER AUS?"/>
          <p:cNvSpPr txBox="1"/>
          <p:nvPr/>
        </p:nvSpPr>
        <p:spPr>
          <a:xfrm>
            <a:off x="2010288" y="6234006"/>
            <a:ext cx="9231014" cy="2175595"/>
          </a:xfrm>
          <a:prstGeom prst="rect">
            <a:avLst/>
          </a:prstGeom>
          <a:ln w="127000">
            <a:solidFill>
              <a:srgbClr val="FE990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spAutoFit/>
          </a:bodyPr>
          <a:lstStyle>
            <a:lvl1pPr defTabSz="2286000">
              <a:spcBef>
                <a:spcPts val="2400"/>
              </a:spcBef>
              <a:defRPr sz="7000">
                <a:solidFill>
                  <a:srgbClr val="4E4E4F"/>
                </a:solidFill>
                <a:latin typeface="Futura Bold"/>
                <a:ea typeface="Futura Bold"/>
                <a:cs typeface="Futura Bold"/>
                <a:sym typeface="Futura Bold"/>
              </a:defRPr>
            </a:lvl1pPr>
          </a:lstStyle>
          <a:p>
            <a:r>
              <a:rPr lang="de-DE" sz="6600" dirty="0">
                <a:latin typeface="Verdana" panose="020B0604030504040204" pitchFamily="34" charset="0"/>
                <a:ea typeface="Verdana" panose="020B0604030504040204" pitchFamily="34" charset="0"/>
                <a:cs typeface="Verdana" panose="020B0604030504040204" pitchFamily="34" charset="0"/>
              </a:rPr>
              <a:t>Jede Gruppe arbeitet 3-4 Beispiele aus</a:t>
            </a:r>
          </a:p>
        </p:txBody>
      </p:sp>
      <p:sp>
        <p:nvSpPr>
          <p:cNvPr id="861" name="danach Präsentation durch einen Gruppenteilnehmer"/>
          <p:cNvSpPr txBox="1"/>
          <p:nvPr/>
        </p:nvSpPr>
        <p:spPr>
          <a:xfrm>
            <a:off x="8447584" y="10458400"/>
            <a:ext cx="14643430" cy="3222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286000">
              <a:defRPr sz="10000">
                <a:solidFill>
                  <a:srgbClr val="FF9300"/>
                </a:solidFill>
                <a:latin typeface="Impact"/>
                <a:ea typeface="Impact"/>
                <a:cs typeface="Impact"/>
                <a:sym typeface="Impact"/>
              </a:defRPr>
            </a:lvl1pPr>
          </a:lstStyle>
          <a:p>
            <a:pPr>
              <a:defRPr>
                <a:solidFill>
                  <a:srgbClr val="2B669A"/>
                </a:solidFill>
              </a:defRPr>
            </a:pPr>
            <a:r>
              <a:rPr dirty="0" err="1">
                <a:solidFill>
                  <a:srgbClr val="FF9300"/>
                </a:solidFill>
              </a:rPr>
              <a:t>danach</a:t>
            </a:r>
            <a:r>
              <a:rPr dirty="0">
                <a:solidFill>
                  <a:srgbClr val="FF9300"/>
                </a:solidFill>
              </a:rPr>
              <a:t> </a:t>
            </a:r>
            <a:r>
              <a:rPr dirty="0" err="1">
                <a:solidFill>
                  <a:srgbClr val="FF9300"/>
                </a:solidFill>
              </a:rPr>
              <a:t>Präsentation</a:t>
            </a:r>
            <a:r>
              <a:rPr dirty="0">
                <a:solidFill>
                  <a:srgbClr val="FF9300"/>
                </a:solidFill>
              </a:rPr>
              <a:t> </a:t>
            </a:r>
            <a:r>
              <a:rPr dirty="0" err="1">
                <a:solidFill>
                  <a:srgbClr val="FF9300"/>
                </a:solidFill>
              </a:rPr>
              <a:t>durch</a:t>
            </a:r>
            <a:r>
              <a:rPr dirty="0">
                <a:solidFill>
                  <a:srgbClr val="FF9300"/>
                </a:solidFill>
              </a:rPr>
              <a:t> </a:t>
            </a:r>
            <a:endParaRPr lang="de-DE" dirty="0">
              <a:solidFill>
                <a:srgbClr val="FF9300"/>
              </a:solidFill>
            </a:endParaRPr>
          </a:p>
          <a:p>
            <a:pPr>
              <a:defRPr>
                <a:solidFill>
                  <a:srgbClr val="2B669A"/>
                </a:solidFill>
              </a:defRPr>
            </a:pPr>
            <a:r>
              <a:rPr dirty="0" err="1">
                <a:solidFill>
                  <a:srgbClr val="FF9300"/>
                </a:solidFill>
              </a:rPr>
              <a:t>einen</a:t>
            </a:r>
            <a:r>
              <a:rPr dirty="0">
                <a:solidFill>
                  <a:srgbClr val="FF9300"/>
                </a:solidFill>
              </a:rPr>
              <a:t> </a:t>
            </a:r>
            <a:r>
              <a:rPr dirty="0" err="1">
                <a:solidFill>
                  <a:srgbClr val="FF9300"/>
                </a:solidFill>
              </a:rPr>
              <a:t>Gruppenteilnehmer</a:t>
            </a:r>
            <a:endParaRPr dirty="0">
              <a:solidFill>
                <a:srgbClr val="FF9300"/>
              </a:solidFill>
            </a:endParaRPr>
          </a:p>
        </p:txBody>
      </p:sp>
      <p:sp>
        <p:nvSpPr>
          <p:cNvPr id="2" name="Breakout Room 01">
            <a:extLst>
              <a:ext uri="{FF2B5EF4-FFF2-40B4-BE49-F238E27FC236}">
                <a16:creationId xmlns:a16="http://schemas.microsoft.com/office/drawing/2014/main" id="{C0A5B88B-7087-26E0-102D-DB8EA9D9A774}"/>
              </a:ext>
            </a:extLst>
          </p:cNvPr>
          <p:cNvSpPr txBox="1"/>
          <p:nvPr/>
        </p:nvSpPr>
        <p:spPr>
          <a:xfrm>
            <a:off x="1302583" y="4138353"/>
            <a:ext cx="9938719"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01</a:t>
            </a:r>
          </a:p>
        </p:txBody>
      </p:sp>
      <p:sp>
        <p:nvSpPr>
          <p:cNvPr id="3" name="Breakout Room 02">
            <a:extLst>
              <a:ext uri="{FF2B5EF4-FFF2-40B4-BE49-F238E27FC236}">
                <a16:creationId xmlns:a16="http://schemas.microsoft.com/office/drawing/2014/main" id="{36C15267-008A-9E87-629A-1AC31C847B0E}"/>
              </a:ext>
            </a:extLst>
          </p:cNvPr>
          <p:cNvSpPr txBox="1"/>
          <p:nvPr/>
        </p:nvSpPr>
        <p:spPr>
          <a:xfrm>
            <a:off x="12232466" y="4180957"/>
            <a:ext cx="10092507"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1" indent="457200" defTabSz="2286000">
              <a:spcBef>
                <a:spcPts val="2400"/>
              </a:spcBef>
              <a:defRPr sz="10000">
                <a:solidFill>
                  <a:srgbClr val="2B669A"/>
                </a:solidFill>
                <a:latin typeface="Impact"/>
                <a:ea typeface="Impact"/>
                <a:cs typeface="Impact"/>
                <a:sym typeface="Impact"/>
              </a:defRPr>
            </a:pPr>
            <a:r>
              <a:rPr dirty="0"/>
              <a:t>Breakout Room 02</a:t>
            </a:r>
          </a:p>
        </p:txBody>
      </p:sp>
      <p:sp>
        <p:nvSpPr>
          <p:cNvPr id="4" name="Ergebnisse digital">
            <a:extLst>
              <a:ext uri="{FF2B5EF4-FFF2-40B4-BE49-F238E27FC236}">
                <a16:creationId xmlns:a16="http://schemas.microsoft.com/office/drawing/2014/main" id="{985D36CC-BE4D-12F2-FA72-5E3DE0D1C693}"/>
              </a:ext>
            </a:extLst>
          </p:cNvPr>
          <p:cNvSpPr txBox="1"/>
          <p:nvPr/>
        </p:nvSpPr>
        <p:spPr>
          <a:xfrm rot="20946165">
            <a:off x="-419107" y="10823132"/>
            <a:ext cx="8617815" cy="2283316"/>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7900" i="1">
                <a:solidFill>
                  <a:srgbClr val="FFFFFF"/>
                </a:solidFill>
                <a:latin typeface="Helvetica"/>
                <a:ea typeface="Helvetica"/>
                <a:cs typeface="Helvetica"/>
                <a:sym typeface="Helvetica"/>
              </a:defRPr>
            </a:lvl1pPr>
          </a:lstStyle>
          <a:p>
            <a:r>
              <a:rPr dirty="0" err="1"/>
              <a:t>Ergebnisse</a:t>
            </a:r>
            <a:r>
              <a:rPr dirty="0"/>
              <a:t> digital</a:t>
            </a:r>
            <a:endParaRPr lang="de-DE" dirty="0"/>
          </a:p>
          <a:p>
            <a:r>
              <a:rPr lang="de-DE" sz="6000" dirty="0"/>
              <a:t>an Trainer</a:t>
            </a:r>
            <a:endParaRPr sz="6000" dirty="0"/>
          </a:p>
        </p:txBody>
      </p:sp>
      <p:sp>
        <p:nvSpPr>
          <p:cNvPr id="5" name="10 Minuten">
            <a:extLst>
              <a:ext uri="{FF2B5EF4-FFF2-40B4-BE49-F238E27FC236}">
                <a16:creationId xmlns:a16="http://schemas.microsoft.com/office/drawing/2014/main" id="{DF7D08E4-5266-D489-5FCC-BFF17EB39A9F}"/>
              </a:ext>
            </a:extLst>
          </p:cNvPr>
          <p:cNvSpPr txBox="1"/>
          <p:nvPr/>
        </p:nvSpPr>
        <p:spPr>
          <a:xfrm>
            <a:off x="19465597" y="612267"/>
            <a:ext cx="4781055"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defTabSz="2286000">
              <a:lnSpc>
                <a:spcPct val="70000"/>
              </a:lnSpc>
              <a:defRPr sz="8000">
                <a:solidFill>
                  <a:srgbClr val="FF9300"/>
                </a:solidFill>
                <a:latin typeface="Impact"/>
                <a:ea typeface="Impact"/>
                <a:cs typeface="Impact"/>
                <a:sym typeface="Impact"/>
              </a:defRPr>
            </a:lvl1pPr>
          </a:lstStyle>
          <a:p>
            <a:r>
              <a:rPr dirty="0"/>
              <a:t>10 Minuten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B344-C2F2-3477-1682-AF457892C1AF}"/>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85B8F2BF-730E-2C59-0B89-D6213286014F}"/>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6961DAE5-5263-FFCD-AA57-22BB388A21DC}"/>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326A0CA3-20D2-EE39-C81A-81222F21E46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51013AB9-075D-9E5C-FF77-6D94499D5EA5}"/>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7E27D966-ED30-C72C-AFFC-E50B3524A652}"/>
              </a:ext>
            </a:extLst>
          </p:cNvPr>
          <p:cNvSpPr txBox="1"/>
          <p:nvPr/>
        </p:nvSpPr>
        <p:spPr>
          <a:xfrm>
            <a:off x="0" y="-208024"/>
            <a:ext cx="6215336"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2CAEFAE8-74E9-0980-1CC9-6EF56DF60C23}"/>
              </a:ext>
            </a:extLst>
          </p:cNvPr>
          <p:cNvSpPr txBox="1"/>
          <p:nvPr/>
        </p:nvSpPr>
        <p:spPr>
          <a:xfrm>
            <a:off x="3695056" y="3041576"/>
            <a:ext cx="15985776" cy="6740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8" indent="0" algn="l" fontAlgn="ctr"/>
            <a:r>
              <a:rPr lang="de-DE" sz="5400" b="1" u="sng" dirty="0">
                <a:solidFill>
                  <a:srgbClr val="2A669A"/>
                </a:solidFill>
              </a:rPr>
              <a:t>Bedarfsanalyse und die SPKG-Methode</a:t>
            </a:r>
          </a:p>
          <a:p>
            <a:pPr lvl="8" indent="0" algn="l" fontAlgn="ctr"/>
            <a:endParaRPr lang="de-DE" sz="5400" b="1" dirty="0">
              <a:solidFill>
                <a:srgbClr val="2A669A"/>
              </a:solidFill>
            </a:endParaRPr>
          </a:p>
          <a:p>
            <a:pPr lvl="8" indent="0" algn="l" fontAlgn="ctr"/>
            <a:endParaRPr lang="de-DE" sz="5400" b="1" dirty="0">
              <a:solidFill>
                <a:srgbClr val="2A669A"/>
              </a:solidFill>
            </a:endParaRPr>
          </a:p>
          <a:p>
            <a:pPr marL="685800" lvl="8" indent="-685800" algn="l" fontAlgn="ctr">
              <a:buFont typeface="Arial" panose="020B0604020202020204" pitchFamily="34" charset="0"/>
              <a:buChar char="•"/>
            </a:pPr>
            <a:r>
              <a:rPr lang="de-DE" sz="5400" b="1" dirty="0">
                <a:solidFill>
                  <a:srgbClr val="2A669A"/>
                </a:solidFill>
              </a:rPr>
              <a:t>Welche Erfahrungen habt Ihr beim bewussten Einsatz der Bedarfsanalyse-Fragen gemacht?</a:t>
            </a:r>
          </a:p>
          <a:p>
            <a:pPr lvl="8" indent="0" algn="l" fontAlgn="ctr"/>
            <a:endParaRPr lang="de-DE" sz="5400" b="1" dirty="0">
              <a:solidFill>
                <a:srgbClr val="2A669A"/>
              </a:solidFill>
            </a:endParaRPr>
          </a:p>
          <a:p>
            <a:pPr marL="685800" lvl="8" indent="-685800" algn="l" fontAlgn="ctr">
              <a:buFont typeface="Arial" panose="020B0604020202020204" pitchFamily="34" charset="0"/>
              <a:buChar char="•"/>
            </a:pPr>
            <a:r>
              <a:rPr lang="de-DE" sz="5400" b="1" dirty="0">
                <a:solidFill>
                  <a:srgbClr val="2A669A"/>
                </a:solidFill>
              </a:rPr>
              <a:t>Welche Erfolge konntet Ihr mit der Nutzung der SPKG-Methode erzielen?</a:t>
            </a:r>
          </a:p>
        </p:txBody>
      </p:sp>
      <p:sp>
        <p:nvSpPr>
          <p:cNvPr id="701" name="AGENDA">
            <a:extLst>
              <a:ext uri="{FF2B5EF4-FFF2-40B4-BE49-F238E27FC236}">
                <a16:creationId xmlns:a16="http://schemas.microsoft.com/office/drawing/2014/main" id="{BD7AE159-BA44-52CA-81E6-97CF4CB73D88}"/>
              </a:ext>
            </a:extLst>
          </p:cNvPr>
          <p:cNvSpPr txBox="1"/>
          <p:nvPr/>
        </p:nvSpPr>
        <p:spPr>
          <a:xfrm>
            <a:off x="3695056" y="-189473"/>
            <a:ext cx="1850886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dirty="0">
                <a:solidFill>
                  <a:schemeClr val="bg1"/>
                </a:solidFill>
                <a:sym typeface="Wingdings" pitchFamily="2" charset="2"/>
              </a:rPr>
              <a:t></a:t>
            </a:r>
            <a:endParaRPr sz="4000" dirty="0">
              <a:solidFill>
                <a:schemeClr val="bg1"/>
              </a:solidFill>
            </a:endParaRPr>
          </a:p>
        </p:txBody>
      </p:sp>
    </p:spTree>
    <p:extLst>
      <p:ext uri="{BB962C8B-B14F-4D97-AF65-F5344CB8AC3E}">
        <p14:creationId xmlns:p14="http://schemas.microsoft.com/office/powerpoint/2010/main" val="373079923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93158-5332-6435-6B9A-5FEB58CE6221}"/>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FBC56024-9907-29AE-5E75-65CAC66C9D9D}"/>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25A5F276-DE7D-41C5-FEBA-8321503FBB2E}"/>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BEF036CF-9FAD-2B59-74A3-B4BD2C019F4F}"/>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DA229499-8186-9ACD-8DAE-C284A37CE25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9E404DBA-2935-1266-BAFF-16CE963C70FE}"/>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1E41CB1-9582-2B59-9072-59064046679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C0D750B-8040-854A-A045-478C20702332}"/>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5EE0FBE2-948C-668B-A199-CDF98CB4C15C}"/>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CROSS SELLING</a:t>
            </a:r>
            <a:endParaRPr dirty="0"/>
          </a:p>
        </p:txBody>
      </p:sp>
      <p:sp>
        <p:nvSpPr>
          <p:cNvPr id="7" name="Wie fühlt sich das Angebot für Sie soweit an?…">
            <a:extLst>
              <a:ext uri="{FF2B5EF4-FFF2-40B4-BE49-F238E27FC236}">
                <a16:creationId xmlns:a16="http://schemas.microsoft.com/office/drawing/2014/main" id="{24753974-8F09-D437-5A05-4023527A0589}"/>
              </a:ext>
            </a:extLst>
          </p:cNvPr>
          <p:cNvSpPr txBox="1"/>
          <p:nvPr/>
        </p:nvSpPr>
        <p:spPr>
          <a:xfrm>
            <a:off x="1295686" y="1552111"/>
            <a:ext cx="18898681" cy="975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p>
            <a:pPr defTabSz="457200">
              <a:buSzPct val="100000"/>
              <a:defRPr sz="4800" b="1">
                <a:solidFill>
                  <a:srgbClr val="2B669A"/>
                </a:solidFill>
                <a:latin typeface="Verdana"/>
                <a:ea typeface="Verdana"/>
                <a:cs typeface="Verdana"/>
                <a:sym typeface="Verdana"/>
              </a:defRPr>
            </a:pPr>
            <a:r>
              <a:rPr lang="de-DE" sz="5400" dirty="0">
                <a:sym typeface="Verdana"/>
              </a:rPr>
              <a:t>Die „Logische Kette“ (Das Werkzeug-Bundle)</a:t>
            </a:r>
          </a:p>
        </p:txBody>
      </p:sp>
      <p:sp>
        <p:nvSpPr>
          <p:cNvPr id="11" name="Textfeld 10">
            <a:extLst>
              <a:ext uri="{FF2B5EF4-FFF2-40B4-BE49-F238E27FC236}">
                <a16:creationId xmlns:a16="http://schemas.microsoft.com/office/drawing/2014/main" id="{413344DD-9FE3-6CC6-B65E-54AA74540205}"/>
              </a:ext>
            </a:extLst>
          </p:cNvPr>
          <p:cNvSpPr txBox="1"/>
          <p:nvPr/>
        </p:nvSpPr>
        <p:spPr>
          <a:xfrm>
            <a:off x="301049" y="2767921"/>
            <a:ext cx="20887954"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4400" dirty="0">
                <a:solidFill>
                  <a:srgbClr val="2A669A"/>
                </a:solidFill>
                <a:latin typeface="Verdana" panose="020B0604030504040204" pitchFamily="34" charset="0"/>
                <a:ea typeface="Verdana" panose="020B0604030504040204" pitchFamily="34" charset="0"/>
                <a:cs typeface="Verdana" panose="020B0604030504040204" pitchFamily="34" charset="0"/>
              </a:rPr>
              <a:t>In </a:t>
            </a:r>
            <a:r>
              <a:rPr lang="de-DE" sz="4400" b="1" dirty="0">
                <a:solidFill>
                  <a:srgbClr val="2A669A"/>
                </a:solidFill>
                <a:latin typeface="Verdana" panose="020B0604030504040204" pitchFamily="34" charset="0"/>
                <a:ea typeface="Verdana" panose="020B0604030504040204" pitchFamily="34" charset="0"/>
                <a:cs typeface="Verdana" panose="020B0604030504040204" pitchFamily="34" charset="0"/>
              </a:rPr>
              <a:t>Systemen</a:t>
            </a:r>
            <a:r>
              <a:rPr lang="de-DE" sz="4400" dirty="0">
                <a:solidFill>
                  <a:srgbClr val="2A669A"/>
                </a:solidFill>
                <a:latin typeface="Verdana" panose="020B0604030504040204" pitchFamily="34" charset="0"/>
                <a:ea typeface="Verdana" panose="020B0604030504040204" pitchFamily="34" charset="0"/>
                <a:cs typeface="Verdana" panose="020B0604030504040204" pitchFamily="34" charset="0"/>
              </a:rPr>
              <a:t> denken, nicht in Produkten</a:t>
            </a:r>
          </a:p>
        </p:txBody>
      </p:sp>
      <p:graphicFrame>
        <p:nvGraphicFramePr>
          <p:cNvPr id="8" name="Tabelle 7">
            <a:extLst>
              <a:ext uri="{FF2B5EF4-FFF2-40B4-BE49-F238E27FC236}">
                <a16:creationId xmlns:a16="http://schemas.microsoft.com/office/drawing/2014/main" id="{571238B4-1D2C-3613-3EA8-279A23F6D3ED}"/>
              </a:ext>
            </a:extLst>
          </p:cNvPr>
          <p:cNvGraphicFramePr>
            <a:graphicFrameLocks noGrp="1"/>
          </p:cNvGraphicFramePr>
          <p:nvPr>
            <p:extLst>
              <p:ext uri="{D42A27DB-BD31-4B8C-83A1-F6EECF244321}">
                <p14:modId xmlns:p14="http://schemas.microsoft.com/office/powerpoint/2010/main" val="577680083"/>
              </p:ext>
            </p:extLst>
          </p:nvPr>
        </p:nvGraphicFramePr>
        <p:xfrm>
          <a:off x="1534817" y="3961555"/>
          <a:ext cx="21530390" cy="8473440"/>
        </p:xfrm>
        <a:graphic>
          <a:graphicData uri="http://schemas.openxmlformats.org/drawingml/2006/table">
            <a:tbl>
              <a:tblPr firstRow="1" bandRow="1">
                <a:tableStyleId>{5940675A-B579-460E-94D1-54222C63F5DA}</a:tableStyleId>
              </a:tblPr>
              <a:tblGrid>
                <a:gridCol w="4536503">
                  <a:extLst>
                    <a:ext uri="{9D8B030D-6E8A-4147-A177-3AD203B41FA5}">
                      <a16:colId xmlns:a16="http://schemas.microsoft.com/office/drawing/2014/main" val="706658045"/>
                    </a:ext>
                  </a:extLst>
                </a:gridCol>
                <a:gridCol w="6552728">
                  <a:extLst>
                    <a:ext uri="{9D8B030D-6E8A-4147-A177-3AD203B41FA5}">
                      <a16:colId xmlns:a16="http://schemas.microsoft.com/office/drawing/2014/main" val="1390558720"/>
                    </a:ext>
                  </a:extLst>
                </a:gridCol>
                <a:gridCol w="10441159">
                  <a:extLst>
                    <a:ext uri="{9D8B030D-6E8A-4147-A177-3AD203B41FA5}">
                      <a16:colId xmlns:a16="http://schemas.microsoft.com/office/drawing/2014/main" val="3037406700"/>
                    </a:ext>
                  </a:extLst>
                </a:gridCol>
              </a:tblGrid>
              <a:tr h="370840">
                <a:tc>
                  <a:txBody>
                    <a:bodyPr/>
                    <a:lstStyle/>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Hauptprodukt</a:t>
                      </a:r>
                    </a:p>
                  </a:txBody>
                  <a:tcPr>
                    <a:solidFill>
                      <a:schemeClr val="bg1">
                        <a:lumMod val="85000"/>
                      </a:schemeClr>
                    </a:solidFill>
                  </a:tcPr>
                </a:tc>
                <a:tc>
                  <a:txBody>
                    <a:bodyPr/>
                    <a:lstStyle/>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Das „Vergessen“-Teil</a:t>
                      </a:r>
                    </a:p>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Cross </a:t>
                      </a:r>
                      <a:r>
                        <a:rPr lang="de-DE" sz="4000" b="1" dirty="0" err="1">
                          <a:solidFill>
                            <a:schemeClr val="tx1"/>
                          </a:solidFill>
                          <a:latin typeface="Verdana" panose="020B0604030504040204" pitchFamily="34" charset="0"/>
                          <a:ea typeface="Verdana" panose="020B0604030504040204" pitchFamily="34" charset="0"/>
                          <a:cs typeface="Verdana" panose="020B0604030504040204" pitchFamily="34" charset="0"/>
                        </a:rPr>
                        <a:t>Selling</a:t>
                      </a: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 Produkt</a:t>
                      </a:r>
                    </a:p>
                  </a:txBody>
                  <a:tcPr>
                    <a:solidFill>
                      <a:schemeClr val="bg1">
                        <a:lumMod val="85000"/>
                      </a:schemeClr>
                    </a:solidFill>
                  </a:tcPr>
                </a:tc>
                <a:tc>
                  <a:txBody>
                    <a:bodyPr/>
                    <a:lstStyle/>
                    <a:p>
                      <a:pPr algn="ctr"/>
                      <a:r>
                        <a:rPr lang="de-DE" sz="4000" b="1" dirty="0">
                          <a:solidFill>
                            <a:schemeClr val="tx1"/>
                          </a:solidFill>
                          <a:latin typeface="Verdana" panose="020B0604030504040204" pitchFamily="34" charset="0"/>
                          <a:ea typeface="Verdana" panose="020B0604030504040204" pitchFamily="34" charset="0"/>
                          <a:cs typeface="Verdana" panose="020B0604030504040204" pitchFamily="34" charset="0"/>
                        </a:rPr>
                        <a:t>Der Einwurf/ Die Frage</a:t>
                      </a:r>
                    </a:p>
                  </a:txBody>
                  <a:tcPr>
                    <a:solidFill>
                      <a:schemeClr val="bg1">
                        <a:lumMod val="85000"/>
                      </a:schemeClr>
                    </a:solidFill>
                  </a:tcPr>
                </a:tc>
                <a:extLst>
                  <a:ext uri="{0D108BD9-81ED-4DB2-BD59-A6C34878D82A}">
                    <a16:rowId xmlns:a16="http://schemas.microsoft.com/office/drawing/2014/main" val="1635860929"/>
                  </a:ext>
                </a:extLst>
              </a:tr>
              <a:tr h="370840">
                <a:tc>
                  <a:txBody>
                    <a:bodyPr/>
                    <a:lstStyle/>
                    <a:p>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Trockenbauwand</a:t>
                      </a:r>
                    </a:p>
                  </a:txBody>
                  <a:tcPr/>
                </a:tc>
                <a:tc>
                  <a:txBody>
                    <a:bodyPr/>
                    <a:lstStyle/>
                    <a:p>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Spachtelmaße/ Bewehrungsstreifen </a:t>
                      </a:r>
                    </a:p>
                  </a:txBody>
                  <a:tcPr/>
                </a:tc>
                <a:tc>
                  <a:txBody>
                    <a:bodyPr/>
                    <a:lstStyle/>
                    <a:p>
                      <a:r>
                        <a:rPr lang="de-DE" sz="4000" i="1" dirty="0">
                          <a:solidFill>
                            <a:srgbClr val="0070C0"/>
                          </a:solidFill>
                          <a:latin typeface="Verdana" panose="020B0604030504040204" pitchFamily="34" charset="0"/>
                          <a:ea typeface="Verdana" panose="020B0604030504040204" pitchFamily="34" charset="0"/>
                          <a:cs typeface="Verdana" panose="020B0604030504040204" pitchFamily="34" charset="0"/>
                        </a:rPr>
                        <a:t>„Die Wand steht schnell, aber wollen Sie wirklich, dass man die Stöße nach dem Tapezieren sieht?“</a:t>
                      </a:r>
                    </a:p>
                  </a:txBody>
                  <a:tcPr/>
                </a:tc>
                <a:extLst>
                  <a:ext uri="{0D108BD9-81ED-4DB2-BD59-A6C34878D82A}">
                    <a16:rowId xmlns:a16="http://schemas.microsoft.com/office/drawing/2014/main" val="3873214981"/>
                  </a:ext>
                </a:extLst>
              </a:tr>
              <a:tr h="37084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1.Beispiel </a:t>
                      </a:r>
                    </a:p>
                    <a:p>
                      <a:pPr algn="l"/>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785107519"/>
                  </a:ext>
                </a:extLst>
              </a:tr>
              <a:tr h="37084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2. Beispiel</a:t>
                      </a:r>
                    </a:p>
                    <a:p>
                      <a:pPr algn="l"/>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56648630"/>
                  </a:ext>
                </a:extLst>
              </a:tr>
              <a:tr h="37084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3. Beispiel</a:t>
                      </a:r>
                    </a:p>
                    <a:p>
                      <a:pPr algn="l"/>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3229771445"/>
                  </a:ext>
                </a:extLst>
              </a:tr>
              <a:tr h="370840">
                <a:tc>
                  <a:txBody>
                    <a:bodyPr/>
                    <a:lstStyle/>
                    <a:p>
                      <a:pPr algn="l"/>
                      <a:r>
                        <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rPr>
                        <a:t>4. Beispiel</a:t>
                      </a:r>
                    </a:p>
                    <a:p>
                      <a:pPr algn="l"/>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endParaRPr lang="de-DE" sz="4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738514970"/>
                  </a:ext>
                </a:extLst>
              </a:tr>
            </a:tbl>
          </a:graphicData>
        </a:graphic>
      </p:graphicFrame>
    </p:spTree>
    <p:extLst>
      <p:ext uri="{BB962C8B-B14F-4D97-AF65-F5344CB8AC3E}">
        <p14:creationId xmlns:p14="http://schemas.microsoft.com/office/powerpoint/2010/main" val="2645110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DD64A9A-E34E-AA75-1210-223D49945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00839384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C4088-AB4A-9D4C-7131-45D129AC15AB}"/>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45001E9-68B0-1746-4031-18B0F2CE8E2C}"/>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203590EA-CBB2-35BC-67C1-D7E8C8A935E6}"/>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1DECACEE-EA61-E413-3B88-FE14ED126B2F}"/>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B528E0C6-A0BD-53E5-FBA5-543875973C1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D05A6F0-6A2E-CCCF-82D6-A9ECC7D79CFE}"/>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DC175459-4012-F409-6824-7A67A0BC28A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AE6C603D-868E-3726-963F-11E79B62F573}"/>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7A8E0453-6729-F27B-FDEA-701C5AF64887}"/>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sp>
        <p:nvSpPr>
          <p:cNvPr id="8" name="AutoShape 13">
            <a:extLst>
              <a:ext uri="{FF2B5EF4-FFF2-40B4-BE49-F238E27FC236}">
                <a16:creationId xmlns:a16="http://schemas.microsoft.com/office/drawing/2014/main" id="{C4368367-B91C-A557-BE32-5F532343B744}"/>
              </a:ext>
            </a:extLst>
          </p:cNvPr>
          <p:cNvSpPr>
            <a:spLocks/>
          </p:cNvSpPr>
          <p:nvPr/>
        </p:nvSpPr>
        <p:spPr bwMode="auto">
          <a:xfrm>
            <a:off x="7052142" y="2987541"/>
            <a:ext cx="4779818" cy="4288684"/>
          </a:xfrm>
          <a:prstGeom prst="roundRect">
            <a:avLst>
              <a:gd name="adj" fmla="val 10394"/>
            </a:avLst>
          </a:prstGeom>
          <a:solidFill>
            <a:srgbClr val="FF0000"/>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Dominant</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9" name="AutoShape 14">
            <a:extLst>
              <a:ext uri="{FF2B5EF4-FFF2-40B4-BE49-F238E27FC236}">
                <a16:creationId xmlns:a16="http://schemas.microsoft.com/office/drawing/2014/main" id="{55981505-F1EF-EBE2-8BE2-AA1A5EF843BF}"/>
              </a:ext>
            </a:extLst>
          </p:cNvPr>
          <p:cNvSpPr>
            <a:spLocks/>
          </p:cNvSpPr>
          <p:nvPr/>
        </p:nvSpPr>
        <p:spPr bwMode="auto">
          <a:xfrm>
            <a:off x="11831960" y="2997616"/>
            <a:ext cx="4779818" cy="4288684"/>
          </a:xfrm>
          <a:prstGeom prst="roundRect">
            <a:avLst>
              <a:gd name="adj" fmla="val 10394"/>
            </a:avLst>
          </a:prstGeom>
          <a:solidFill>
            <a:srgbClr val="FFFF00"/>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Initiativ</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10" name="AutoShape 11">
            <a:extLst>
              <a:ext uri="{FF2B5EF4-FFF2-40B4-BE49-F238E27FC236}">
                <a16:creationId xmlns:a16="http://schemas.microsoft.com/office/drawing/2014/main" id="{71F16C15-AFCC-FB39-8D7C-DAE6AEEB0DC8}"/>
              </a:ext>
            </a:extLst>
          </p:cNvPr>
          <p:cNvSpPr>
            <a:spLocks/>
          </p:cNvSpPr>
          <p:nvPr/>
        </p:nvSpPr>
        <p:spPr bwMode="auto">
          <a:xfrm>
            <a:off x="11831960" y="7296375"/>
            <a:ext cx="4901739" cy="4288684"/>
          </a:xfrm>
          <a:prstGeom prst="roundRect">
            <a:avLst>
              <a:gd name="adj" fmla="val 10394"/>
            </a:avLst>
          </a:prstGeom>
          <a:solidFill>
            <a:srgbClr val="00B050"/>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Stetig</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11" name="AutoShape 12">
            <a:extLst>
              <a:ext uri="{FF2B5EF4-FFF2-40B4-BE49-F238E27FC236}">
                <a16:creationId xmlns:a16="http://schemas.microsoft.com/office/drawing/2014/main" id="{A8758B9D-681D-6413-D02B-C7D27BFE4470}"/>
              </a:ext>
            </a:extLst>
          </p:cNvPr>
          <p:cNvSpPr>
            <a:spLocks/>
          </p:cNvSpPr>
          <p:nvPr/>
        </p:nvSpPr>
        <p:spPr bwMode="auto">
          <a:xfrm>
            <a:off x="7044156" y="7286300"/>
            <a:ext cx="4779819" cy="4288684"/>
          </a:xfrm>
          <a:prstGeom prst="roundRect">
            <a:avLst>
              <a:gd name="adj" fmla="val 10394"/>
            </a:avLst>
          </a:prstGeom>
          <a:solidFill>
            <a:srgbClr val="4F81BD"/>
          </a:solidFill>
          <a:ln w="9525">
            <a:solidFill>
              <a:srgbClr val="4F81BD"/>
            </a:solidFill>
            <a:round/>
            <a:headEnd/>
            <a:tailEnd/>
          </a:ln>
          <a:effectLst>
            <a:outerShdw dist="660034" dir="20934377" sx="75000" sy="75000" algn="tl" rotWithShape="0">
              <a:srgbClr val="BFBFBF">
                <a:alpha val="50000"/>
              </a:srgbClr>
            </a:outerShdw>
          </a:effectLst>
        </p:spPr>
        <p:txBody>
          <a:bodyPr rot="0" vert="horz" wrap="square" lIns="228600" tIns="228600" rIns="228600" bIns="228600" anchor="t" anchorCtr="0" upright="1">
            <a:noAutofit/>
          </a:bodyPr>
          <a:lstStyle/>
          <a:p>
            <a:pPr algn="ctr">
              <a:buNone/>
            </a:pPr>
            <a:endParaRPr lang="de-DE" sz="3600" b="1" dirty="0">
              <a:effectLst/>
              <a:latin typeface="Verdana" panose="020B0604030504040204" pitchFamily="34" charset="0"/>
              <a:ea typeface="Times New Roman" panose="02020603050405020304" pitchFamily="18" charset="0"/>
              <a:cs typeface="Times New Roman" panose="02020603050405020304" pitchFamily="18" charset="0"/>
            </a:endParaRPr>
          </a:p>
          <a:p>
            <a:pPr algn="ctr">
              <a:buNone/>
            </a:pPr>
            <a:endParaRPr lang="de-DE" sz="3600" b="1" dirty="0">
              <a:latin typeface="Verdana" panose="020B0604030504040204" pitchFamily="34" charset="0"/>
              <a:ea typeface="Times New Roman" panose="02020603050405020304" pitchFamily="18" charset="0"/>
              <a:cs typeface="Times New Roman" panose="02020603050405020304" pitchFamily="18" charset="0"/>
            </a:endParaRPr>
          </a:p>
          <a:p>
            <a:pPr algn="ctr">
              <a:buNone/>
            </a:pPr>
            <a:r>
              <a:rPr lang="de-DE" sz="3600" b="1" dirty="0">
                <a:effectLst/>
                <a:latin typeface="Verdana" panose="020B0604030504040204" pitchFamily="34" charset="0"/>
                <a:ea typeface="Times New Roman" panose="02020603050405020304" pitchFamily="18" charset="0"/>
                <a:cs typeface="Times New Roman" panose="02020603050405020304" pitchFamily="18" charset="0"/>
              </a:rPr>
              <a:t>Gewissenhaft</a:t>
            </a:r>
            <a:endParaRPr lang="de-DE"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7" name="Fußzeilenplatzhalter 3">
            <a:extLst>
              <a:ext uri="{FF2B5EF4-FFF2-40B4-BE49-F238E27FC236}">
                <a16:creationId xmlns:a16="http://schemas.microsoft.com/office/drawing/2014/main" id="{C7EF0CD7-5699-D478-CDBF-4D779828C43D}"/>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358670530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54700-71A3-9497-DE08-7985D4A00A83}"/>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6DEB0EE0-347A-C83A-240C-E71202DB4BF0}"/>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B187EC10-B94D-8FA0-17D9-22997665F7DB}"/>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F3271FDD-710F-BE60-270A-6A45338A58A3}"/>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CAECAC0D-0466-303B-F169-55E65DDAE32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18109402-C837-DB76-867E-F8CA4933AB6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B2655E9B-2BF4-5424-C88F-89C66CCEAE4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D228422-CA4C-D566-E58A-ED72AD256DF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638C182C-3B87-7E61-469A-7B9AA20A6A35}"/>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pic>
        <p:nvPicPr>
          <p:cNvPr id="7" name="Picture 2">
            <a:extLst>
              <a:ext uri="{FF2B5EF4-FFF2-40B4-BE49-F238E27FC236}">
                <a16:creationId xmlns:a16="http://schemas.microsoft.com/office/drawing/2014/main" id="{20BBF052-2263-867E-D371-C7C45EB4B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721" y="1776997"/>
            <a:ext cx="11414546" cy="1136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ußzeilenplatzhalter 3">
            <a:extLst>
              <a:ext uri="{FF2B5EF4-FFF2-40B4-BE49-F238E27FC236}">
                <a16:creationId xmlns:a16="http://schemas.microsoft.com/office/drawing/2014/main" id="{069D323A-5936-49D6-D410-27049A5E83E0}"/>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a:solidFill>
                  <a:srgbClr val="000066"/>
                </a:solidFill>
                <a:cs typeface="Arial" panose="020B0604020202020204" pitchFamily="34" charset="0"/>
              </a:rPr>
              <a:t>© Management Partner GmbH 2008 / 29.09. / WS1 / UK</a:t>
            </a:r>
            <a:endParaRPr lang="de-DE" altLang="de-DE" sz="600" dirty="0">
              <a:solidFill>
                <a:srgbClr val="000066"/>
              </a:solidFill>
              <a:cs typeface="Arial" panose="020B0604020202020204" pitchFamily="34" charset="0"/>
            </a:endParaRPr>
          </a:p>
        </p:txBody>
      </p:sp>
      <p:sp>
        <p:nvSpPr>
          <p:cNvPr id="14" name="Textfeld 13">
            <a:extLst>
              <a:ext uri="{FF2B5EF4-FFF2-40B4-BE49-F238E27FC236}">
                <a16:creationId xmlns:a16="http://schemas.microsoft.com/office/drawing/2014/main" id="{DC3F11CA-A6EA-03DA-71A7-044EF5F11859}"/>
              </a:ext>
            </a:extLst>
          </p:cNvPr>
          <p:cNvSpPr txBox="1"/>
          <p:nvPr/>
        </p:nvSpPr>
        <p:spPr>
          <a:xfrm>
            <a:off x="2974976" y="1772068"/>
            <a:ext cx="242150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WAS?</a:t>
            </a:r>
          </a:p>
        </p:txBody>
      </p:sp>
      <p:sp>
        <p:nvSpPr>
          <p:cNvPr id="15" name="Textfeld 14">
            <a:extLst>
              <a:ext uri="{FF2B5EF4-FFF2-40B4-BE49-F238E27FC236}">
                <a16:creationId xmlns:a16="http://schemas.microsoft.com/office/drawing/2014/main" id="{B71F8201-D9EA-5B83-DAF7-AAD869C502DD}"/>
              </a:ext>
            </a:extLst>
          </p:cNvPr>
          <p:cNvSpPr txBox="1"/>
          <p:nvPr/>
        </p:nvSpPr>
        <p:spPr>
          <a:xfrm>
            <a:off x="16503660" y="1772068"/>
            <a:ext cx="4247238"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WER?</a:t>
            </a:r>
          </a:p>
        </p:txBody>
      </p:sp>
      <p:sp>
        <p:nvSpPr>
          <p:cNvPr id="16" name="Textfeld 15">
            <a:extLst>
              <a:ext uri="{FF2B5EF4-FFF2-40B4-BE49-F238E27FC236}">
                <a16:creationId xmlns:a16="http://schemas.microsoft.com/office/drawing/2014/main" id="{C1D75066-A7A0-0DE6-BF06-8C8F17B7F797}"/>
              </a:ext>
            </a:extLst>
          </p:cNvPr>
          <p:cNvSpPr txBox="1"/>
          <p:nvPr/>
        </p:nvSpPr>
        <p:spPr>
          <a:xfrm>
            <a:off x="2326904" y="12262211"/>
            <a:ext cx="2978121"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WARUM?</a:t>
            </a:r>
          </a:p>
        </p:txBody>
      </p:sp>
      <p:sp>
        <p:nvSpPr>
          <p:cNvPr id="17" name="Textfeld 16">
            <a:extLst>
              <a:ext uri="{FF2B5EF4-FFF2-40B4-BE49-F238E27FC236}">
                <a16:creationId xmlns:a16="http://schemas.microsoft.com/office/drawing/2014/main" id="{DB3E8E65-E397-1E1C-DA0B-58896BB21FF4}"/>
              </a:ext>
            </a:extLst>
          </p:cNvPr>
          <p:cNvSpPr txBox="1"/>
          <p:nvPr/>
        </p:nvSpPr>
        <p:spPr>
          <a:xfrm>
            <a:off x="16512480" y="12262211"/>
            <a:ext cx="4247238"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dirty="0"/>
              <a:t>WIE?</a:t>
            </a:r>
          </a:p>
        </p:txBody>
      </p:sp>
    </p:spTree>
    <p:extLst>
      <p:ext uri="{BB962C8B-B14F-4D97-AF65-F5344CB8AC3E}">
        <p14:creationId xmlns:p14="http://schemas.microsoft.com/office/powerpoint/2010/main" val="319373577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7A06-F139-61E2-2D6A-2CEC0CAEC690}"/>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7A80379B-059F-BE0E-4C63-188F3CF5090C}"/>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BA5C0184-7049-2DDB-49C5-A2C5D7640268}"/>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F1790F23-B897-6945-F453-661AEF8E214C}"/>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30913E54-1250-F82C-E3C5-65C30285754A}"/>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437DC7ED-C9B6-3738-25EB-BF9C80AF2BC7}"/>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22D4C8C-FAA5-64A5-0949-735D7F0A5FC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5E8190E-06F5-919F-CB52-9717506785E6}"/>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640D450F-942D-D24C-68DD-674A430690AE}"/>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pic>
        <p:nvPicPr>
          <p:cNvPr id="7" name="Picture 3">
            <a:extLst>
              <a:ext uri="{FF2B5EF4-FFF2-40B4-BE49-F238E27FC236}">
                <a16:creationId xmlns:a16="http://schemas.microsoft.com/office/drawing/2014/main" id="{08865B9F-247A-629D-52A9-708406D01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376" y="1771815"/>
            <a:ext cx="10623599" cy="1048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ußzeilenplatzhalter 3">
            <a:extLst>
              <a:ext uri="{FF2B5EF4-FFF2-40B4-BE49-F238E27FC236}">
                <a16:creationId xmlns:a16="http://schemas.microsoft.com/office/drawing/2014/main" id="{D2EFC190-A792-2482-0AFD-7E006072A3B8}"/>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225876069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5C2E3-336A-3AF1-1A7C-5C0E0E07BA58}"/>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B85DC77B-E993-BB44-734B-6B457138EC95}"/>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EEDF740-A0DD-3FCA-79CA-9A819216ED1B}"/>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0285FA8A-3103-AA89-D199-84F3A89D2866}"/>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3CECB091-6FF6-43DE-AE63-8A0682308BB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96247DD-1060-B622-91D1-0EE80EF993B2}"/>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C21E2239-2BB4-20B9-458B-BF306A4BE43E}"/>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3EFFEF13-BEF0-EF72-0EAA-E59C7E3E8C5D}"/>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377D3FF-726D-4E42-AD29-5607ABD5812D}"/>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sp>
        <p:nvSpPr>
          <p:cNvPr id="7" name="Rectangle 3">
            <a:extLst>
              <a:ext uri="{FF2B5EF4-FFF2-40B4-BE49-F238E27FC236}">
                <a16:creationId xmlns:a16="http://schemas.microsoft.com/office/drawing/2014/main" id="{1BF79B84-12FE-9402-79E1-C81E19CD54CE}"/>
              </a:ext>
            </a:extLst>
          </p:cNvPr>
          <p:cNvSpPr>
            <a:spLocks noGrp="1" noChangeArrowheads="1"/>
          </p:cNvSpPr>
          <p:nvPr>
            <p:ph type="body" idx="1"/>
          </p:nvPr>
        </p:nvSpPr>
        <p:spPr>
          <a:xfrm>
            <a:off x="6503368" y="1960689"/>
            <a:ext cx="16345816" cy="4114800"/>
          </a:xfrm>
        </p:spPr>
        <p:txBody>
          <a:bodyPr>
            <a:normAutofit lnSpcReduction="10000"/>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Dominante gestalten - ihre Umgebung. </a:t>
            </a:r>
          </a:p>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sind im Allgemeinen direkt, positiv und geradeaus,  manchmal auch grob. </a:t>
            </a:r>
          </a:p>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stehen gern im Mittelpunkt und lieben es, ihr Umfeld</a:t>
            </a:r>
            <a:br>
              <a:rPr lang="de-DE" altLang="de-DE" dirty="0">
                <a:latin typeface="Verdana" panose="020B0604030504040204" pitchFamily="34" charset="0"/>
                <a:ea typeface="Verdana" panose="020B0604030504040204" pitchFamily="34" charset="0"/>
                <a:cs typeface="Verdana" panose="020B0604030504040204" pitchFamily="34" charset="0"/>
              </a:rPr>
            </a:br>
            <a:r>
              <a:rPr lang="de-DE" altLang="de-DE" dirty="0">
                <a:latin typeface="Verdana" panose="020B0604030504040204" pitchFamily="34" charset="0"/>
                <a:ea typeface="Verdana" panose="020B0604030504040204" pitchFamily="34" charset="0"/>
                <a:cs typeface="Verdana" panose="020B0604030504040204" pitchFamily="34" charset="0"/>
              </a:rPr>
              <a:t>zu kontrollieren. </a:t>
            </a:r>
          </a:p>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verlangen viel von sich und anderen. </a:t>
            </a:r>
          </a:p>
        </p:txBody>
      </p:sp>
      <p:grpSp>
        <p:nvGrpSpPr>
          <p:cNvPr id="8" name="Group 4">
            <a:extLst>
              <a:ext uri="{FF2B5EF4-FFF2-40B4-BE49-F238E27FC236}">
                <a16:creationId xmlns:a16="http://schemas.microsoft.com/office/drawing/2014/main" id="{10596CE9-5240-EB59-C575-A64E17823FC5}"/>
              </a:ext>
            </a:extLst>
          </p:cNvPr>
          <p:cNvGrpSpPr>
            <a:grpSpLocks/>
          </p:cNvGrpSpPr>
          <p:nvPr/>
        </p:nvGrpSpPr>
        <p:grpSpPr bwMode="auto">
          <a:xfrm>
            <a:off x="504725" y="1778638"/>
            <a:ext cx="4718199" cy="4322068"/>
            <a:chOff x="1663" y="890"/>
            <a:chExt cx="1397" cy="1400"/>
          </a:xfrm>
        </p:grpSpPr>
        <p:pic>
          <p:nvPicPr>
            <p:cNvPr id="9" name="Picture 5" descr="Bild D">
              <a:extLst>
                <a:ext uri="{FF2B5EF4-FFF2-40B4-BE49-F238E27FC236}">
                  <a16:creationId xmlns:a16="http://schemas.microsoft.com/office/drawing/2014/main" id="{B2E5E2F2-8499-B055-722D-57408FFE3769}"/>
                </a:ext>
              </a:extLst>
            </p:cNvPr>
            <p:cNvPicPr>
              <a:picLocks noChangeAspect="1" noChangeArrowheads="1"/>
            </p:cNvPicPr>
            <p:nvPr/>
          </p:nvPicPr>
          <p:blipFill>
            <a:blip r:embed="rId6">
              <a:lum bright="8000" contrast="10000"/>
              <a:extLst>
                <a:ext uri="{28A0092B-C50C-407E-A947-70E740481C1C}">
                  <a14:useLocalDpi xmlns:a14="http://schemas.microsoft.com/office/drawing/2010/main" val="0"/>
                </a:ext>
              </a:extLst>
            </a:blip>
            <a:srcRect l="8432" t="12160" r="3444" b="13004"/>
            <a:stretch>
              <a:fillRect/>
            </a:stretch>
          </p:blipFill>
          <p:spPr bwMode="auto">
            <a:xfrm>
              <a:off x="1675" y="1012"/>
              <a:ext cx="1347" cy="1129"/>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a:extLst>
                <a:ext uri="{FF2B5EF4-FFF2-40B4-BE49-F238E27FC236}">
                  <a16:creationId xmlns:a16="http://schemas.microsoft.com/office/drawing/2014/main" id="{3BFFF9EA-13A0-21A0-1875-ACCABA3B68C2}"/>
                </a:ext>
              </a:extLst>
            </p:cNvPr>
            <p:cNvSpPr>
              <a:spLocks noChangeArrowheads="1"/>
            </p:cNvSpPr>
            <p:nvPr/>
          </p:nvSpPr>
          <p:spPr bwMode="auto">
            <a:xfrm>
              <a:off x="1663" y="890"/>
              <a:ext cx="1360" cy="1360"/>
            </a:xfrm>
            <a:prstGeom prst="rect">
              <a:avLst/>
            </a:prstGeom>
            <a:noFill/>
            <a:ln w="114300">
              <a:solidFill>
                <a:srgbClr val="FF0000"/>
              </a:solidFill>
              <a:miter lim="800000"/>
              <a:headEnd type="none" w="sm" len="sm"/>
              <a:tailEnd type="none" w="sm" len="sm"/>
            </a:ln>
            <a:effectLst/>
            <a:extLst>
              <a:ext uri="{909E8E84-426E-40DD-AFC4-6F175D3DCCD1}">
                <a14:hiddenFill xmlns:a14="http://schemas.microsoft.com/office/drawing/2010/main">
                  <a:solidFill>
                    <a:schemeClr val="bg1">
                      <a:alpha val="25098"/>
                    </a:schemeClr>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endParaRPr lang="de-DE" altLang="de-DE" sz="3200" b="1">
                <a:solidFill>
                  <a:srgbClr val="00103E"/>
                </a:solidFill>
                <a:cs typeface="Arial" panose="020B0604020202020204" pitchFamily="34" charset="0"/>
              </a:endParaRPr>
            </a:p>
          </p:txBody>
        </p:sp>
        <p:sp>
          <p:nvSpPr>
            <p:cNvPr id="11" name="Rectangle 7">
              <a:extLst>
                <a:ext uri="{FF2B5EF4-FFF2-40B4-BE49-F238E27FC236}">
                  <a16:creationId xmlns:a16="http://schemas.microsoft.com/office/drawing/2014/main" id="{43C0FE06-0B5F-0CE1-BED4-DDE6A6CF5C68}"/>
                </a:ext>
              </a:extLst>
            </p:cNvPr>
            <p:cNvSpPr>
              <a:spLocks noChangeArrowheads="1"/>
            </p:cNvSpPr>
            <p:nvPr/>
          </p:nvSpPr>
          <p:spPr bwMode="auto">
            <a:xfrm>
              <a:off x="2833" y="2063"/>
              <a:ext cx="227" cy="227"/>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r>
                <a:rPr lang="de-DE" altLang="de-DE" sz="2000" b="1">
                  <a:solidFill>
                    <a:schemeClr val="bg1"/>
                  </a:solidFill>
                  <a:cs typeface="Arial" panose="020B0604020202020204" pitchFamily="34" charset="0"/>
                </a:rPr>
                <a:t>D</a:t>
              </a:r>
            </a:p>
          </p:txBody>
        </p:sp>
      </p:grpSp>
      <p:sp>
        <p:nvSpPr>
          <p:cNvPr id="12" name="Rectangle 10">
            <a:extLst>
              <a:ext uri="{FF2B5EF4-FFF2-40B4-BE49-F238E27FC236}">
                <a16:creationId xmlns:a16="http://schemas.microsoft.com/office/drawing/2014/main" id="{FF1BECA2-F809-8097-8500-AF75F694C0A7}"/>
              </a:ext>
            </a:extLst>
          </p:cNvPr>
          <p:cNvSpPr>
            <a:spLocks noChangeArrowheads="1"/>
          </p:cNvSpPr>
          <p:nvPr/>
        </p:nvSpPr>
        <p:spPr bwMode="auto">
          <a:xfrm>
            <a:off x="6629239" y="6664199"/>
            <a:ext cx="1621994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Dominante neigen dazu energisch und direkt aufzutreten. Sie sind starke Individualisten mit hoher Ich-Stärke und suchen aktiv nach Möglichkeiten sich zu beweisen. Dominante wirken manchmal unhöflich, sind häufig ungeduldig und impulsiv. </a:t>
            </a:r>
          </a:p>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Sie lieben es, zwischen Alternativen zu wählen, und wollen ihre Entscheidungen am liebsten selbst treffen.</a:t>
            </a:r>
          </a:p>
        </p:txBody>
      </p:sp>
      <p:sp>
        <p:nvSpPr>
          <p:cNvPr id="13" name="Fußzeilenplatzhalter 3">
            <a:extLst>
              <a:ext uri="{FF2B5EF4-FFF2-40B4-BE49-F238E27FC236}">
                <a16:creationId xmlns:a16="http://schemas.microsoft.com/office/drawing/2014/main" id="{189DFECA-CA4E-0B5F-0A9D-B7F0FA5E86DC}"/>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18179796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82F7F-505A-17EB-BE3B-3BB469F71C5C}"/>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C359D122-E4EC-0F60-703A-0F205E8CE772}"/>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0E686048-A853-F8EF-998A-DD0DF2773A2B}"/>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9B5CFF0B-3888-461D-0454-E3DDC7BB1B63}"/>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FC533E22-491C-466F-A519-A72DE88A221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23C4956D-84F4-0957-8BA5-B1531E70439C}"/>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86A8F5E-23D8-9B45-FE34-1C6F7A52BC9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389AB12-11BA-165A-ACD6-72B9FB28B173}"/>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2A9C6C12-7AAD-DAD9-5261-2E3A1196FD53}"/>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grpSp>
        <p:nvGrpSpPr>
          <p:cNvPr id="11" name="Group 5">
            <a:extLst>
              <a:ext uri="{FF2B5EF4-FFF2-40B4-BE49-F238E27FC236}">
                <a16:creationId xmlns:a16="http://schemas.microsoft.com/office/drawing/2014/main" id="{3ADB64A5-0675-04EB-5061-50E29A2E5519}"/>
              </a:ext>
            </a:extLst>
          </p:cNvPr>
          <p:cNvGrpSpPr>
            <a:grpSpLocks/>
          </p:cNvGrpSpPr>
          <p:nvPr/>
        </p:nvGrpSpPr>
        <p:grpSpPr bwMode="auto">
          <a:xfrm>
            <a:off x="414036" y="1753341"/>
            <a:ext cx="4433148" cy="4240563"/>
            <a:chOff x="807" y="1416"/>
            <a:chExt cx="951" cy="902"/>
          </a:xfrm>
        </p:grpSpPr>
        <p:pic>
          <p:nvPicPr>
            <p:cNvPr id="12" name="Picture 6" descr="Bild I">
              <a:extLst>
                <a:ext uri="{FF2B5EF4-FFF2-40B4-BE49-F238E27FC236}">
                  <a16:creationId xmlns:a16="http://schemas.microsoft.com/office/drawing/2014/main" id="{98A9ED09-8C6F-F098-C42E-7FB4A63FD980}"/>
                </a:ext>
              </a:extLst>
            </p:cNvPr>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l="2866" t="19716" r="7402" b="14998"/>
            <a:stretch>
              <a:fillRect/>
            </a:stretch>
          </p:blipFill>
          <p:spPr bwMode="auto">
            <a:xfrm>
              <a:off x="821" y="1527"/>
              <a:ext cx="901"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058F6156-BFD9-E23C-EFCB-6C1F06EC1E51}"/>
                </a:ext>
              </a:extLst>
            </p:cNvPr>
            <p:cNvSpPr>
              <a:spLocks noChangeArrowheads="1"/>
            </p:cNvSpPr>
            <p:nvPr/>
          </p:nvSpPr>
          <p:spPr bwMode="auto">
            <a:xfrm>
              <a:off x="828" y="1416"/>
              <a:ext cx="930" cy="880"/>
            </a:xfrm>
            <a:prstGeom prst="rect">
              <a:avLst/>
            </a:prstGeom>
            <a:noFill/>
            <a:ln w="114300">
              <a:solidFill>
                <a:srgbClr val="FFCC00"/>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defTabSz="914400" eaLnBrk="0" fontAlgn="base">
                <a:spcBef>
                  <a:spcPct val="0"/>
                </a:spcBef>
                <a:spcAft>
                  <a:spcPct val="0"/>
                </a:spcAft>
              </a:pPr>
              <a:endParaRPr lang="de-DE" altLang="de-DE" sz="3200" b="1" kern="1200">
                <a:solidFill>
                  <a:srgbClr val="00103E"/>
                </a:solidFill>
                <a:cs typeface="Arial" panose="020B0604020202020204" pitchFamily="34" charset="0"/>
              </a:endParaRPr>
            </a:p>
          </p:txBody>
        </p:sp>
        <p:sp>
          <p:nvSpPr>
            <p:cNvPr id="14" name="Rectangle 8">
              <a:extLst>
                <a:ext uri="{FF2B5EF4-FFF2-40B4-BE49-F238E27FC236}">
                  <a16:creationId xmlns:a16="http://schemas.microsoft.com/office/drawing/2014/main" id="{22A20F20-CE04-E80D-7B62-4A460A43098A}"/>
                </a:ext>
              </a:extLst>
            </p:cNvPr>
            <p:cNvSpPr>
              <a:spLocks noChangeArrowheads="1"/>
            </p:cNvSpPr>
            <p:nvPr/>
          </p:nvSpPr>
          <p:spPr bwMode="auto">
            <a:xfrm>
              <a:off x="807" y="2171"/>
              <a:ext cx="155" cy="147"/>
            </a:xfrm>
            <a:prstGeom prst="rect">
              <a:avLst/>
            </a:prstGeom>
            <a:solidFill>
              <a:srgbClr val="FFCC00"/>
            </a:solidFill>
            <a:ln w="12700">
              <a:solidFill>
                <a:srgbClr val="FFCC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defTabSz="914400" eaLnBrk="0" fontAlgn="base">
                <a:spcBef>
                  <a:spcPct val="0"/>
                </a:spcBef>
                <a:spcAft>
                  <a:spcPct val="0"/>
                </a:spcAft>
              </a:pPr>
              <a:r>
                <a:rPr lang="de-DE" altLang="de-DE" sz="2000" b="1" kern="1200">
                  <a:solidFill>
                    <a:srgbClr val="FFFFFF"/>
                  </a:solidFill>
                  <a:cs typeface="Arial" panose="020B0604020202020204" pitchFamily="34" charset="0"/>
                </a:rPr>
                <a:t>I</a:t>
              </a:r>
            </a:p>
          </p:txBody>
        </p:sp>
      </p:grpSp>
      <p:sp>
        <p:nvSpPr>
          <p:cNvPr id="15" name="Rectangle 3">
            <a:extLst>
              <a:ext uri="{FF2B5EF4-FFF2-40B4-BE49-F238E27FC236}">
                <a16:creationId xmlns:a16="http://schemas.microsoft.com/office/drawing/2014/main" id="{183F35CA-32A5-A4AA-3F11-2263AC25045C}"/>
              </a:ext>
            </a:extLst>
          </p:cNvPr>
          <p:cNvSpPr>
            <a:spLocks noGrp="1" noChangeArrowheads="1"/>
          </p:cNvSpPr>
          <p:nvPr>
            <p:ph type="body" idx="1"/>
          </p:nvPr>
        </p:nvSpPr>
        <p:spPr>
          <a:xfrm>
            <a:off x="6071333" y="2161073"/>
            <a:ext cx="17137891" cy="4114800"/>
          </a:xfrm>
        </p:spPr>
        <p:txBody>
          <a:bodyPr>
            <a:noAutofit/>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Sie versuchen andere für ihre Sache zu begeistern. Sie tun Dinge nicht gern allein und lieben Aktivitäten in der Gruppe. Sie wollen keiner Kontrolle oder Detailarbeit unterworfen sein. Sie handeln im Allgemeinen spontan und sind nur so weit wie nötig diszipliniert. Häufig sind sie voller Tatendrang und Energie, jedoch nicht sehr zielstrebig.</a:t>
            </a:r>
          </a:p>
        </p:txBody>
      </p:sp>
      <p:sp>
        <p:nvSpPr>
          <p:cNvPr id="16" name="Rectangle 9">
            <a:extLst>
              <a:ext uri="{FF2B5EF4-FFF2-40B4-BE49-F238E27FC236}">
                <a16:creationId xmlns:a16="http://schemas.microsoft.com/office/drawing/2014/main" id="{CCD78A1B-F369-87C3-3DD2-C2A2428AE6C2}"/>
              </a:ext>
            </a:extLst>
          </p:cNvPr>
          <p:cNvSpPr>
            <a:spLocks noChangeArrowheads="1"/>
          </p:cNvSpPr>
          <p:nvPr/>
        </p:nvSpPr>
        <p:spPr bwMode="auto">
          <a:xfrm>
            <a:off x="1597991" y="7042516"/>
            <a:ext cx="21458384" cy="208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9263">
              <a:spcBef>
                <a:spcPct val="25000"/>
              </a:spcBef>
              <a:spcAft>
                <a:spcPct val="25000"/>
              </a:spcAf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defTabSz="449263">
              <a:spcBef>
                <a:spcPct val="20000"/>
              </a:spcBef>
              <a:buSzPct val="125000"/>
              <a:buChar char="•"/>
              <a:defRPr sz="1600">
                <a:solidFill>
                  <a:srgbClr val="000066"/>
                </a:solidFill>
                <a:latin typeface="Arial" panose="020B0604020202020204" pitchFamily="34" charset="0"/>
              </a:defRPr>
            </a:lvl4pPr>
            <a:lvl5pPr marL="2057400" indent="-228600" defTabSz="449263">
              <a:spcBef>
                <a:spcPct val="20000"/>
              </a:spcBef>
              <a:buChar char="»"/>
              <a:defRPr sz="2000">
                <a:solidFill>
                  <a:schemeClr val="tx1"/>
                </a:solidFill>
                <a:latin typeface="Times" pitchFamily="18" charset="0"/>
              </a:defRPr>
            </a:lvl5pPr>
            <a:lvl6pPr marL="2514600" indent="-228600" defTabSz="449263" eaLnBrk="0" fontAlgn="base" hangingPunct="0">
              <a:spcBef>
                <a:spcPct val="20000"/>
              </a:spcBef>
              <a:spcAft>
                <a:spcPct val="0"/>
              </a:spcAft>
              <a:buChar char="»"/>
              <a:defRPr sz="2000">
                <a:solidFill>
                  <a:schemeClr val="tx1"/>
                </a:solidFill>
                <a:latin typeface="Times" pitchFamily="18" charset="0"/>
              </a:defRPr>
            </a:lvl6pPr>
            <a:lvl7pPr marL="2971800" indent="-228600" defTabSz="449263" eaLnBrk="0" fontAlgn="base" hangingPunct="0">
              <a:spcBef>
                <a:spcPct val="20000"/>
              </a:spcBef>
              <a:spcAft>
                <a:spcPct val="0"/>
              </a:spcAft>
              <a:buChar char="»"/>
              <a:defRPr sz="2000">
                <a:solidFill>
                  <a:schemeClr val="tx1"/>
                </a:solidFill>
                <a:latin typeface="Times" pitchFamily="18" charset="0"/>
              </a:defRPr>
            </a:lvl7pPr>
            <a:lvl8pPr marL="3429000" indent="-228600" defTabSz="449263" eaLnBrk="0" fontAlgn="base" hangingPunct="0">
              <a:spcBef>
                <a:spcPct val="20000"/>
              </a:spcBef>
              <a:spcAft>
                <a:spcPct val="0"/>
              </a:spcAft>
              <a:buChar char="»"/>
              <a:defRPr sz="2000">
                <a:solidFill>
                  <a:schemeClr val="tx1"/>
                </a:solidFill>
                <a:latin typeface="Times" pitchFamily="18" charset="0"/>
              </a:defRPr>
            </a:lvl8pPr>
            <a:lvl9pPr marL="3886200" indent="-228600" defTabSz="449263" eaLnBrk="0" fontAlgn="base" hangingPunct="0">
              <a:spcBef>
                <a:spcPct val="20000"/>
              </a:spcBef>
              <a:spcAft>
                <a:spcPct val="0"/>
              </a:spcAft>
              <a:buChar char="»"/>
              <a:defRPr sz="2000">
                <a:solidFill>
                  <a:schemeClr val="tx1"/>
                </a:solidFill>
                <a:latin typeface="Times" pitchFamily="18" charset="0"/>
              </a:defRPr>
            </a:lvl9pPr>
          </a:lstStyle>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Initiative sind freundliche, menschenorientierte Leute, die gewöhnlich lieber reden als zuhören. </a:t>
            </a:r>
          </a:p>
          <a:p>
            <a:pPr algn="l" eaLnBrk="1" hangingPunct="1">
              <a:lnSpc>
                <a:spcPct val="98000"/>
              </a:lnSpc>
            </a:pPr>
            <a:r>
              <a:rPr lang="de-DE" altLang="de-DE" sz="4400" dirty="0">
                <a:latin typeface="Verdana" panose="020B0604030504040204" pitchFamily="34" charset="0"/>
                <a:ea typeface="Verdana" panose="020B0604030504040204" pitchFamily="34" charset="0"/>
                <a:cs typeface="Verdana" panose="020B0604030504040204" pitchFamily="34" charset="0"/>
              </a:rPr>
              <a:t>Sie mögen die Geselligkeit und sind sehr emotional mit ausgeprägter Gestik und Mimik. Sie sind in der Regel schnell zu begeistern und offen, aber geben auch schnell auf, wenn‘s mal nicht rund läuft. Sie bringen Anerkennung meist ohne Worte zum Ausdruck und übernehmen Tipps und Ratschläge sehr schnell. </a:t>
            </a:r>
          </a:p>
        </p:txBody>
      </p:sp>
      <p:sp>
        <p:nvSpPr>
          <p:cNvPr id="7" name="Fußzeilenplatzhalter 3">
            <a:extLst>
              <a:ext uri="{FF2B5EF4-FFF2-40B4-BE49-F238E27FC236}">
                <a16:creationId xmlns:a16="http://schemas.microsoft.com/office/drawing/2014/main" id="{9369AF48-ADEF-848D-840F-7C2D477CB9F2}"/>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383555550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8C5AA-C3A7-D7EE-F5BF-B1C0366F5806}"/>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375CFFE-00D1-ADBE-687F-EAB03988293A}"/>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621995D1-46A5-B3F9-787E-02BC95082DDD}"/>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A23ABA24-CB93-0449-8A3E-CF0F2083F0FE}"/>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DCEFA236-9902-DD14-2814-4B5BC3F46FB4}"/>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59520669-0E4C-BA9C-DEFC-C34B2C376E2A}"/>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679F838F-320F-1B11-8578-968E3B7872A8}"/>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1D438B20-36EF-5FB2-D93F-914327CA61E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8885E572-7C6D-30D8-56F4-E5256703A62E}"/>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grpSp>
        <p:nvGrpSpPr>
          <p:cNvPr id="8" name="Group 5">
            <a:extLst>
              <a:ext uri="{FF2B5EF4-FFF2-40B4-BE49-F238E27FC236}">
                <a16:creationId xmlns:a16="http://schemas.microsoft.com/office/drawing/2014/main" id="{F0E47946-9EA2-F695-A72E-E8AC172EF2AD}"/>
              </a:ext>
            </a:extLst>
          </p:cNvPr>
          <p:cNvGrpSpPr>
            <a:grpSpLocks/>
          </p:cNvGrpSpPr>
          <p:nvPr/>
        </p:nvGrpSpPr>
        <p:grpSpPr bwMode="auto">
          <a:xfrm>
            <a:off x="598712" y="1753342"/>
            <a:ext cx="4176464" cy="4096546"/>
            <a:chOff x="2772" y="2353"/>
            <a:chExt cx="1390" cy="1394"/>
          </a:xfrm>
        </p:grpSpPr>
        <p:pic>
          <p:nvPicPr>
            <p:cNvPr id="9" name="Picture 6" descr="Bild S">
              <a:extLst>
                <a:ext uri="{FF2B5EF4-FFF2-40B4-BE49-F238E27FC236}">
                  <a16:creationId xmlns:a16="http://schemas.microsoft.com/office/drawing/2014/main" id="{4C19E206-6AB5-F81E-480B-A202F3606FD5}"/>
                </a:ext>
              </a:extLst>
            </p:cNvPr>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l="5670" t="15004" r="8034" b="9215"/>
            <a:stretch>
              <a:fillRect/>
            </a:stretch>
          </p:blipFill>
          <p:spPr bwMode="auto">
            <a:xfrm>
              <a:off x="2826" y="2478"/>
              <a:ext cx="1326"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4213EE47-323D-DF9E-5479-4250F1D5FAFD}"/>
                </a:ext>
              </a:extLst>
            </p:cNvPr>
            <p:cNvSpPr>
              <a:spLocks noChangeArrowheads="1"/>
            </p:cNvSpPr>
            <p:nvPr/>
          </p:nvSpPr>
          <p:spPr bwMode="auto">
            <a:xfrm>
              <a:off x="2802" y="2387"/>
              <a:ext cx="1360" cy="1360"/>
            </a:xfrm>
            <a:prstGeom prst="rect">
              <a:avLst/>
            </a:prstGeom>
            <a:noFill/>
            <a:ln w="114300">
              <a:solidFill>
                <a:srgbClr val="339966"/>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endParaRPr lang="de-DE" altLang="de-DE" sz="3200" b="1">
                <a:solidFill>
                  <a:srgbClr val="00103E"/>
                </a:solidFill>
                <a:cs typeface="Arial" panose="020B0604020202020204" pitchFamily="34" charset="0"/>
              </a:endParaRPr>
            </a:p>
          </p:txBody>
        </p:sp>
        <p:sp>
          <p:nvSpPr>
            <p:cNvPr id="17" name="Rectangle 8">
              <a:extLst>
                <a:ext uri="{FF2B5EF4-FFF2-40B4-BE49-F238E27FC236}">
                  <a16:creationId xmlns:a16="http://schemas.microsoft.com/office/drawing/2014/main" id="{6B67E91C-21F8-C413-5CC9-5DA7582FFF60}"/>
                </a:ext>
              </a:extLst>
            </p:cNvPr>
            <p:cNvSpPr>
              <a:spLocks noChangeArrowheads="1"/>
            </p:cNvSpPr>
            <p:nvPr/>
          </p:nvSpPr>
          <p:spPr bwMode="auto">
            <a:xfrm>
              <a:off x="2772" y="2353"/>
              <a:ext cx="227" cy="227"/>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r>
                <a:rPr lang="de-DE" altLang="de-DE" sz="2000" b="1">
                  <a:solidFill>
                    <a:schemeClr val="bg1"/>
                  </a:solidFill>
                  <a:cs typeface="Arial" panose="020B0604020202020204" pitchFamily="34" charset="0"/>
                </a:rPr>
                <a:t>S</a:t>
              </a:r>
            </a:p>
          </p:txBody>
        </p:sp>
      </p:grpSp>
      <p:sp>
        <p:nvSpPr>
          <p:cNvPr id="18" name="Rectangle 3">
            <a:extLst>
              <a:ext uri="{FF2B5EF4-FFF2-40B4-BE49-F238E27FC236}">
                <a16:creationId xmlns:a16="http://schemas.microsoft.com/office/drawing/2014/main" id="{AA937D2A-95F6-556C-B924-0E5DB9103CAC}"/>
              </a:ext>
            </a:extLst>
          </p:cNvPr>
          <p:cNvSpPr>
            <a:spLocks noGrp="1" noChangeArrowheads="1"/>
          </p:cNvSpPr>
          <p:nvPr>
            <p:ph type="body" idx="1"/>
          </p:nvPr>
        </p:nvSpPr>
        <p:spPr>
          <a:xfrm>
            <a:off x="6392863" y="2393678"/>
            <a:ext cx="16744353" cy="4114800"/>
          </a:xfrm>
        </p:spPr>
        <p:txBody>
          <a:bodyPr>
            <a:noAutofit/>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Stetige fühlen sich in einer entspannten und harmonischen Atmosphäre wohl. Sie benötigen Sicherheit, klare Vereinbarungen und vorhersehbare Abläufe. Persönlichkeiten mit hohem S sind gute Planer. Sie müssen allerdings immer einen Schritt nach dem anderen angehen, statt den ganzen Prozess im Blick zu haben. Sie benötigen häufig Zuspruch und Anerkennung.</a:t>
            </a:r>
          </a:p>
        </p:txBody>
      </p:sp>
      <p:sp>
        <p:nvSpPr>
          <p:cNvPr id="19" name="Rectangle 9">
            <a:extLst>
              <a:ext uri="{FF2B5EF4-FFF2-40B4-BE49-F238E27FC236}">
                <a16:creationId xmlns:a16="http://schemas.microsoft.com/office/drawing/2014/main" id="{3CBF5B6E-D018-637E-CAD0-97CDAC0EF38B}"/>
              </a:ext>
            </a:extLst>
          </p:cNvPr>
          <p:cNvSpPr>
            <a:spLocks noChangeArrowheads="1"/>
          </p:cNvSpPr>
          <p:nvPr/>
        </p:nvSpPr>
        <p:spPr bwMode="auto">
          <a:xfrm>
            <a:off x="2208960" y="7717839"/>
            <a:ext cx="20875652" cy="216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9263">
              <a:spcBef>
                <a:spcPct val="25000"/>
              </a:spcBef>
              <a:spcAft>
                <a:spcPct val="25000"/>
              </a:spcAf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defTabSz="449263">
              <a:spcBef>
                <a:spcPct val="20000"/>
              </a:spcBef>
              <a:buSzPct val="125000"/>
              <a:buChar char="•"/>
              <a:defRPr sz="1600">
                <a:solidFill>
                  <a:srgbClr val="000066"/>
                </a:solidFill>
                <a:latin typeface="Arial" panose="020B0604020202020204" pitchFamily="34" charset="0"/>
              </a:defRPr>
            </a:lvl4pPr>
            <a:lvl5pPr marL="2057400" indent="-228600" defTabSz="449263">
              <a:spcBef>
                <a:spcPct val="20000"/>
              </a:spcBef>
              <a:buChar char="»"/>
              <a:defRPr sz="2000">
                <a:solidFill>
                  <a:schemeClr val="tx1"/>
                </a:solidFill>
                <a:latin typeface="Times" pitchFamily="18" charset="0"/>
              </a:defRPr>
            </a:lvl5pPr>
            <a:lvl6pPr marL="2514600" indent="-228600" defTabSz="449263" eaLnBrk="0" fontAlgn="base" hangingPunct="0">
              <a:spcBef>
                <a:spcPct val="20000"/>
              </a:spcBef>
              <a:spcAft>
                <a:spcPct val="0"/>
              </a:spcAft>
              <a:buChar char="»"/>
              <a:defRPr sz="2000">
                <a:solidFill>
                  <a:schemeClr val="tx1"/>
                </a:solidFill>
                <a:latin typeface="Times" pitchFamily="18" charset="0"/>
              </a:defRPr>
            </a:lvl6pPr>
            <a:lvl7pPr marL="2971800" indent="-228600" defTabSz="449263" eaLnBrk="0" fontAlgn="base" hangingPunct="0">
              <a:spcBef>
                <a:spcPct val="20000"/>
              </a:spcBef>
              <a:spcAft>
                <a:spcPct val="0"/>
              </a:spcAft>
              <a:buChar char="»"/>
              <a:defRPr sz="2000">
                <a:solidFill>
                  <a:schemeClr val="tx1"/>
                </a:solidFill>
                <a:latin typeface="Times" pitchFamily="18" charset="0"/>
              </a:defRPr>
            </a:lvl7pPr>
            <a:lvl8pPr marL="3429000" indent="-228600" defTabSz="449263" eaLnBrk="0" fontAlgn="base" hangingPunct="0">
              <a:spcBef>
                <a:spcPct val="20000"/>
              </a:spcBef>
              <a:spcAft>
                <a:spcPct val="0"/>
              </a:spcAft>
              <a:buChar char="»"/>
              <a:defRPr sz="2000">
                <a:solidFill>
                  <a:schemeClr val="tx1"/>
                </a:solidFill>
                <a:latin typeface="Times" pitchFamily="18" charset="0"/>
              </a:defRPr>
            </a:lvl8pPr>
            <a:lvl9pPr marL="3886200" indent="-228600" defTabSz="449263" eaLnBrk="0" fontAlgn="base" hangingPunct="0">
              <a:spcBef>
                <a:spcPct val="20000"/>
              </a:spcBef>
              <a:spcAft>
                <a:spcPct val="0"/>
              </a:spcAft>
              <a:buChar char="»"/>
              <a:defRPr sz="2000">
                <a:solidFill>
                  <a:schemeClr val="tx1"/>
                </a:solidFill>
                <a:latin typeface="Times" pitchFamily="18" charset="0"/>
              </a:defRPr>
            </a:lvl9pPr>
          </a:lstStyle>
          <a:p>
            <a:pPr algn="l" eaLnBrk="1" hangingPunct="1"/>
            <a:r>
              <a:rPr lang="de-DE" altLang="de-DE" sz="4400" dirty="0">
                <a:latin typeface="Verdana" panose="020B0604030504040204" pitchFamily="34" charset="0"/>
                <a:ea typeface="Verdana" panose="020B0604030504040204" pitchFamily="34" charset="0"/>
                <a:cs typeface="Verdana" panose="020B0604030504040204" pitchFamily="34" charset="0"/>
              </a:rPr>
              <a:t>Sie bevorzugen bewährte, herkömmliche Vorgehensweisen.</a:t>
            </a:r>
          </a:p>
          <a:p>
            <a:pPr algn="l" eaLnBrk="1" hangingPunct="1"/>
            <a:r>
              <a:rPr lang="de-DE" altLang="de-DE" sz="4400" dirty="0">
                <a:latin typeface="Verdana" panose="020B0604030504040204" pitchFamily="34" charset="0"/>
                <a:ea typeface="Verdana" panose="020B0604030504040204" pitchFamily="34" charset="0"/>
                <a:cs typeface="Verdana" panose="020B0604030504040204" pitchFamily="34" charset="0"/>
              </a:rPr>
              <a:t>Sie müssen Vertrauen entwickeln können. Nach einer gewissen Zeit, werden Sie aufrichtig, offen, freundlich und beziehungsorientiert. Sie denken Situationen durch, bevor sie handeln.</a:t>
            </a:r>
          </a:p>
        </p:txBody>
      </p:sp>
      <p:sp>
        <p:nvSpPr>
          <p:cNvPr id="7" name="Fußzeilenplatzhalter 3">
            <a:extLst>
              <a:ext uri="{FF2B5EF4-FFF2-40B4-BE49-F238E27FC236}">
                <a16:creationId xmlns:a16="http://schemas.microsoft.com/office/drawing/2014/main" id="{4818610A-DC32-688A-26C2-4CAA0498E12C}"/>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395473916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9169A-2C71-1EC8-5DA9-641B03B162F0}"/>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A078FA4B-050F-0C62-1466-E2A951956CAE}"/>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91653B7F-3A97-5949-0861-14C752B88A09}"/>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46172632-B03C-CC39-6294-D30672296C54}"/>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58DC26B6-62A0-D8F4-CCCF-41177D9C927F}"/>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2D2114F-04C1-9B0A-9E6D-F76C5E961377}"/>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63ECC9F-F250-AEF9-36EA-A158774EF396}"/>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E3C4E15-19B9-5C8C-1104-66E652E64CCA}"/>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BD56E1FD-5D62-A202-BC6F-178239FD51E4}"/>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a:t>
            </a:r>
            <a:endParaRPr dirty="0"/>
          </a:p>
        </p:txBody>
      </p:sp>
      <p:grpSp>
        <p:nvGrpSpPr>
          <p:cNvPr id="11" name="Group 5">
            <a:extLst>
              <a:ext uri="{FF2B5EF4-FFF2-40B4-BE49-F238E27FC236}">
                <a16:creationId xmlns:a16="http://schemas.microsoft.com/office/drawing/2014/main" id="{508A8E1E-4DF1-EC50-D25A-003D32DDE3FB}"/>
              </a:ext>
            </a:extLst>
          </p:cNvPr>
          <p:cNvGrpSpPr>
            <a:grpSpLocks/>
          </p:cNvGrpSpPr>
          <p:nvPr/>
        </p:nvGrpSpPr>
        <p:grpSpPr bwMode="auto">
          <a:xfrm>
            <a:off x="742728" y="1588922"/>
            <a:ext cx="3960440" cy="4044942"/>
            <a:chOff x="1805" y="2471"/>
            <a:chExt cx="1257" cy="1255"/>
          </a:xfrm>
        </p:grpSpPr>
        <p:pic>
          <p:nvPicPr>
            <p:cNvPr id="12" name="Picture 6" descr="Bild G">
              <a:extLst>
                <a:ext uri="{FF2B5EF4-FFF2-40B4-BE49-F238E27FC236}">
                  <a16:creationId xmlns:a16="http://schemas.microsoft.com/office/drawing/2014/main" id="{DCCF072D-EA4E-DB2A-378F-14E1572172A6}"/>
                </a:ext>
              </a:extLst>
            </p:cNvPr>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l="6795" t="13557" r="3276" b="14041"/>
            <a:stretch>
              <a:fillRect/>
            </a:stretch>
          </p:blipFill>
          <p:spPr bwMode="auto">
            <a:xfrm>
              <a:off x="1807" y="2624"/>
              <a:ext cx="121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pic>
        <p:sp>
          <p:nvSpPr>
            <p:cNvPr id="13" name="Rectangle 7">
              <a:extLst>
                <a:ext uri="{FF2B5EF4-FFF2-40B4-BE49-F238E27FC236}">
                  <a16:creationId xmlns:a16="http://schemas.microsoft.com/office/drawing/2014/main" id="{F7D1F1D8-AEF3-1869-B719-3386E0E14E8C}"/>
                </a:ext>
              </a:extLst>
            </p:cNvPr>
            <p:cNvSpPr>
              <a:spLocks noChangeArrowheads="1"/>
            </p:cNvSpPr>
            <p:nvPr/>
          </p:nvSpPr>
          <p:spPr bwMode="auto">
            <a:xfrm>
              <a:off x="1805" y="2502"/>
              <a:ext cx="1224" cy="1224"/>
            </a:xfrm>
            <a:prstGeom prst="rect">
              <a:avLst/>
            </a:prstGeom>
            <a:noFill/>
            <a:ln w="114300">
              <a:solidFill>
                <a:srgbClr val="0000FF"/>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5724" dir="13500000" algn="ctr" rotWithShape="0">
                      <a:srgbClr val="FF0000"/>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endParaRPr lang="de-DE" altLang="de-DE" sz="3200" b="1">
                <a:solidFill>
                  <a:srgbClr val="00103E"/>
                </a:solidFill>
                <a:cs typeface="Arial" panose="020B0604020202020204" pitchFamily="34" charset="0"/>
              </a:endParaRPr>
            </a:p>
          </p:txBody>
        </p:sp>
        <p:sp>
          <p:nvSpPr>
            <p:cNvPr id="14" name="Rectangle 8">
              <a:extLst>
                <a:ext uri="{FF2B5EF4-FFF2-40B4-BE49-F238E27FC236}">
                  <a16:creationId xmlns:a16="http://schemas.microsoft.com/office/drawing/2014/main" id="{FCF6B8B3-A9F7-4BB0-8E4A-304E5FBD8752}"/>
                </a:ext>
              </a:extLst>
            </p:cNvPr>
            <p:cNvSpPr>
              <a:spLocks noChangeArrowheads="1"/>
            </p:cNvSpPr>
            <p:nvPr/>
          </p:nvSpPr>
          <p:spPr bwMode="auto">
            <a:xfrm>
              <a:off x="2858" y="2471"/>
              <a:ext cx="204" cy="204"/>
            </a:xfrm>
            <a:prstGeom prst="rect">
              <a:avLst/>
            </a:prstGeom>
            <a:solidFill>
              <a:srgbClr val="0000FF"/>
            </a:solidFill>
            <a:ln>
              <a:noFill/>
            </a:ln>
            <a:effectLst/>
            <a:extLst>
              <a:ext uri="{91240B29-F687-4F45-9708-019B960494DF}">
                <a14:hiddenLine xmlns:a14="http://schemas.microsoft.com/office/drawing/2010/main" w="12700">
                  <a:solidFill>
                    <a:srgbClr val="0000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spcAft>
                  <a:spcPct val="0"/>
                </a:spcAft>
              </a:pPr>
              <a:r>
                <a:rPr lang="de-DE" altLang="de-DE" sz="2000" b="1">
                  <a:solidFill>
                    <a:schemeClr val="bg1"/>
                  </a:solidFill>
                  <a:cs typeface="Arial" panose="020B0604020202020204" pitchFamily="34" charset="0"/>
                </a:rPr>
                <a:t>G</a:t>
              </a:r>
            </a:p>
          </p:txBody>
        </p:sp>
      </p:grpSp>
      <p:sp>
        <p:nvSpPr>
          <p:cNvPr id="15" name="Rectangle 3">
            <a:extLst>
              <a:ext uri="{FF2B5EF4-FFF2-40B4-BE49-F238E27FC236}">
                <a16:creationId xmlns:a16="http://schemas.microsoft.com/office/drawing/2014/main" id="{D4B3F5E2-48E6-FDD9-E2F1-4C2E33B8CB56}"/>
              </a:ext>
            </a:extLst>
          </p:cNvPr>
          <p:cNvSpPr>
            <a:spLocks noGrp="1" noChangeArrowheads="1"/>
          </p:cNvSpPr>
          <p:nvPr>
            <p:ph type="body" idx="1"/>
          </p:nvPr>
        </p:nvSpPr>
        <p:spPr>
          <a:xfrm>
            <a:off x="6098927" y="2465512"/>
            <a:ext cx="17038290" cy="4114800"/>
          </a:xfrm>
        </p:spPr>
        <p:txBody>
          <a:bodyPr>
            <a:noAutofit/>
          </a:bodyPr>
          <a:lstStyle/>
          <a:p>
            <a:pPr marL="0" indent="0" algn="l" eaLnBrk="1" hangingPunct="1"/>
            <a:r>
              <a:rPr lang="de-DE" altLang="de-DE" dirty="0">
                <a:latin typeface="Verdana" panose="020B0604030504040204" pitchFamily="34" charset="0"/>
                <a:ea typeface="Verdana" panose="020B0604030504040204" pitchFamily="34" charset="0"/>
                <a:cs typeface="Verdana" panose="020B0604030504040204" pitchFamily="34" charset="0"/>
              </a:rPr>
              <a:t>Gewissenhafte bevorzugen Ordnung, Disziplin und eine sachliche Atmosphäre mit der Möglichkeit, Dinge in ausreichender Qualität erledigen zu können. Ihre Vorgehensweisen sind genau geplant, präzise und berücksichtigen alle Einzelheiten. Obwohl Menschen mit hohem G gut Strukturen aufbauen können, neigen sie dazu, sehr effizient, aber weniger effektiv zu arbeiten, </a:t>
            </a:r>
            <a:br>
              <a:rPr lang="de-DE" altLang="de-DE" dirty="0">
                <a:latin typeface="Verdana" panose="020B0604030504040204" pitchFamily="34" charset="0"/>
                <a:ea typeface="Verdana" panose="020B0604030504040204" pitchFamily="34" charset="0"/>
                <a:cs typeface="Verdana" panose="020B0604030504040204" pitchFamily="34" charset="0"/>
              </a:rPr>
            </a:br>
            <a:r>
              <a:rPr lang="de-DE" altLang="de-DE" dirty="0">
                <a:latin typeface="Verdana" panose="020B0604030504040204" pitchFamily="34" charset="0"/>
                <a:ea typeface="Verdana" panose="020B0604030504040204" pitchFamily="34" charset="0"/>
                <a:cs typeface="Verdana" panose="020B0604030504040204" pitchFamily="34" charset="0"/>
              </a:rPr>
              <a:t>d. h. sich in Einzelheiten zu verlieren. </a:t>
            </a:r>
          </a:p>
        </p:txBody>
      </p:sp>
      <p:sp>
        <p:nvSpPr>
          <p:cNvPr id="16" name="Rectangle 9">
            <a:extLst>
              <a:ext uri="{FF2B5EF4-FFF2-40B4-BE49-F238E27FC236}">
                <a16:creationId xmlns:a16="http://schemas.microsoft.com/office/drawing/2014/main" id="{DE7625E5-78FA-6A17-CC75-EA4E6CBFBF14}"/>
              </a:ext>
            </a:extLst>
          </p:cNvPr>
          <p:cNvSpPr>
            <a:spLocks noChangeArrowheads="1"/>
          </p:cNvSpPr>
          <p:nvPr/>
        </p:nvSpPr>
        <p:spPr bwMode="auto">
          <a:xfrm>
            <a:off x="1530817" y="8082137"/>
            <a:ext cx="21606399" cy="237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49263">
              <a:spcBef>
                <a:spcPct val="25000"/>
              </a:spcBef>
              <a:spcAft>
                <a:spcPct val="25000"/>
              </a:spcAf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defTabSz="449263">
              <a:spcBef>
                <a:spcPct val="20000"/>
              </a:spcBef>
              <a:buSzPct val="125000"/>
              <a:buChar char="•"/>
              <a:defRPr sz="1600">
                <a:solidFill>
                  <a:srgbClr val="000066"/>
                </a:solidFill>
                <a:latin typeface="Arial" panose="020B0604020202020204" pitchFamily="34" charset="0"/>
              </a:defRPr>
            </a:lvl4pPr>
            <a:lvl5pPr marL="2057400" indent="-228600" defTabSz="449263">
              <a:spcBef>
                <a:spcPct val="20000"/>
              </a:spcBef>
              <a:buChar char="»"/>
              <a:defRPr sz="2000">
                <a:solidFill>
                  <a:schemeClr val="tx1"/>
                </a:solidFill>
                <a:latin typeface="Times" pitchFamily="18" charset="0"/>
              </a:defRPr>
            </a:lvl5pPr>
            <a:lvl6pPr marL="2514600" indent="-228600" defTabSz="449263" eaLnBrk="0" fontAlgn="base" hangingPunct="0">
              <a:spcBef>
                <a:spcPct val="20000"/>
              </a:spcBef>
              <a:spcAft>
                <a:spcPct val="0"/>
              </a:spcAft>
              <a:buChar char="»"/>
              <a:defRPr sz="2000">
                <a:solidFill>
                  <a:schemeClr val="tx1"/>
                </a:solidFill>
                <a:latin typeface="Times" pitchFamily="18" charset="0"/>
              </a:defRPr>
            </a:lvl6pPr>
            <a:lvl7pPr marL="2971800" indent="-228600" defTabSz="449263" eaLnBrk="0" fontAlgn="base" hangingPunct="0">
              <a:spcBef>
                <a:spcPct val="20000"/>
              </a:spcBef>
              <a:spcAft>
                <a:spcPct val="0"/>
              </a:spcAft>
              <a:buChar char="»"/>
              <a:defRPr sz="2000">
                <a:solidFill>
                  <a:schemeClr val="tx1"/>
                </a:solidFill>
                <a:latin typeface="Times" pitchFamily="18" charset="0"/>
              </a:defRPr>
            </a:lvl7pPr>
            <a:lvl8pPr marL="3429000" indent="-228600" defTabSz="449263" eaLnBrk="0" fontAlgn="base" hangingPunct="0">
              <a:spcBef>
                <a:spcPct val="20000"/>
              </a:spcBef>
              <a:spcAft>
                <a:spcPct val="0"/>
              </a:spcAft>
              <a:buChar char="»"/>
              <a:defRPr sz="2000">
                <a:solidFill>
                  <a:schemeClr val="tx1"/>
                </a:solidFill>
                <a:latin typeface="Times" pitchFamily="18" charset="0"/>
              </a:defRPr>
            </a:lvl8pPr>
            <a:lvl9pPr marL="3886200" indent="-228600" defTabSz="449263" eaLnBrk="0" fontAlgn="base" hangingPunct="0">
              <a:spcBef>
                <a:spcPct val="20000"/>
              </a:spcBef>
              <a:spcAft>
                <a:spcPct val="0"/>
              </a:spcAft>
              <a:buChar char="»"/>
              <a:defRPr sz="2000">
                <a:solidFill>
                  <a:schemeClr val="tx1"/>
                </a:solidFill>
                <a:latin typeface="Times" pitchFamily="18" charset="0"/>
              </a:defRPr>
            </a:lvl9pPr>
          </a:lstStyle>
          <a:p>
            <a:pPr algn="l" eaLnBrk="1" hangingPunct="1"/>
            <a:r>
              <a:rPr lang="de-DE" altLang="de-DE" sz="4400" dirty="0">
                <a:latin typeface="Verdana" panose="020B0604030504040204" pitchFamily="34" charset="0"/>
                <a:ea typeface="Verdana" panose="020B0604030504040204" pitchFamily="34" charset="0"/>
                <a:cs typeface="Verdana" panose="020B0604030504040204" pitchFamily="34" charset="0"/>
              </a:rPr>
              <a:t>Gewissenhafte sind pünktlich, auf Besprechungen bestens vorbereitet und haben das vorab erhaltene Material genau gelesen. Sie bevorzugen eine geschäftsmäßige, sachliche Beziehung und arbeiten mit großer Sorgfalt („entweder richtig oder gar nicht“). Sie sind im allgemeinen zurückhaltend und vorsichtig in allem, was sie tun. Schriftliche Nachweise, Tests, Qualitätssiegel können ihn sachlich überzeugen. Er ist nicht ohne weiteres bereit, Neues auszuprobieren. </a:t>
            </a:r>
          </a:p>
        </p:txBody>
      </p:sp>
      <p:sp>
        <p:nvSpPr>
          <p:cNvPr id="7" name="Fußzeilenplatzhalter 3">
            <a:extLst>
              <a:ext uri="{FF2B5EF4-FFF2-40B4-BE49-F238E27FC236}">
                <a16:creationId xmlns:a16="http://schemas.microsoft.com/office/drawing/2014/main" id="{150861F1-D8B1-8CD2-4402-B65921B4AF95}"/>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62667302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234B-D98B-B835-1C16-D4D5F5911519}"/>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611D5024-1C54-7243-079A-FD87AC03F32B}"/>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8F0494D0-ADF4-DF12-6F72-2EE7E23D69E9}"/>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60F1E459-7520-BFD0-56E0-E507AFFC8F59}"/>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1FA50176-C925-D7A8-4572-1FBC79B1AAE8}"/>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63AC9E06-C894-9605-58A7-E1EAA455E77B}"/>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5D9E709-8FA8-89D2-52F4-BCCD0AF0D6B1}"/>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7642AD0C-7161-DC83-23D7-2C58EC019750}"/>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CA4D10D-03B4-F657-4742-18C04FD1DCF7}"/>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sp>
        <p:nvSpPr>
          <p:cNvPr id="8" name="Rectangle 22">
            <a:extLst>
              <a:ext uri="{FF2B5EF4-FFF2-40B4-BE49-F238E27FC236}">
                <a16:creationId xmlns:a16="http://schemas.microsoft.com/office/drawing/2014/main" id="{6588C49E-87C6-D771-BF09-A805D0130EAE}"/>
              </a:ext>
            </a:extLst>
          </p:cNvPr>
          <p:cNvSpPr>
            <a:spLocks noChangeArrowheads="1"/>
          </p:cNvSpPr>
          <p:nvPr/>
        </p:nvSpPr>
        <p:spPr bwMode="auto">
          <a:xfrm>
            <a:off x="6431330" y="2971594"/>
            <a:ext cx="17176303" cy="21319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anspruchsvoll, durchdacht, effektiv, erfolgreich, erstklassig, führend, funktionell, hochwertig, inbegriffen, intelligent, klar, kompetent, konsequent, korrekt, leistungsstark, logisch, lohnend, lukrativ, perfekt, tadellos, technisch, tonangebend, vernünftig, wissenschaftlich, weitsichtig, wirtschaftlich</a:t>
            </a:r>
          </a:p>
        </p:txBody>
      </p:sp>
      <p:sp>
        <p:nvSpPr>
          <p:cNvPr id="9" name="Rectangle 21">
            <a:extLst>
              <a:ext uri="{FF2B5EF4-FFF2-40B4-BE49-F238E27FC236}">
                <a16:creationId xmlns:a16="http://schemas.microsoft.com/office/drawing/2014/main" id="{B9689ED7-6837-67B9-1705-6FB5DEFBA7C7}"/>
              </a:ext>
            </a:extLst>
          </p:cNvPr>
          <p:cNvSpPr>
            <a:spLocks noChangeArrowheads="1"/>
          </p:cNvSpPr>
          <p:nvPr/>
        </p:nvSpPr>
        <p:spPr bwMode="auto">
          <a:xfrm>
            <a:off x="1745442" y="2970254"/>
            <a:ext cx="3904119" cy="2278362"/>
          </a:xfrm>
          <a:prstGeom prst="rect">
            <a:avLst/>
          </a:prstGeom>
          <a:solidFill>
            <a:srgbClr val="FF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r>
              <a:rPr lang="de-DE" altLang="de-DE" sz="2800" b="1" dirty="0">
                <a:solidFill>
                  <a:schemeClr val="bg1"/>
                </a:solidFill>
              </a:rPr>
              <a:t>Adjektive, die dem dominanten Denkstil unserer Kunden imponieren:</a:t>
            </a:r>
          </a:p>
        </p:txBody>
      </p:sp>
      <p:sp>
        <p:nvSpPr>
          <p:cNvPr id="12" name="Line 28">
            <a:extLst>
              <a:ext uri="{FF2B5EF4-FFF2-40B4-BE49-F238E27FC236}">
                <a16:creationId xmlns:a16="http://schemas.microsoft.com/office/drawing/2014/main" id="{003A6BE5-2E7F-BE0C-4336-FA463D717106}"/>
              </a:ext>
            </a:extLst>
          </p:cNvPr>
          <p:cNvSpPr>
            <a:spLocks noChangeShapeType="1"/>
          </p:cNvSpPr>
          <p:nvPr/>
        </p:nvSpPr>
        <p:spPr bwMode="auto">
          <a:xfrm>
            <a:off x="776288" y="2737708"/>
            <a:ext cx="0" cy="1155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3" name="Line 30">
            <a:extLst>
              <a:ext uri="{FF2B5EF4-FFF2-40B4-BE49-F238E27FC236}">
                <a16:creationId xmlns:a16="http://schemas.microsoft.com/office/drawing/2014/main" id="{9105548E-6965-96F2-DCB2-F5F38D7FEFD2}"/>
              </a:ext>
            </a:extLst>
          </p:cNvPr>
          <p:cNvSpPr>
            <a:spLocks noChangeShapeType="1"/>
          </p:cNvSpPr>
          <p:nvPr/>
        </p:nvSpPr>
        <p:spPr bwMode="auto">
          <a:xfrm>
            <a:off x="9129713" y="2737708"/>
            <a:ext cx="0" cy="1155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4" name="Line 54">
            <a:extLst>
              <a:ext uri="{FF2B5EF4-FFF2-40B4-BE49-F238E27FC236}">
                <a16:creationId xmlns:a16="http://schemas.microsoft.com/office/drawing/2014/main" id="{8F66ECAC-E61F-A232-7D2A-174DF91F9F73}"/>
              </a:ext>
            </a:extLst>
          </p:cNvPr>
          <p:cNvSpPr>
            <a:spLocks noChangeShapeType="1"/>
          </p:cNvSpPr>
          <p:nvPr/>
        </p:nvSpPr>
        <p:spPr bwMode="auto">
          <a:xfrm>
            <a:off x="3081338" y="273770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5" name="Line 55">
            <a:extLst>
              <a:ext uri="{FF2B5EF4-FFF2-40B4-BE49-F238E27FC236}">
                <a16:creationId xmlns:a16="http://schemas.microsoft.com/office/drawing/2014/main" id="{CEAD35E0-B24F-2BDE-A7F1-458B67EAFDF4}"/>
              </a:ext>
            </a:extLst>
          </p:cNvPr>
          <p:cNvSpPr>
            <a:spLocks noChangeShapeType="1"/>
          </p:cNvSpPr>
          <p:nvPr/>
        </p:nvSpPr>
        <p:spPr bwMode="auto">
          <a:xfrm>
            <a:off x="3081338" y="389340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6" name="Rectangle 58">
            <a:extLst>
              <a:ext uri="{FF2B5EF4-FFF2-40B4-BE49-F238E27FC236}">
                <a16:creationId xmlns:a16="http://schemas.microsoft.com/office/drawing/2014/main" id="{14083115-79DB-B1EC-3FFA-0FCF5C9DA64B}"/>
              </a:ext>
            </a:extLst>
          </p:cNvPr>
          <p:cNvSpPr>
            <a:spLocks noChangeArrowheads="1"/>
          </p:cNvSpPr>
          <p:nvPr/>
        </p:nvSpPr>
        <p:spPr bwMode="auto">
          <a:xfrm>
            <a:off x="6431369" y="5397213"/>
            <a:ext cx="17176264" cy="1953145"/>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auffallend, ausdrucksvoll, beeindruckend, begeisternd, berühmt, eigenwillig, einfallsreich, erstaunlich, farbenfroh, frei, großräumig, genial, hipp, hypergalaktisch, offen, positiv, sorgenfrei, spielend, neuartig</a:t>
            </a:r>
          </a:p>
        </p:txBody>
      </p:sp>
      <p:sp>
        <p:nvSpPr>
          <p:cNvPr id="17" name="Rectangle 59">
            <a:extLst>
              <a:ext uri="{FF2B5EF4-FFF2-40B4-BE49-F238E27FC236}">
                <a16:creationId xmlns:a16="http://schemas.microsoft.com/office/drawing/2014/main" id="{56C91850-9490-84EA-2DA4-B007CD673E8D}"/>
              </a:ext>
            </a:extLst>
          </p:cNvPr>
          <p:cNvSpPr>
            <a:spLocks noChangeArrowheads="1"/>
          </p:cNvSpPr>
          <p:nvPr/>
        </p:nvSpPr>
        <p:spPr bwMode="auto">
          <a:xfrm>
            <a:off x="1745443" y="5435800"/>
            <a:ext cx="3904131" cy="1914555"/>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800" b="1" dirty="0">
                <a:solidFill>
                  <a:schemeClr val="bg1"/>
                </a:solidFill>
              </a:rPr>
              <a:t>Adjektive, die den initiativen Denkstil unserer Kunden begeistern:</a:t>
            </a:r>
          </a:p>
        </p:txBody>
      </p:sp>
      <p:sp>
        <p:nvSpPr>
          <p:cNvPr id="19" name="Line 61">
            <a:extLst>
              <a:ext uri="{FF2B5EF4-FFF2-40B4-BE49-F238E27FC236}">
                <a16:creationId xmlns:a16="http://schemas.microsoft.com/office/drawing/2014/main" id="{C3B854FC-4CCC-18E8-26AF-AAF51864FAB4}"/>
              </a:ext>
            </a:extLst>
          </p:cNvPr>
          <p:cNvSpPr>
            <a:spLocks noChangeShapeType="1"/>
          </p:cNvSpPr>
          <p:nvPr/>
        </p:nvSpPr>
        <p:spPr bwMode="auto">
          <a:xfrm>
            <a:off x="773113" y="4984020"/>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0" name="Line 62">
            <a:extLst>
              <a:ext uri="{FF2B5EF4-FFF2-40B4-BE49-F238E27FC236}">
                <a16:creationId xmlns:a16="http://schemas.microsoft.com/office/drawing/2014/main" id="{DE0B9892-BE91-DB24-FA2D-254027ECA40C}"/>
              </a:ext>
            </a:extLst>
          </p:cNvPr>
          <p:cNvSpPr>
            <a:spLocks noChangeShapeType="1"/>
          </p:cNvSpPr>
          <p:nvPr/>
        </p:nvSpPr>
        <p:spPr bwMode="auto">
          <a:xfrm>
            <a:off x="773113" y="3975958"/>
            <a:ext cx="0" cy="10080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1" name="Line 63">
            <a:extLst>
              <a:ext uri="{FF2B5EF4-FFF2-40B4-BE49-F238E27FC236}">
                <a16:creationId xmlns:a16="http://schemas.microsoft.com/office/drawing/2014/main" id="{42E32FE5-FD1A-9839-58CF-422DB69A7DE7}"/>
              </a:ext>
            </a:extLst>
          </p:cNvPr>
          <p:cNvSpPr>
            <a:spLocks noChangeShapeType="1"/>
          </p:cNvSpPr>
          <p:nvPr/>
        </p:nvSpPr>
        <p:spPr bwMode="auto">
          <a:xfrm>
            <a:off x="9126538" y="3975958"/>
            <a:ext cx="0" cy="10080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2" name="Line 64">
            <a:extLst>
              <a:ext uri="{FF2B5EF4-FFF2-40B4-BE49-F238E27FC236}">
                <a16:creationId xmlns:a16="http://schemas.microsoft.com/office/drawing/2014/main" id="{C50F8ACD-642D-5EAF-4CE8-DD0008BA1AD2}"/>
              </a:ext>
            </a:extLst>
          </p:cNvPr>
          <p:cNvSpPr>
            <a:spLocks noChangeShapeType="1"/>
          </p:cNvSpPr>
          <p:nvPr/>
        </p:nvSpPr>
        <p:spPr bwMode="auto">
          <a:xfrm>
            <a:off x="3078163" y="397595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3" name="Line 65">
            <a:extLst>
              <a:ext uri="{FF2B5EF4-FFF2-40B4-BE49-F238E27FC236}">
                <a16:creationId xmlns:a16="http://schemas.microsoft.com/office/drawing/2014/main" id="{33DFC4F7-0359-23FA-7701-D14BAB0E9B9E}"/>
              </a:ext>
            </a:extLst>
          </p:cNvPr>
          <p:cNvSpPr>
            <a:spLocks noChangeShapeType="1"/>
          </p:cNvSpPr>
          <p:nvPr/>
        </p:nvSpPr>
        <p:spPr bwMode="auto">
          <a:xfrm>
            <a:off x="3078163" y="4984020"/>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4" name="Rectangle 71">
            <a:extLst>
              <a:ext uri="{FF2B5EF4-FFF2-40B4-BE49-F238E27FC236}">
                <a16:creationId xmlns:a16="http://schemas.microsoft.com/office/drawing/2014/main" id="{F076B1A8-BFA5-30EF-5A88-C7414E456012}"/>
              </a:ext>
            </a:extLst>
          </p:cNvPr>
          <p:cNvSpPr>
            <a:spLocks noChangeArrowheads="1"/>
          </p:cNvSpPr>
          <p:nvPr/>
        </p:nvSpPr>
        <p:spPr bwMode="auto">
          <a:xfrm>
            <a:off x="6441637" y="7595005"/>
            <a:ext cx="17176303" cy="21319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abgerundet, abgestimmt, angenehm, ansehnlich, ästhetisch, belebend, bequem, beschaulich, fair, formschön, gemeinschaftlich, heimelig, hauchzart, hübsch, idyllisch, komfortabel, persönlich, rund, schön, warm, weich, wohlgeformt, zart, wunderschön</a:t>
            </a:r>
          </a:p>
        </p:txBody>
      </p:sp>
      <p:sp>
        <p:nvSpPr>
          <p:cNvPr id="25" name="Rectangle 72">
            <a:extLst>
              <a:ext uri="{FF2B5EF4-FFF2-40B4-BE49-F238E27FC236}">
                <a16:creationId xmlns:a16="http://schemas.microsoft.com/office/drawing/2014/main" id="{29C9C557-7D60-8AF4-B990-41E99EBF998B}"/>
              </a:ext>
            </a:extLst>
          </p:cNvPr>
          <p:cNvSpPr>
            <a:spLocks noChangeArrowheads="1"/>
          </p:cNvSpPr>
          <p:nvPr/>
        </p:nvSpPr>
        <p:spPr bwMode="auto">
          <a:xfrm>
            <a:off x="1799942" y="7606570"/>
            <a:ext cx="3849635" cy="2122815"/>
          </a:xfrm>
          <a:prstGeom prst="rect">
            <a:avLst/>
          </a:prstGeom>
          <a:solidFill>
            <a:srgbClr val="00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spcAft>
                <a:spcPct val="0"/>
              </a:spcAft>
            </a:pPr>
            <a:r>
              <a:rPr lang="de-DE" altLang="de-DE" sz="2800" b="1" dirty="0">
                <a:solidFill>
                  <a:schemeClr val="bg1"/>
                </a:solidFill>
              </a:rPr>
              <a:t>Adjektive, die dem stetigen Denkstil </a:t>
            </a:r>
            <a:br>
              <a:rPr lang="de-DE" altLang="de-DE" sz="2800" b="1" dirty="0">
                <a:solidFill>
                  <a:schemeClr val="bg1"/>
                </a:solidFill>
              </a:rPr>
            </a:br>
            <a:r>
              <a:rPr lang="de-DE" altLang="de-DE" sz="2800" b="1" dirty="0">
                <a:solidFill>
                  <a:schemeClr val="bg1"/>
                </a:solidFill>
              </a:rPr>
              <a:t>unserer Kunden gefallen:</a:t>
            </a:r>
          </a:p>
        </p:txBody>
      </p:sp>
      <p:sp>
        <p:nvSpPr>
          <p:cNvPr id="26" name="Line 73">
            <a:extLst>
              <a:ext uri="{FF2B5EF4-FFF2-40B4-BE49-F238E27FC236}">
                <a16:creationId xmlns:a16="http://schemas.microsoft.com/office/drawing/2014/main" id="{BF0577B4-6999-509A-C404-E51040EAEB30}"/>
              </a:ext>
            </a:extLst>
          </p:cNvPr>
          <p:cNvSpPr>
            <a:spLocks noChangeShapeType="1"/>
          </p:cNvSpPr>
          <p:nvPr/>
        </p:nvSpPr>
        <p:spPr bwMode="auto">
          <a:xfrm>
            <a:off x="776288" y="5041170"/>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7" name="Line 74">
            <a:extLst>
              <a:ext uri="{FF2B5EF4-FFF2-40B4-BE49-F238E27FC236}">
                <a16:creationId xmlns:a16="http://schemas.microsoft.com/office/drawing/2014/main" id="{20326C57-334A-C58A-1817-454B9B8C5C6E}"/>
              </a:ext>
            </a:extLst>
          </p:cNvPr>
          <p:cNvSpPr>
            <a:spLocks noChangeShapeType="1"/>
          </p:cNvSpPr>
          <p:nvPr/>
        </p:nvSpPr>
        <p:spPr bwMode="auto">
          <a:xfrm>
            <a:off x="776288" y="6049233"/>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8" name="Line 75">
            <a:extLst>
              <a:ext uri="{FF2B5EF4-FFF2-40B4-BE49-F238E27FC236}">
                <a16:creationId xmlns:a16="http://schemas.microsoft.com/office/drawing/2014/main" id="{ACE80D41-60D0-0179-B230-F992BD7E258F}"/>
              </a:ext>
            </a:extLst>
          </p:cNvPr>
          <p:cNvSpPr>
            <a:spLocks noChangeShapeType="1"/>
          </p:cNvSpPr>
          <p:nvPr/>
        </p:nvSpPr>
        <p:spPr bwMode="auto">
          <a:xfrm>
            <a:off x="776288" y="5041170"/>
            <a:ext cx="0" cy="10080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9" name="Line 76">
            <a:extLst>
              <a:ext uri="{FF2B5EF4-FFF2-40B4-BE49-F238E27FC236}">
                <a16:creationId xmlns:a16="http://schemas.microsoft.com/office/drawing/2014/main" id="{0DCB8D32-2593-AE83-BDB4-8A6357540B32}"/>
              </a:ext>
            </a:extLst>
          </p:cNvPr>
          <p:cNvSpPr>
            <a:spLocks noChangeShapeType="1"/>
          </p:cNvSpPr>
          <p:nvPr/>
        </p:nvSpPr>
        <p:spPr bwMode="auto">
          <a:xfrm>
            <a:off x="9129713" y="5041170"/>
            <a:ext cx="0" cy="10080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0" name="Line 77">
            <a:extLst>
              <a:ext uri="{FF2B5EF4-FFF2-40B4-BE49-F238E27FC236}">
                <a16:creationId xmlns:a16="http://schemas.microsoft.com/office/drawing/2014/main" id="{445B05C7-AE78-DAD4-A523-A66DC20FF7FF}"/>
              </a:ext>
            </a:extLst>
          </p:cNvPr>
          <p:cNvSpPr>
            <a:spLocks noChangeShapeType="1"/>
          </p:cNvSpPr>
          <p:nvPr/>
        </p:nvSpPr>
        <p:spPr bwMode="auto">
          <a:xfrm>
            <a:off x="3081338" y="5041170"/>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1" name="Line 78">
            <a:extLst>
              <a:ext uri="{FF2B5EF4-FFF2-40B4-BE49-F238E27FC236}">
                <a16:creationId xmlns:a16="http://schemas.microsoft.com/office/drawing/2014/main" id="{D0E598E2-2573-696E-FE01-E39EA5E0AC92}"/>
              </a:ext>
            </a:extLst>
          </p:cNvPr>
          <p:cNvSpPr>
            <a:spLocks noChangeShapeType="1"/>
          </p:cNvSpPr>
          <p:nvPr/>
        </p:nvSpPr>
        <p:spPr bwMode="auto">
          <a:xfrm>
            <a:off x="3081338" y="6049233"/>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2" name="Rectangle 80">
            <a:extLst>
              <a:ext uri="{FF2B5EF4-FFF2-40B4-BE49-F238E27FC236}">
                <a16:creationId xmlns:a16="http://schemas.microsoft.com/office/drawing/2014/main" id="{B24DD970-74C3-E445-0131-F2FF4F3134BD}"/>
              </a:ext>
            </a:extLst>
          </p:cNvPr>
          <p:cNvSpPr>
            <a:spLocks noChangeArrowheads="1"/>
          </p:cNvSpPr>
          <p:nvPr/>
        </p:nvSpPr>
        <p:spPr bwMode="auto">
          <a:xfrm>
            <a:off x="6441637" y="9982835"/>
            <a:ext cx="17176303" cy="1987733"/>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bewährt, anerkannt, angemessen, ausgereift, bedacht, bodenständig, brauchbar, dezent, einheimisch, erprobt, fachmännisch, garantiert, genormt, gesetzlich, handverlesen, klassisch, kontrolliert, kulant, praktisch, qualitätvoll, sicher, sorgfältig, sparsam, systematisch, verbreitet, zuverlässig, zweckmäßig</a:t>
            </a:r>
          </a:p>
        </p:txBody>
      </p:sp>
      <p:sp>
        <p:nvSpPr>
          <p:cNvPr id="33" name="Rectangle 81">
            <a:extLst>
              <a:ext uri="{FF2B5EF4-FFF2-40B4-BE49-F238E27FC236}">
                <a16:creationId xmlns:a16="http://schemas.microsoft.com/office/drawing/2014/main" id="{FD85AFCB-C280-291B-4115-B848CDA6B6BE}"/>
              </a:ext>
            </a:extLst>
          </p:cNvPr>
          <p:cNvSpPr>
            <a:spLocks noChangeArrowheads="1"/>
          </p:cNvSpPr>
          <p:nvPr/>
        </p:nvSpPr>
        <p:spPr bwMode="auto">
          <a:xfrm>
            <a:off x="1797623" y="9982834"/>
            <a:ext cx="3851955" cy="1987719"/>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800" b="1" dirty="0">
                <a:solidFill>
                  <a:schemeClr val="bg1"/>
                </a:solidFill>
              </a:rPr>
              <a:t>Adjektive, die den gewissenhaften </a:t>
            </a:r>
            <a:br>
              <a:rPr lang="de-DE" altLang="de-DE" sz="2800" b="1" dirty="0">
                <a:solidFill>
                  <a:schemeClr val="bg1"/>
                </a:solidFill>
              </a:rPr>
            </a:br>
            <a:r>
              <a:rPr lang="de-DE" altLang="de-DE" sz="2800" b="1" dirty="0">
                <a:solidFill>
                  <a:schemeClr val="bg1"/>
                </a:solidFill>
              </a:rPr>
              <a:t>Denkstil unserer Kunden beruhigen:</a:t>
            </a:r>
          </a:p>
        </p:txBody>
      </p:sp>
      <p:sp>
        <p:nvSpPr>
          <p:cNvPr id="34" name="Line 82">
            <a:extLst>
              <a:ext uri="{FF2B5EF4-FFF2-40B4-BE49-F238E27FC236}">
                <a16:creationId xmlns:a16="http://schemas.microsoft.com/office/drawing/2014/main" id="{65DE3275-87DE-0270-0FD5-9712E09A36EB}"/>
              </a:ext>
            </a:extLst>
          </p:cNvPr>
          <p:cNvSpPr>
            <a:spLocks noChangeShapeType="1"/>
          </p:cNvSpPr>
          <p:nvPr/>
        </p:nvSpPr>
        <p:spPr bwMode="auto">
          <a:xfrm>
            <a:off x="773113" y="6109558"/>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5" name="Line 83">
            <a:extLst>
              <a:ext uri="{FF2B5EF4-FFF2-40B4-BE49-F238E27FC236}">
                <a16:creationId xmlns:a16="http://schemas.microsoft.com/office/drawing/2014/main" id="{BB9E1A17-3BD2-127E-AA8C-DA926BDFC11B}"/>
              </a:ext>
            </a:extLst>
          </p:cNvPr>
          <p:cNvSpPr>
            <a:spLocks noChangeShapeType="1"/>
          </p:cNvSpPr>
          <p:nvPr/>
        </p:nvSpPr>
        <p:spPr bwMode="auto">
          <a:xfrm>
            <a:off x="773113" y="7265258"/>
            <a:ext cx="23050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6" name="Line 84">
            <a:extLst>
              <a:ext uri="{FF2B5EF4-FFF2-40B4-BE49-F238E27FC236}">
                <a16:creationId xmlns:a16="http://schemas.microsoft.com/office/drawing/2014/main" id="{8E75285A-E0A2-AC1B-F63D-75B0018A93A8}"/>
              </a:ext>
            </a:extLst>
          </p:cNvPr>
          <p:cNvSpPr>
            <a:spLocks noChangeShapeType="1"/>
          </p:cNvSpPr>
          <p:nvPr/>
        </p:nvSpPr>
        <p:spPr bwMode="auto">
          <a:xfrm>
            <a:off x="773113" y="6109558"/>
            <a:ext cx="0" cy="1155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7" name="Line 85">
            <a:extLst>
              <a:ext uri="{FF2B5EF4-FFF2-40B4-BE49-F238E27FC236}">
                <a16:creationId xmlns:a16="http://schemas.microsoft.com/office/drawing/2014/main" id="{AFBAE9A2-45BC-8096-5CA0-E3BD1890ED23}"/>
              </a:ext>
            </a:extLst>
          </p:cNvPr>
          <p:cNvSpPr>
            <a:spLocks noChangeShapeType="1"/>
          </p:cNvSpPr>
          <p:nvPr/>
        </p:nvSpPr>
        <p:spPr bwMode="auto">
          <a:xfrm>
            <a:off x="9126538" y="6109558"/>
            <a:ext cx="4649638" cy="243311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8" name="Line 86">
            <a:extLst>
              <a:ext uri="{FF2B5EF4-FFF2-40B4-BE49-F238E27FC236}">
                <a16:creationId xmlns:a16="http://schemas.microsoft.com/office/drawing/2014/main" id="{3BD92B5C-4BBE-AE27-3EED-829FC6F5EEA9}"/>
              </a:ext>
            </a:extLst>
          </p:cNvPr>
          <p:cNvSpPr>
            <a:spLocks noChangeShapeType="1"/>
          </p:cNvSpPr>
          <p:nvPr/>
        </p:nvSpPr>
        <p:spPr bwMode="auto">
          <a:xfrm>
            <a:off x="3078163" y="6109558"/>
            <a:ext cx="60483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9" name="Line 87">
            <a:extLst>
              <a:ext uri="{FF2B5EF4-FFF2-40B4-BE49-F238E27FC236}">
                <a16:creationId xmlns:a16="http://schemas.microsoft.com/office/drawing/2014/main" id="{AFC3938F-8C51-C754-3E06-B3A20AA76D50}"/>
              </a:ext>
            </a:extLst>
          </p:cNvPr>
          <p:cNvSpPr>
            <a:spLocks noChangeShapeType="1"/>
          </p:cNvSpPr>
          <p:nvPr/>
        </p:nvSpPr>
        <p:spPr bwMode="auto">
          <a:xfrm>
            <a:off x="3078163" y="8261177"/>
            <a:ext cx="11058053" cy="23575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7" name="Rectangle 19">
            <a:extLst>
              <a:ext uri="{FF2B5EF4-FFF2-40B4-BE49-F238E27FC236}">
                <a16:creationId xmlns:a16="http://schemas.microsoft.com/office/drawing/2014/main" id="{67FBBAC6-158D-484B-6759-6E858D5A47B9}"/>
              </a:ext>
            </a:extLst>
          </p:cNvPr>
          <p:cNvSpPr>
            <a:spLocks noGrp="1" noChangeArrowheads="1"/>
          </p:cNvSpPr>
          <p:nvPr>
            <p:ph type="title"/>
          </p:nvPr>
        </p:nvSpPr>
        <p:spPr>
          <a:xfrm>
            <a:off x="1249362" y="1133475"/>
            <a:ext cx="17176297" cy="1490627"/>
          </a:xfrm>
        </p:spPr>
        <p:txBody>
          <a:bodyPr>
            <a:normAutofit/>
          </a:bodyPr>
          <a:lstStyle/>
          <a:p>
            <a:r>
              <a:rPr lang="de-DE" altLang="de-DE" sz="3200" dirty="0">
                <a:latin typeface="Verdana" panose="020B0604030504040204" pitchFamily="34" charset="0"/>
                <a:ea typeface="Verdana" panose="020B0604030504040204" pitchFamily="34" charset="0"/>
                <a:cs typeface="Verdana" panose="020B0604030504040204" pitchFamily="34" charset="0"/>
              </a:rPr>
              <a:t>Adjektive, um unterschiedliche Denkstile der Kunden anzusprechen (Nutzen)</a:t>
            </a:r>
          </a:p>
        </p:txBody>
      </p:sp>
      <p:sp>
        <p:nvSpPr>
          <p:cNvPr id="10" name="Fußzeilenplatzhalter 3">
            <a:extLst>
              <a:ext uri="{FF2B5EF4-FFF2-40B4-BE49-F238E27FC236}">
                <a16:creationId xmlns:a16="http://schemas.microsoft.com/office/drawing/2014/main" id="{D9001DD7-BECE-20E2-1C34-CC44702B48F0}"/>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28573906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0C65-8299-D608-1DD3-FD336EDEB455}"/>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73F721F8-655C-0DF9-16D1-05B9264D7DC6}"/>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E4BFA0AF-D96A-45BE-B478-58CB20660E94}"/>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B303EB16-2672-B5A1-21F6-1B0E03ABC4F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49E8C100-EB1A-DC41-6776-371EED3F04C0}"/>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DB434C3A-DCA5-71B5-D2EE-6877862FBB3B}"/>
              </a:ext>
            </a:extLst>
          </p:cNvPr>
          <p:cNvSpPr txBox="1"/>
          <p:nvPr/>
        </p:nvSpPr>
        <p:spPr>
          <a:xfrm>
            <a:off x="0" y="-147446"/>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701" name="AGENDA">
            <a:extLst>
              <a:ext uri="{FF2B5EF4-FFF2-40B4-BE49-F238E27FC236}">
                <a16:creationId xmlns:a16="http://schemas.microsoft.com/office/drawing/2014/main" id="{1C44FE72-66E5-78C8-B5A4-E226565FEE93}"/>
              </a:ext>
            </a:extLst>
          </p:cNvPr>
          <p:cNvSpPr txBox="1"/>
          <p:nvPr/>
        </p:nvSpPr>
        <p:spPr>
          <a:xfrm>
            <a:off x="3695056" y="-189473"/>
            <a:ext cx="1850886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dirty="0">
                <a:solidFill>
                  <a:schemeClr val="bg1"/>
                </a:solidFill>
                <a:sym typeface="Wingdings" pitchFamily="2" charset="2"/>
              </a:rPr>
              <a:t></a:t>
            </a:r>
            <a:endParaRPr sz="4000" dirty="0">
              <a:solidFill>
                <a:schemeClr val="bg1"/>
              </a:solidFill>
            </a:endParaRPr>
          </a:p>
        </p:txBody>
      </p:sp>
      <p:pic>
        <p:nvPicPr>
          <p:cNvPr id="8" name="Grafik 7" descr="Ein Bild, das Text, Screenshot, Schrift, Zahl enthält.&#10;&#10;KI-generierte Inhalte können fehlerhaft sein.">
            <a:extLst>
              <a:ext uri="{FF2B5EF4-FFF2-40B4-BE49-F238E27FC236}">
                <a16:creationId xmlns:a16="http://schemas.microsoft.com/office/drawing/2014/main" id="{06352389-04D4-250C-7900-D33ACDF947FA}"/>
              </a:ext>
            </a:extLst>
          </p:cNvPr>
          <p:cNvPicPr>
            <a:picLocks noChangeAspect="1"/>
          </p:cNvPicPr>
          <p:nvPr/>
        </p:nvPicPr>
        <p:blipFill>
          <a:blip r:embed="rId5">
            <a:extLst>
              <a:ext uri="{28A0092B-C50C-407E-A947-70E740481C1C}">
                <a14:useLocalDpi xmlns:a14="http://schemas.microsoft.com/office/drawing/2010/main" val="0"/>
              </a:ext>
            </a:extLst>
          </a:blip>
          <a:srcRect l="26313" r="25667"/>
          <a:stretch>
            <a:fillRect/>
          </a:stretch>
        </p:blipFill>
        <p:spPr>
          <a:xfrm>
            <a:off x="-329123" y="1385392"/>
            <a:ext cx="9136747" cy="12683130"/>
          </a:xfrm>
          <a:prstGeom prst="rect">
            <a:avLst/>
          </a:prstGeom>
        </p:spPr>
      </p:pic>
      <p:pic>
        <p:nvPicPr>
          <p:cNvPr id="9" name="Grafik 8" descr="Ein Bild, das Text, Screenshot, Schrift, Zahl enthält.&#10;&#10;KI-generierte Inhalte können fehlerhaft sein.">
            <a:extLst>
              <a:ext uri="{FF2B5EF4-FFF2-40B4-BE49-F238E27FC236}">
                <a16:creationId xmlns:a16="http://schemas.microsoft.com/office/drawing/2014/main" id="{CDEB9AE2-ECDB-6AFA-C475-C329697101BA}"/>
              </a:ext>
            </a:extLst>
          </p:cNvPr>
          <p:cNvPicPr>
            <a:picLocks noChangeAspect="1"/>
          </p:cNvPicPr>
          <p:nvPr/>
        </p:nvPicPr>
        <p:blipFill>
          <a:blip r:embed="rId5">
            <a:extLst>
              <a:ext uri="{28A0092B-C50C-407E-A947-70E740481C1C}">
                <a14:useLocalDpi xmlns:a14="http://schemas.microsoft.com/office/drawing/2010/main" val="0"/>
              </a:ext>
            </a:extLst>
          </a:blip>
          <a:srcRect l="71810"/>
          <a:stretch>
            <a:fillRect/>
          </a:stretch>
        </p:blipFill>
        <p:spPr>
          <a:xfrm>
            <a:off x="8375576" y="1381610"/>
            <a:ext cx="16638788" cy="12683130"/>
          </a:xfrm>
          <a:prstGeom prst="rect">
            <a:avLst/>
          </a:prstGeom>
        </p:spPr>
      </p:pic>
      <p:sp>
        <p:nvSpPr>
          <p:cNvPr id="12" name="Textfeld 11">
            <a:extLst>
              <a:ext uri="{FF2B5EF4-FFF2-40B4-BE49-F238E27FC236}">
                <a16:creationId xmlns:a16="http://schemas.microsoft.com/office/drawing/2014/main" id="{0D110AB1-5421-B250-82E7-48621221EFBE}"/>
              </a:ext>
            </a:extLst>
          </p:cNvPr>
          <p:cNvSpPr txBox="1"/>
          <p:nvPr/>
        </p:nvSpPr>
        <p:spPr>
          <a:xfrm>
            <a:off x="10288046" y="3142613"/>
            <a:ext cx="12201098" cy="6278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8" indent="0" fontAlgn="ctr"/>
            <a:r>
              <a:rPr lang="de-DE" sz="5400" b="1" u="sng" dirty="0">
                <a:solidFill>
                  <a:srgbClr val="2A669A"/>
                </a:solidFill>
              </a:rPr>
              <a:t>Merkmal-Nutzen-Bild (MNB-Regel)</a:t>
            </a:r>
          </a:p>
          <a:p>
            <a:pPr lvl="8" indent="0" fontAlgn="ctr"/>
            <a:r>
              <a:rPr lang="de-DE" sz="4800" b="1" dirty="0">
                <a:solidFill>
                  <a:srgbClr val="2A669A"/>
                </a:solidFill>
              </a:rPr>
              <a:t>Ein Bild sagt mehr als 1000 Worte</a:t>
            </a:r>
          </a:p>
          <a:p>
            <a:pPr lvl="8" indent="0" fontAlgn="ctr"/>
            <a:endParaRPr lang="de-DE" sz="4800" b="1" dirty="0">
              <a:solidFill>
                <a:srgbClr val="2A669A"/>
              </a:solidFill>
            </a:endParaRPr>
          </a:p>
          <a:p>
            <a:pPr lvl="8" indent="0" fontAlgn="ctr"/>
            <a:endParaRPr lang="de-DE" sz="4800" b="1" dirty="0">
              <a:solidFill>
                <a:srgbClr val="2A669A"/>
              </a:solidFill>
            </a:endParaRPr>
          </a:p>
          <a:p>
            <a:pPr lvl="8" indent="0" fontAlgn="ctr"/>
            <a:r>
              <a:rPr lang="de-DE" sz="5400" b="1" dirty="0">
                <a:solidFill>
                  <a:srgbClr val="2A669A"/>
                </a:solidFill>
              </a:rPr>
              <a:t>Welche Erlebnisse hattet Ihr mit dieser </a:t>
            </a:r>
          </a:p>
          <a:p>
            <a:pPr lvl="8" indent="0" fontAlgn="ctr"/>
            <a:r>
              <a:rPr lang="de-DE" sz="5400" b="1" dirty="0">
                <a:solidFill>
                  <a:srgbClr val="2A669A"/>
                </a:solidFill>
              </a:rPr>
              <a:t>3-stufigen-Erfolgsformel?</a:t>
            </a:r>
          </a:p>
          <a:p>
            <a:pPr lvl="8" indent="0" fontAlgn="ctr"/>
            <a:endParaRPr lang="de-DE" sz="4800" b="1" dirty="0">
              <a:solidFill>
                <a:srgbClr val="2A669A"/>
              </a:solidFill>
            </a:endParaRPr>
          </a:p>
          <a:p>
            <a:pPr lvl="8" indent="0" fontAlgn="ctr"/>
            <a:endParaRPr lang="de-DE" sz="4800" b="1" dirty="0">
              <a:solidFill>
                <a:srgbClr val="2A669A"/>
              </a:solidFill>
            </a:endParaRPr>
          </a:p>
        </p:txBody>
      </p:sp>
      <p:sp>
        <p:nvSpPr>
          <p:cNvPr id="11" name="Rechteck 10">
            <a:extLst>
              <a:ext uri="{FF2B5EF4-FFF2-40B4-BE49-F238E27FC236}">
                <a16:creationId xmlns:a16="http://schemas.microsoft.com/office/drawing/2014/main" id="{9F4E39FD-8E1D-D575-D641-B697D247245E}"/>
              </a:ext>
            </a:extLst>
          </p:cNvPr>
          <p:cNvSpPr/>
          <p:nvPr/>
        </p:nvSpPr>
        <p:spPr>
          <a:xfrm>
            <a:off x="20184888" y="-342800"/>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Grafik 12">
            <a:extLst>
              <a:ext uri="{FF2B5EF4-FFF2-40B4-BE49-F238E27FC236}">
                <a16:creationId xmlns:a16="http://schemas.microsoft.com/office/drawing/2014/main" id="{A6386186-C14C-A90D-BAF3-FB5C76C37F1F}"/>
              </a:ext>
            </a:extLst>
          </p:cNvPr>
          <p:cNvPicPr>
            <a:picLocks noChangeAspect="1"/>
          </p:cNvPicPr>
          <p:nvPr/>
        </p:nvPicPr>
        <p:blipFill>
          <a:blip r:embed="rId4" cstate="print"/>
          <a:stretch>
            <a:fillRect/>
          </a:stretch>
        </p:blipFill>
        <p:spPr>
          <a:xfrm>
            <a:off x="20871618" y="292784"/>
            <a:ext cx="2645433" cy="1100784"/>
          </a:xfrm>
          <a:prstGeom prst="rect">
            <a:avLst/>
          </a:prstGeom>
        </p:spPr>
      </p:pic>
      <p:sp>
        <p:nvSpPr>
          <p:cNvPr id="14" name="Oval 13">
            <a:extLst>
              <a:ext uri="{FF2B5EF4-FFF2-40B4-BE49-F238E27FC236}">
                <a16:creationId xmlns:a16="http://schemas.microsoft.com/office/drawing/2014/main" id="{9319E5E9-3840-DD30-30F1-7BFC95A092B8}"/>
              </a:ext>
            </a:extLst>
          </p:cNvPr>
          <p:cNvSpPr/>
          <p:nvPr/>
        </p:nvSpPr>
        <p:spPr>
          <a:xfrm>
            <a:off x="-343580" y="12330608"/>
            <a:ext cx="2036771" cy="895337"/>
          </a:xfrm>
          <a:prstGeom prst="ellipse">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3200" i="0" u="none" strike="noStrike" cap="none" spc="0" normalizeH="0" baseline="0" dirty="0">
                <a:ln>
                  <a:noFill/>
                </a:ln>
                <a:solidFill>
                  <a:srgbClr val="FFFFFF"/>
                </a:solidFill>
                <a:effectLst/>
                <a:uFillTx/>
                <a:latin typeface="+mn-lt"/>
                <a:ea typeface="+mn-ea"/>
                <a:cs typeface="+mn-cs"/>
                <a:sym typeface="Helvetica Light"/>
              </a:rPr>
              <a:t>32</a:t>
            </a:r>
          </a:p>
        </p:txBody>
      </p:sp>
    </p:spTree>
    <p:extLst>
      <p:ext uri="{BB962C8B-B14F-4D97-AF65-F5344CB8AC3E}">
        <p14:creationId xmlns:p14="http://schemas.microsoft.com/office/powerpoint/2010/main" val="1079559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FA71-AAD0-AB82-7048-6E00803B2515}"/>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105330F-25D7-D63A-FF1E-98B7D6B1656E}"/>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4AC19624-5A01-B55A-8422-E92A76FB4682}"/>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A92A15E1-6125-8628-E92F-7D1A4844F9AE}"/>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A147D6DE-47D6-A1C8-E2FE-942507BE562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064AD5D-85D9-D63C-CC17-0CFE0C9D9845}"/>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0D412E81-E9AF-C16C-5DB7-0543846F3E90}"/>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2679C430-A40A-47CA-652F-3DB2AD2733BC}"/>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DF16485C-8515-B99F-C336-0F5A8AE08E00}"/>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sp>
        <p:nvSpPr>
          <p:cNvPr id="8" name="Rectangle 14">
            <a:extLst>
              <a:ext uri="{FF2B5EF4-FFF2-40B4-BE49-F238E27FC236}">
                <a16:creationId xmlns:a16="http://schemas.microsoft.com/office/drawing/2014/main" id="{90993271-D964-CB5A-C9C7-F181A843204B}"/>
              </a:ext>
            </a:extLst>
          </p:cNvPr>
          <p:cNvSpPr>
            <a:spLocks noChangeArrowheads="1"/>
          </p:cNvSpPr>
          <p:nvPr/>
        </p:nvSpPr>
        <p:spPr bwMode="auto">
          <a:xfrm>
            <a:off x="6863408" y="3042079"/>
            <a:ext cx="16572913" cy="22536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erreichen, erlangen, ermöglichen, erwerben, bekommen, profitieren, lösen, optimieren, durchdenken, untersuchen, ergründen, darauf zählen, kalkulieren, forcieren, beschleunigen, aktivieren, straffen, technisieren, einsparen, rationalisieren</a:t>
            </a:r>
          </a:p>
        </p:txBody>
      </p:sp>
      <p:sp>
        <p:nvSpPr>
          <p:cNvPr id="9" name="Rectangle 15">
            <a:extLst>
              <a:ext uri="{FF2B5EF4-FFF2-40B4-BE49-F238E27FC236}">
                <a16:creationId xmlns:a16="http://schemas.microsoft.com/office/drawing/2014/main" id="{14261FB8-4E0F-69B3-81F0-89B75D0B0615}"/>
              </a:ext>
            </a:extLst>
          </p:cNvPr>
          <p:cNvSpPr>
            <a:spLocks noChangeArrowheads="1"/>
          </p:cNvSpPr>
          <p:nvPr/>
        </p:nvSpPr>
        <p:spPr bwMode="auto">
          <a:xfrm>
            <a:off x="2261564" y="3110941"/>
            <a:ext cx="3861598" cy="2253660"/>
          </a:xfrm>
          <a:prstGeom prst="rect">
            <a:avLst/>
          </a:prstGeom>
          <a:solidFill>
            <a:srgbClr val="FF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Verben, die dem dominanten Denkstil unserer Kunden imponieren:</a:t>
            </a:r>
          </a:p>
        </p:txBody>
      </p:sp>
      <p:sp>
        <p:nvSpPr>
          <p:cNvPr id="10" name="Rectangle 22">
            <a:extLst>
              <a:ext uri="{FF2B5EF4-FFF2-40B4-BE49-F238E27FC236}">
                <a16:creationId xmlns:a16="http://schemas.microsoft.com/office/drawing/2014/main" id="{4F6C6957-CB83-CE4D-F240-EFE6356B3A16}"/>
              </a:ext>
            </a:extLst>
          </p:cNvPr>
          <p:cNvSpPr>
            <a:spLocks noChangeArrowheads="1"/>
          </p:cNvSpPr>
          <p:nvPr/>
        </p:nvSpPr>
        <p:spPr bwMode="auto">
          <a:xfrm>
            <a:off x="6863408" y="5419870"/>
            <a:ext cx="16572913" cy="2253661"/>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inspirieren, verschönern, erheitern, aufsehen, imponieren, brillieren, anregen, gefallen, faszinieren, aufregen, erforschen, veredeln, erschaffen, bewirken, überzeugen, motivieren, inspirieren, formen, expandieren, entwickeln, erneuern, umwandeln, reformieren</a:t>
            </a:r>
          </a:p>
        </p:txBody>
      </p:sp>
      <p:sp>
        <p:nvSpPr>
          <p:cNvPr id="11" name="Rectangle 23">
            <a:extLst>
              <a:ext uri="{FF2B5EF4-FFF2-40B4-BE49-F238E27FC236}">
                <a16:creationId xmlns:a16="http://schemas.microsoft.com/office/drawing/2014/main" id="{668A49C1-6DF7-0F0E-8FDB-DD7DA0D68B00}"/>
              </a:ext>
            </a:extLst>
          </p:cNvPr>
          <p:cNvSpPr>
            <a:spLocks noChangeArrowheads="1"/>
          </p:cNvSpPr>
          <p:nvPr/>
        </p:nvSpPr>
        <p:spPr bwMode="auto">
          <a:xfrm>
            <a:off x="2261564" y="5511248"/>
            <a:ext cx="3861598" cy="2162283"/>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Verb</a:t>
            </a:r>
            <a:r>
              <a:rPr lang="de-DE" altLang="ii-CN" sz="2400" b="1">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n, die den initiativen Denkstil unserer Kunden begeistern:</a:t>
            </a:r>
          </a:p>
        </p:txBody>
      </p:sp>
      <p:sp>
        <p:nvSpPr>
          <p:cNvPr id="12" name="Rectangle 30">
            <a:extLst>
              <a:ext uri="{FF2B5EF4-FFF2-40B4-BE49-F238E27FC236}">
                <a16:creationId xmlns:a16="http://schemas.microsoft.com/office/drawing/2014/main" id="{DEC00435-3863-881F-F151-5A0832DEE66E}"/>
              </a:ext>
            </a:extLst>
          </p:cNvPr>
          <p:cNvSpPr>
            <a:spLocks noChangeArrowheads="1"/>
          </p:cNvSpPr>
          <p:nvPr/>
        </p:nvSpPr>
        <p:spPr bwMode="auto">
          <a:xfrm>
            <a:off x="6863408" y="7867986"/>
            <a:ext cx="16572913" cy="2159405"/>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vereinigen, vereinfachen, helfen, bestärken, erleichtern, entlasten, lindern, bestärken, verschönern, aufatmen, entspannen, beglücken, ausruhen, loslassen, empfinden, fühlen, ermutigen, besänftigen, mitfühlen, stärken, wohl fühlen</a:t>
            </a:r>
          </a:p>
        </p:txBody>
      </p:sp>
      <p:sp>
        <p:nvSpPr>
          <p:cNvPr id="13" name="Rectangle 31">
            <a:extLst>
              <a:ext uri="{FF2B5EF4-FFF2-40B4-BE49-F238E27FC236}">
                <a16:creationId xmlns:a16="http://schemas.microsoft.com/office/drawing/2014/main" id="{4D4D9EFC-9CDF-7478-9398-843CAD5815E4}"/>
              </a:ext>
            </a:extLst>
          </p:cNvPr>
          <p:cNvSpPr>
            <a:spLocks noChangeArrowheads="1"/>
          </p:cNvSpPr>
          <p:nvPr/>
        </p:nvSpPr>
        <p:spPr bwMode="auto">
          <a:xfrm>
            <a:off x="2276370" y="7867986"/>
            <a:ext cx="3810788" cy="2159405"/>
          </a:xfrm>
          <a:prstGeom prst="rect">
            <a:avLst/>
          </a:prstGeom>
          <a:solidFill>
            <a:srgbClr val="00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spcAft>
                <a:spcPct val="0"/>
              </a:spcAft>
            </a:pPr>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Verb</a:t>
            </a:r>
            <a:r>
              <a:rPr lang="de-DE" altLang="ii-CN" sz="2400" b="1"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n, die dem stetigen Denkstil </a:t>
            </a:r>
            <a:b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de-DE" alt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unserer Kunden gefallen:</a:t>
            </a:r>
          </a:p>
        </p:txBody>
      </p:sp>
      <p:sp>
        <p:nvSpPr>
          <p:cNvPr id="14" name="Rectangle 38">
            <a:extLst>
              <a:ext uri="{FF2B5EF4-FFF2-40B4-BE49-F238E27FC236}">
                <a16:creationId xmlns:a16="http://schemas.microsoft.com/office/drawing/2014/main" id="{BBCD8A33-951B-2054-D498-C43DB9833E16}"/>
              </a:ext>
            </a:extLst>
          </p:cNvPr>
          <p:cNvSpPr>
            <a:spLocks noChangeArrowheads="1"/>
          </p:cNvSpPr>
          <p:nvPr/>
        </p:nvSpPr>
        <p:spPr bwMode="auto">
          <a:xfrm>
            <a:off x="6869482" y="10188816"/>
            <a:ext cx="16529236" cy="2042887"/>
          </a:xfrm>
          <a:prstGeom prst="rect">
            <a:avLst/>
          </a:prstGeom>
          <a:solidFill>
            <a:srgbClr val="DDDDD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l" eaLnBrk="1" hangingPunct="1">
              <a:spcBef>
                <a:spcPct val="0"/>
              </a:spcBef>
              <a:spcAft>
                <a:spcPct val="0"/>
              </a:spcAft>
            </a:pPr>
            <a:r>
              <a:rPr lang="de-DE" altLang="de-DE" sz="3200" dirty="0">
                <a:latin typeface="Verdana" panose="020B0604030504040204" pitchFamily="34" charset="0"/>
                <a:ea typeface="Verdana" panose="020B0604030504040204" pitchFamily="34" charset="0"/>
                <a:cs typeface="Verdana" panose="020B0604030504040204" pitchFamily="34" charset="0"/>
              </a:rPr>
              <a:t>Abwenden, vorbeugen, einfassen, abstecken, fixieren, festsetzen, bestimmen, anordnen, instruieren, erklären, anleiten, regulieren, stabilisieren, sparen, fertigen, herstellen, schaffen, organisieren, planen, behalten, erhalten, sichern</a:t>
            </a:r>
          </a:p>
        </p:txBody>
      </p:sp>
      <p:sp>
        <p:nvSpPr>
          <p:cNvPr id="15" name="Rectangle 39">
            <a:extLst>
              <a:ext uri="{FF2B5EF4-FFF2-40B4-BE49-F238E27FC236}">
                <a16:creationId xmlns:a16="http://schemas.microsoft.com/office/drawing/2014/main" id="{D736ACBD-CA66-3FCE-0C71-8CD6F8B22E8F}"/>
              </a:ext>
            </a:extLst>
          </p:cNvPr>
          <p:cNvSpPr>
            <a:spLocks noChangeArrowheads="1"/>
          </p:cNvSpPr>
          <p:nvPr/>
        </p:nvSpPr>
        <p:spPr bwMode="auto">
          <a:xfrm>
            <a:off x="2276370" y="10183286"/>
            <a:ext cx="3810788" cy="2042886"/>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5000"/>
              </a:spcBef>
              <a:spcAft>
                <a:spcPct val="25000"/>
              </a:spcAft>
              <a:defRPr sz="1600">
                <a:solidFill>
                  <a:schemeClr val="tx1"/>
                </a:solidFill>
                <a:latin typeface="Arial" panose="020B0604020202020204" pitchFamily="34" charset="0"/>
              </a:defRPr>
            </a:lvl1pPr>
            <a:lvl2pPr marL="742950" indent="-285750">
              <a:spcBef>
                <a:spcPct val="25000"/>
              </a:spcBef>
              <a:spcAft>
                <a:spcPct val="25000"/>
              </a:spcAft>
              <a:buClr>
                <a:srgbClr val="FF9900"/>
              </a:buClr>
              <a:buSzPct val="125000"/>
              <a:buFont typeface="Arial" panose="020B0604020202020204" pitchFamily="34" charset="0"/>
              <a:buChar char="•"/>
              <a:defRPr sz="1600">
                <a:solidFill>
                  <a:schemeClr val="tx1"/>
                </a:solidFill>
                <a:latin typeface="Arial" panose="020B0604020202020204" pitchFamily="34" charset="0"/>
              </a:defRPr>
            </a:lvl2pPr>
            <a:lvl3pPr marL="1143000" indent="-228600">
              <a:spcAft>
                <a:spcPct val="25000"/>
              </a:spcAft>
              <a:buClr>
                <a:srgbClr val="000066"/>
              </a:buClr>
              <a:buSzPct val="125000"/>
              <a:buFont typeface="Arial" panose="020B0604020202020204" pitchFamily="34" charset="0"/>
              <a:buChar char="•"/>
              <a:defRPr sz="1600">
                <a:solidFill>
                  <a:schemeClr val="tx1"/>
                </a:solidFill>
                <a:latin typeface="Arial" panose="020B0604020202020204" pitchFamily="34" charset="0"/>
              </a:defRPr>
            </a:lvl3pPr>
            <a:lvl4pPr marL="1600200" indent="-228600">
              <a:spcBef>
                <a:spcPct val="20000"/>
              </a:spcBef>
              <a:buSzPct val="125000"/>
              <a:buChar char="•"/>
              <a:defRPr sz="1600">
                <a:solidFill>
                  <a:srgbClr val="000066"/>
                </a:solidFill>
                <a:latin typeface="Arial" panose="020B0604020202020204" pitchFamily="34"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spcAft>
                <a:spcPct val="0"/>
              </a:spcAft>
            </a:pP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Verb</a:t>
            </a:r>
            <a:r>
              <a:rPr lang="de-DE" altLang="ii-CN" sz="2400" b="1">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de-DE" altLang="de-DE" sz="2400" b="1">
                <a:solidFill>
                  <a:schemeClr val="bg1"/>
                </a:solidFill>
                <a:latin typeface="Verdana" panose="020B0604030504040204" pitchFamily="34" charset="0"/>
                <a:ea typeface="Verdana" panose="020B0604030504040204" pitchFamily="34" charset="0"/>
                <a:cs typeface="Verdana" panose="020B0604030504040204" pitchFamily="34" charset="0"/>
              </a:rPr>
              <a:t>n, die den gewissenhaften Denkstil unserer Kunden beruhigen:</a:t>
            </a:r>
          </a:p>
        </p:txBody>
      </p:sp>
      <p:sp>
        <p:nvSpPr>
          <p:cNvPr id="16" name="Rectangle 13">
            <a:extLst>
              <a:ext uri="{FF2B5EF4-FFF2-40B4-BE49-F238E27FC236}">
                <a16:creationId xmlns:a16="http://schemas.microsoft.com/office/drawing/2014/main" id="{B4203FA6-6D37-850F-DDEC-2C71492D21FF}"/>
              </a:ext>
            </a:extLst>
          </p:cNvPr>
          <p:cNvSpPr>
            <a:spLocks noGrp="1" noChangeArrowheads="1"/>
          </p:cNvSpPr>
          <p:nvPr>
            <p:ph type="title"/>
          </p:nvPr>
        </p:nvSpPr>
        <p:spPr>
          <a:xfrm>
            <a:off x="2276370" y="2087175"/>
            <a:ext cx="15481720" cy="669925"/>
          </a:xfrm>
        </p:spPr>
        <p:txBody>
          <a:bodyPr>
            <a:noAutofit/>
          </a:bodyPr>
          <a:lstStyle/>
          <a:p>
            <a:r>
              <a:rPr lang="de-DE" altLang="de-DE" sz="3200" dirty="0">
                <a:latin typeface="Verdana" panose="020B0604030504040204" pitchFamily="34" charset="0"/>
                <a:ea typeface="Verdana" panose="020B0604030504040204" pitchFamily="34" charset="0"/>
                <a:cs typeface="Verdana" panose="020B0604030504040204" pitchFamily="34" charset="0"/>
              </a:rPr>
              <a:t>Verben, um unterschiedliche Denkstile der Kunden anzusprechen (Nutzen)</a:t>
            </a:r>
          </a:p>
        </p:txBody>
      </p:sp>
      <p:sp>
        <p:nvSpPr>
          <p:cNvPr id="7" name="Fußzeilenplatzhalter 3">
            <a:extLst>
              <a:ext uri="{FF2B5EF4-FFF2-40B4-BE49-F238E27FC236}">
                <a16:creationId xmlns:a16="http://schemas.microsoft.com/office/drawing/2014/main" id="{997F12CD-9D5A-D99A-485A-882B3BBA84B3}"/>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188558990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14AF3-ECC7-83A1-7096-958846258268}"/>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5EB9B94C-99C4-5B83-3139-9D388DE9D012}"/>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97D29360-CE3D-8AA8-FE6F-26C62D3BE0B5}"/>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0F53EC5C-5B10-C92B-9D4A-77254A74AEE2}"/>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8D1F711B-282F-F3F4-F19E-2319AFD06BD6}"/>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3A808843-4255-86F7-5F3A-E2E5D4C6E130}"/>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AF817367-ED14-D935-6F6A-1C60329CB29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E601C9A-CAAE-B38F-CB79-92A2DB1B83B5}"/>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F0FB5EA2-6AC8-C245-3045-E3A4D95B1C9B}"/>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graphicFrame>
        <p:nvGraphicFramePr>
          <p:cNvPr id="7" name="Tabelle 6">
            <a:extLst>
              <a:ext uri="{FF2B5EF4-FFF2-40B4-BE49-F238E27FC236}">
                <a16:creationId xmlns:a16="http://schemas.microsoft.com/office/drawing/2014/main" id="{603B04F8-8FE8-776A-9BB9-C6D922793F17}"/>
              </a:ext>
            </a:extLst>
          </p:cNvPr>
          <p:cNvGraphicFramePr>
            <a:graphicFrameLocks noGrp="1"/>
          </p:cNvGraphicFramePr>
          <p:nvPr/>
        </p:nvGraphicFramePr>
        <p:xfrm>
          <a:off x="1049488" y="3361569"/>
          <a:ext cx="22405561" cy="6120681"/>
        </p:xfrm>
        <a:graphic>
          <a:graphicData uri="http://schemas.openxmlformats.org/drawingml/2006/table">
            <a:tbl>
              <a:tblPr firstRow="1" firstCol="1" lastRow="1" lastCol="1" bandRow="1" bandCol="1">
                <a:tableStyleId>{5940675A-B579-460E-94D1-54222C63F5DA}</a:tableStyleId>
              </a:tblPr>
              <a:tblGrid>
                <a:gridCol w="4320480">
                  <a:extLst>
                    <a:ext uri="{9D8B030D-6E8A-4147-A177-3AD203B41FA5}">
                      <a16:colId xmlns:a16="http://schemas.microsoft.com/office/drawing/2014/main" val="769839890"/>
                    </a:ext>
                  </a:extLst>
                </a:gridCol>
                <a:gridCol w="4536504">
                  <a:extLst>
                    <a:ext uri="{9D8B030D-6E8A-4147-A177-3AD203B41FA5}">
                      <a16:colId xmlns:a16="http://schemas.microsoft.com/office/drawing/2014/main" val="1989043337"/>
                    </a:ext>
                  </a:extLst>
                </a:gridCol>
                <a:gridCol w="3960440">
                  <a:extLst>
                    <a:ext uri="{9D8B030D-6E8A-4147-A177-3AD203B41FA5}">
                      <a16:colId xmlns:a16="http://schemas.microsoft.com/office/drawing/2014/main" val="3999938577"/>
                    </a:ext>
                  </a:extLst>
                </a:gridCol>
                <a:gridCol w="4824536">
                  <a:extLst>
                    <a:ext uri="{9D8B030D-6E8A-4147-A177-3AD203B41FA5}">
                      <a16:colId xmlns:a16="http://schemas.microsoft.com/office/drawing/2014/main" val="269648075"/>
                    </a:ext>
                  </a:extLst>
                </a:gridCol>
                <a:gridCol w="4763601">
                  <a:extLst>
                    <a:ext uri="{9D8B030D-6E8A-4147-A177-3AD203B41FA5}">
                      <a16:colId xmlns:a16="http://schemas.microsoft.com/office/drawing/2014/main" val="3085657365"/>
                    </a:ext>
                  </a:extLst>
                </a:gridCol>
              </a:tblGrid>
              <a:tr h="840093">
                <a:tc>
                  <a:txBody>
                    <a:bodyPr/>
                    <a:lstStyle/>
                    <a:p>
                      <a:pPr algn="ctr">
                        <a:buNone/>
                      </a:pPr>
                      <a:r>
                        <a:rPr lang="de-DE" sz="4000" b="1" dirty="0">
                          <a:effectLst/>
                          <a:latin typeface="Verdana" panose="020B0604030504040204" pitchFamily="34" charset="0"/>
                          <a:ea typeface="Verdana" panose="020B0604030504040204" pitchFamily="34" charset="0"/>
                          <a:cs typeface="Verdana" panose="020B0604030504040204" pitchFamily="34" charset="0"/>
                        </a:rPr>
                        <a:t> </a:t>
                      </a:r>
                    </a:p>
                  </a:txBody>
                  <a:tcPr marL="68580" marR="68580" marT="0" marB="0"/>
                </a:tc>
                <a:tc>
                  <a:txBody>
                    <a:bodyPr/>
                    <a:lstStyle/>
                    <a:p>
                      <a:pPr algn="ctr">
                        <a:buNone/>
                        <a:tabLst>
                          <a:tab pos="449580" algn="l"/>
                        </a:tabLst>
                      </a:pPr>
                      <a:r>
                        <a:rPr lang="de-DE" sz="4000" b="1" dirty="0">
                          <a:effectLst/>
                          <a:highlight>
                            <a:srgbClr val="FF0000"/>
                          </a:highlight>
                          <a:latin typeface="Verdana" panose="020B0604030504040204" pitchFamily="34" charset="0"/>
                          <a:ea typeface="Verdana" panose="020B0604030504040204" pitchFamily="34" charset="0"/>
                          <a:cs typeface="Verdana" panose="020B0604030504040204" pitchFamily="34" charset="0"/>
                        </a:rPr>
                        <a:t>Dominant</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buNone/>
                        <a:tabLst>
                          <a:tab pos="449580" algn="l"/>
                        </a:tabLst>
                      </a:pPr>
                      <a:r>
                        <a:rPr lang="de-DE" sz="4000" b="1" dirty="0">
                          <a:effectLst/>
                          <a:highlight>
                            <a:srgbClr val="FFFF00"/>
                          </a:highlight>
                          <a:latin typeface="Verdana" panose="020B0604030504040204" pitchFamily="34" charset="0"/>
                          <a:ea typeface="Verdana" panose="020B0604030504040204" pitchFamily="34" charset="0"/>
                          <a:cs typeface="Verdana" panose="020B0604030504040204" pitchFamily="34" charset="0"/>
                        </a:rPr>
                        <a:t>Initiativ</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buNone/>
                      </a:pPr>
                      <a:r>
                        <a:rPr lang="de-DE" sz="4000" b="1" dirty="0">
                          <a:effectLst/>
                          <a:highlight>
                            <a:srgbClr val="00FF00"/>
                          </a:highlight>
                          <a:latin typeface="Verdana" panose="020B0604030504040204" pitchFamily="34" charset="0"/>
                          <a:ea typeface="Verdana" panose="020B0604030504040204" pitchFamily="34" charset="0"/>
                          <a:cs typeface="Verdana" panose="020B0604030504040204" pitchFamily="34" charset="0"/>
                        </a:rPr>
                        <a:t>Stetig</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algn="ctr">
                        <a:buNone/>
                      </a:pPr>
                      <a:r>
                        <a:rPr lang="de-DE" sz="4000" b="1" dirty="0">
                          <a:effectLst/>
                          <a:highlight>
                            <a:srgbClr val="00FFFF"/>
                          </a:highlight>
                          <a:latin typeface="Verdana" panose="020B0604030504040204" pitchFamily="34" charset="0"/>
                          <a:ea typeface="Verdana" panose="020B0604030504040204" pitchFamily="34" charset="0"/>
                          <a:cs typeface="Verdana" panose="020B0604030504040204" pitchFamily="34" charset="0"/>
                        </a:rPr>
                        <a:t>Gewissenhaft</a:t>
                      </a:r>
                      <a:endParaRPr lang="de-DE" sz="40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val="1976459496"/>
                  </a:ext>
                </a:extLst>
              </a:tr>
              <a:tr h="1440161">
                <a:tc>
                  <a:txBody>
                    <a:bodyPr/>
                    <a:lstStyle/>
                    <a:p>
                      <a:pPr>
                        <a:buNone/>
                      </a:pPr>
                      <a:r>
                        <a:rPr lang="de-DE" sz="3600" b="1" dirty="0">
                          <a:effectLst/>
                          <a:latin typeface="Verdana" panose="020B0604030504040204" pitchFamily="34" charset="0"/>
                          <a:ea typeface="Verdana" panose="020B0604030504040204" pitchFamily="34" charset="0"/>
                          <a:cs typeface="Verdana" panose="020B0604030504040204" pitchFamily="34" charset="0"/>
                        </a:rPr>
                        <a:t>Ziele</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Ergebnisse, Beherrschen</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Kommunikation, Anerkennung</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Sicherheit, Harmonie</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Genauigkeit, Ordnung, Struktur</a:t>
                      </a:r>
                    </a:p>
                  </a:txBody>
                  <a:tcPr marL="68580" marR="68580" marT="0" marB="0"/>
                </a:tc>
                <a:extLst>
                  <a:ext uri="{0D108BD9-81ED-4DB2-BD59-A6C34878D82A}">
                    <a16:rowId xmlns:a16="http://schemas.microsoft.com/office/drawing/2014/main" val="297692471"/>
                  </a:ext>
                </a:extLst>
              </a:tr>
              <a:tr h="2160240">
                <a:tc>
                  <a:txBody>
                    <a:bodyPr/>
                    <a:lstStyle/>
                    <a:p>
                      <a:pPr>
                        <a:buNone/>
                      </a:pPr>
                      <a:r>
                        <a:rPr lang="de-DE" sz="3600" b="1" dirty="0">
                          <a:effectLst/>
                          <a:latin typeface="Verdana" panose="020B0604030504040204" pitchFamily="34" charset="0"/>
                          <a:ea typeface="Verdana" panose="020B0604030504040204" pitchFamily="34" charset="0"/>
                          <a:cs typeface="Verdana" panose="020B0604030504040204" pitchFamily="34" charset="0"/>
                        </a:rPr>
                        <a:t>Reagiert als Käufer auf</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Auswahl, Leistung, Neuheiten</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Empfehlungen, Komfort</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Zusicherungen, persönliche Aufmerksamkeit</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Qualität, Genauigkeit, Logik</a:t>
                      </a:r>
                    </a:p>
                  </a:txBody>
                  <a:tcPr marL="68580" marR="68580" marT="0" marB="0"/>
                </a:tc>
                <a:extLst>
                  <a:ext uri="{0D108BD9-81ED-4DB2-BD59-A6C34878D82A}">
                    <a16:rowId xmlns:a16="http://schemas.microsoft.com/office/drawing/2014/main" val="2963122903"/>
                  </a:ext>
                </a:extLst>
              </a:tr>
              <a:tr h="1680187">
                <a:tc>
                  <a:txBody>
                    <a:bodyPr/>
                    <a:lstStyle/>
                    <a:p>
                      <a:pPr>
                        <a:buNone/>
                      </a:pPr>
                      <a:r>
                        <a:rPr lang="de-DE" sz="3600" b="1" dirty="0">
                          <a:effectLst/>
                          <a:latin typeface="Verdana" panose="020B0604030504040204" pitchFamily="34" charset="0"/>
                          <a:ea typeface="Verdana" panose="020B0604030504040204" pitchFamily="34" charset="0"/>
                          <a:cs typeface="Verdana" panose="020B0604030504040204" pitchFamily="34" charset="0"/>
                        </a:rPr>
                        <a:t>Entscheidungs-findung</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Schnell</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emotional</a:t>
                      </a:r>
                    </a:p>
                  </a:txBody>
                  <a:tcPr marL="68580" marR="68580" marT="0" marB="0"/>
                </a:tc>
                <a:tc>
                  <a:txBody>
                    <a:bodyPr/>
                    <a:lstStyle/>
                    <a:p>
                      <a:pPr>
                        <a:buNone/>
                      </a:pPr>
                      <a:r>
                        <a:rPr lang="de-DE" sz="3200" b="1">
                          <a:effectLst/>
                          <a:latin typeface="Verdana" panose="020B0604030504040204" pitchFamily="34" charset="0"/>
                          <a:ea typeface="Verdana" panose="020B0604030504040204" pitchFamily="34" charset="0"/>
                          <a:cs typeface="Verdana" panose="020B0604030504040204" pitchFamily="34" charset="0"/>
                        </a:rPr>
                        <a:t>Bewusst, langsam</a:t>
                      </a:r>
                    </a:p>
                  </a:txBody>
                  <a:tcPr marL="68580" marR="68580" marT="0" marB="0"/>
                </a:tc>
                <a:tc>
                  <a:txBody>
                    <a:bodyPr/>
                    <a:lstStyle/>
                    <a:p>
                      <a:pPr>
                        <a:buNone/>
                      </a:pPr>
                      <a:r>
                        <a:rPr lang="de-DE" sz="3200" b="1" dirty="0">
                          <a:effectLst/>
                          <a:latin typeface="Verdana" panose="020B0604030504040204" pitchFamily="34" charset="0"/>
                          <a:ea typeface="Verdana" panose="020B0604030504040204" pitchFamily="34" charset="0"/>
                          <a:cs typeface="Verdana" panose="020B0604030504040204" pitchFamily="34" charset="0"/>
                        </a:rPr>
                        <a:t>Analytisch</a:t>
                      </a:r>
                    </a:p>
                  </a:txBody>
                  <a:tcPr marL="68580" marR="68580" marT="0" marB="0"/>
                </a:tc>
                <a:extLst>
                  <a:ext uri="{0D108BD9-81ED-4DB2-BD59-A6C34878D82A}">
                    <a16:rowId xmlns:a16="http://schemas.microsoft.com/office/drawing/2014/main" val="821401621"/>
                  </a:ext>
                </a:extLst>
              </a:tr>
            </a:tbl>
          </a:graphicData>
        </a:graphic>
      </p:graphicFrame>
      <p:sp>
        <p:nvSpPr>
          <p:cNvPr id="8" name="Fußzeilenplatzhalter 3">
            <a:extLst>
              <a:ext uri="{FF2B5EF4-FFF2-40B4-BE49-F238E27FC236}">
                <a16:creationId xmlns:a16="http://schemas.microsoft.com/office/drawing/2014/main" id="{C4C944DB-5CC5-EC55-53BF-C6D2000B3E0B}"/>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258474593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80195-9304-9214-FD61-D6B6F4110B33}"/>
            </a:ext>
          </a:extLst>
        </p:cNvPr>
        <p:cNvGrpSpPr/>
        <p:nvPr/>
      </p:nvGrpSpPr>
      <p:grpSpPr>
        <a:xfrm>
          <a:off x="0" y="0"/>
          <a:ext cx="0" cy="0"/>
          <a:chOff x="0" y="0"/>
          <a:chExt cx="0" cy="0"/>
        </a:xfrm>
      </p:grpSpPr>
      <p:sp>
        <p:nvSpPr>
          <p:cNvPr id="1871" name="betaConcept">
            <a:extLst>
              <a:ext uri="{FF2B5EF4-FFF2-40B4-BE49-F238E27FC236}">
                <a16:creationId xmlns:a16="http://schemas.microsoft.com/office/drawing/2014/main" id="{0CF9E462-28D8-6997-B26D-FBC39939046F}"/>
              </a:ext>
            </a:extLst>
          </p:cNvPr>
          <p:cNvSpPr txBox="1"/>
          <p:nvPr/>
        </p:nvSpPr>
        <p:spPr>
          <a:xfrm>
            <a:off x="21858588" y="12755081"/>
            <a:ext cx="2452048" cy="76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872" name="academy">
            <a:extLst>
              <a:ext uri="{FF2B5EF4-FFF2-40B4-BE49-F238E27FC236}">
                <a16:creationId xmlns:a16="http://schemas.microsoft.com/office/drawing/2014/main" id="{3F1C69EE-FF59-0148-93EF-DCAB65CBA455}"/>
              </a:ext>
            </a:extLst>
          </p:cNvPr>
          <p:cNvSpPr txBox="1"/>
          <p:nvPr/>
        </p:nvSpPr>
        <p:spPr>
          <a:xfrm>
            <a:off x="22422770" y="13209897"/>
            <a:ext cx="1882486" cy="507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873" name="pasted-image.png" descr="pasted-image.png">
            <a:extLst>
              <a:ext uri="{FF2B5EF4-FFF2-40B4-BE49-F238E27FC236}">
                <a16:creationId xmlns:a16="http://schemas.microsoft.com/office/drawing/2014/main" id="{50DB21C6-8C8D-08D2-731F-B7F09E3C5234}"/>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5F748F5C-0E60-0D32-3B28-9700CAA8D783}"/>
              </a:ext>
            </a:extLst>
          </p:cNvPr>
          <p:cNvGrpSpPr/>
          <p:nvPr/>
        </p:nvGrpSpPr>
        <p:grpSpPr>
          <a:xfrm>
            <a:off x="288033" y="-198784"/>
            <a:ext cx="24384000" cy="2114039"/>
            <a:chOff x="0" y="-360698"/>
            <a:chExt cx="24384000" cy="2114039"/>
          </a:xfrm>
        </p:grpSpPr>
        <p:sp>
          <p:nvSpPr>
            <p:cNvPr id="3" name="Rechteck">
              <a:extLst>
                <a:ext uri="{FF2B5EF4-FFF2-40B4-BE49-F238E27FC236}">
                  <a16:creationId xmlns:a16="http://schemas.microsoft.com/office/drawing/2014/main" id="{60F26767-5EA9-5AEE-5172-60D118F215ED}"/>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F5AF9797-F6FD-F35C-61C1-CEA0FF1A4CED}"/>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6509158B-9E06-EF3A-DA77-3CCB54442F76}"/>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0E8053A9-C1D7-A3DE-206A-A713E7819B67}"/>
              </a:ext>
            </a:extLst>
          </p:cNvPr>
          <p:cNvSpPr txBox="1"/>
          <p:nvPr/>
        </p:nvSpPr>
        <p:spPr>
          <a:xfrm>
            <a:off x="2261564" y="-11468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Kunden lesen </a:t>
            </a:r>
            <a:r>
              <a:rPr lang="de-DE" sz="4000" dirty="0"/>
              <a:t>im Überblick</a:t>
            </a:r>
            <a:endParaRPr sz="4000" dirty="0"/>
          </a:p>
        </p:txBody>
      </p:sp>
      <p:sp>
        <p:nvSpPr>
          <p:cNvPr id="7" name="Abgerundetes Rechteck 6">
            <a:extLst>
              <a:ext uri="{FF2B5EF4-FFF2-40B4-BE49-F238E27FC236}">
                <a16:creationId xmlns:a16="http://schemas.microsoft.com/office/drawing/2014/main" id="{D064F9B0-F9A5-588A-B456-B5192C3D5BE9}"/>
              </a:ext>
            </a:extLst>
          </p:cNvPr>
          <p:cNvSpPr/>
          <p:nvPr/>
        </p:nvSpPr>
        <p:spPr>
          <a:xfrm>
            <a:off x="981621" y="7590384"/>
            <a:ext cx="10956287" cy="4679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Systematisch präsentieren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Agenda nutzen, top vorbereitet sein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Abgestimmte Vorabinformationen geben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Nicht „menscheln“, es geht um Fakten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Aufbereitete Daten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Messbare Vorteile herausarbeiten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Fakten auf den Punkt bringen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Niemals Nebenthemen eröffnen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Konkreten Entscheidungstermin vereinbaren</a:t>
            </a:r>
          </a:p>
        </p:txBody>
      </p:sp>
      <p:sp>
        <p:nvSpPr>
          <p:cNvPr id="12" name="Abgerundetes Rechteck 11">
            <a:extLst>
              <a:ext uri="{FF2B5EF4-FFF2-40B4-BE49-F238E27FC236}">
                <a16:creationId xmlns:a16="http://schemas.microsoft.com/office/drawing/2014/main" id="{16479C66-C8DB-ADB5-7590-5745C52346B1}"/>
              </a:ext>
            </a:extLst>
          </p:cNvPr>
          <p:cNvSpPr/>
          <p:nvPr/>
        </p:nvSpPr>
        <p:spPr>
          <a:xfrm>
            <a:off x="947681" y="2521988"/>
            <a:ext cx="10956287" cy="467927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Imagegewinn ermöglichen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Klare, knackige Aussagen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Präzise argumentieren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Fakten, Schwerpunkte, aber keine Details</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Wahlmöglichkeiten lassen (max. 2-3)</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Zuverlässig beweisen</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„Bis ... ist das für Sie erledigt.“</a:t>
            </a:r>
            <a:endParaRPr lang="de-DE" sz="3200" dirty="0">
              <a:effectLst/>
              <a:latin typeface="Times New Roman" panose="02020603050405020304" pitchFamily="18" charset="0"/>
              <a:ea typeface="Times New Roman" panose="02020603050405020304" pitchFamily="18" charset="0"/>
            </a:endParaRPr>
          </a:p>
          <a:p>
            <a:pPr marL="342900" lvl="0" indent="-342900" algn="l">
              <a:buFont typeface="Symbol" pitchFamily="2" charset="2"/>
              <a:buChar char=""/>
            </a:pPr>
            <a:r>
              <a:rPr lang="de-DE" sz="3200" dirty="0">
                <a:effectLst/>
                <a:latin typeface="Verdana" panose="020B0604030504040204" pitchFamily="34" charset="0"/>
                <a:ea typeface="Times New Roman" panose="02020603050405020304" pitchFamily="18" charset="0"/>
              </a:rPr>
              <a:t>Kurz fassen</a:t>
            </a:r>
            <a:endParaRPr lang="de-DE" sz="3200" dirty="0">
              <a:effectLst/>
              <a:latin typeface="Times New Roman" panose="02020603050405020304" pitchFamily="18" charset="0"/>
              <a:ea typeface="Times New Roman" panose="02020603050405020304" pitchFamily="18" charset="0"/>
            </a:endParaRPr>
          </a:p>
        </p:txBody>
      </p:sp>
      <p:sp>
        <p:nvSpPr>
          <p:cNvPr id="13" name="Abgerundetes Rechteck 12">
            <a:extLst>
              <a:ext uri="{FF2B5EF4-FFF2-40B4-BE49-F238E27FC236}">
                <a16:creationId xmlns:a16="http://schemas.microsoft.com/office/drawing/2014/main" id="{B429CC01-452F-E42A-39F4-050C2F7FDC6F}"/>
              </a:ext>
            </a:extLst>
          </p:cNvPr>
          <p:cNvSpPr/>
          <p:nvPr/>
        </p:nvSpPr>
        <p:spPr>
          <a:xfrm>
            <a:off x="12393790" y="7578080"/>
            <a:ext cx="11305256" cy="46099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Vertrauen/gemeinsame Basis schaffen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Zuverlässigkeit demonstrieren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Menschliche Ansprechpartner nennen (keine Hotlines, er braucht „Gesichter“)</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Alle relevanten Infos geben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Zusammenhänge besprechen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Bedeutung der Entscheidung für andere (Kollegen/Firma/Kunden) betonen</a:t>
            </a:r>
          </a:p>
          <a:p>
            <a:pPr marL="342900" lvl="0" indent="-342900" algn="l">
              <a:buFont typeface="Arial" panose="020B0604020202020204" pitchFamily="34" charset="0"/>
              <a:buChar char="•"/>
              <a:tabLst>
                <a:tab pos="457200" algn="l"/>
              </a:tabLst>
            </a:pPr>
            <a:r>
              <a:rPr lang="de-DE" sz="3200" dirty="0">
                <a:effectLst/>
                <a:latin typeface="Verdana" panose="020B0604030504040204" pitchFamily="34" charset="0"/>
                <a:ea typeface="Times New Roman" panose="02020603050405020304" pitchFamily="18" charset="0"/>
                <a:cs typeface="Times New Roman" panose="02020603050405020304" pitchFamily="18" charset="0"/>
              </a:rPr>
              <a:t>Empfehlungen nutzen</a:t>
            </a:r>
          </a:p>
        </p:txBody>
      </p:sp>
      <p:sp>
        <p:nvSpPr>
          <p:cNvPr id="14" name="Abgerundetes Rechteck 13">
            <a:extLst>
              <a:ext uri="{FF2B5EF4-FFF2-40B4-BE49-F238E27FC236}">
                <a16:creationId xmlns:a16="http://schemas.microsoft.com/office/drawing/2014/main" id="{1D4371BB-F50D-6AF7-5477-89A7E16E27D5}"/>
              </a:ext>
            </a:extLst>
          </p:cNvPr>
          <p:cNvSpPr/>
          <p:nvPr/>
        </p:nvSpPr>
        <p:spPr>
          <a:xfrm>
            <a:off x="12394153" y="2598736"/>
            <a:ext cx="10956286" cy="46099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Ihn/seine Firma loben/anerkennen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Bühne geben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Keine Details, reine Nutzensprache</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Stichworte liefern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Viel fragen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Produkte/Lösungen müssen sexy, neu, toll sein und den Kunden strahlen lassen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a:p>
            <a:pPr marL="342900" lvl="0" indent="-342900" algn="l">
              <a:buFont typeface="Arial" panose="020B0604020202020204" pitchFamily="34" charset="0"/>
              <a:buChar char="•"/>
              <a:tabLst>
                <a:tab pos="457200" algn="l"/>
              </a:tabLst>
            </a:pPr>
            <a:r>
              <a:rPr lang="de-DE" sz="3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Geben Sie ihm die Chance sich alles selbst zu verkaufen</a:t>
            </a:r>
            <a:endParaRPr lang="de-DE" sz="3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8" name="Fußzeilenplatzhalter 3">
            <a:extLst>
              <a:ext uri="{FF2B5EF4-FFF2-40B4-BE49-F238E27FC236}">
                <a16:creationId xmlns:a16="http://schemas.microsoft.com/office/drawing/2014/main" id="{800CB933-B509-B080-2350-2FD704949226}"/>
              </a:ext>
            </a:extLst>
          </p:cNvPr>
          <p:cNvSpPr txBox="1">
            <a:spLocks noChangeArrowheads="1"/>
          </p:cNvSpPr>
          <p:nvPr/>
        </p:nvSpPr>
        <p:spPr bwMode="auto">
          <a:xfrm rot="16200000">
            <a:off x="-1223462" y="11127048"/>
            <a:ext cx="2984500"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ct val="25000"/>
              </a:spcBef>
              <a:spcAft>
                <a:spcPct val="25000"/>
              </a:spcAft>
              <a:buClrTx/>
              <a:buSzTx/>
              <a:buFontTx/>
              <a:buNone/>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1pPr>
            <a:lvl2pPr marL="742950" marR="0" indent="-285750" algn="ctr" defTabSz="821531" rtl="0" fontAlgn="auto" latinLnBrk="0" hangingPunct="0">
              <a:lnSpc>
                <a:spcPct val="100000"/>
              </a:lnSpc>
              <a:spcBef>
                <a:spcPct val="25000"/>
              </a:spcBef>
              <a:spcAft>
                <a:spcPct val="25000"/>
              </a:spcAft>
              <a:buClr>
                <a:srgbClr val="FF9900"/>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2pPr>
            <a:lvl3pPr marL="1143000" marR="0" indent="-228600" algn="ctr" defTabSz="821531" rtl="0" fontAlgn="auto" latinLnBrk="0" hangingPunct="0">
              <a:lnSpc>
                <a:spcPct val="100000"/>
              </a:lnSpc>
              <a:spcBef>
                <a:spcPts val="0"/>
              </a:spcBef>
              <a:spcAft>
                <a:spcPct val="25000"/>
              </a:spcAft>
              <a:buClr>
                <a:srgbClr val="000066"/>
              </a:buClr>
              <a:buSzPct val="125000"/>
              <a:buFont typeface="Arial" panose="020B0604020202020204" pitchFamily="34" charset="0"/>
              <a:buChar char="•"/>
              <a:tabLst/>
              <a:defRPr kumimoji="0" sz="1600" b="0" i="0" u="none" strike="noStrike" cap="none" spc="0" normalizeH="0" baseline="0">
                <a:ln>
                  <a:noFill/>
                </a:ln>
                <a:solidFill>
                  <a:schemeClr val="tx1"/>
                </a:solidFill>
                <a:effectLst/>
                <a:uFillTx/>
                <a:latin typeface="Arial" panose="020B0604020202020204" pitchFamily="34" charset="0"/>
                <a:ea typeface="+mn-ea"/>
                <a:cs typeface="+mn-cs"/>
                <a:sym typeface="Helvetica Light"/>
              </a:defRPr>
            </a:lvl3pPr>
            <a:lvl4pPr marL="1600200" marR="0" indent="-228600" algn="ctr" defTabSz="821531" rtl="0" fontAlgn="auto" latinLnBrk="0" hangingPunct="0">
              <a:lnSpc>
                <a:spcPct val="100000"/>
              </a:lnSpc>
              <a:spcBef>
                <a:spcPct val="20000"/>
              </a:spcBef>
              <a:spcAft>
                <a:spcPts val="0"/>
              </a:spcAft>
              <a:buClrTx/>
              <a:buSzPct val="125000"/>
              <a:buFontTx/>
              <a:buChar char="•"/>
              <a:tabLst/>
              <a:defRPr kumimoji="0" sz="1600" b="0" i="0" u="none" strike="noStrike" cap="none" spc="0" normalizeH="0" baseline="0">
                <a:ln>
                  <a:noFill/>
                </a:ln>
                <a:solidFill>
                  <a:srgbClr val="000066"/>
                </a:solidFill>
                <a:effectLst/>
                <a:uFillTx/>
                <a:latin typeface="Arial" panose="020B0604020202020204" pitchFamily="34" charset="0"/>
                <a:ea typeface="+mn-ea"/>
                <a:cs typeface="+mn-cs"/>
                <a:sym typeface="Helvetica Light"/>
              </a:defRPr>
            </a:lvl4pPr>
            <a:lvl5pPr marL="2057400" marR="0" indent="-228600" algn="ctr" defTabSz="821531" rtl="0" fontAlgn="auto" latinLnBrk="0" hangingPunct="0">
              <a:lnSpc>
                <a:spcPct val="100000"/>
              </a:lnSpc>
              <a:spcBef>
                <a:spcPct val="20000"/>
              </a:spcBef>
              <a:spcAft>
                <a:spcPts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5pPr>
            <a:lvl6pPr marL="25146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6pPr>
            <a:lvl7pPr marL="29718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7pPr>
            <a:lvl8pPr marL="34290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8pPr>
            <a:lvl9pPr marL="3886200" marR="0" indent="-228600" algn="ctr" defTabSz="821531" rtl="0" eaLnBrk="0" fontAlgn="base" latinLnBrk="0" hangingPunct="0">
              <a:lnSpc>
                <a:spcPct val="100000"/>
              </a:lnSpc>
              <a:spcBef>
                <a:spcPct val="20000"/>
              </a:spcBef>
              <a:spcAft>
                <a:spcPct val="0"/>
              </a:spcAft>
              <a:buClrTx/>
              <a:buSzTx/>
              <a:buFontTx/>
              <a:buChar char="»"/>
              <a:tabLst/>
              <a:defRPr kumimoji="0" sz="2000" b="0" i="0" u="none" strike="noStrike" cap="none" spc="0" normalizeH="0" baseline="0">
                <a:ln>
                  <a:noFill/>
                </a:ln>
                <a:solidFill>
                  <a:schemeClr val="tx1"/>
                </a:solidFill>
                <a:effectLst/>
                <a:uFillTx/>
                <a:latin typeface="Times" pitchFamily="18" charset="0"/>
                <a:ea typeface="+mn-ea"/>
                <a:cs typeface="+mn-cs"/>
                <a:sym typeface="Helvetica Light"/>
              </a:defRPr>
            </a:lvl9pPr>
          </a:lstStyle>
          <a:p>
            <a:pPr eaLnBrk="0">
              <a:spcBef>
                <a:spcPct val="0"/>
              </a:spcBef>
              <a:spcAft>
                <a:spcPct val="0"/>
              </a:spcAft>
            </a:pPr>
            <a:r>
              <a:rPr lang="de-DE" altLang="de-DE" sz="600" dirty="0">
                <a:solidFill>
                  <a:srgbClr val="000066"/>
                </a:solidFill>
                <a:cs typeface="Arial" panose="020B0604020202020204" pitchFamily="34" charset="0"/>
              </a:rPr>
              <a:t>© Management Partner GmbH 2008 / 29.09. / WS1 / UK</a:t>
            </a:r>
          </a:p>
        </p:txBody>
      </p:sp>
    </p:spTree>
    <p:extLst>
      <p:ext uri="{BB962C8B-B14F-4D97-AF65-F5344CB8AC3E}">
        <p14:creationId xmlns:p14="http://schemas.microsoft.com/office/powerpoint/2010/main" val="37259933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3" name="AUFBAU DER FRAGEN"/>
          <p:cNvSpPr txBox="1"/>
          <p:nvPr/>
        </p:nvSpPr>
        <p:spPr>
          <a:xfrm>
            <a:off x="2013734" y="3321942"/>
            <a:ext cx="21184196" cy="106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457200">
              <a:defRPr sz="6000" b="1">
                <a:solidFill>
                  <a:srgbClr val="FFFFFF"/>
                </a:solidFill>
                <a:latin typeface="Verdana"/>
                <a:ea typeface="Verdana"/>
                <a:cs typeface="Verdana"/>
                <a:sym typeface="Verdana"/>
              </a:defRPr>
            </a:lvl1pPr>
          </a:lstStyle>
          <a:p>
            <a:r>
              <a:t>AUFBAU DER FRAGEN</a:t>
            </a:r>
          </a:p>
        </p:txBody>
      </p:sp>
      <p:grpSp>
        <p:nvGrpSpPr>
          <p:cNvPr id="2" name="Gruppieren 1">
            <a:extLst>
              <a:ext uri="{FF2B5EF4-FFF2-40B4-BE49-F238E27FC236}">
                <a16:creationId xmlns:a16="http://schemas.microsoft.com/office/drawing/2014/main" id="{10CAF6B1-390D-8C06-A768-B3D0D2A44411}"/>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2FBE526F-7583-F5C7-0438-E69CBC2B9900}"/>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197987DD-65D3-4D90-E572-25DCBA23BFFA}"/>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FC80815C-56CA-2C1E-529B-A25F0D14E87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E8C9B893-5362-245F-707D-072AAC450486}"/>
              </a:ext>
            </a:extLst>
          </p:cNvPr>
          <p:cNvSpPr txBox="1"/>
          <p:nvPr/>
        </p:nvSpPr>
        <p:spPr>
          <a:xfrm>
            <a:off x="1314554" y="-86353"/>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CHECKLISTE TELEFONIE</a:t>
            </a:r>
            <a:endParaRPr dirty="0"/>
          </a:p>
        </p:txBody>
      </p:sp>
      <p:grpSp>
        <p:nvGrpSpPr>
          <p:cNvPr id="7" name="Gruppieren">
            <a:extLst>
              <a:ext uri="{FF2B5EF4-FFF2-40B4-BE49-F238E27FC236}">
                <a16:creationId xmlns:a16="http://schemas.microsoft.com/office/drawing/2014/main" id="{B787EA37-0CC5-58E3-A0C0-B93BAC2AB379}"/>
              </a:ext>
            </a:extLst>
          </p:cNvPr>
          <p:cNvGrpSpPr/>
          <p:nvPr/>
        </p:nvGrpSpPr>
        <p:grpSpPr>
          <a:xfrm>
            <a:off x="21134455" y="12755081"/>
            <a:ext cx="3176181" cy="961839"/>
            <a:chOff x="0" y="0"/>
            <a:chExt cx="3176180" cy="961838"/>
          </a:xfrm>
        </p:grpSpPr>
        <p:sp>
          <p:nvSpPr>
            <p:cNvPr id="8" name="betaConcept">
              <a:extLst>
                <a:ext uri="{FF2B5EF4-FFF2-40B4-BE49-F238E27FC236}">
                  <a16:creationId xmlns:a16="http://schemas.microsoft.com/office/drawing/2014/main" id="{96EDC0CB-FB78-1D1B-F570-3A3B4DEB943B}"/>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9" name="academy">
              <a:extLst>
                <a:ext uri="{FF2B5EF4-FFF2-40B4-BE49-F238E27FC236}">
                  <a16:creationId xmlns:a16="http://schemas.microsoft.com/office/drawing/2014/main" id="{E793BA81-7090-4608-B49C-65624197675A}"/>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99DDD5F6-B923-1525-1608-A2393BFF4AD6}"/>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45059AA2-81D0-7350-28B8-1A349A36B049}"/>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graphicFrame>
        <p:nvGraphicFramePr>
          <p:cNvPr id="12" name="Tabelle 11">
            <a:extLst>
              <a:ext uri="{FF2B5EF4-FFF2-40B4-BE49-F238E27FC236}">
                <a16:creationId xmlns:a16="http://schemas.microsoft.com/office/drawing/2014/main" id="{C48FAC77-6BF9-6290-8EBB-BF3D93485141}"/>
              </a:ext>
            </a:extLst>
          </p:cNvPr>
          <p:cNvGraphicFramePr>
            <a:graphicFrameLocks noGrp="1"/>
          </p:cNvGraphicFramePr>
          <p:nvPr/>
        </p:nvGraphicFramePr>
        <p:xfrm>
          <a:off x="1314554" y="3264170"/>
          <a:ext cx="21842821" cy="8066401"/>
        </p:xfrm>
        <a:graphic>
          <a:graphicData uri="http://schemas.openxmlformats.org/drawingml/2006/table">
            <a:tbl>
              <a:tblPr firstRow="1" bandRow="1">
                <a:tableStyleId>{5940675A-B579-460E-94D1-54222C63F5DA}</a:tableStyleId>
              </a:tblPr>
              <a:tblGrid>
                <a:gridCol w="1240015">
                  <a:extLst>
                    <a:ext uri="{9D8B030D-6E8A-4147-A177-3AD203B41FA5}">
                      <a16:colId xmlns:a16="http://schemas.microsoft.com/office/drawing/2014/main" val="715336247"/>
                    </a:ext>
                  </a:extLst>
                </a:gridCol>
                <a:gridCol w="20602806">
                  <a:extLst>
                    <a:ext uri="{9D8B030D-6E8A-4147-A177-3AD203B41FA5}">
                      <a16:colId xmlns:a16="http://schemas.microsoft.com/office/drawing/2014/main" val="2017331463"/>
                    </a:ext>
                  </a:extLst>
                </a:gridCol>
              </a:tblGrid>
              <a:tr h="0">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dirty="0">
                        <a:solidFill>
                          <a:schemeClr val="accent2"/>
                        </a:solidFill>
                        <a:effectLst/>
                        <a:latin typeface="Zapf Dingbats"/>
                      </a:endParaRPr>
                    </a:p>
                  </a:txBody>
                  <a:tcPr marT="36000"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Zeiten zum telefonieren blocken - mindestens 1/2 Std. am Stück</a:t>
                      </a:r>
                      <a:endParaRPr lang="de-DE" sz="4000" dirty="0">
                        <a:effectLst/>
                      </a:endParaRPr>
                    </a:p>
                  </a:txBody>
                  <a:tcPr anchor="ctr"/>
                </a:tc>
                <a:extLst>
                  <a:ext uri="{0D108BD9-81ED-4DB2-BD59-A6C34878D82A}">
                    <a16:rowId xmlns:a16="http://schemas.microsoft.com/office/drawing/2014/main" val="1261800443"/>
                  </a:ext>
                </a:extLst>
              </a:tr>
              <a:tr h="1035241">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sz="6000" dirty="0">
                        <a:effectLst/>
                        <a:latin typeface="Apple Color Emoji" pitchFamily="2" charset="0"/>
                      </a:endParaRPr>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hierzu ggfls. Kollegen um Unterstützung bitten - (eine Hand …)</a:t>
                      </a:r>
                      <a:endParaRPr lang="de-DE" sz="4000" dirty="0">
                        <a:effectLst/>
                      </a:endParaRPr>
                    </a:p>
                  </a:txBody>
                  <a:tcPr anchor="ctr"/>
                </a:tc>
                <a:extLst>
                  <a:ext uri="{0D108BD9-81ED-4DB2-BD59-A6C34878D82A}">
                    <a16:rowId xmlns:a16="http://schemas.microsoft.com/office/drawing/2014/main" val="3315471229"/>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Listen abtelefonieren - statt Einzeltelefonate</a:t>
                      </a:r>
                      <a:endParaRPr lang="de-DE" sz="4000" dirty="0">
                        <a:effectLst/>
                      </a:endParaRPr>
                    </a:p>
                  </a:txBody>
                  <a:tcPr anchor="ctr"/>
                </a:tc>
                <a:extLst>
                  <a:ext uri="{0D108BD9-81ED-4DB2-BD59-A6C34878D82A}">
                    <a16:rowId xmlns:a16="http://schemas.microsoft.com/office/drawing/2014/main" val="3262813168"/>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Reihenfolge der Telefonate definieren -  Selektion (</a:t>
                      </a: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low-hanging-fruits</a:t>
                      </a: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a:t>
                      </a:r>
                      <a:endParaRPr lang="de-DE" sz="4000" dirty="0">
                        <a:effectLst/>
                      </a:endParaRPr>
                    </a:p>
                  </a:txBody>
                  <a:tcPr anchor="ctr"/>
                </a:tc>
                <a:extLst>
                  <a:ext uri="{0D108BD9-81ED-4DB2-BD59-A6C34878D82A}">
                    <a16:rowId xmlns:a16="http://schemas.microsoft.com/office/drawing/2014/main" val="1042819350"/>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nach persönlichem Leitfaden arbeiten - strukturiert bleiben</a:t>
                      </a:r>
                      <a:endParaRPr lang="de-DE" sz="4000" dirty="0">
                        <a:effectLst/>
                      </a:endParaRPr>
                    </a:p>
                  </a:txBody>
                  <a:tcPr anchor="ctr"/>
                </a:tc>
                <a:extLst>
                  <a:ext uri="{0D108BD9-81ED-4DB2-BD59-A6C34878D82A}">
                    <a16:rowId xmlns:a16="http://schemas.microsoft.com/office/drawing/2014/main" val="3711868985"/>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Einwandbehandlungen</a:t>
                      </a: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 parat haben - Sicherheit mitnehmen</a:t>
                      </a:r>
                      <a:endParaRPr lang="de-DE" sz="4000" dirty="0">
                        <a:effectLst/>
                      </a:endParaRPr>
                    </a:p>
                  </a:txBody>
                  <a:tcPr anchor="ctr"/>
                </a:tc>
                <a:extLst>
                  <a:ext uri="{0D108BD9-81ED-4DB2-BD59-A6C34878D82A}">
                    <a16:rowId xmlns:a16="http://schemas.microsoft.com/office/drawing/2014/main" val="495855876"/>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Sales </a:t>
                      </a: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Success</a:t>
                      </a: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 Tabelle nutzen - Erfolg planbar machen</a:t>
                      </a:r>
                      <a:endParaRPr lang="de-DE" sz="4000" dirty="0">
                        <a:effectLst/>
                      </a:endParaRPr>
                    </a:p>
                  </a:txBody>
                  <a:tcPr anchor="ctr"/>
                </a:tc>
                <a:extLst>
                  <a:ext uri="{0D108BD9-81ED-4DB2-BD59-A6C34878D82A}">
                    <a16:rowId xmlns:a16="http://schemas.microsoft.com/office/drawing/2014/main" val="4035909761"/>
                  </a:ext>
                </a:extLst>
              </a:tr>
              <a:tr h="761691">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Daten pflegen – Info Plus</a:t>
                      </a:r>
                      <a:endParaRPr lang="de-DE" sz="4000" dirty="0">
                        <a:effectLst/>
                      </a:endParaRPr>
                    </a:p>
                  </a:txBody>
                  <a:tcPr anchor="ctr"/>
                </a:tc>
                <a:extLst>
                  <a:ext uri="{0D108BD9-81ED-4DB2-BD59-A6C34878D82A}">
                    <a16:rowId xmlns:a16="http://schemas.microsoft.com/office/drawing/2014/main" val="1284101326"/>
                  </a:ext>
                </a:extLst>
              </a:tr>
            </a:tbl>
          </a:graphicData>
        </a:graphic>
      </p:graphicFrame>
      <p:sp>
        <p:nvSpPr>
          <p:cNvPr id="13" name="Textfeld 12">
            <a:extLst>
              <a:ext uri="{FF2B5EF4-FFF2-40B4-BE49-F238E27FC236}">
                <a16:creationId xmlns:a16="http://schemas.microsoft.com/office/drawing/2014/main" id="{BE4C4EA9-C764-A52B-409B-5F399239295C}"/>
              </a:ext>
            </a:extLst>
          </p:cNvPr>
          <p:cNvSpPr txBox="1"/>
          <p:nvPr/>
        </p:nvSpPr>
        <p:spPr>
          <a:xfrm>
            <a:off x="1438127" y="3368680"/>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4" name="Textfeld 13">
            <a:extLst>
              <a:ext uri="{FF2B5EF4-FFF2-40B4-BE49-F238E27FC236}">
                <a16:creationId xmlns:a16="http://schemas.microsoft.com/office/drawing/2014/main" id="{0972EABE-0A5C-90C1-D31F-3843A679BE22}"/>
              </a:ext>
            </a:extLst>
          </p:cNvPr>
          <p:cNvSpPr txBox="1"/>
          <p:nvPr/>
        </p:nvSpPr>
        <p:spPr>
          <a:xfrm>
            <a:off x="1417850" y="4391918"/>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5" name="Textfeld 14">
            <a:extLst>
              <a:ext uri="{FF2B5EF4-FFF2-40B4-BE49-F238E27FC236}">
                <a16:creationId xmlns:a16="http://schemas.microsoft.com/office/drawing/2014/main" id="{8410D52D-BBF5-AB73-619E-2DDABB815E25}"/>
              </a:ext>
            </a:extLst>
          </p:cNvPr>
          <p:cNvSpPr txBox="1"/>
          <p:nvPr/>
        </p:nvSpPr>
        <p:spPr>
          <a:xfrm>
            <a:off x="1483474" y="5409930"/>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6" name="Textfeld 15">
            <a:extLst>
              <a:ext uri="{FF2B5EF4-FFF2-40B4-BE49-F238E27FC236}">
                <a16:creationId xmlns:a16="http://schemas.microsoft.com/office/drawing/2014/main" id="{0949F32E-19B4-7DB9-38ED-7A69B5A127E0}"/>
              </a:ext>
            </a:extLst>
          </p:cNvPr>
          <p:cNvSpPr txBox="1"/>
          <p:nvPr/>
        </p:nvSpPr>
        <p:spPr>
          <a:xfrm>
            <a:off x="1463197" y="6433168"/>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7" name="Textfeld 16">
            <a:extLst>
              <a:ext uri="{FF2B5EF4-FFF2-40B4-BE49-F238E27FC236}">
                <a16:creationId xmlns:a16="http://schemas.microsoft.com/office/drawing/2014/main" id="{AF18C779-8C36-FFE7-9522-68C65FFCFFD3}"/>
              </a:ext>
            </a:extLst>
          </p:cNvPr>
          <p:cNvSpPr txBox="1"/>
          <p:nvPr/>
        </p:nvSpPr>
        <p:spPr>
          <a:xfrm>
            <a:off x="1458404" y="7422997"/>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8" name="Textfeld 17">
            <a:extLst>
              <a:ext uri="{FF2B5EF4-FFF2-40B4-BE49-F238E27FC236}">
                <a16:creationId xmlns:a16="http://schemas.microsoft.com/office/drawing/2014/main" id="{E07AAE29-BECE-0B09-0402-05FC86DB9A12}"/>
              </a:ext>
            </a:extLst>
          </p:cNvPr>
          <p:cNvSpPr txBox="1"/>
          <p:nvPr/>
        </p:nvSpPr>
        <p:spPr>
          <a:xfrm>
            <a:off x="1438127" y="8446235"/>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9" name="Textfeld 18">
            <a:extLst>
              <a:ext uri="{FF2B5EF4-FFF2-40B4-BE49-F238E27FC236}">
                <a16:creationId xmlns:a16="http://schemas.microsoft.com/office/drawing/2014/main" id="{4B6C3CA9-BE29-14C6-A820-DFCD7D14F40D}"/>
              </a:ext>
            </a:extLst>
          </p:cNvPr>
          <p:cNvSpPr txBox="1"/>
          <p:nvPr/>
        </p:nvSpPr>
        <p:spPr>
          <a:xfrm>
            <a:off x="1486196" y="9397801"/>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20" name="Textfeld 19">
            <a:extLst>
              <a:ext uri="{FF2B5EF4-FFF2-40B4-BE49-F238E27FC236}">
                <a16:creationId xmlns:a16="http://schemas.microsoft.com/office/drawing/2014/main" id="{1AABD353-AA3A-7933-5020-AE48AC4435D3}"/>
              </a:ext>
            </a:extLst>
          </p:cNvPr>
          <p:cNvSpPr txBox="1"/>
          <p:nvPr/>
        </p:nvSpPr>
        <p:spPr>
          <a:xfrm>
            <a:off x="1465919" y="10421039"/>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Tree>
    <p:extLst>
      <p:ext uri="{BB962C8B-B14F-4D97-AF65-F5344CB8AC3E}">
        <p14:creationId xmlns:p14="http://schemas.microsoft.com/office/powerpoint/2010/main" val="281511435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765E-C85F-899A-5508-755AE5A02D87}"/>
            </a:ext>
          </a:extLst>
        </p:cNvPr>
        <p:cNvGrpSpPr/>
        <p:nvPr/>
      </p:nvGrpSpPr>
      <p:grpSpPr>
        <a:xfrm>
          <a:off x="0" y="0"/>
          <a:ext cx="0" cy="0"/>
          <a:chOff x="0" y="0"/>
          <a:chExt cx="0" cy="0"/>
        </a:xfrm>
      </p:grpSpPr>
      <p:sp>
        <p:nvSpPr>
          <p:cNvPr id="2243" name="AUFBAU DER FRAGEN">
            <a:extLst>
              <a:ext uri="{FF2B5EF4-FFF2-40B4-BE49-F238E27FC236}">
                <a16:creationId xmlns:a16="http://schemas.microsoft.com/office/drawing/2014/main" id="{A5C4F216-48B3-79C0-F7C5-AF141B61456D}"/>
              </a:ext>
            </a:extLst>
          </p:cNvPr>
          <p:cNvSpPr txBox="1"/>
          <p:nvPr/>
        </p:nvSpPr>
        <p:spPr>
          <a:xfrm>
            <a:off x="2013734" y="2451276"/>
            <a:ext cx="21184196" cy="106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l" defTabSz="457200">
              <a:defRPr sz="6000" b="1">
                <a:solidFill>
                  <a:srgbClr val="FFFFFF"/>
                </a:solidFill>
                <a:latin typeface="Verdana"/>
                <a:ea typeface="Verdana"/>
                <a:cs typeface="Verdana"/>
                <a:sym typeface="Verdana"/>
              </a:defRPr>
            </a:lvl1pPr>
          </a:lstStyle>
          <a:p>
            <a:r>
              <a:t>AUFBAU DER FRAGEN</a:t>
            </a:r>
          </a:p>
        </p:txBody>
      </p:sp>
      <p:grpSp>
        <p:nvGrpSpPr>
          <p:cNvPr id="2" name="Gruppieren 1">
            <a:extLst>
              <a:ext uri="{FF2B5EF4-FFF2-40B4-BE49-F238E27FC236}">
                <a16:creationId xmlns:a16="http://schemas.microsoft.com/office/drawing/2014/main" id="{1946C178-FDC0-167E-8AAA-678588135FAB}"/>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9A371C13-CA02-6D77-9C12-4F24E93B6547}"/>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4DFBE0C8-7446-1030-CC0C-5EE80F96B952}"/>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425E1D6D-2791-3C09-7B4F-D8416714C7E4}"/>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6" name="VERTRIEBS-PROZESS">
            <a:extLst>
              <a:ext uri="{FF2B5EF4-FFF2-40B4-BE49-F238E27FC236}">
                <a16:creationId xmlns:a16="http://schemas.microsoft.com/office/drawing/2014/main" id="{C465C43C-9DD9-7B62-DF55-99FC64DDD223}"/>
              </a:ext>
            </a:extLst>
          </p:cNvPr>
          <p:cNvSpPr txBox="1"/>
          <p:nvPr/>
        </p:nvSpPr>
        <p:spPr>
          <a:xfrm>
            <a:off x="1314554" y="-86353"/>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CHECKLISTE Kundenbesuch</a:t>
            </a:r>
            <a:endParaRPr dirty="0"/>
          </a:p>
        </p:txBody>
      </p:sp>
      <p:grpSp>
        <p:nvGrpSpPr>
          <p:cNvPr id="7" name="Gruppieren">
            <a:extLst>
              <a:ext uri="{FF2B5EF4-FFF2-40B4-BE49-F238E27FC236}">
                <a16:creationId xmlns:a16="http://schemas.microsoft.com/office/drawing/2014/main" id="{90C6DC3D-9C85-8D77-8DDA-4A3C0BFCDE1E}"/>
              </a:ext>
            </a:extLst>
          </p:cNvPr>
          <p:cNvGrpSpPr/>
          <p:nvPr/>
        </p:nvGrpSpPr>
        <p:grpSpPr>
          <a:xfrm>
            <a:off x="21134455" y="12778943"/>
            <a:ext cx="3176181" cy="961839"/>
            <a:chOff x="0" y="0"/>
            <a:chExt cx="3176180" cy="961838"/>
          </a:xfrm>
        </p:grpSpPr>
        <p:sp>
          <p:nvSpPr>
            <p:cNvPr id="8" name="betaConcept">
              <a:extLst>
                <a:ext uri="{FF2B5EF4-FFF2-40B4-BE49-F238E27FC236}">
                  <a16:creationId xmlns:a16="http://schemas.microsoft.com/office/drawing/2014/main" id="{BDFDB590-5780-3419-D2AE-8A381A7CC4AD}"/>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9" name="academy">
              <a:extLst>
                <a:ext uri="{FF2B5EF4-FFF2-40B4-BE49-F238E27FC236}">
                  <a16:creationId xmlns:a16="http://schemas.microsoft.com/office/drawing/2014/main" id="{FFEDC470-122A-A3B1-460C-0555D8A569D0}"/>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0" name="pasted-image.png" descr="pasted-image.png">
              <a:extLst>
                <a:ext uri="{FF2B5EF4-FFF2-40B4-BE49-F238E27FC236}">
                  <a16:creationId xmlns:a16="http://schemas.microsoft.com/office/drawing/2014/main" id="{6FFE5E6B-276A-FE95-FBB1-5EC839B04042}"/>
                </a:ext>
              </a:extLst>
            </p:cNvPr>
            <p:cNvPicPr>
              <a:picLocks noChangeAspect="1"/>
            </p:cNvPicPr>
            <p:nvPr/>
          </p:nvPicPr>
          <p:blipFill>
            <a:blip r:embed="rId5"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1" name="powered by">
            <a:extLst>
              <a:ext uri="{FF2B5EF4-FFF2-40B4-BE49-F238E27FC236}">
                <a16:creationId xmlns:a16="http://schemas.microsoft.com/office/drawing/2014/main" id="{72B4EB47-C0DC-1B5B-1BC2-36683AE576C9}"/>
              </a:ext>
            </a:extLst>
          </p:cNvPr>
          <p:cNvSpPr txBox="1"/>
          <p:nvPr/>
        </p:nvSpPr>
        <p:spPr>
          <a:xfrm>
            <a:off x="22756609" y="12474624"/>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graphicFrame>
        <p:nvGraphicFramePr>
          <p:cNvPr id="12" name="Tabelle 11">
            <a:extLst>
              <a:ext uri="{FF2B5EF4-FFF2-40B4-BE49-F238E27FC236}">
                <a16:creationId xmlns:a16="http://schemas.microsoft.com/office/drawing/2014/main" id="{DF459BC1-48B0-F0F2-0B39-8687D68BBD93}"/>
              </a:ext>
            </a:extLst>
          </p:cNvPr>
          <p:cNvGraphicFramePr>
            <a:graphicFrameLocks noGrp="1"/>
          </p:cNvGraphicFramePr>
          <p:nvPr>
            <p:extLst>
              <p:ext uri="{D42A27DB-BD31-4B8C-83A1-F6EECF244321}">
                <p14:modId xmlns:p14="http://schemas.microsoft.com/office/powerpoint/2010/main" val="3649743681"/>
              </p:ext>
            </p:extLst>
          </p:nvPr>
        </p:nvGraphicFramePr>
        <p:xfrm>
          <a:off x="1314554" y="2321496"/>
          <a:ext cx="21842821" cy="10078081"/>
        </p:xfrm>
        <a:graphic>
          <a:graphicData uri="http://schemas.openxmlformats.org/drawingml/2006/table">
            <a:tbl>
              <a:tblPr firstRow="1" bandRow="1">
                <a:tableStyleId>{5940675A-B579-460E-94D1-54222C63F5DA}</a:tableStyleId>
              </a:tblPr>
              <a:tblGrid>
                <a:gridCol w="1240015">
                  <a:extLst>
                    <a:ext uri="{9D8B030D-6E8A-4147-A177-3AD203B41FA5}">
                      <a16:colId xmlns:a16="http://schemas.microsoft.com/office/drawing/2014/main" val="715336247"/>
                    </a:ext>
                  </a:extLst>
                </a:gridCol>
                <a:gridCol w="20602806">
                  <a:extLst>
                    <a:ext uri="{9D8B030D-6E8A-4147-A177-3AD203B41FA5}">
                      <a16:colId xmlns:a16="http://schemas.microsoft.com/office/drawing/2014/main" val="2017331463"/>
                    </a:ext>
                  </a:extLst>
                </a:gridCol>
              </a:tblGrid>
              <a:tr h="0">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dirty="0">
                        <a:solidFill>
                          <a:schemeClr val="accent2"/>
                        </a:solidFill>
                        <a:effectLst/>
                        <a:latin typeface="Zapf Dingbats"/>
                      </a:endParaRPr>
                    </a:p>
                  </a:txBody>
                  <a:tcPr marT="36000"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Vorbereitung über </a:t>
                      </a: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InfoPlus</a:t>
                      </a:r>
                      <a:endParaRPr lang="de-DE" sz="4000" dirty="0">
                        <a:effectLst/>
                      </a:endParaRPr>
                    </a:p>
                  </a:txBody>
                  <a:tcPr anchor="ctr"/>
                </a:tc>
                <a:extLst>
                  <a:ext uri="{0D108BD9-81ED-4DB2-BD59-A6C34878D82A}">
                    <a16:rowId xmlns:a16="http://schemas.microsoft.com/office/drawing/2014/main" val="1261800443"/>
                  </a:ext>
                </a:extLst>
              </a:tr>
              <a:tr h="1035241">
                <a:tc>
                  <a:txBody>
                    <a:bodyPr/>
                    <a:lstStyle/>
                    <a:p>
                      <a:pPr marL="0" marR="0" lvl="0" indent="0" algn="ctr" defTabSz="2286000" eaLnBrk="1" fontAlgn="auto" latinLnBrk="0" hangingPunct="1">
                        <a:lnSpc>
                          <a:spcPct val="100000"/>
                        </a:lnSpc>
                        <a:spcBef>
                          <a:spcPts val="0"/>
                        </a:spcBef>
                        <a:spcAft>
                          <a:spcPts val="0"/>
                        </a:spcAft>
                        <a:buClrTx/>
                        <a:buSzTx/>
                        <a:buFontTx/>
                        <a:buNone/>
                        <a:tabLst/>
                        <a:defRPr/>
                      </a:pPr>
                      <a:endParaRPr lang="de-DE" sz="6000" dirty="0">
                        <a:effectLst/>
                        <a:latin typeface="Apple Color Emoji" pitchFamily="2" charset="0"/>
                      </a:endParaRPr>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Effektive Tourenplanung vorgenommen</a:t>
                      </a:r>
                    </a:p>
                  </a:txBody>
                  <a:tcPr anchor="ctr"/>
                </a:tc>
                <a:extLst>
                  <a:ext uri="{0D108BD9-81ED-4DB2-BD59-A6C34878D82A}">
                    <a16:rowId xmlns:a16="http://schemas.microsoft.com/office/drawing/2014/main" val="3315471229"/>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Neukundenbesuch eingeplant</a:t>
                      </a:r>
                    </a:p>
                  </a:txBody>
                  <a:tcPr anchor="ctr"/>
                </a:tc>
                <a:extLst>
                  <a:ext uri="{0D108BD9-81ED-4DB2-BD59-A6C34878D82A}">
                    <a16:rowId xmlns:a16="http://schemas.microsoft.com/office/drawing/2014/main" val="595474194"/>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Umsatzpotenzial des Kunden gecheckt</a:t>
                      </a:r>
                      <a:endParaRPr lang="de-DE" sz="4000" dirty="0">
                        <a:effectLst/>
                      </a:endParaRPr>
                    </a:p>
                  </a:txBody>
                  <a:tcPr anchor="ctr"/>
                </a:tc>
                <a:extLst>
                  <a:ext uri="{0D108BD9-81ED-4DB2-BD59-A6C34878D82A}">
                    <a16:rowId xmlns:a16="http://schemas.microsoft.com/office/drawing/2014/main" val="3262813168"/>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Ziele des Besuches definiert </a:t>
                      </a:r>
                      <a:endParaRPr lang="de-DE" sz="4000" dirty="0">
                        <a:effectLst/>
                      </a:endParaRPr>
                    </a:p>
                  </a:txBody>
                  <a:tcPr anchor="ctr"/>
                </a:tc>
                <a:extLst>
                  <a:ext uri="{0D108BD9-81ED-4DB2-BD59-A6C34878D82A}">
                    <a16:rowId xmlns:a16="http://schemas.microsoft.com/office/drawing/2014/main" val="1042819350"/>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Fragen zur Bedarfsanalyse parat haben</a:t>
                      </a:r>
                    </a:p>
                  </a:txBody>
                  <a:tcPr anchor="ctr"/>
                </a:tc>
                <a:extLst>
                  <a:ext uri="{0D108BD9-81ED-4DB2-BD59-A6C34878D82A}">
                    <a16:rowId xmlns:a16="http://schemas.microsoft.com/office/drawing/2014/main" val="3711868985"/>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err="1">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Einwandbehandlungen</a:t>
                      </a: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 parat haben</a:t>
                      </a:r>
                      <a:endParaRPr lang="de-DE" sz="4000" dirty="0">
                        <a:effectLst/>
                      </a:endParaRPr>
                    </a:p>
                  </a:txBody>
                  <a:tcPr anchor="ctr"/>
                </a:tc>
                <a:extLst>
                  <a:ext uri="{0D108BD9-81ED-4DB2-BD59-A6C34878D82A}">
                    <a16:rowId xmlns:a16="http://schemas.microsoft.com/office/drawing/2014/main" val="495855876"/>
                  </a:ext>
                </a:extLst>
              </a:tr>
              <a:tr h="775333">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Wettbewerbsprodukte wahrnehmen</a:t>
                      </a:r>
                    </a:p>
                  </a:txBody>
                  <a:tcPr anchor="ctr"/>
                </a:tc>
                <a:extLst>
                  <a:ext uri="{0D108BD9-81ED-4DB2-BD59-A6C34878D82A}">
                    <a16:rowId xmlns:a16="http://schemas.microsoft.com/office/drawing/2014/main" val="4035909761"/>
                  </a:ext>
                </a:extLst>
              </a:tr>
              <a:tr h="761691">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dirty="0">
                          <a:solidFill>
                            <a:srgbClr val="2A669A"/>
                          </a:solidFill>
                          <a:effectLst/>
                          <a:latin typeface="Verdana" panose="020B0604030504040204" pitchFamily="34" charset="0"/>
                          <a:ea typeface="Verdana" panose="020B0604030504040204" pitchFamily="34" charset="0"/>
                          <a:cs typeface="Verdana" panose="020B0604030504040204" pitchFamily="34" charset="0"/>
                        </a:rPr>
                        <a:t>Abschluss oder konkreter Verbleib </a:t>
                      </a:r>
                    </a:p>
                  </a:txBody>
                  <a:tcPr anchor="ctr"/>
                </a:tc>
                <a:extLst>
                  <a:ext uri="{0D108BD9-81ED-4DB2-BD59-A6C34878D82A}">
                    <a16:rowId xmlns:a16="http://schemas.microsoft.com/office/drawing/2014/main" val="1542719755"/>
                  </a:ext>
                </a:extLst>
              </a:tr>
              <a:tr h="761691">
                <a:tc>
                  <a:txBody>
                    <a:bodyPr/>
                    <a:lstStyle/>
                    <a:p>
                      <a:pPr algn="ctr"/>
                      <a:endParaRPr lang="de-DE" sz="6000" dirty="0"/>
                    </a:p>
                  </a:txBody>
                  <a:tcPr anchor="ctr"/>
                </a:tc>
                <a:tc>
                  <a:txBody>
                    <a:bodyPr/>
                    <a:lstStyle/>
                    <a:p>
                      <a:pPr marL="0" marR="0" lvl="0" indent="0" algn="l" defTabSz="2286000" rtl="0" eaLnBrk="1" fontAlgn="auto" latinLnBrk="0" hangingPunct="1">
                        <a:lnSpc>
                          <a:spcPct val="100000"/>
                        </a:lnSpc>
                        <a:spcBef>
                          <a:spcPts val="0"/>
                        </a:spcBef>
                        <a:spcAft>
                          <a:spcPts val="0"/>
                        </a:spcAft>
                        <a:buClrTx/>
                        <a:buSzTx/>
                        <a:buFontTx/>
                        <a:buNone/>
                        <a:tabLst/>
                        <a:defRPr/>
                      </a:pPr>
                      <a:r>
                        <a:rPr lang="de-DE" sz="4000" b="1" i="0" spc="0" baseline="0" dirty="0">
                          <a:ln>
                            <a:noFill/>
                          </a:ln>
                          <a:solidFill>
                            <a:srgbClr val="2B669A"/>
                          </a:solidFill>
                          <a:effectLst/>
                          <a:latin typeface="Verdana" panose="020B0604030504040204" pitchFamily="34" charset="0"/>
                          <a:ea typeface="Verdana" panose="020B0604030504040204" pitchFamily="34" charset="0"/>
                          <a:cs typeface="Verdana" panose="020B0604030504040204" pitchFamily="34" charset="0"/>
                        </a:rPr>
                        <a:t>Daten pflegen – Info Plus</a:t>
                      </a:r>
                      <a:endParaRPr lang="de-DE" sz="4000" dirty="0">
                        <a:effectLst/>
                      </a:endParaRPr>
                    </a:p>
                  </a:txBody>
                  <a:tcPr anchor="ctr"/>
                </a:tc>
                <a:extLst>
                  <a:ext uri="{0D108BD9-81ED-4DB2-BD59-A6C34878D82A}">
                    <a16:rowId xmlns:a16="http://schemas.microsoft.com/office/drawing/2014/main" val="1284101326"/>
                  </a:ext>
                </a:extLst>
              </a:tr>
            </a:tbl>
          </a:graphicData>
        </a:graphic>
      </p:graphicFrame>
      <p:sp>
        <p:nvSpPr>
          <p:cNvPr id="13" name="Textfeld 12">
            <a:extLst>
              <a:ext uri="{FF2B5EF4-FFF2-40B4-BE49-F238E27FC236}">
                <a16:creationId xmlns:a16="http://schemas.microsoft.com/office/drawing/2014/main" id="{368B7AB2-9025-CCCB-B4A4-3E8E756D8125}"/>
              </a:ext>
            </a:extLst>
          </p:cNvPr>
          <p:cNvSpPr txBox="1"/>
          <p:nvPr/>
        </p:nvSpPr>
        <p:spPr>
          <a:xfrm>
            <a:off x="1438127" y="2353998"/>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4" name="Textfeld 13">
            <a:extLst>
              <a:ext uri="{FF2B5EF4-FFF2-40B4-BE49-F238E27FC236}">
                <a16:creationId xmlns:a16="http://schemas.microsoft.com/office/drawing/2014/main" id="{124DCA81-4CAD-801C-2420-F5BE079146A2}"/>
              </a:ext>
            </a:extLst>
          </p:cNvPr>
          <p:cNvSpPr txBox="1"/>
          <p:nvPr/>
        </p:nvSpPr>
        <p:spPr>
          <a:xfrm>
            <a:off x="1417850" y="3377236"/>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5" name="Textfeld 14">
            <a:extLst>
              <a:ext uri="{FF2B5EF4-FFF2-40B4-BE49-F238E27FC236}">
                <a16:creationId xmlns:a16="http://schemas.microsoft.com/office/drawing/2014/main" id="{8D6C1192-4C06-59C7-3338-B1387DFF7723}"/>
              </a:ext>
            </a:extLst>
          </p:cNvPr>
          <p:cNvSpPr txBox="1"/>
          <p:nvPr/>
        </p:nvSpPr>
        <p:spPr>
          <a:xfrm>
            <a:off x="1483474" y="4395248"/>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6" name="Textfeld 15">
            <a:extLst>
              <a:ext uri="{FF2B5EF4-FFF2-40B4-BE49-F238E27FC236}">
                <a16:creationId xmlns:a16="http://schemas.microsoft.com/office/drawing/2014/main" id="{3A634BC7-B10A-6F70-6701-222CEEABEB20}"/>
              </a:ext>
            </a:extLst>
          </p:cNvPr>
          <p:cNvSpPr txBox="1"/>
          <p:nvPr/>
        </p:nvSpPr>
        <p:spPr>
          <a:xfrm>
            <a:off x="1463197" y="5418486"/>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7" name="Textfeld 16">
            <a:extLst>
              <a:ext uri="{FF2B5EF4-FFF2-40B4-BE49-F238E27FC236}">
                <a16:creationId xmlns:a16="http://schemas.microsoft.com/office/drawing/2014/main" id="{67C773FC-4864-A203-F47D-1585365C4758}"/>
              </a:ext>
            </a:extLst>
          </p:cNvPr>
          <p:cNvSpPr txBox="1"/>
          <p:nvPr/>
        </p:nvSpPr>
        <p:spPr>
          <a:xfrm>
            <a:off x="1458404" y="6408315"/>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8" name="Textfeld 17">
            <a:extLst>
              <a:ext uri="{FF2B5EF4-FFF2-40B4-BE49-F238E27FC236}">
                <a16:creationId xmlns:a16="http://schemas.microsoft.com/office/drawing/2014/main" id="{F278B4C9-032D-1635-6243-485BA5974FE1}"/>
              </a:ext>
            </a:extLst>
          </p:cNvPr>
          <p:cNvSpPr txBox="1"/>
          <p:nvPr/>
        </p:nvSpPr>
        <p:spPr>
          <a:xfrm>
            <a:off x="1438127" y="7431553"/>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9" name="Textfeld 18">
            <a:extLst>
              <a:ext uri="{FF2B5EF4-FFF2-40B4-BE49-F238E27FC236}">
                <a16:creationId xmlns:a16="http://schemas.microsoft.com/office/drawing/2014/main" id="{03705309-34DC-472F-607B-0759A3746436}"/>
              </a:ext>
            </a:extLst>
          </p:cNvPr>
          <p:cNvSpPr txBox="1"/>
          <p:nvPr/>
        </p:nvSpPr>
        <p:spPr>
          <a:xfrm>
            <a:off x="1486196" y="8383119"/>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20" name="Textfeld 19">
            <a:extLst>
              <a:ext uri="{FF2B5EF4-FFF2-40B4-BE49-F238E27FC236}">
                <a16:creationId xmlns:a16="http://schemas.microsoft.com/office/drawing/2014/main" id="{1216F6C1-3767-154C-07B2-F483D87C8F81}"/>
              </a:ext>
            </a:extLst>
          </p:cNvPr>
          <p:cNvSpPr txBox="1"/>
          <p:nvPr/>
        </p:nvSpPr>
        <p:spPr>
          <a:xfrm>
            <a:off x="1465919" y="9406357"/>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21" name="Textfeld 20">
            <a:extLst>
              <a:ext uri="{FF2B5EF4-FFF2-40B4-BE49-F238E27FC236}">
                <a16:creationId xmlns:a16="http://schemas.microsoft.com/office/drawing/2014/main" id="{0A1A1A76-9E37-4DC0-C30A-5166E819982C}"/>
              </a:ext>
            </a:extLst>
          </p:cNvPr>
          <p:cNvSpPr txBox="1"/>
          <p:nvPr/>
        </p:nvSpPr>
        <p:spPr>
          <a:xfrm>
            <a:off x="1462808" y="10470921"/>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22" name="Textfeld 21">
            <a:extLst>
              <a:ext uri="{FF2B5EF4-FFF2-40B4-BE49-F238E27FC236}">
                <a16:creationId xmlns:a16="http://schemas.microsoft.com/office/drawing/2014/main" id="{D426591F-2A47-F517-3E50-35ECBD5BE473}"/>
              </a:ext>
            </a:extLst>
          </p:cNvPr>
          <p:cNvSpPr txBox="1"/>
          <p:nvPr/>
        </p:nvSpPr>
        <p:spPr>
          <a:xfrm>
            <a:off x="1485201" y="11479033"/>
            <a:ext cx="913711"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6000" b="0" i="0" u="none" strike="noStrike" cap="none" spc="0" normalizeH="0" baseline="0" dirty="0">
                <a:ln>
                  <a:noFill/>
                </a:ln>
                <a:solidFill>
                  <a:srgbClr val="000000"/>
                </a:solidFill>
                <a:effectLst/>
                <a:uFillTx/>
                <a:latin typeface="+mn-lt"/>
                <a:ea typeface="+mn-ea"/>
                <a:cs typeface="+mn-cs"/>
                <a:sym typeface="Helvetica Light"/>
              </a:rPr>
              <a:t>👍</a:t>
            </a:r>
          </a:p>
        </p:txBody>
      </p:sp>
    </p:spTree>
    <p:extLst>
      <p:ext uri="{BB962C8B-B14F-4D97-AF65-F5344CB8AC3E}">
        <p14:creationId xmlns:p14="http://schemas.microsoft.com/office/powerpoint/2010/main" val="123964456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FD0EB-1423-ADB9-A600-96DABF72BBB9}"/>
            </a:ext>
          </a:extLst>
        </p:cNvPr>
        <p:cNvGrpSpPr/>
        <p:nvPr/>
      </p:nvGrpSpPr>
      <p:grpSpPr>
        <a:xfrm>
          <a:off x="0" y="0"/>
          <a:ext cx="0" cy="0"/>
          <a:chOff x="0" y="0"/>
          <a:chExt cx="0" cy="0"/>
        </a:xfrm>
      </p:grpSpPr>
      <p:grpSp>
        <p:nvGrpSpPr>
          <p:cNvPr id="2144" name="Gruppieren">
            <a:extLst>
              <a:ext uri="{FF2B5EF4-FFF2-40B4-BE49-F238E27FC236}">
                <a16:creationId xmlns:a16="http://schemas.microsoft.com/office/drawing/2014/main" id="{AE9E98CB-AA92-4FC1-A92C-44BE1A139E00}"/>
              </a:ext>
            </a:extLst>
          </p:cNvPr>
          <p:cNvGrpSpPr/>
          <p:nvPr/>
        </p:nvGrpSpPr>
        <p:grpSpPr>
          <a:xfrm>
            <a:off x="21134455" y="12755081"/>
            <a:ext cx="3176181" cy="961839"/>
            <a:chOff x="0" y="0"/>
            <a:chExt cx="3176180" cy="961838"/>
          </a:xfrm>
        </p:grpSpPr>
        <p:sp>
          <p:nvSpPr>
            <p:cNvPr id="2141" name="betaConcept">
              <a:extLst>
                <a:ext uri="{FF2B5EF4-FFF2-40B4-BE49-F238E27FC236}">
                  <a16:creationId xmlns:a16="http://schemas.microsoft.com/office/drawing/2014/main" id="{D7474C02-EED0-7B59-D96B-2716B0FEE94E}"/>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2142" name="academy">
              <a:extLst>
                <a:ext uri="{FF2B5EF4-FFF2-40B4-BE49-F238E27FC236}">
                  <a16:creationId xmlns:a16="http://schemas.microsoft.com/office/drawing/2014/main" id="{A41FBD28-C40E-3F91-631D-75A136E7FB8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143" name="pasted-image.png" descr="pasted-image.png">
              <a:extLst>
                <a:ext uri="{FF2B5EF4-FFF2-40B4-BE49-F238E27FC236}">
                  <a16:creationId xmlns:a16="http://schemas.microsoft.com/office/drawing/2014/main" id="{3EA834C5-D442-1D74-5490-899775F563EF}"/>
                </a:ext>
              </a:extLst>
            </p:cNvPr>
            <p:cNvPicPr>
              <a:picLocks noChangeAspect="1"/>
            </p:cNvPicPr>
            <p:nvPr/>
          </p:nvPicPr>
          <p:blipFill>
            <a:blip r:embed="rId5"/>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145" name="powered by">
            <a:extLst>
              <a:ext uri="{FF2B5EF4-FFF2-40B4-BE49-F238E27FC236}">
                <a16:creationId xmlns:a16="http://schemas.microsoft.com/office/drawing/2014/main" id="{165A9E59-27A2-F0B0-71B6-C0A1663A37ED}"/>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rPr dirty="0"/>
              <a:t>powered by </a:t>
            </a:r>
          </a:p>
        </p:txBody>
      </p:sp>
      <p:sp>
        <p:nvSpPr>
          <p:cNvPr id="3" name="Mein persönlicher Aktivitätenplan:…">
            <a:extLst>
              <a:ext uri="{FF2B5EF4-FFF2-40B4-BE49-F238E27FC236}">
                <a16:creationId xmlns:a16="http://schemas.microsoft.com/office/drawing/2014/main" id="{1737D028-5EEA-240D-733B-A9F27A22B82C}"/>
              </a:ext>
            </a:extLst>
          </p:cNvPr>
          <p:cNvSpPr txBox="1"/>
          <p:nvPr/>
        </p:nvSpPr>
        <p:spPr>
          <a:xfrm>
            <a:off x="3709587" y="1803232"/>
            <a:ext cx="14575575" cy="6815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6973" tIns="66973" rIns="66973" bIns="66973">
            <a:spAutoFit/>
          </a:bodyPr>
          <a:lstStyle/>
          <a:p>
            <a:pPr defTabSz="457198">
              <a:lnSpc>
                <a:spcPct val="120000"/>
              </a:lnSpc>
              <a:spcBef>
                <a:spcPts val="3250"/>
              </a:spcBef>
              <a:defRPr b="1" u="sng">
                <a:solidFill>
                  <a:srgbClr val="2B669A"/>
                </a:solidFill>
                <a:latin typeface="Verdana"/>
                <a:ea typeface="Verdana"/>
                <a:cs typeface="Verdana"/>
                <a:sym typeface="Verdana"/>
              </a:defRPr>
            </a:pPr>
            <a:r>
              <a:rPr sz="12500" dirty="0"/>
              <a:t>Mein </a:t>
            </a:r>
            <a:r>
              <a:rPr sz="12500" dirty="0" err="1"/>
              <a:t>persönlicher</a:t>
            </a:r>
            <a:r>
              <a:rPr sz="12500" dirty="0"/>
              <a:t> </a:t>
            </a:r>
            <a:r>
              <a:rPr sz="12500" dirty="0" err="1"/>
              <a:t>Aktivitätenplan</a:t>
            </a:r>
            <a:r>
              <a:rPr sz="12500" dirty="0"/>
              <a:t>:</a:t>
            </a:r>
          </a:p>
        </p:txBody>
      </p:sp>
      <p:sp>
        <p:nvSpPr>
          <p:cNvPr id="6" name="Textfeld 5">
            <a:extLst>
              <a:ext uri="{FF2B5EF4-FFF2-40B4-BE49-F238E27FC236}">
                <a16:creationId xmlns:a16="http://schemas.microsoft.com/office/drawing/2014/main" id="{61EB1AA4-AC3A-6387-B696-240B71438BA5}"/>
              </a:ext>
            </a:extLst>
          </p:cNvPr>
          <p:cNvSpPr txBox="1"/>
          <p:nvPr/>
        </p:nvSpPr>
        <p:spPr>
          <a:xfrm>
            <a:off x="-75497" y="9797561"/>
            <a:ext cx="24432688" cy="261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Was nehme ich aus diesem Workshop für mich mit?</a:t>
            </a:r>
          </a:p>
          <a:p>
            <a:pPr marL="435093" indent="-435093" defTabSz="457198">
              <a:lnSpc>
                <a:spcPct val="120000"/>
              </a:lnSpc>
              <a:spcBef>
                <a:spcPts val="3250"/>
              </a:spcBef>
              <a:buSzPct val="64000"/>
              <a:buChar char="•"/>
              <a:defRPr sz="2000" b="1">
                <a:solidFill>
                  <a:srgbClr val="2B669A"/>
                </a:solidFill>
                <a:latin typeface="Verdana"/>
                <a:ea typeface="Verdana"/>
                <a:cs typeface="Verdana"/>
                <a:sym typeface="Verdana"/>
              </a:defRPr>
            </a:pPr>
            <a:r>
              <a:rPr lang="de-DE" sz="6000" dirty="0"/>
              <a:t>Wie werde ich es konkret umsetzen?</a:t>
            </a:r>
          </a:p>
        </p:txBody>
      </p:sp>
      <p:pic>
        <p:nvPicPr>
          <p:cNvPr id="7" name="International Clock Face -Videvo PNG (Konvertiert).mov" descr="International Clock Face -Videvo PNG (Konvertiert).mov">
            <a:extLst>
              <a:ext uri="{FF2B5EF4-FFF2-40B4-BE49-F238E27FC236}">
                <a16:creationId xmlns:a16="http://schemas.microsoft.com/office/drawing/2014/main" id="{E665EE1F-ECA4-D13A-7573-7BDC0389673E}"/>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0234313" y="1789800"/>
            <a:ext cx="4218008" cy="2372630"/>
          </a:xfrm>
          <a:prstGeom prst="rect">
            <a:avLst/>
          </a:prstGeom>
        </p:spPr>
      </p:pic>
      <p:sp>
        <p:nvSpPr>
          <p:cNvPr id="8" name="Nachhaltigkeit">
            <a:extLst>
              <a:ext uri="{FF2B5EF4-FFF2-40B4-BE49-F238E27FC236}">
                <a16:creationId xmlns:a16="http://schemas.microsoft.com/office/drawing/2014/main" id="{8688614D-AA2D-CCB9-E0EE-E0D8773DB149}"/>
              </a:ext>
            </a:extLst>
          </p:cNvPr>
          <p:cNvSpPr txBox="1"/>
          <p:nvPr/>
        </p:nvSpPr>
        <p:spPr>
          <a:xfrm>
            <a:off x="0" y="1391639"/>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grpSp>
        <p:nvGrpSpPr>
          <p:cNvPr id="2" name="Gruppieren 1">
            <a:extLst>
              <a:ext uri="{FF2B5EF4-FFF2-40B4-BE49-F238E27FC236}">
                <a16:creationId xmlns:a16="http://schemas.microsoft.com/office/drawing/2014/main" id="{9B51F306-B3A5-958C-51A1-1A911C4DE9FA}"/>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49215704-6022-5598-7F5E-C0DF75180BFF}"/>
                </a:ext>
              </a:extLst>
            </p:cNvPr>
            <p:cNvSpPr/>
            <p:nvPr/>
          </p:nvSpPr>
          <p:spPr>
            <a:xfrm>
              <a:off x="0" y="-134479"/>
              <a:ext cx="24384000" cy="1497182"/>
            </a:xfrm>
            <a:prstGeom prst="rect">
              <a:avLst/>
            </a:prstGeom>
            <a:blipFill>
              <a:blip r:embed="rId7"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8224A7DC-8942-013F-FD24-0FB1446F5F54}"/>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Grafik 8">
              <a:extLst>
                <a:ext uri="{FF2B5EF4-FFF2-40B4-BE49-F238E27FC236}">
                  <a16:creationId xmlns:a16="http://schemas.microsoft.com/office/drawing/2014/main" id="{389D26B9-AF91-71EC-2255-43C6A8E32F7A}"/>
                </a:ext>
              </a:extLst>
            </p:cNvPr>
            <p:cNvPicPr>
              <a:picLocks noChangeAspect="1"/>
            </p:cNvPicPr>
            <p:nvPr/>
          </p:nvPicPr>
          <p:blipFill>
            <a:blip r:embed="rId8"/>
            <a:stretch>
              <a:fillRect/>
            </a:stretch>
          </p:blipFill>
          <p:spPr>
            <a:xfrm>
              <a:off x="20790888" y="274886"/>
              <a:ext cx="2645433" cy="1100784"/>
            </a:xfrm>
            <a:prstGeom prst="rect">
              <a:avLst/>
            </a:prstGeom>
          </p:spPr>
        </p:pic>
      </p:grpSp>
      <p:sp>
        <p:nvSpPr>
          <p:cNvPr id="10" name="VERTRIEBS-PROZESS">
            <a:extLst>
              <a:ext uri="{FF2B5EF4-FFF2-40B4-BE49-F238E27FC236}">
                <a16:creationId xmlns:a16="http://schemas.microsoft.com/office/drawing/2014/main" id="{05198E60-6DB2-11C8-812C-29A1D89056D1}"/>
              </a:ext>
            </a:extLst>
          </p:cNvPr>
          <p:cNvSpPr txBox="1"/>
          <p:nvPr/>
        </p:nvSpPr>
        <p:spPr>
          <a:xfrm>
            <a:off x="2307924"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NACHBEREITUNG</a:t>
            </a:r>
            <a:endParaRPr dirty="0"/>
          </a:p>
        </p:txBody>
      </p:sp>
      <p:sp>
        <p:nvSpPr>
          <p:cNvPr id="11" name="5 Minuten">
            <a:extLst>
              <a:ext uri="{FF2B5EF4-FFF2-40B4-BE49-F238E27FC236}">
                <a16:creationId xmlns:a16="http://schemas.microsoft.com/office/drawing/2014/main" id="{2EAFE141-80B3-E2E2-A019-53570C650D1E}"/>
              </a:ext>
            </a:extLst>
          </p:cNvPr>
          <p:cNvSpPr txBox="1"/>
          <p:nvPr/>
        </p:nvSpPr>
        <p:spPr>
          <a:xfrm>
            <a:off x="20896112" y="4337720"/>
            <a:ext cx="2757767" cy="904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6973" tIns="66973" rIns="66973" bIns="66973" anchor="ctr">
            <a:spAutoFit/>
          </a:bodyPr>
          <a:lstStyle>
            <a:lvl1pPr algn="ctr" defTabSz="328612">
              <a:defRPr sz="2000">
                <a:latin typeface="Impact"/>
                <a:ea typeface="Impact"/>
                <a:cs typeface="Impact"/>
                <a:sym typeface="Impact"/>
              </a:defRPr>
            </a:lvl1pPr>
          </a:lstStyle>
          <a:p>
            <a:r>
              <a:rPr sz="5000" dirty="0"/>
              <a:t>5 Minuten</a:t>
            </a:r>
          </a:p>
        </p:txBody>
      </p:sp>
    </p:spTree>
    <p:extLst>
      <p:ext uri="{BB962C8B-B14F-4D97-AF65-F5344CB8AC3E}">
        <p14:creationId xmlns:p14="http://schemas.microsoft.com/office/powerpoint/2010/main" val="286582626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89F3A-E36D-D45B-98E5-DF1C8B47F925}"/>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58AA60AA-461B-FAC8-30FB-50200100321C}"/>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1F194D68-8401-6813-512D-F8EAB81ABC78}"/>
                </a:ext>
              </a:extLst>
            </p:cNvPr>
            <p:cNvSpPr/>
            <p:nvPr/>
          </p:nvSpPr>
          <p:spPr>
            <a:xfrm>
              <a:off x="0" y="-134479"/>
              <a:ext cx="24384000" cy="1497182"/>
            </a:xfrm>
            <a:prstGeom prst="rect">
              <a:avLst/>
            </a:prstGeom>
            <a:blipFill>
              <a:blip r:embed="rId3"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139DB85D-DFAB-47DF-A6A0-B7D4BF46AD11}"/>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6CDAB8C6-7DDE-3602-8CFC-BD7AA8E6A4C6}"/>
                </a:ext>
              </a:extLst>
            </p:cNvPr>
            <p:cNvPicPr>
              <a:picLocks noChangeAspect="1"/>
            </p:cNvPicPr>
            <p:nvPr/>
          </p:nvPicPr>
          <p:blipFill>
            <a:blip r:embed="rId4"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61FD41C8-9A57-6CA6-FD37-748534E5C5EF}"/>
              </a:ext>
            </a:extLst>
          </p:cNvPr>
          <p:cNvSpPr txBox="1"/>
          <p:nvPr/>
        </p:nvSpPr>
        <p:spPr>
          <a:xfrm>
            <a:off x="1319445" y="-134479"/>
            <a:ext cx="18508860" cy="161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HAUSAUFGABEN</a:t>
            </a:r>
            <a:endParaRPr dirty="0"/>
          </a:p>
        </p:txBody>
      </p:sp>
      <p:sp>
        <p:nvSpPr>
          <p:cNvPr id="8" name="einfache Betrachtung">
            <a:extLst>
              <a:ext uri="{FF2B5EF4-FFF2-40B4-BE49-F238E27FC236}">
                <a16:creationId xmlns:a16="http://schemas.microsoft.com/office/drawing/2014/main" id="{224BD29D-D566-7A74-2973-4876011FDB95}"/>
              </a:ext>
            </a:extLst>
          </p:cNvPr>
          <p:cNvSpPr txBox="1"/>
          <p:nvPr/>
        </p:nvSpPr>
        <p:spPr>
          <a:xfrm>
            <a:off x="2700135" y="3617640"/>
            <a:ext cx="18508860" cy="1621597"/>
          </a:xfrm>
          <a:prstGeom prst="rect">
            <a:avLst/>
          </a:prstGeom>
          <a:solidFill>
            <a:srgbClr val="FF9300"/>
          </a:solidFill>
          <a:ln w="127000">
            <a:solidFill>
              <a:srgbClr val="2B66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spAutoFit/>
          </a:bodyPr>
          <a:lstStyle>
            <a:lvl1pPr defTabSz="457200">
              <a:defRPr b="1">
                <a:solidFill>
                  <a:srgbClr val="2B669A"/>
                </a:solidFill>
                <a:latin typeface="Verdana"/>
                <a:ea typeface="Verdana"/>
                <a:cs typeface="Verdana"/>
                <a:sym typeface="Verdana"/>
              </a:defRPr>
            </a:lvl1pPr>
          </a:lstStyle>
          <a:p>
            <a:r>
              <a:rPr lang="de-DE" sz="9600" dirty="0">
                <a:sym typeface="Wingdings" pitchFamily="2" charset="2"/>
              </a:rPr>
              <a:t> </a:t>
            </a:r>
            <a:r>
              <a:rPr lang="de-DE" sz="9600" dirty="0"/>
              <a:t>Gibt es natürlich keine </a:t>
            </a:r>
            <a:r>
              <a:rPr lang="de-DE" sz="9600" dirty="0">
                <a:sym typeface="Wingdings" pitchFamily="2" charset="2"/>
              </a:rPr>
              <a:t></a:t>
            </a:r>
            <a:endParaRPr sz="9600" dirty="0"/>
          </a:p>
        </p:txBody>
      </p:sp>
      <p:sp>
        <p:nvSpPr>
          <p:cNvPr id="9" name="Textfeld 8">
            <a:extLst>
              <a:ext uri="{FF2B5EF4-FFF2-40B4-BE49-F238E27FC236}">
                <a16:creationId xmlns:a16="http://schemas.microsoft.com/office/drawing/2014/main" id="{C54A846F-BAA7-461B-007B-455B531CE021}"/>
              </a:ext>
            </a:extLst>
          </p:cNvPr>
          <p:cNvSpPr txBox="1"/>
          <p:nvPr/>
        </p:nvSpPr>
        <p:spPr>
          <a:xfrm>
            <a:off x="1739288" y="6339136"/>
            <a:ext cx="20364419" cy="5068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8" indent="30163" fontAlgn="ctr"/>
            <a:r>
              <a:rPr lang="de-DE" sz="6000" dirty="0">
                <a:solidFill>
                  <a:srgbClr val="2A669A"/>
                </a:solidFill>
                <a:latin typeface="Verdana" panose="020B0604030504040204" pitchFamily="34" charset="0"/>
                <a:ea typeface="Verdana" panose="020B0604030504040204" pitchFamily="34" charset="0"/>
                <a:cs typeface="Verdana" panose="020B0604030504040204" pitchFamily="34" charset="0"/>
              </a:rPr>
              <a:t>Wir freuen uns aber über Eure Erfolgsgeschichten.</a:t>
            </a:r>
          </a:p>
          <a:p>
            <a:pPr lvl="8" indent="30163" fontAlgn="ctr"/>
            <a:endParaRPr kumimoji="0" lang="de-DE" sz="6000" b="0" i="0" u="none" strike="noStrike" cap="none" spc="0" normalizeH="0" baseline="0" dirty="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a:p>
            <a:pPr lvl="8" indent="30163" fontAlgn="ctr"/>
            <a:r>
              <a:rPr lang="de-DE" sz="6000" dirty="0">
                <a:solidFill>
                  <a:srgbClr val="2A669A"/>
                </a:solidFill>
                <a:latin typeface="Verdana" panose="020B0604030504040204" pitchFamily="34" charset="0"/>
                <a:ea typeface="Verdana" panose="020B0604030504040204" pitchFamily="34" charset="0"/>
                <a:cs typeface="Verdana" panose="020B0604030504040204" pitchFamily="34" charset="0"/>
              </a:rPr>
              <a:t>Diese bitte senden an:</a:t>
            </a:r>
          </a:p>
          <a:p>
            <a:pPr lvl="8" indent="30163" fontAlgn="ctr"/>
            <a:endParaRPr kumimoji="0" lang="de-DE" sz="6000" b="0" i="0" u="none" strike="noStrike" cap="none" spc="0" normalizeH="0" baseline="0" dirty="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a:p>
            <a:pPr lvl="8" indent="30163" fontAlgn="ctr"/>
            <a:r>
              <a:rPr lang="de-DE" sz="8000" b="1" u="sng" dirty="0" err="1">
                <a:solidFill>
                  <a:srgbClr val="2A669A"/>
                </a:solidFill>
              </a:rPr>
              <a:t>service</a:t>
            </a:r>
            <a:r>
              <a:rPr lang="de-DE" sz="8000" b="1" dirty="0" err="1">
                <a:solidFill>
                  <a:srgbClr val="2A669A"/>
                </a:solidFill>
                <a:hlinkClick r:id="rId5">
                  <a:extLst>
                    <a:ext uri="{A12FA001-AC4F-418D-AE19-62706E023703}">
                      <ahyp:hlinkClr xmlns:ahyp="http://schemas.microsoft.com/office/drawing/2018/hyperlinkcolor" val="tx"/>
                    </a:ext>
                  </a:extLst>
                </a:hlinkClick>
              </a:rPr>
              <a:t>@betaconcept.org</a:t>
            </a:r>
            <a:endParaRPr kumimoji="0" lang="de-DE" sz="8000" b="1" i="0" u="none" strike="noStrike" cap="none" spc="0" normalizeH="0" baseline="0" dirty="0">
              <a:ln>
                <a:noFill/>
              </a:ln>
              <a:solidFill>
                <a:srgbClr val="2A669A"/>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p:txBody>
      </p:sp>
    </p:spTree>
    <p:extLst>
      <p:ext uri="{BB962C8B-B14F-4D97-AF65-F5344CB8AC3E}">
        <p14:creationId xmlns:p14="http://schemas.microsoft.com/office/powerpoint/2010/main" val="281593996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236C-4932-03FA-7F50-2C08C2D4EB41}"/>
            </a:ext>
          </a:extLst>
        </p:cNvPr>
        <p:cNvGrpSpPr/>
        <p:nvPr/>
      </p:nvGrpSpPr>
      <p:grpSpPr>
        <a:xfrm>
          <a:off x="0" y="0"/>
          <a:ext cx="0" cy="0"/>
          <a:chOff x="0" y="0"/>
          <a:chExt cx="0" cy="0"/>
        </a:xfrm>
      </p:grpSpPr>
      <p:pic>
        <p:nvPicPr>
          <p:cNvPr id="2255" name="smiley-163510_640.jpg" descr="smiley-163510_640.jpg">
            <a:extLst>
              <a:ext uri="{FF2B5EF4-FFF2-40B4-BE49-F238E27FC236}">
                <a16:creationId xmlns:a16="http://schemas.microsoft.com/office/drawing/2014/main" id="{114D0921-E678-85B9-D268-2F82C69A59D2}"/>
              </a:ext>
            </a:extLst>
          </p:cNvPr>
          <p:cNvPicPr>
            <a:picLocks noChangeAspect="1"/>
          </p:cNvPicPr>
          <p:nvPr/>
        </p:nvPicPr>
        <p:blipFill>
          <a:blip r:embed="rId5"/>
          <a:srcRect l="15669" t="4615" r="15898" b="4706"/>
          <a:stretch>
            <a:fillRect/>
          </a:stretch>
        </p:blipFill>
        <p:spPr>
          <a:xfrm>
            <a:off x="1274786" y="421472"/>
            <a:ext cx="3724282" cy="3701230"/>
          </a:xfrm>
          <a:custGeom>
            <a:avLst/>
            <a:gdLst/>
            <a:ahLst/>
            <a:cxnLst>
              <a:cxn ang="0">
                <a:pos x="wd2" y="hd2"/>
              </a:cxn>
              <a:cxn ang="5400000">
                <a:pos x="wd2" y="hd2"/>
              </a:cxn>
              <a:cxn ang="10800000">
                <a:pos x="wd2" y="hd2"/>
              </a:cxn>
              <a:cxn ang="16200000">
                <a:pos x="wd2" y="hd2"/>
              </a:cxn>
            </a:cxnLst>
            <a:rect l="0" t="0" r="r" b="b"/>
            <a:pathLst>
              <a:path w="21596" h="21510" extrusionOk="0">
                <a:moveTo>
                  <a:pt x="10835" y="0"/>
                </a:moveTo>
                <a:cubicBezTo>
                  <a:pt x="7748" y="0"/>
                  <a:pt x="5397" y="960"/>
                  <a:pt x="3247" y="3095"/>
                </a:cubicBezTo>
                <a:cubicBezTo>
                  <a:pt x="1115" y="5214"/>
                  <a:pt x="7" y="7895"/>
                  <a:pt x="0" y="10677"/>
                </a:cubicBezTo>
                <a:cubicBezTo>
                  <a:pt x="-4" y="12346"/>
                  <a:pt x="388" y="14052"/>
                  <a:pt x="1192" y="15694"/>
                </a:cubicBezTo>
                <a:cubicBezTo>
                  <a:pt x="2473" y="18307"/>
                  <a:pt x="5288" y="20556"/>
                  <a:pt x="8149" y="21250"/>
                </a:cubicBezTo>
                <a:cubicBezTo>
                  <a:pt x="9429" y="21560"/>
                  <a:pt x="11855" y="21600"/>
                  <a:pt x="13152" y="21333"/>
                </a:cubicBezTo>
                <a:cubicBezTo>
                  <a:pt x="14629" y="21029"/>
                  <a:pt x="16965" y="19829"/>
                  <a:pt x="18100" y="18791"/>
                </a:cubicBezTo>
                <a:cubicBezTo>
                  <a:pt x="19373" y="17627"/>
                  <a:pt x="20454" y="15929"/>
                  <a:pt x="21080" y="14102"/>
                </a:cubicBezTo>
                <a:cubicBezTo>
                  <a:pt x="21425" y="13098"/>
                  <a:pt x="21596" y="11945"/>
                  <a:pt x="21596" y="10781"/>
                </a:cubicBezTo>
                <a:cubicBezTo>
                  <a:pt x="21596" y="9616"/>
                  <a:pt x="21425" y="8441"/>
                  <a:pt x="21080" y="7390"/>
                </a:cubicBezTo>
                <a:cubicBezTo>
                  <a:pt x="19607" y="2893"/>
                  <a:pt x="15596" y="0"/>
                  <a:pt x="10835" y="0"/>
                </a:cubicBezTo>
                <a:close/>
              </a:path>
            </a:pathLst>
          </a:custGeom>
          <a:ln w="12700">
            <a:miter lim="400000"/>
          </a:ln>
          <a:effectLst>
            <a:outerShdw blurRad="190500" dist="279400" dir="5400000" rotWithShape="0">
              <a:srgbClr val="000000"/>
            </a:outerShdw>
          </a:effectLst>
        </p:spPr>
      </p:pic>
      <p:grpSp>
        <p:nvGrpSpPr>
          <p:cNvPr id="2261" name="Gruppieren">
            <a:extLst>
              <a:ext uri="{FF2B5EF4-FFF2-40B4-BE49-F238E27FC236}">
                <a16:creationId xmlns:a16="http://schemas.microsoft.com/office/drawing/2014/main" id="{CA1F798D-EFCC-02B1-8982-5870886F6227}"/>
              </a:ext>
            </a:extLst>
          </p:cNvPr>
          <p:cNvGrpSpPr/>
          <p:nvPr/>
        </p:nvGrpSpPr>
        <p:grpSpPr>
          <a:xfrm>
            <a:off x="21134455" y="12450762"/>
            <a:ext cx="3200536" cy="1266158"/>
            <a:chOff x="0" y="0"/>
            <a:chExt cx="3200534" cy="1266157"/>
          </a:xfrm>
        </p:grpSpPr>
        <p:grpSp>
          <p:nvGrpSpPr>
            <p:cNvPr id="2259" name="Gruppieren">
              <a:extLst>
                <a:ext uri="{FF2B5EF4-FFF2-40B4-BE49-F238E27FC236}">
                  <a16:creationId xmlns:a16="http://schemas.microsoft.com/office/drawing/2014/main" id="{D19D2F77-1591-B4DE-657A-21C94643BF99}"/>
                </a:ext>
              </a:extLst>
            </p:cNvPr>
            <p:cNvGrpSpPr/>
            <p:nvPr/>
          </p:nvGrpSpPr>
          <p:grpSpPr>
            <a:xfrm>
              <a:off x="0" y="304318"/>
              <a:ext cx="3176181" cy="961840"/>
              <a:chOff x="0" y="0"/>
              <a:chExt cx="3176180" cy="961838"/>
            </a:xfrm>
          </p:grpSpPr>
          <p:sp>
            <p:nvSpPr>
              <p:cNvPr id="2256" name="betaConcept">
                <a:extLst>
                  <a:ext uri="{FF2B5EF4-FFF2-40B4-BE49-F238E27FC236}">
                    <a16:creationId xmlns:a16="http://schemas.microsoft.com/office/drawing/2014/main" id="{C6E98330-1F39-9FD9-72B9-ECFDD2DBAA21}"/>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57" name="academy">
                <a:extLst>
                  <a:ext uri="{FF2B5EF4-FFF2-40B4-BE49-F238E27FC236}">
                    <a16:creationId xmlns:a16="http://schemas.microsoft.com/office/drawing/2014/main" id="{7E1E1AE3-B538-16D5-9236-5AEAD91AF387}"/>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258" name="pasted-image.png" descr="pasted-image.png">
                <a:extLst>
                  <a:ext uri="{FF2B5EF4-FFF2-40B4-BE49-F238E27FC236}">
                    <a16:creationId xmlns:a16="http://schemas.microsoft.com/office/drawing/2014/main" id="{D8D723D0-FE52-DE98-FA34-1852CD03490F}"/>
                  </a:ext>
                </a:extLst>
              </p:cNvPr>
              <p:cNvPicPr>
                <a:picLocks noChangeAspect="1"/>
              </p:cNvPicPr>
              <p:nvPr/>
            </p:nvPicPr>
            <p:blipFill>
              <a:blip r:embed="rId6"/>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260" name="powered by">
              <a:extLst>
                <a:ext uri="{FF2B5EF4-FFF2-40B4-BE49-F238E27FC236}">
                  <a16:creationId xmlns:a16="http://schemas.microsoft.com/office/drawing/2014/main" id="{5BDE3425-8B62-3D2E-B088-B1E85E2C88C0}"/>
                </a:ext>
              </a:extLst>
            </p:cNvPr>
            <p:cNvSpPr txBox="1"/>
            <p:nvPr/>
          </p:nvSpPr>
          <p:spPr>
            <a:xfrm>
              <a:off x="1622153" y="0"/>
              <a:ext cx="1578382" cy="4476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1800">
                  <a:latin typeface="Comfortaa Regular"/>
                  <a:ea typeface="Comfortaa Regular"/>
                  <a:cs typeface="Comfortaa Regular"/>
                  <a:sym typeface="Comfortaa Regular"/>
                </a:defRPr>
              </a:lvl1pPr>
            </a:lstStyle>
            <a:p>
              <a:r>
                <a:t>powered by </a:t>
              </a:r>
            </a:p>
          </p:txBody>
        </p:sp>
      </p:grpSp>
      <p:grpSp>
        <p:nvGrpSpPr>
          <p:cNvPr id="2265" name="Gruppieren">
            <a:extLst>
              <a:ext uri="{FF2B5EF4-FFF2-40B4-BE49-F238E27FC236}">
                <a16:creationId xmlns:a16="http://schemas.microsoft.com/office/drawing/2014/main" id="{8DC02E40-A1DF-FCCC-5BF3-74B9A5FE7F10}"/>
              </a:ext>
            </a:extLst>
          </p:cNvPr>
          <p:cNvGrpSpPr/>
          <p:nvPr/>
        </p:nvGrpSpPr>
        <p:grpSpPr>
          <a:xfrm>
            <a:off x="21134455" y="12755081"/>
            <a:ext cx="3176181" cy="961839"/>
            <a:chOff x="0" y="0"/>
            <a:chExt cx="3176180" cy="961838"/>
          </a:xfrm>
        </p:grpSpPr>
        <p:sp>
          <p:nvSpPr>
            <p:cNvPr id="2262" name="betaConcept">
              <a:extLst>
                <a:ext uri="{FF2B5EF4-FFF2-40B4-BE49-F238E27FC236}">
                  <a16:creationId xmlns:a16="http://schemas.microsoft.com/office/drawing/2014/main" id="{07EF01FB-B933-1FA5-D470-196289DA7AFA}"/>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63" name="academy">
              <a:extLst>
                <a:ext uri="{FF2B5EF4-FFF2-40B4-BE49-F238E27FC236}">
                  <a16:creationId xmlns:a16="http://schemas.microsoft.com/office/drawing/2014/main" id="{3E918DA9-DE58-5A6B-F0B6-B29F9C964360}"/>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2264" name="pasted-image.png" descr="pasted-image.png">
              <a:extLst>
                <a:ext uri="{FF2B5EF4-FFF2-40B4-BE49-F238E27FC236}">
                  <a16:creationId xmlns:a16="http://schemas.microsoft.com/office/drawing/2014/main" id="{3B2352D1-B61D-ECD9-146E-FEADBF1015EA}"/>
                </a:ext>
              </a:extLst>
            </p:cNvPr>
            <p:cNvPicPr>
              <a:picLocks noChangeAspect="1"/>
            </p:cNvPicPr>
            <p:nvPr/>
          </p:nvPicPr>
          <p:blipFill>
            <a:blip r:embed="rId6"/>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2266" name="powered by">
            <a:extLst>
              <a:ext uri="{FF2B5EF4-FFF2-40B4-BE49-F238E27FC236}">
                <a16:creationId xmlns:a16="http://schemas.microsoft.com/office/drawing/2014/main" id="{27B352DC-B99A-3A46-8900-8AE79606C78F}"/>
              </a:ext>
            </a:extLst>
          </p:cNvPr>
          <p:cNvSpPr txBox="1"/>
          <p:nvPr/>
        </p:nvSpPr>
        <p:spPr>
          <a:xfrm>
            <a:off x="22756609" y="12450762"/>
            <a:ext cx="157838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pic>
        <p:nvPicPr>
          <p:cNvPr id="2267" name="pasted-image.png" descr="pasted-image.png">
            <a:extLst>
              <a:ext uri="{FF2B5EF4-FFF2-40B4-BE49-F238E27FC236}">
                <a16:creationId xmlns:a16="http://schemas.microsoft.com/office/drawing/2014/main" id="{9292101F-5EEA-67BB-61FF-1100A95E3672}"/>
              </a:ext>
            </a:extLst>
          </p:cNvPr>
          <p:cNvPicPr>
            <a:picLocks noChangeAspect="1"/>
          </p:cNvPicPr>
          <p:nvPr/>
        </p:nvPicPr>
        <p:blipFill>
          <a:blip r:embed="rId7"/>
          <a:stretch>
            <a:fillRect/>
          </a:stretch>
        </p:blipFill>
        <p:spPr>
          <a:xfrm>
            <a:off x="21097730" y="326980"/>
            <a:ext cx="2692401" cy="927101"/>
          </a:xfrm>
          <a:prstGeom prst="rect">
            <a:avLst/>
          </a:prstGeom>
          <a:ln w="12700">
            <a:miter lim="400000"/>
          </a:ln>
        </p:spPr>
      </p:pic>
      <p:grpSp>
        <p:nvGrpSpPr>
          <p:cNvPr id="2" name="Gruppieren 1">
            <a:extLst>
              <a:ext uri="{FF2B5EF4-FFF2-40B4-BE49-F238E27FC236}">
                <a16:creationId xmlns:a16="http://schemas.microsoft.com/office/drawing/2014/main" id="{B5B0E326-5FEF-75FD-557F-9CBE34F11B8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73E07455-B08F-4D6F-B20F-575D12BBC8F7}"/>
                </a:ext>
              </a:extLst>
            </p:cNvPr>
            <p:cNvSpPr/>
            <p:nvPr/>
          </p:nvSpPr>
          <p:spPr>
            <a:xfrm>
              <a:off x="0" y="-134479"/>
              <a:ext cx="24384000" cy="1497182"/>
            </a:xfrm>
            <a:prstGeom prst="rect">
              <a:avLst/>
            </a:prstGeom>
            <a:blipFill>
              <a:blip r:embed="rId8"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8431BA7B-D76C-9A9A-99DA-CCF8C279866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519673DE-ABB1-EB3B-33A1-F62392DD32B9}"/>
                </a:ext>
              </a:extLst>
            </p:cNvPr>
            <p:cNvPicPr>
              <a:picLocks noChangeAspect="1"/>
            </p:cNvPicPr>
            <p:nvPr/>
          </p:nvPicPr>
          <p:blipFill>
            <a:blip r:embed="rId9"/>
            <a:stretch>
              <a:fillRect/>
            </a:stretch>
          </p:blipFill>
          <p:spPr>
            <a:xfrm>
              <a:off x="20790888" y="274886"/>
              <a:ext cx="2645433" cy="1100784"/>
            </a:xfrm>
            <a:prstGeom prst="rect">
              <a:avLst/>
            </a:prstGeom>
          </p:spPr>
        </p:pic>
      </p:grpSp>
      <p:pic>
        <p:nvPicPr>
          <p:cNvPr id="6" name="4128604-hd_1920_1080_30fps">
            <a:hlinkClick r:id="" action="ppaction://media"/>
            <a:extLst>
              <a:ext uri="{FF2B5EF4-FFF2-40B4-BE49-F238E27FC236}">
                <a16:creationId xmlns:a16="http://schemas.microsoft.com/office/drawing/2014/main" id="{6C13FFD5-07CD-13C0-8261-C0E4DD34F384}"/>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l="18285"/>
          <a:stretch>
            <a:fillRect/>
          </a:stretch>
        </p:blipFill>
        <p:spPr>
          <a:xfrm>
            <a:off x="0" y="1306174"/>
            <a:ext cx="24384000" cy="16785073"/>
          </a:xfrm>
          <a:prstGeom prst="rect">
            <a:avLst/>
          </a:prstGeom>
        </p:spPr>
      </p:pic>
      <p:sp>
        <p:nvSpPr>
          <p:cNvPr id="8" name="Textfeld 7">
            <a:extLst>
              <a:ext uri="{FF2B5EF4-FFF2-40B4-BE49-F238E27FC236}">
                <a16:creationId xmlns:a16="http://schemas.microsoft.com/office/drawing/2014/main" id="{F49FA2BD-EC76-E5F0-F36C-B1CB16861F28}"/>
              </a:ext>
            </a:extLst>
          </p:cNvPr>
          <p:cNvSpPr txBox="1"/>
          <p:nvPr/>
        </p:nvSpPr>
        <p:spPr>
          <a:xfrm>
            <a:off x="382689" y="2162706"/>
            <a:ext cx="23407442" cy="6247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20000" b="1" dirty="0">
                <a:solidFill>
                  <a:schemeClr val="bg1"/>
                </a:solidFill>
              </a:rPr>
              <a:t>Herzlichen Glückwunsch!</a:t>
            </a:r>
          </a:p>
        </p:txBody>
      </p:sp>
    </p:spTree>
    <p:extLst>
      <p:ext uri="{BB962C8B-B14F-4D97-AF65-F5344CB8AC3E}">
        <p14:creationId xmlns:p14="http://schemas.microsoft.com/office/powerpoint/2010/main" val="2431347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9EFE8-602F-6E89-2F7A-53021E2C7EBA}"/>
            </a:ext>
          </a:extLst>
        </p:cNvPr>
        <p:cNvGrpSpPr/>
        <p:nvPr/>
      </p:nvGrpSpPr>
      <p:grpSpPr>
        <a:xfrm>
          <a:off x="0" y="0"/>
          <a:ext cx="0" cy="0"/>
          <a:chOff x="0" y="0"/>
          <a:chExt cx="0" cy="0"/>
        </a:xfrm>
      </p:grpSpPr>
      <p:sp>
        <p:nvSpPr>
          <p:cNvPr id="1508" name="Rechteck">
            <a:extLst>
              <a:ext uri="{FF2B5EF4-FFF2-40B4-BE49-F238E27FC236}">
                <a16:creationId xmlns:a16="http://schemas.microsoft.com/office/drawing/2014/main" id="{F1CD8E57-9599-76B2-093F-C3040221DB58}"/>
              </a:ext>
            </a:extLst>
          </p:cNvPr>
          <p:cNvSpPr/>
          <p:nvPr/>
        </p:nvSpPr>
        <p:spPr>
          <a:xfrm>
            <a:off x="-267548" y="-169254"/>
            <a:ext cx="25280154" cy="14509791"/>
          </a:xfrm>
          <a:prstGeom prst="rect">
            <a:avLst/>
          </a:prstGeom>
          <a:solidFill>
            <a:srgbClr val="FFBF00"/>
          </a:solidFill>
          <a:ln w="12700">
            <a:miter lim="400000"/>
          </a:ln>
        </p:spPr>
        <p:txBody>
          <a:bodyPr lIns="114300" tIns="114300" rIns="114300" bIns="114300"/>
          <a:lstStyle/>
          <a:p>
            <a:pPr algn="l" defTabSz="2286000">
              <a:defRPr sz="6000">
                <a:latin typeface="Arial"/>
                <a:ea typeface="Arial"/>
                <a:cs typeface="Arial"/>
                <a:sym typeface="Arial"/>
              </a:defRPr>
            </a:pPr>
            <a:endParaRPr/>
          </a:p>
        </p:txBody>
      </p:sp>
      <p:grpSp>
        <p:nvGrpSpPr>
          <p:cNvPr id="2" name="Gruppieren">
            <a:extLst>
              <a:ext uri="{FF2B5EF4-FFF2-40B4-BE49-F238E27FC236}">
                <a16:creationId xmlns:a16="http://schemas.microsoft.com/office/drawing/2014/main" id="{453788ED-0296-AD07-BA32-27C5AF3196EC}"/>
              </a:ext>
            </a:extLst>
          </p:cNvPr>
          <p:cNvGrpSpPr/>
          <p:nvPr/>
        </p:nvGrpSpPr>
        <p:grpSpPr>
          <a:xfrm>
            <a:off x="21134455" y="12755081"/>
            <a:ext cx="3176181" cy="961839"/>
            <a:chOff x="0" y="0"/>
            <a:chExt cx="3176180" cy="961838"/>
          </a:xfrm>
        </p:grpSpPr>
        <p:sp>
          <p:nvSpPr>
            <p:cNvPr id="1510" name="betaConcept">
              <a:extLst>
                <a:ext uri="{FF2B5EF4-FFF2-40B4-BE49-F238E27FC236}">
                  <a16:creationId xmlns:a16="http://schemas.microsoft.com/office/drawing/2014/main" id="{60BF056B-D4D9-95AA-F8C9-9B3BB82372B4}"/>
                </a:ext>
              </a:extLst>
            </p:cNvPr>
            <p:cNvSpPr txBox="1"/>
            <p:nvPr/>
          </p:nvSpPr>
          <p:spPr>
            <a:xfrm>
              <a:off x="724132" y="0"/>
              <a:ext cx="2452049" cy="76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1511" name="academy">
              <a:extLst>
                <a:ext uri="{FF2B5EF4-FFF2-40B4-BE49-F238E27FC236}">
                  <a16:creationId xmlns:a16="http://schemas.microsoft.com/office/drawing/2014/main" id="{2778ACFB-E948-0D98-66B0-CDFF15C88E6D}"/>
                </a:ext>
              </a:extLst>
            </p:cNvPr>
            <p:cNvSpPr txBox="1"/>
            <p:nvPr/>
          </p:nvSpPr>
          <p:spPr>
            <a:xfrm>
              <a:off x="1288314" y="454817"/>
              <a:ext cx="1882486" cy="507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512" name="pasted-image.png" descr="pasted-image.png">
              <a:extLst>
                <a:ext uri="{FF2B5EF4-FFF2-40B4-BE49-F238E27FC236}">
                  <a16:creationId xmlns:a16="http://schemas.microsoft.com/office/drawing/2014/main" id="{FFCF513F-0FA8-9F84-174A-7457CB5D9863}"/>
                </a:ext>
              </a:extLst>
            </p:cNvPr>
            <p:cNvPicPr>
              <a:picLocks noChangeAspect="1"/>
            </p:cNvPicPr>
            <p:nvPr/>
          </p:nvPicPr>
          <p:blipFill>
            <a:blip r:embed="rId3" cstate="print"/>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sp>
        <p:nvSpPr>
          <p:cNvPr id="1514" name="powered by">
            <a:extLst>
              <a:ext uri="{FF2B5EF4-FFF2-40B4-BE49-F238E27FC236}">
                <a16:creationId xmlns:a16="http://schemas.microsoft.com/office/drawing/2014/main" id="{CE80282A-BCC6-7B2A-D67C-5BE3F9406CBA}"/>
              </a:ext>
            </a:extLst>
          </p:cNvPr>
          <p:cNvSpPr txBox="1"/>
          <p:nvPr/>
        </p:nvSpPr>
        <p:spPr>
          <a:xfrm>
            <a:off x="22756609" y="12450762"/>
            <a:ext cx="1578382"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800">
                <a:latin typeface="Comfortaa Regular"/>
                <a:ea typeface="Comfortaa Regular"/>
                <a:cs typeface="Comfortaa Regular"/>
                <a:sym typeface="Comfortaa Regular"/>
              </a:defRPr>
            </a:lvl1pPr>
          </a:lstStyle>
          <a:p>
            <a:r>
              <a:t>powered by </a:t>
            </a:r>
          </a:p>
        </p:txBody>
      </p:sp>
      <p:grpSp>
        <p:nvGrpSpPr>
          <p:cNvPr id="3" name="Gruppieren 2">
            <a:extLst>
              <a:ext uri="{FF2B5EF4-FFF2-40B4-BE49-F238E27FC236}">
                <a16:creationId xmlns:a16="http://schemas.microsoft.com/office/drawing/2014/main" id="{9E3F9120-E6CF-B340-818F-37ED2689072E}"/>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DFC1F2D-FC01-5F18-7CA3-10207ACC4DE3}"/>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779C8619-0713-FD95-1AD5-4944F1FDAFEF}"/>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99F4785E-B412-0C6B-971E-9ABC1E792ACD}"/>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7" name="VERTRIEBS-PROZESS">
            <a:extLst>
              <a:ext uri="{FF2B5EF4-FFF2-40B4-BE49-F238E27FC236}">
                <a16:creationId xmlns:a16="http://schemas.microsoft.com/office/drawing/2014/main" id="{C0C8D158-F43E-3312-A215-4977322C6400}"/>
              </a:ext>
            </a:extLst>
          </p:cNvPr>
          <p:cNvSpPr txBox="1"/>
          <p:nvPr/>
        </p:nvSpPr>
        <p:spPr>
          <a:xfrm>
            <a:off x="2307924" y="-13447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FEEDBACK</a:t>
            </a:r>
            <a:endParaRPr dirty="0"/>
          </a:p>
        </p:txBody>
      </p:sp>
      <p:sp>
        <p:nvSpPr>
          <p:cNvPr id="8" name="© Ralph Schmauder 2025 all rights reserved">
            <a:extLst>
              <a:ext uri="{FF2B5EF4-FFF2-40B4-BE49-F238E27FC236}">
                <a16:creationId xmlns:a16="http://schemas.microsoft.com/office/drawing/2014/main" id="{812ED856-40BA-CC19-F72B-8D5C79D01BF6}"/>
              </a:ext>
            </a:extLst>
          </p:cNvPr>
          <p:cNvSpPr txBox="1"/>
          <p:nvPr/>
        </p:nvSpPr>
        <p:spPr>
          <a:xfrm>
            <a:off x="106777" y="13233944"/>
            <a:ext cx="3310201" cy="35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pic>
        <p:nvPicPr>
          <p:cNvPr id="9" name="Grafik 8">
            <a:extLst>
              <a:ext uri="{FF2B5EF4-FFF2-40B4-BE49-F238E27FC236}">
                <a16:creationId xmlns:a16="http://schemas.microsoft.com/office/drawing/2014/main" id="{44FFEC80-5A13-9424-3F61-C3720E9CD06A}"/>
              </a:ext>
            </a:extLst>
          </p:cNvPr>
          <p:cNvPicPr>
            <a:picLocks noChangeAspect="1"/>
          </p:cNvPicPr>
          <p:nvPr/>
        </p:nvPicPr>
        <p:blipFill>
          <a:blip r:embed="rId6"/>
          <a:stretch>
            <a:fillRect/>
          </a:stretch>
        </p:blipFill>
        <p:spPr>
          <a:xfrm>
            <a:off x="11481569" y="1753341"/>
            <a:ext cx="8243023" cy="11562904"/>
          </a:xfrm>
          <a:prstGeom prst="rect">
            <a:avLst/>
          </a:prstGeom>
        </p:spPr>
      </p:pic>
      <p:sp>
        <p:nvSpPr>
          <p:cNvPr id="10" name="DER WORKSHOP HAT SICH FÜR MICH GELOHNT, WEIL…">
            <a:extLst>
              <a:ext uri="{FF2B5EF4-FFF2-40B4-BE49-F238E27FC236}">
                <a16:creationId xmlns:a16="http://schemas.microsoft.com/office/drawing/2014/main" id="{E610967A-F8DD-E481-DE17-1633E5E13062}"/>
              </a:ext>
            </a:extLst>
          </p:cNvPr>
          <p:cNvSpPr txBox="1">
            <a:spLocks/>
          </p:cNvSpPr>
          <p:nvPr/>
        </p:nvSpPr>
        <p:spPr>
          <a:xfrm>
            <a:off x="742728" y="2801288"/>
            <a:ext cx="10056605" cy="8959615"/>
          </a:xfrm>
          <a:prstGeom prst="rect">
            <a:avLst/>
          </a:prstGeom>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9" tIns="91439" rIns="91439" bIns="91439">
            <a:normAutofit fontScale="70000" lnSpcReduction="20000"/>
          </a:bodyPr>
          <a:lstStyle>
            <a:lvl1pPr marL="0" marR="0" indent="0" algn="ctr" defTabSz="1700783" latinLnBrk="0">
              <a:lnSpc>
                <a:spcPct val="100000"/>
              </a:lnSpc>
              <a:spcBef>
                <a:spcPts val="0"/>
              </a:spcBef>
              <a:spcAft>
                <a:spcPts val="0"/>
              </a:spcAft>
              <a:buClrTx/>
              <a:buSzTx/>
              <a:buFontTx/>
              <a:buNone/>
              <a:tabLst/>
              <a:defRPr sz="18600" b="0" i="0" u="none" strike="noStrike" cap="none" spc="0" baseline="0">
                <a:solidFill>
                  <a:srgbClr val="FFFFFF"/>
                </a:solidFill>
                <a:uFillTx/>
                <a:latin typeface="Impact"/>
                <a:ea typeface="Impact"/>
                <a:cs typeface="Impact"/>
                <a:sym typeface="Impact"/>
              </a:defRPr>
            </a:lvl1pPr>
            <a:lvl2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2pPr>
            <a:lvl3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3pPr>
            <a:lvl4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4pPr>
            <a:lvl5pPr marL="0" marR="0" indent="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5pPr>
            <a:lvl6pPr marL="0" marR="0" indent="4572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6pPr>
            <a:lvl7pPr marL="0" marR="0" indent="9144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7pPr>
            <a:lvl8pPr marL="0" marR="0" indent="13716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8pPr>
            <a:lvl9pPr marL="0" marR="0" indent="1828800" algn="l" defTabSz="2286000" latinLnBrk="0">
              <a:lnSpc>
                <a:spcPct val="60000"/>
              </a:lnSpc>
              <a:spcBef>
                <a:spcPts val="0"/>
              </a:spcBef>
              <a:spcAft>
                <a:spcPts val="0"/>
              </a:spcAft>
              <a:buClrTx/>
              <a:buSzTx/>
              <a:buFontTx/>
              <a:buNone/>
              <a:tabLst/>
              <a:defRPr sz="5000" b="0" i="0" u="none" strike="noStrike" cap="none" spc="0" baseline="0">
                <a:solidFill>
                  <a:srgbClr val="000000"/>
                </a:solidFill>
                <a:uFillTx/>
                <a:latin typeface="Arial"/>
                <a:ea typeface="Arial"/>
                <a:cs typeface="Arial"/>
                <a:sym typeface="Arial"/>
              </a:defRPr>
            </a:lvl9pPr>
          </a:lstStyle>
          <a:p>
            <a:pPr hangingPunct="1"/>
            <a:endParaRPr lang="de-DE" dirty="0"/>
          </a:p>
          <a:p>
            <a:pPr hangingPunct="1"/>
            <a:r>
              <a:rPr lang="de-DE" dirty="0"/>
              <a:t>DIE WORKSHOP-REIHE HAT SICH GELOHNT</a:t>
            </a:r>
          </a:p>
        </p:txBody>
      </p:sp>
    </p:spTree>
    <p:extLst>
      <p:ext uri="{BB962C8B-B14F-4D97-AF65-F5344CB8AC3E}">
        <p14:creationId xmlns:p14="http://schemas.microsoft.com/office/powerpoint/2010/main" val="1767211635"/>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 name="Rechteck"/>
          <p:cNvSpPr/>
          <p:nvPr/>
        </p:nvSpPr>
        <p:spPr>
          <a:xfrm>
            <a:off x="-448077" y="-147446"/>
            <a:ext cx="25280154" cy="14509791"/>
          </a:xfrm>
          <a:prstGeom prst="rect">
            <a:avLst/>
          </a:prstGeom>
          <a:solidFill>
            <a:srgbClr val="FFBF00"/>
          </a:solidFill>
          <a:ln w="12700">
            <a:miter lim="400000"/>
          </a:ln>
        </p:spPr>
        <p:txBody>
          <a:bodyPr lIns="114300" tIns="114300" rIns="114300" bIns="114300"/>
          <a:lstStyle/>
          <a:p>
            <a:pPr algn="l" defTabSz="2286000">
              <a:defRPr sz="6000">
                <a:latin typeface="Arial"/>
                <a:ea typeface="Arial"/>
                <a:cs typeface="Arial"/>
                <a:sym typeface="Arial"/>
              </a:defRPr>
            </a:pPr>
            <a:endParaRPr/>
          </a:p>
        </p:txBody>
      </p:sp>
      <p:sp>
        <p:nvSpPr>
          <p:cNvPr id="2285" name="Herzlichen Glückwunsch und viel Erfolg bei der Umsetzung!…"/>
          <p:cNvSpPr txBox="1">
            <a:spLocks noGrp="1"/>
          </p:cNvSpPr>
          <p:nvPr>
            <p:ph type="title" idx="4294967295"/>
          </p:nvPr>
        </p:nvSpPr>
        <p:spPr>
          <a:xfrm>
            <a:off x="4196332" y="1782923"/>
            <a:ext cx="15486066" cy="13262181"/>
          </a:xfrm>
          <a:prstGeom prst="rect">
            <a:avLst/>
          </a:prstGeom>
        </p:spPr>
        <p:txBody>
          <a:bodyPr lIns="91439" tIns="91439" rIns="91439" bIns="91439">
            <a:normAutofit/>
          </a:bodyPr>
          <a:lstStyle/>
          <a:p>
            <a:pPr algn="ctr" defTabSz="1298447">
              <a:lnSpc>
                <a:spcPct val="100000"/>
              </a:lnSpc>
              <a:defRPr sz="10011" b="1">
                <a:solidFill>
                  <a:srgbClr val="2B669A"/>
                </a:solidFill>
              </a:defRPr>
            </a:pPr>
            <a:r>
              <a:rPr dirty="0" err="1">
                <a:latin typeface="Aptos" panose="020B0004020202020204" pitchFamily="34" charset="0"/>
              </a:rPr>
              <a:t>Herzlichen</a:t>
            </a:r>
            <a:r>
              <a:rPr dirty="0">
                <a:latin typeface="Aptos" panose="020B0004020202020204" pitchFamily="34" charset="0"/>
              </a:rPr>
              <a:t> </a:t>
            </a:r>
            <a:r>
              <a:rPr dirty="0" err="1">
                <a:latin typeface="Aptos" panose="020B0004020202020204" pitchFamily="34" charset="0"/>
              </a:rPr>
              <a:t>Glückwunsch</a:t>
            </a:r>
            <a:r>
              <a:rPr dirty="0">
                <a:latin typeface="Aptos" panose="020B0004020202020204" pitchFamily="34" charset="0"/>
              </a:rPr>
              <a:t> und </a:t>
            </a:r>
            <a:r>
              <a:rPr dirty="0" err="1">
                <a:latin typeface="Aptos" panose="020B0004020202020204" pitchFamily="34" charset="0"/>
              </a:rPr>
              <a:t>viel</a:t>
            </a:r>
            <a:r>
              <a:rPr dirty="0">
                <a:latin typeface="Aptos" panose="020B0004020202020204" pitchFamily="34" charset="0"/>
              </a:rPr>
              <a:t> </a:t>
            </a:r>
            <a:r>
              <a:rPr dirty="0" err="1">
                <a:latin typeface="Aptos" panose="020B0004020202020204" pitchFamily="34" charset="0"/>
              </a:rPr>
              <a:t>Erfolg</a:t>
            </a:r>
            <a:r>
              <a:rPr dirty="0">
                <a:latin typeface="Aptos" panose="020B0004020202020204" pitchFamily="34" charset="0"/>
              </a:rPr>
              <a:t> </a:t>
            </a:r>
            <a:r>
              <a:rPr dirty="0" err="1">
                <a:latin typeface="Aptos" panose="020B0004020202020204" pitchFamily="34" charset="0"/>
              </a:rPr>
              <a:t>bei</a:t>
            </a:r>
            <a:r>
              <a:rPr dirty="0">
                <a:latin typeface="Aptos" panose="020B0004020202020204" pitchFamily="34" charset="0"/>
              </a:rPr>
              <a:t> der </a:t>
            </a:r>
            <a:r>
              <a:rPr dirty="0" err="1">
                <a:latin typeface="Aptos" panose="020B0004020202020204" pitchFamily="34" charset="0"/>
              </a:rPr>
              <a:t>Umsetzung</a:t>
            </a:r>
            <a:r>
              <a:rPr dirty="0">
                <a:latin typeface="Aptos" panose="020B0004020202020204" pitchFamily="34" charset="0"/>
              </a:rPr>
              <a:t>!</a:t>
            </a:r>
          </a:p>
          <a:p>
            <a:pPr algn="ctr" defTabSz="1298447">
              <a:lnSpc>
                <a:spcPct val="100000"/>
              </a:lnSpc>
              <a:defRPr sz="7100" b="1">
                <a:solidFill>
                  <a:srgbClr val="2B669A"/>
                </a:solidFill>
              </a:defRPr>
            </a:pPr>
            <a:endParaRPr sz="2700" dirty="0"/>
          </a:p>
          <a:p>
            <a:pPr algn="ctr" defTabSz="1298447">
              <a:lnSpc>
                <a:spcPct val="100000"/>
              </a:lnSpc>
              <a:defRPr sz="14200">
                <a:solidFill>
                  <a:srgbClr val="2B669A"/>
                </a:solidFill>
                <a:latin typeface="Bradley Hand ITC TT-Bold"/>
                <a:ea typeface="Bradley Hand ITC TT-Bold"/>
                <a:cs typeface="Bradley Hand ITC TT-Bold"/>
                <a:sym typeface="Bradley Hand ITC TT-Bold"/>
              </a:defRPr>
            </a:pPr>
            <a:r>
              <a:rPr dirty="0" err="1">
                <a:latin typeface="Aptos" panose="020B0004020202020204" pitchFamily="34" charset="0"/>
              </a:rPr>
              <a:t>Euer</a:t>
            </a:r>
            <a:r>
              <a:rPr dirty="0">
                <a:latin typeface="Aptos" panose="020B0004020202020204" pitchFamily="34" charset="0"/>
              </a:rPr>
              <a:t> </a:t>
            </a:r>
            <a:br>
              <a:rPr lang="de-DE" dirty="0">
                <a:latin typeface="Aptos" panose="020B0004020202020204" pitchFamily="34" charset="0"/>
              </a:rPr>
            </a:br>
            <a:r>
              <a:rPr lang="de-DE" dirty="0">
                <a:latin typeface="Aptos" panose="020B0004020202020204" pitchFamily="34" charset="0"/>
              </a:rPr>
              <a:t>betaConcept-Team</a:t>
            </a:r>
            <a:endParaRPr dirty="0">
              <a:latin typeface="Aptos" panose="020B0004020202020204" pitchFamily="34" charset="0"/>
            </a:endParaRPr>
          </a:p>
          <a:p>
            <a:pPr algn="ctr" defTabSz="1298447">
              <a:lnSpc>
                <a:spcPct val="100000"/>
              </a:lnSpc>
              <a:defRPr sz="7100" b="1">
                <a:solidFill>
                  <a:srgbClr val="2B669A"/>
                </a:solidFill>
              </a:defRPr>
            </a:pPr>
            <a:endParaRPr sz="2700" dirty="0"/>
          </a:p>
          <a:p>
            <a:pPr algn="ctr" defTabSz="1298447">
              <a:lnSpc>
                <a:spcPct val="100000"/>
              </a:lnSpc>
              <a:defRPr sz="7100" b="1">
                <a:solidFill>
                  <a:srgbClr val="2B669A"/>
                </a:solidFill>
              </a:defRPr>
            </a:pPr>
            <a:r>
              <a:rPr dirty="0" err="1"/>
              <a:t>Kontakt</a:t>
            </a:r>
            <a:r>
              <a:rPr dirty="0"/>
              <a:t>: </a:t>
            </a:r>
            <a:r>
              <a:rPr lang="de-DE" dirty="0" err="1">
                <a:solidFill>
                  <a:srgbClr val="C00000"/>
                </a:solidFill>
              </a:rPr>
              <a:t>service@betaconcept.org</a:t>
            </a:r>
            <a:br>
              <a:rPr lang="de-DE" dirty="0"/>
            </a:br>
            <a:endParaRPr dirty="0"/>
          </a:p>
        </p:txBody>
      </p:sp>
      <p:grpSp>
        <p:nvGrpSpPr>
          <p:cNvPr id="2290" name="Gruppieren"/>
          <p:cNvGrpSpPr/>
          <p:nvPr/>
        </p:nvGrpSpPr>
        <p:grpSpPr>
          <a:xfrm>
            <a:off x="21134455" y="12755081"/>
            <a:ext cx="3196201" cy="961839"/>
            <a:chOff x="0" y="0"/>
            <a:chExt cx="3196199" cy="961838"/>
          </a:xfrm>
        </p:grpSpPr>
        <p:sp>
          <p:nvSpPr>
            <p:cNvPr id="2287" name="betaConcept"/>
            <p:cNvSpPr txBox="1"/>
            <p:nvPr/>
          </p:nvSpPr>
          <p:spPr>
            <a:xfrm>
              <a:off x="724132" y="0"/>
              <a:ext cx="2452049" cy="767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3200" spc="-351">
                  <a:solidFill>
                    <a:srgbClr val="E57031"/>
                  </a:solidFill>
                  <a:latin typeface="Comfortaa Bold"/>
                  <a:ea typeface="Comfortaa Bold"/>
                  <a:cs typeface="Comfortaa Bold"/>
                  <a:sym typeface="Comfortaa Bold"/>
                </a:defRPr>
              </a:lvl1pPr>
            </a:lstStyle>
            <a:p>
              <a:r>
                <a:t>betaConcept</a:t>
              </a:r>
            </a:p>
          </p:txBody>
        </p:sp>
        <p:sp>
          <p:nvSpPr>
            <p:cNvPr id="2288" name="online-academy"/>
            <p:cNvSpPr txBox="1"/>
            <p:nvPr/>
          </p:nvSpPr>
          <p:spPr>
            <a:xfrm>
              <a:off x="1313714" y="454817"/>
              <a:ext cx="1882486" cy="5070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584200">
                <a:defRPr sz="1600">
                  <a:solidFill>
                    <a:srgbClr val="E57031"/>
                  </a:solidFill>
                  <a:latin typeface="Comfortaa Bold"/>
                  <a:ea typeface="Comfortaa Bold"/>
                  <a:cs typeface="Comfortaa Bold"/>
                  <a:sym typeface="Comfortaa Bold"/>
                </a:defRPr>
              </a:lvl1pPr>
            </a:lstStyle>
            <a:p>
              <a:r>
                <a:t>online-academy</a:t>
              </a:r>
            </a:p>
          </p:txBody>
        </p:sp>
        <p:pic>
          <p:nvPicPr>
            <p:cNvPr id="2289" name="pasted-image.png" descr="pasted-image.png"/>
            <p:cNvPicPr>
              <a:picLocks noChangeAspect="1"/>
            </p:cNvPicPr>
            <p:nvPr/>
          </p:nvPicPr>
          <p:blipFill>
            <a:blip r:embed="rId3"/>
            <a:srcRect l="1915" t="5882" r="73622" b="11760"/>
            <a:stretch>
              <a:fillRect/>
            </a:stretch>
          </p:blipFill>
          <p:spPr>
            <a:xfrm>
              <a:off x="0" y="10827"/>
              <a:ext cx="750094"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cap="flat">
              <a:noFill/>
              <a:miter lim="400000"/>
            </a:ln>
            <a:effectLst/>
          </p:spPr>
        </p:pic>
      </p:grpSp>
      <p:grpSp>
        <p:nvGrpSpPr>
          <p:cNvPr id="3" name="Gruppieren 2">
            <a:extLst>
              <a:ext uri="{FF2B5EF4-FFF2-40B4-BE49-F238E27FC236}">
                <a16:creationId xmlns:a16="http://schemas.microsoft.com/office/drawing/2014/main" id="{038601A7-76A0-5EF4-9DEA-DFC46E84B1F6}"/>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F535A917-8473-CB35-4353-8962810106C6}"/>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227271C5-768D-1844-670E-498551772CDB}"/>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4E443C52-753A-36F9-3407-A54E624F9FBB}"/>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8" name="© Ralph Schmauder 2025 all rights reserved">
            <a:extLst>
              <a:ext uri="{FF2B5EF4-FFF2-40B4-BE49-F238E27FC236}">
                <a16:creationId xmlns:a16="http://schemas.microsoft.com/office/drawing/2014/main" id="{46A598B7-FD64-5607-C6C5-2DCA0398A694}"/>
              </a:ext>
            </a:extLst>
          </p:cNvPr>
          <p:cNvSpPr txBox="1"/>
          <p:nvPr/>
        </p:nvSpPr>
        <p:spPr>
          <a:xfrm>
            <a:off x="106777" y="13233944"/>
            <a:ext cx="3310201" cy="359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buClr>
                <a:srgbClr val="000000"/>
              </a:buClr>
              <a:defRPr sz="1400"/>
            </a:lvl1pPr>
          </a:lstStyle>
          <a:p>
            <a:r>
              <a:rPr lang="de-DE" dirty="0"/>
              <a:t>© betaConcept 2026 all </a:t>
            </a:r>
            <a:r>
              <a:rPr lang="de-DE" dirty="0" err="1"/>
              <a:t>rights</a:t>
            </a:r>
            <a:r>
              <a:rPr lang="de-DE" dirty="0"/>
              <a:t> </a:t>
            </a:r>
            <a:r>
              <a:rPr lang="de-DE" dirty="0" err="1"/>
              <a:t>reserved</a:t>
            </a:r>
            <a:endParaRPr lang="de-DE" dirty="0"/>
          </a:p>
        </p:txBody>
      </p:sp>
    </p:spTree>
    <p:extLst>
      <p:ext uri="{BB962C8B-B14F-4D97-AF65-F5344CB8AC3E}">
        <p14:creationId xmlns:p14="http://schemas.microsoft.com/office/powerpoint/2010/main" val="21007526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A6C04-71C8-42D9-D910-7799A5E0AB3D}"/>
            </a:ext>
          </a:extLst>
        </p:cNvPr>
        <p:cNvGrpSpPr/>
        <p:nvPr/>
      </p:nvGrpSpPr>
      <p:grpSpPr>
        <a:xfrm>
          <a:off x="0" y="0"/>
          <a:ext cx="0" cy="0"/>
          <a:chOff x="0" y="0"/>
          <a:chExt cx="0" cy="0"/>
        </a:xfrm>
      </p:grpSpPr>
      <p:pic>
        <p:nvPicPr>
          <p:cNvPr id="7" name="Grafik 6" descr="Ein Bild, das Schachfigur, Hallensportarten, Schach, Brettspiel enthält.&#10;&#10;KI-generierte Inhalte können fehlerhaft sein.">
            <a:extLst>
              <a:ext uri="{FF2B5EF4-FFF2-40B4-BE49-F238E27FC236}">
                <a16:creationId xmlns:a16="http://schemas.microsoft.com/office/drawing/2014/main" id="{27013A4E-A0BA-1A51-15EE-2FAEFD35B54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313384"/>
            <a:ext cx="24721392" cy="16918425"/>
          </a:xfrm>
          <a:prstGeom prst="rect">
            <a:avLst/>
          </a:prstGeom>
        </p:spPr>
      </p:pic>
      <p:grpSp>
        <p:nvGrpSpPr>
          <p:cNvPr id="3" name="Gruppieren 2">
            <a:extLst>
              <a:ext uri="{FF2B5EF4-FFF2-40B4-BE49-F238E27FC236}">
                <a16:creationId xmlns:a16="http://schemas.microsoft.com/office/drawing/2014/main" id="{963AF5FE-056C-368D-66DB-0F49B33915AA}"/>
              </a:ext>
            </a:extLst>
          </p:cNvPr>
          <p:cNvGrpSpPr/>
          <p:nvPr/>
        </p:nvGrpSpPr>
        <p:grpSpPr>
          <a:xfrm>
            <a:off x="0" y="-360698"/>
            <a:ext cx="24384000" cy="2114039"/>
            <a:chOff x="0" y="-360698"/>
            <a:chExt cx="24384000" cy="2114039"/>
          </a:xfrm>
        </p:grpSpPr>
        <p:sp>
          <p:nvSpPr>
            <p:cNvPr id="4" name="Rechteck">
              <a:extLst>
                <a:ext uri="{FF2B5EF4-FFF2-40B4-BE49-F238E27FC236}">
                  <a16:creationId xmlns:a16="http://schemas.microsoft.com/office/drawing/2014/main" id="{70F21973-EA59-71DB-52D6-236BF7EAE21F}"/>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5" name="Rechteck 4">
              <a:extLst>
                <a:ext uri="{FF2B5EF4-FFF2-40B4-BE49-F238E27FC236}">
                  <a16:creationId xmlns:a16="http://schemas.microsoft.com/office/drawing/2014/main" id="{CB700F46-53CC-42FC-11BE-609B68EF40EC}"/>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Grafik 5">
              <a:extLst>
                <a:ext uri="{FF2B5EF4-FFF2-40B4-BE49-F238E27FC236}">
                  <a16:creationId xmlns:a16="http://schemas.microsoft.com/office/drawing/2014/main" id="{67DD3C4D-6C17-7863-F3D9-B01F68CB86B4}"/>
                </a:ext>
              </a:extLst>
            </p:cNvPr>
            <p:cNvPicPr>
              <a:picLocks noChangeAspect="1"/>
            </p:cNvPicPr>
            <p:nvPr/>
          </p:nvPicPr>
          <p:blipFill>
            <a:blip r:embed="rId5" cstate="print"/>
            <a:stretch>
              <a:fillRect/>
            </a:stretch>
          </p:blipFill>
          <p:spPr>
            <a:xfrm>
              <a:off x="20790888" y="274886"/>
              <a:ext cx="2645433" cy="1100784"/>
            </a:xfrm>
            <a:prstGeom prst="rect">
              <a:avLst/>
            </a:prstGeom>
          </p:spPr>
        </p:pic>
      </p:grpSp>
      <p:sp>
        <p:nvSpPr>
          <p:cNvPr id="10" name="Nachhaltigkeit">
            <a:extLst>
              <a:ext uri="{FF2B5EF4-FFF2-40B4-BE49-F238E27FC236}">
                <a16:creationId xmlns:a16="http://schemas.microsoft.com/office/drawing/2014/main" id="{32BC07FB-0F08-6EA4-B5CB-A88357B91157}"/>
              </a:ext>
            </a:extLst>
          </p:cNvPr>
          <p:cNvSpPr txBox="1"/>
          <p:nvPr/>
        </p:nvSpPr>
        <p:spPr>
          <a:xfrm>
            <a:off x="0" y="-147446"/>
            <a:ext cx="6431360" cy="1674137"/>
          </a:xfrm>
          <a:prstGeom prst="rect">
            <a:avLst/>
          </a:prstGeom>
          <a:solidFill>
            <a:srgbClr val="FF0000"/>
          </a:solidFill>
          <a:ln w="3175">
            <a:solidFill>
              <a:srgbClr val="FF0000"/>
            </a:solidFill>
            <a:miter lim="400000"/>
          </a:ln>
          <a:effectLst>
            <a:outerShdw blurRad="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6973" tIns="66973" rIns="66973" bIns="66973" anchor="ctr">
            <a:spAutoFit/>
          </a:bodyPr>
          <a:lstStyle>
            <a:lvl1pPr algn="ctr" defTabSz="182879">
              <a:defRPr sz="2200">
                <a:solidFill>
                  <a:schemeClr val="accent3">
                    <a:lumOff val="44000"/>
                  </a:schemeClr>
                </a:solidFill>
                <a:latin typeface="Comfortaa Bold"/>
                <a:ea typeface="Comfortaa Bold"/>
                <a:cs typeface="Comfortaa Bold"/>
                <a:sym typeface="Comfortaa Bold"/>
              </a:defRPr>
            </a:lvl1pPr>
          </a:lstStyle>
          <a:p>
            <a:endParaRPr lang="de-DE" sz="2000" dirty="0"/>
          </a:p>
          <a:p>
            <a:r>
              <a:rPr sz="6000" dirty="0" err="1"/>
              <a:t>Nachhaltigkeit</a:t>
            </a:r>
            <a:endParaRPr lang="de-DE" sz="6000" dirty="0"/>
          </a:p>
          <a:p>
            <a:endParaRPr sz="2000" dirty="0"/>
          </a:p>
        </p:txBody>
      </p:sp>
      <p:sp>
        <p:nvSpPr>
          <p:cNvPr id="12" name="Textfeld 11">
            <a:extLst>
              <a:ext uri="{FF2B5EF4-FFF2-40B4-BE49-F238E27FC236}">
                <a16:creationId xmlns:a16="http://schemas.microsoft.com/office/drawing/2014/main" id="{B1BF06B0-1DF9-8270-C785-F2A202D7EFBA}"/>
              </a:ext>
            </a:extLst>
          </p:cNvPr>
          <p:cNvSpPr txBox="1"/>
          <p:nvPr/>
        </p:nvSpPr>
        <p:spPr>
          <a:xfrm>
            <a:off x="3911080" y="4121696"/>
            <a:ext cx="15985776" cy="8771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8" indent="0" algn="l" fontAlgn="ctr"/>
            <a:r>
              <a:rPr lang="de-DE" sz="5400" b="1" u="sng" dirty="0">
                <a:solidFill>
                  <a:srgbClr val="C00000"/>
                </a:solidFill>
              </a:rPr>
              <a:t>Königsfragen</a:t>
            </a:r>
          </a:p>
          <a:p>
            <a:pPr lvl="8" indent="0" algn="l" fontAlgn="ctr"/>
            <a:endParaRPr lang="de-DE" sz="5400" b="1" dirty="0">
              <a:solidFill>
                <a:srgbClr val="C00000"/>
              </a:solidFill>
            </a:endParaRPr>
          </a:p>
          <a:p>
            <a:pPr lvl="8" indent="0" algn="l" fontAlgn="ctr"/>
            <a:endParaRPr lang="de-DE" sz="5400" b="1" dirty="0">
              <a:solidFill>
                <a:srgbClr val="C00000"/>
              </a:solidFill>
            </a:endParaRPr>
          </a:p>
          <a:p>
            <a:pPr marL="685800" lvl="8" indent="-685800" algn="l" fontAlgn="ctr">
              <a:buFont typeface="Arial" panose="020B0604020202020204" pitchFamily="34" charset="0"/>
              <a:buChar char="•"/>
            </a:pPr>
            <a:r>
              <a:rPr lang="de-DE" sz="5400" b="1" dirty="0">
                <a:solidFill>
                  <a:srgbClr val="C00000"/>
                </a:solidFill>
              </a:rPr>
              <a:t>Welche Erfahrungen habt Ihr beim bewussten Einsatz der Königsfragen gemacht?</a:t>
            </a:r>
          </a:p>
          <a:p>
            <a:pPr lvl="8" indent="0" algn="l" fontAlgn="ctr"/>
            <a:endParaRPr lang="de-DE" sz="5400" b="1" dirty="0">
              <a:solidFill>
                <a:srgbClr val="C00000"/>
              </a:solidFill>
            </a:endParaRPr>
          </a:p>
          <a:p>
            <a:pPr lvl="8" indent="0" algn="l" fontAlgn="ctr"/>
            <a:endParaRPr lang="de-DE" sz="5400" b="1" dirty="0">
              <a:solidFill>
                <a:srgbClr val="C00000"/>
              </a:solidFill>
            </a:endParaRPr>
          </a:p>
          <a:p>
            <a:pPr lvl="8" indent="0" fontAlgn="ctr"/>
            <a:r>
              <a:rPr lang="de-DE" sz="5400" b="1" dirty="0">
                <a:solidFill>
                  <a:schemeClr val="tx1"/>
                </a:solidFill>
              </a:rPr>
              <a:t>Und hier die Königsfragen aller Königsfragen:</a:t>
            </a:r>
          </a:p>
          <a:p>
            <a:pPr lvl="8" indent="0" fontAlgn="ctr"/>
            <a:r>
              <a:rPr lang="de-DE" sz="6600" b="1" i="1" dirty="0">
                <a:solidFill>
                  <a:srgbClr val="C00000"/>
                </a:solidFill>
              </a:rPr>
              <a:t>„Was ist Ihnen wichtig, wenn Sie an die Zusammenarbeit mit mir denken?“</a:t>
            </a:r>
          </a:p>
        </p:txBody>
      </p:sp>
      <p:sp>
        <p:nvSpPr>
          <p:cNvPr id="701" name="AGENDA">
            <a:extLst>
              <a:ext uri="{FF2B5EF4-FFF2-40B4-BE49-F238E27FC236}">
                <a16:creationId xmlns:a16="http://schemas.microsoft.com/office/drawing/2014/main" id="{BAE4F63E-1D76-115D-D897-A12E4D552EF6}"/>
              </a:ext>
            </a:extLst>
          </p:cNvPr>
          <p:cNvSpPr txBox="1"/>
          <p:nvPr/>
        </p:nvSpPr>
        <p:spPr>
          <a:xfrm>
            <a:off x="3695056" y="-189473"/>
            <a:ext cx="18508860" cy="1607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solidFill>
                  <a:schemeClr val="bg1"/>
                </a:solidFill>
              </a:rPr>
              <a:t>Hausaufgabe </a:t>
            </a:r>
            <a:r>
              <a:rPr lang="de-DE" dirty="0">
                <a:solidFill>
                  <a:schemeClr val="bg1"/>
                </a:solidFill>
                <a:sym typeface="Wingdings" pitchFamily="2" charset="2"/>
              </a:rPr>
              <a:t></a:t>
            </a:r>
            <a:endParaRPr sz="4000" dirty="0">
              <a:solidFill>
                <a:schemeClr val="bg1"/>
              </a:solidFill>
            </a:endParaRPr>
          </a:p>
        </p:txBody>
      </p:sp>
    </p:spTree>
    <p:extLst>
      <p:ext uri="{BB962C8B-B14F-4D97-AF65-F5344CB8AC3E}">
        <p14:creationId xmlns:p14="http://schemas.microsoft.com/office/powerpoint/2010/main" val="287548263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4E5A-E2BF-C13F-00AE-8E1B66EAFD7A}"/>
            </a:ext>
          </a:extLst>
        </p:cNvPr>
        <p:cNvGrpSpPr/>
        <p:nvPr/>
      </p:nvGrpSpPr>
      <p:grpSpPr>
        <a:xfrm>
          <a:off x="0" y="0"/>
          <a:ext cx="0" cy="0"/>
          <a:chOff x="0" y="0"/>
          <a:chExt cx="0" cy="0"/>
        </a:xfrm>
      </p:grpSpPr>
      <p:sp>
        <p:nvSpPr>
          <p:cNvPr id="1687" name="betaConcept">
            <a:extLst>
              <a:ext uri="{FF2B5EF4-FFF2-40B4-BE49-F238E27FC236}">
                <a16:creationId xmlns:a16="http://schemas.microsoft.com/office/drawing/2014/main" id="{1E811DE9-4850-73EF-A7F7-818E447422D1}"/>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1688" name="academy">
            <a:extLst>
              <a:ext uri="{FF2B5EF4-FFF2-40B4-BE49-F238E27FC236}">
                <a16:creationId xmlns:a16="http://schemas.microsoft.com/office/drawing/2014/main" id="{C3704800-57E4-61A7-5997-076D89AE8B18}"/>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89" name="pasted-image.png" descr="pasted-image.png">
            <a:extLst>
              <a:ext uri="{FF2B5EF4-FFF2-40B4-BE49-F238E27FC236}">
                <a16:creationId xmlns:a16="http://schemas.microsoft.com/office/drawing/2014/main" id="{3AE5EBC8-6635-D6E2-AB46-29E4F5B2EC4B}"/>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grpSp>
        <p:nvGrpSpPr>
          <p:cNvPr id="2" name="Gruppieren 1">
            <a:extLst>
              <a:ext uri="{FF2B5EF4-FFF2-40B4-BE49-F238E27FC236}">
                <a16:creationId xmlns:a16="http://schemas.microsoft.com/office/drawing/2014/main" id="{9DD9529A-0D14-C102-9F4F-20FDBBA90CF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5DEB7CA-A0BD-E1D2-E40B-8073A80D7F76}"/>
                </a:ext>
              </a:extLst>
            </p:cNvPr>
            <p:cNvSpPr/>
            <p:nvPr/>
          </p:nvSpPr>
          <p:spPr>
            <a:xfrm>
              <a:off x="0" y="-134479"/>
              <a:ext cx="24384000" cy="1497182"/>
            </a:xfrm>
            <a:prstGeom prst="rect">
              <a:avLst/>
            </a:prstGeom>
            <a:blipFill>
              <a:blip r:embed="rId4"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B94F2EA-0C24-A0D3-8EB5-220D9936841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E15B2B7-6DAB-9ACD-F797-434CC2A6E295}"/>
                </a:ext>
              </a:extLst>
            </p:cNvPr>
            <p:cNvPicPr>
              <a:picLocks noChangeAspect="1"/>
            </p:cNvPicPr>
            <p:nvPr/>
          </p:nvPicPr>
          <p:blipFill>
            <a:blip r:embed="rId5"/>
            <a:stretch>
              <a:fillRect/>
            </a:stretch>
          </p:blipFill>
          <p:spPr>
            <a:xfrm>
              <a:off x="20790888" y="274886"/>
              <a:ext cx="2645433" cy="1100784"/>
            </a:xfrm>
            <a:prstGeom prst="rect">
              <a:avLst/>
            </a:prstGeom>
          </p:spPr>
        </p:pic>
      </p:grpSp>
      <p:sp>
        <p:nvSpPr>
          <p:cNvPr id="1686" name="VERTRIEBS-PROZESS">
            <a:extLst>
              <a:ext uri="{FF2B5EF4-FFF2-40B4-BE49-F238E27FC236}">
                <a16:creationId xmlns:a16="http://schemas.microsoft.com/office/drawing/2014/main" id="{5EBD122D-90B9-A28F-D6B6-DC1CBC06357B}"/>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lang="de-DE" dirty="0"/>
              <a:t>DIE ERFOLGSFORMEL</a:t>
            </a:r>
            <a:endParaRPr dirty="0"/>
          </a:p>
        </p:txBody>
      </p:sp>
      <p:sp>
        <p:nvSpPr>
          <p:cNvPr id="7" name="Text Box 5">
            <a:extLst>
              <a:ext uri="{FF2B5EF4-FFF2-40B4-BE49-F238E27FC236}">
                <a16:creationId xmlns:a16="http://schemas.microsoft.com/office/drawing/2014/main" id="{77920134-6C31-4F8F-FCD4-49D69BDAA05D}"/>
              </a:ext>
            </a:extLst>
          </p:cNvPr>
          <p:cNvSpPr txBox="1">
            <a:spLocks noChangeArrowheads="1"/>
          </p:cNvSpPr>
          <p:nvPr/>
        </p:nvSpPr>
        <p:spPr bwMode="auto">
          <a:xfrm>
            <a:off x="6394097" y="5191127"/>
            <a:ext cx="9795585" cy="804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eaLnBrk="1" hangingPunct="1">
              <a:spcBef>
                <a:spcPct val="0"/>
              </a:spcBef>
              <a:spcAft>
                <a:spcPct val="0"/>
              </a:spcAft>
              <a:buClr>
                <a:srgbClr val="000066"/>
              </a:buClr>
            </a:pPr>
            <a:r>
              <a:rPr lang="de-DE" altLang="de-DE" sz="4000" b="1" dirty="0">
                <a:solidFill>
                  <a:srgbClr val="000066"/>
                </a:solidFill>
                <a:cs typeface="Arial" panose="020B0604020202020204" pitchFamily="34" charset="0"/>
              </a:rPr>
              <a:t>Wissen</a:t>
            </a:r>
            <a:r>
              <a:rPr lang="de-DE" altLang="de-DE" sz="3200" b="1" dirty="0">
                <a:solidFill>
                  <a:srgbClr val="000066"/>
                </a:solidFill>
                <a:cs typeface="Arial" panose="020B0604020202020204" pitchFamily="34" charset="0"/>
              </a:rPr>
              <a:t>  x </a:t>
            </a:r>
            <a:r>
              <a:rPr lang="de-DE" altLang="de-DE" sz="4000" b="1" dirty="0">
                <a:solidFill>
                  <a:srgbClr val="000066"/>
                </a:solidFill>
                <a:cs typeface="Arial" panose="020B0604020202020204" pitchFamily="34" charset="0"/>
              </a:rPr>
              <a:t> Energie  </a:t>
            </a:r>
            <a:r>
              <a:rPr lang="de-DE" altLang="de-DE" sz="3200" b="1" dirty="0">
                <a:solidFill>
                  <a:srgbClr val="000066"/>
                </a:solidFill>
                <a:cs typeface="Arial" panose="020B0604020202020204" pitchFamily="34" charset="0"/>
              </a:rPr>
              <a:t>x  </a:t>
            </a:r>
            <a:r>
              <a:rPr lang="de-DE" altLang="de-DE" sz="4000" b="1" dirty="0">
                <a:solidFill>
                  <a:srgbClr val="000066"/>
                </a:solidFill>
                <a:cs typeface="Arial" panose="020B0604020202020204" pitchFamily="34" charset="0"/>
              </a:rPr>
              <a:t>Zeit</a:t>
            </a:r>
            <a:r>
              <a:rPr lang="de-DE" altLang="de-DE" sz="3200" b="1" dirty="0">
                <a:solidFill>
                  <a:srgbClr val="000066"/>
                </a:solidFill>
                <a:cs typeface="Arial" panose="020B0604020202020204" pitchFamily="34" charset="0"/>
              </a:rPr>
              <a:t>  x  </a:t>
            </a:r>
            <a:r>
              <a:rPr lang="de-DE" altLang="de-DE" sz="4000" b="1" dirty="0">
                <a:solidFill>
                  <a:srgbClr val="000066"/>
                </a:solidFill>
                <a:cs typeface="Arial" panose="020B0604020202020204" pitchFamily="34" charset="0"/>
              </a:rPr>
              <a:t>Zielklarheit</a:t>
            </a:r>
          </a:p>
        </p:txBody>
      </p:sp>
      <p:sp>
        <p:nvSpPr>
          <p:cNvPr id="9" name="Text Box 7">
            <a:extLst>
              <a:ext uri="{FF2B5EF4-FFF2-40B4-BE49-F238E27FC236}">
                <a16:creationId xmlns:a16="http://schemas.microsoft.com/office/drawing/2014/main" id="{6790153F-DAF9-4710-D500-5E0A418F3DE8}"/>
              </a:ext>
            </a:extLst>
          </p:cNvPr>
          <p:cNvSpPr txBox="1">
            <a:spLocks noChangeArrowheads="1"/>
          </p:cNvSpPr>
          <p:nvPr/>
        </p:nvSpPr>
        <p:spPr bwMode="auto">
          <a:xfrm>
            <a:off x="3970535" y="5559427"/>
            <a:ext cx="3171379" cy="803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hangingPunct="1">
              <a:spcBef>
                <a:spcPts val="4500"/>
              </a:spcBef>
              <a:spcAft>
                <a:spcPct val="0"/>
              </a:spcAft>
              <a:buClr>
                <a:srgbClr val="000066"/>
              </a:buClr>
            </a:pPr>
            <a:r>
              <a:rPr lang="de-DE" altLang="de-DE" sz="4000" b="1" dirty="0">
                <a:solidFill>
                  <a:srgbClr val="000066"/>
                </a:solidFill>
                <a:cs typeface="Arial" panose="020B0604020202020204" pitchFamily="34" charset="0"/>
              </a:rPr>
              <a:t>E =</a:t>
            </a:r>
          </a:p>
        </p:txBody>
      </p:sp>
      <p:sp>
        <p:nvSpPr>
          <p:cNvPr id="10" name="Line 8">
            <a:extLst>
              <a:ext uri="{FF2B5EF4-FFF2-40B4-BE49-F238E27FC236}">
                <a16:creationId xmlns:a16="http://schemas.microsoft.com/office/drawing/2014/main" id="{FFEFCB65-CA12-5CBB-7CE7-B6DFC48723AA}"/>
              </a:ext>
            </a:extLst>
          </p:cNvPr>
          <p:cNvSpPr>
            <a:spLocks noChangeShapeType="1"/>
          </p:cNvSpPr>
          <p:nvPr/>
        </p:nvSpPr>
        <p:spPr bwMode="auto">
          <a:xfrm>
            <a:off x="6270085" y="5949952"/>
            <a:ext cx="10385966" cy="0"/>
          </a:xfrm>
          <a:prstGeom prst="line">
            <a:avLst/>
          </a:prstGeom>
          <a:ln w="57150">
            <a:headEnd/>
            <a:tailEnd/>
          </a:ln>
        </p:spPr>
        <p:style>
          <a:lnRef idx="3">
            <a:schemeClr val="dk1"/>
          </a:lnRef>
          <a:fillRef idx="0">
            <a:schemeClr val="dk1"/>
          </a:fillRef>
          <a:effectRef idx="2">
            <a:schemeClr val="dk1"/>
          </a:effectRef>
          <a:fontRef idx="minor">
            <a:schemeClr val="tx1"/>
          </a:fontRef>
        </p:style>
        <p:txBody>
          <a:bodyPr/>
          <a:lstStyle/>
          <a:p>
            <a:endParaRPr lang="de-DE" sz="10000" dirty="0"/>
          </a:p>
        </p:txBody>
      </p:sp>
      <p:sp>
        <p:nvSpPr>
          <p:cNvPr id="11" name="Text Box 10">
            <a:extLst>
              <a:ext uri="{FF2B5EF4-FFF2-40B4-BE49-F238E27FC236}">
                <a16:creationId xmlns:a16="http://schemas.microsoft.com/office/drawing/2014/main" id="{C6A19C06-1461-CF21-5F3A-5EC8FADA4C4E}"/>
              </a:ext>
            </a:extLst>
          </p:cNvPr>
          <p:cNvSpPr txBox="1">
            <a:spLocks noChangeArrowheads="1"/>
          </p:cNvSpPr>
          <p:nvPr/>
        </p:nvSpPr>
        <p:spPr bwMode="auto">
          <a:xfrm>
            <a:off x="8188872" y="8096251"/>
            <a:ext cx="4685212" cy="1297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algn="ctr" eaLnBrk="1" hangingPunct="1">
              <a:spcBef>
                <a:spcPct val="0"/>
              </a:spcBef>
              <a:spcAft>
                <a:spcPct val="0"/>
              </a:spcAft>
              <a:buClr>
                <a:srgbClr val="000066"/>
              </a:buClr>
            </a:pPr>
            <a:r>
              <a:rPr lang="de-DE" altLang="de-DE" sz="3600" b="1" dirty="0">
                <a:solidFill>
                  <a:srgbClr val="FF0000"/>
                </a:solidFill>
                <a:cs typeface="Arial" panose="020B0604020202020204" pitchFamily="34" charset="0"/>
              </a:rPr>
              <a:t>innere</a:t>
            </a:r>
            <a:r>
              <a:rPr lang="de-DE" altLang="de-DE" sz="3600" b="1" dirty="0">
                <a:solidFill>
                  <a:srgbClr val="000066"/>
                </a:solidFill>
                <a:cs typeface="Arial" panose="020B0604020202020204" pitchFamily="34" charset="0"/>
              </a:rPr>
              <a:t>    +     </a:t>
            </a:r>
            <a:r>
              <a:rPr lang="de-DE" altLang="de-DE" sz="3600" b="1" dirty="0">
                <a:solidFill>
                  <a:srgbClr val="FF0000"/>
                </a:solidFill>
                <a:cs typeface="Arial" panose="020B0604020202020204" pitchFamily="34" charset="0"/>
              </a:rPr>
              <a:t>äußere</a:t>
            </a:r>
            <a:br>
              <a:rPr lang="de-DE" altLang="de-DE" sz="3600" b="1" dirty="0">
                <a:solidFill>
                  <a:srgbClr val="000066"/>
                </a:solidFill>
                <a:cs typeface="Arial" panose="020B0604020202020204" pitchFamily="34" charset="0"/>
              </a:rPr>
            </a:br>
            <a:r>
              <a:rPr lang="de-DE" altLang="de-DE" sz="3600" b="1" dirty="0">
                <a:solidFill>
                  <a:srgbClr val="FF0000"/>
                </a:solidFill>
                <a:cs typeface="Arial" panose="020B0604020202020204" pitchFamily="34" charset="0"/>
              </a:rPr>
              <a:t>Widerstände</a:t>
            </a:r>
          </a:p>
        </p:txBody>
      </p:sp>
      <p:grpSp>
        <p:nvGrpSpPr>
          <p:cNvPr id="12" name="Group 32">
            <a:extLst>
              <a:ext uri="{FF2B5EF4-FFF2-40B4-BE49-F238E27FC236}">
                <a16:creationId xmlns:a16="http://schemas.microsoft.com/office/drawing/2014/main" id="{4AA28D34-85F2-B84E-B2DD-C2AB2C8B9B74}"/>
              </a:ext>
            </a:extLst>
          </p:cNvPr>
          <p:cNvGrpSpPr>
            <a:grpSpLocks/>
          </p:cNvGrpSpPr>
          <p:nvPr/>
        </p:nvGrpSpPr>
        <p:grpSpPr bwMode="auto">
          <a:xfrm>
            <a:off x="9167664" y="6108701"/>
            <a:ext cx="2571751" cy="1987549"/>
            <a:chOff x="2225" y="2025"/>
            <a:chExt cx="810" cy="626"/>
          </a:xfrm>
        </p:grpSpPr>
        <p:sp>
          <p:nvSpPr>
            <p:cNvPr id="13" name="Text Box 6">
              <a:extLst>
                <a:ext uri="{FF2B5EF4-FFF2-40B4-BE49-F238E27FC236}">
                  <a16:creationId xmlns:a16="http://schemas.microsoft.com/office/drawing/2014/main" id="{96A1EADA-B26F-87AF-281A-92A16C03559C}"/>
                </a:ext>
              </a:extLst>
            </p:cNvPr>
            <p:cNvSpPr txBox="1">
              <a:spLocks noChangeArrowheads="1"/>
            </p:cNvSpPr>
            <p:nvPr/>
          </p:nvSpPr>
          <p:spPr bwMode="auto">
            <a:xfrm>
              <a:off x="2225" y="2025"/>
              <a:ext cx="810"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spAutoFit/>
            </a:bodyP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eaLnBrk="1" hangingPunct="1">
                <a:spcBef>
                  <a:spcPct val="0"/>
                </a:spcBef>
                <a:spcAft>
                  <a:spcPct val="0"/>
                </a:spcAft>
                <a:buClr>
                  <a:srgbClr val="000066"/>
                </a:buClr>
              </a:pPr>
              <a:r>
                <a:rPr lang="de-DE" altLang="de-DE" sz="4000" b="1" dirty="0">
                  <a:solidFill>
                    <a:srgbClr val="FF0000"/>
                  </a:solidFill>
                  <a:cs typeface="Arial" panose="020B0604020202020204" pitchFamily="34" charset="0"/>
                </a:rPr>
                <a:t>IW </a:t>
              </a:r>
              <a:r>
                <a:rPr lang="de-DE" altLang="de-DE" sz="4000" b="1" dirty="0">
                  <a:solidFill>
                    <a:srgbClr val="000066"/>
                  </a:solidFill>
                  <a:cs typeface="Arial" panose="020B0604020202020204" pitchFamily="34" charset="0"/>
                </a:rPr>
                <a:t> + </a:t>
              </a:r>
              <a:r>
                <a:rPr lang="de-DE" altLang="de-DE" sz="4000" b="1" dirty="0">
                  <a:solidFill>
                    <a:srgbClr val="FF0000"/>
                  </a:solidFill>
                  <a:cs typeface="Arial" panose="020B0604020202020204" pitchFamily="34" charset="0"/>
                </a:rPr>
                <a:t>ÄW</a:t>
              </a:r>
            </a:p>
          </p:txBody>
        </p:sp>
        <p:sp>
          <p:nvSpPr>
            <p:cNvPr id="14" name="Line 11">
              <a:extLst>
                <a:ext uri="{FF2B5EF4-FFF2-40B4-BE49-F238E27FC236}">
                  <a16:creationId xmlns:a16="http://schemas.microsoft.com/office/drawing/2014/main" id="{299C4C13-8083-39F7-E05A-A2D22F55D069}"/>
                </a:ext>
              </a:extLst>
            </p:cNvPr>
            <p:cNvSpPr>
              <a:spLocks noChangeShapeType="1"/>
            </p:cNvSpPr>
            <p:nvPr/>
          </p:nvSpPr>
          <p:spPr bwMode="auto">
            <a:xfrm flipH="1">
              <a:off x="2244" y="2255"/>
              <a:ext cx="141" cy="396"/>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sp>
          <p:nvSpPr>
            <p:cNvPr id="15" name="Line 12">
              <a:extLst>
                <a:ext uri="{FF2B5EF4-FFF2-40B4-BE49-F238E27FC236}">
                  <a16:creationId xmlns:a16="http://schemas.microsoft.com/office/drawing/2014/main" id="{571CF93D-DA5B-F45E-B100-052E5C931421}"/>
                </a:ext>
              </a:extLst>
            </p:cNvPr>
            <p:cNvSpPr>
              <a:spLocks noChangeShapeType="1"/>
            </p:cNvSpPr>
            <p:nvPr/>
          </p:nvSpPr>
          <p:spPr bwMode="auto">
            <a:xfrm>
              <a:off x="2799" y="2243"/>
              <a:ext cx="139" cy="396"/>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grpSp>
      <p:grpSp>
        <p:nvGrpSpPr>
          <p:cNvPr id="16" name="Group 13">
            <a:extLst>
              <a:ext uri="{FF2B5EF4-FFF2-40B4-BE49-F238E27FC236}">
                <a16:creationId xmlns:a16="http://schemas.microsoft.com/office/drawing/2014/main" id="{9A9DB42B-867B-1645-4443-1E2CC4CD9C7A}"/>
              </a:ext>
            </a:extLst>
          </p:cNvPr>
          <p:cNvGrpSpPr>
            <a:grpSpLocks/>
          </p:cNvGrpSpPr>
          <p:nvPr/>
        </p:nvGrpSpPr>
        <p:grpSpPr bwMode="auto">
          <a:xfrm>
            <a:off x="5063501" y="8556618"/>
            <a:ext cx="3000374" cy="1670050"/>
            <a:chOff x="993" y="3147"/>
            <a:chExt cx="945" cy="526"/>
          </a:xfrm>
        </p:grpSpPr>
        <p:sp>
          <p:nvSpPr>
            <p:cNvPr id="17" name="Oval 14">
              <a:extLst>
                <a:ext uri="{FF2B5EF4-FFF2-40B4-BE49-F238E27FC236}">
                  <a16:creationId xmlns:a16="http://schemas.microsoft.com/office/drawing/2014/main" id="{644F3DDA-25D5-3AA7-975F-0B8BFB76A654}"/>
                </a:ext>
              </a:extLst>
            </p:cNvPr>
            <p:cNvSpPr>
              <a:spLocks noChangeArrowheads="1"/>
            </p:cNvSpPr>
            <p:nvPr/>
          </p:nvSpPr>
          <p:spPr bwMode="auto">
            <a:xfrm>
              <a:off x="993" y="3147"/>
              <a:ext cx="674" cy="526"/>
            </a:xfrm>
            <a:prstGeom prst="ellipse">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nchor="ct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algn="ctr" eaLnBrk="1" hangingPunct="1">
                <a:spcBef>
                  <a:spcPct val="0"/>
                </a:spcBef>
                <a:spcAft>
                  <a:spcPct val="0"/>
                </a:spcAft>
                <a:buClr>
                  <a:srgbClr val="000066"/>
                </a:buClr>
              </a:pPr>
              <a:r>
                <a:rPr lang="de-DE" altLang="de-DE" sz="4000" b="1" dirty="0">
                  <a:solidFill>
                    <a:srgbClr val="FF0000"/>
                  </a:solidFill>
                  <a:cs typeface="Arial" panose="020B0604020202020204" pitchFamily="34" charset="0"/>
                </a:rPr>
                <a:t>ICH</a:t>
              </a:r>
            </a:p>
          </p:txBody>
        </p:sp>
        <p:sp>
          <p:nvSpPr>
            <p:cNvPr id="18" name="Line 15">
              <a:extLst>
                <a:ext uri="{FF2B5EF4-FFF2-40B4-BE49-F238E27FC236}">
                  <a16:creationId xmlns:a16="http://schemas.microsoft.com/office/drawing/2014/main" id="{4FDCC4A7-D56F-1D3A-9B65-F4BBACE70205}"/>
                </a:ext>
              </a:extLst>
            </p:cNvPr>
            <p:cNvSpPr>
              <a:spLocks noChangeShapeType="1"/>
            </p:cNvSpPr>
            <p:nvPr/>
          </p:nvSpPr>
          <p:spPr bwMode="auto">
            <a:xfrm flipH="1">
              <a:off x="1666" y="3159"/>
              <a:ext cx="272" cy="142"/>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grpSp>
      <p:grpSp>
        <p:nvGrpSpPr>
          <p:cNvPr id="19" name="Group 16">
            <a:extLst>
              <a:ext uri="{FF2B5EF4-FFF2-40B4-BE49-F238E27FC236}">
                <a16:creationId xmlns:a16="http://schemas.microsoft.com/office/drawing/2014/main" id="{BFEAC901-1FCD-8581-AA50-2EE9F0F86CED}"/>
              </a:ext>
            </a:extLst>
          </p:cNvPr>
          <p:cNvGrpSpPr>
            <a:grpSpLocks/>
          </p:cNvGrpSpPr>
          <p:nvPr/>
        </p:nvGrpSpPr>
        <p:grpSpPr bwMode="auto">
          <a:xfrm>
            <a:off x="12999081" y="8556618"/>
            <a:ext cx="7426324" cy="1670050"/>
            <a:chOff x="3412" y="3147"/>
            <a:chExt cx="2339" cy="526"/>
          </a:xfrm>
        </p:grpSpPr>
        <p:sp>
          <p:nvSpPr>
            <p:cNvPr id="20" name="Oval 17">
              <a:extLst>
                <a:ext uri="{FF2B5EF4-FFF2-40B4-BE49-F238E27FC236}">
                  <a16:creationId xmlns:a16="http://schemas.microsoft.com/office/drawing/2014/main" id="{3C98FA1A-FEE5-1C1D-0ABC-C3F83AE06B00}"/>
                </a:ext>
              </a:extLst>
            </p:cNvPr>
            <p:cNvSpPr>
              <a:spLocks noChangeArrowheads="1"/>
            </p:cNvSpPr>
            <p:nvPr/>
          </p:nvSpPr>
          <p:spPr bwMode="auto">
            <a:xfrm>
              <a:off x="3667" y="3147"/>
              <a:ext cx="2084" cy="526"/>
            </a:xfrm>
            <a:prstGeom prst="ellipse">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0000" tIns="93600" rIns="180000" bIns="93600" anchor="ctr"/>
            <a:lstStyle>
              <a:lvl1pPr defTabSz="449263">
                <a:spcBef>
                  <a:spcPct val="25000"/>
                </a:spcBef>
                <a:spcAft>
                  <a:spcPct val="25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1pPr>
              <a:lvl2pPr marL="742950" indent="-285750" defTabSz="449263">
                <a:spcBef>
                  <a:spcPct val="25000"/>
                </a:spcBef>
                <a:spcAft>
                  <a:spcPct val="25000"/>
                </a:spcAft>
                <a:buClr>
                  <a:srgbClr val="FF9900"/>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2pPr>
              <a:lvl3pPr marL="1143000" indent="-228600" defTabSz="449263">
                <a:spcAft>
                  <a:spcPct val="25000"/>
                </a:spcAft>
                <a:buClr>
                  <a:srgbClr val="000066"/>
                </a:buClr>
                <a:buSzPct val="125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panose="020B0604020202020204" pitchFamily="34" charset="0"/>
                </a:defRPr>
              </a:lvl3pPr>
              <a:lvl4pPr marL="1600200" indent="-228600" defTabSz="449263">
                <a:spcBef>
                  <a:spcPct val="20000"/>
                </a:spcBef>
                <a:buSzPct val="1250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66"/>
                  </a:solidFill>
                  <a:latin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pitchFamily="18" charset="0"/>
                </a:defRPr>
              </a:lvl9pPr>
            </a:lstStyle>
            <a:p>
              <a:pPr algn="ctr" eaLnBrk="1" hangingPunct="1">
                <a:spcBef>
                  <a:spcPct val="0"/>
                </a:spcBef>
                <a:spcAft>
                  <a:spcPct val="0"/>
                </a:spcAft>
                <a:buClr>
                  <a:srgbClr val="000066"/>
                </a:buClr>
              </a:pPr>
              <a:r>
                <a:rPr lang="de-DE" altLang="de-DE" sz="2800" b="1" dirty="0">
                  <a:solidFill>
                    <a:srgbClr val="FF0000"/>
                  </a:solidFill>
                  <a:cs typeface="Arial" panose="020B0604020202020204" pitchFamily="34" charset="0"/>
                </a:rPr>
                <a:t>Die mich umgebenden</a:t>
              </a:r>
              <a:br>
                <a:rPr lang="de-DE" altLang="de-DE" sz="3200" b="1" dirty="0">
                  <a:solidFill>
                    <a:srgbClr val="FF0000"/>
                  </a:solidFill>
                  <a:cs typeface="Arial" panose="020B0604020202020204" pitchFamily="34" charset="0"/>
                </a:rPr>
              </a:br>
              <a:r>
                <a:rPr lang="de-DE" altLang="de-DE" sz="4000" b="1" dirty="0">
                  <a:solidFill>
                    <a:srgbClr val="FF0000"/>
                  </a:solidFill>
                  <a:cs typeface="Arial" panose="020B0604020202020204" pitchFamily="34" charset="0"/>
                </a:rPr>
                <a:t>Rahmenbedingungen</a:t>
              </a:r>
            </a:p>
          </p:txBody>
        </p:sp>
        <p:sp>
          <p:nvSpPr>
            <p:cNvPr id="21" name="Line 18">
              <a:extLst>
                <a:ext uri="{FF2B5EF4-FFF2-40B4-BE49-F238E27FC236}">
                  <a16:creationId xmlns:a16="http://schemas.microsoft.com/office/drawing/2014/main" id="{4BC759B1-C4A7-6D7A-42BA-D324F0A69E2A}"/>
                </a:ext>
              </a:extLst>
            </p:cNvPr>
            <p:cNvSpPr>
              <a:spLocks noChangeShapeType="1"/>
            </p:cNvSpPr>
            <p:nvPr/>
          </p:nvSpPr>
          <p:spPr bwMode="auto">
            <a:xfrm>
              <a:off x="3412" y="3174"/>
              <a:ext cx="270" cy="142"/>
            </a:xfrm>
            <a:prstGeom prst="line">
              <a:avLst/>
            </a:prstGeom>
            <a:noFill/>
            <a:ln w="28440">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sz="10000"/>
            </a:p>
          </p:txBody>
        </p:sp>
      </p:grpSp>
      <p:grpSp>
        <p:nvGrpSpPr>
          <p:cNvPr id="22" name="Gruppieren 21">
            <a:extLst>
              <a:ext uri="{FF2B5EF4-FFF2-40B4-BE49-F238E27FC236}">
                <a16:creationId xmlns:a16="http://schemas.microsoft.com/office/drawing/2014/main" id="{34035164-6BD1-18B8-008B-60447DF005FF}"/>
              </a:ext>
            </a:extLst>
          </p:cNvPr>
          <p:cNvGrpSpPr>
            <a:grpSpLocks/>
          </p:cNvGrpSpPr>
          <p:nvPr/>
        </p:nvGrpSpPr>
        <p:grpSpPr bwMode="auto">
          <a:xfrm>
            <a:off x="3842810" y="10544069"/>
            <a:ext cx="4346062" cy="1072340"/>
            <a:chOff x="989735" y="4666853"/>
            <a:chExt cx="2172928" cy="535691"/>
          </a:xfrm>
        </p:grpSpPr>
        <p:sp>
          <p:nvSpPr>
            <p:cNvPr id="23" name="Pfeil: nach unten 1">
              <a:extLst>
                <a:ext uri="{FF2B5EF4-FFF2-40B4-BE49-F238E27FC236}">
                  <a16:creationId xmlns:a16="http://schemas.microsoft.com/office/drawing/2014/main" id="{B4F6E13B-28A6-513A-EB01-8074D4058BE3}"/>
                </a:ext>
              </a:extLst>
            </p:cNvPr>
            <p:cNvSpPr>
              <a:spLocks noChangeArrowheads="1"/>
            </p:cNvSpPr>
            <p:nvPr/>
          </p:nvSpPr>
          <p:spPr bwMode="auto">
            <a:xfrm>
              <a:off x="1976289" y="4666853"/>
              <a:ext cx="162471" cy="288032"/>
            </a:xfrm>
            <a:prstGeom prst="downArrow">
              <a:avLst>
                <a:gd name="adj1" fmla="val 50000"/>
                <a:gd name="adj2" fmla="val 50000"/>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3200"/>
            </a:p>
          </p:txBody>
        </p:sp>
        <p:sp>
          <p:nvSpPr>
            <p:cNvPr id="24" name="Textfeld 2">
              <a:extLst>
                <a:ext uri="{FF2B5EF4-FFF2-40B4-BE49-F238E27FC236}">
                  <a16:creationId xmlns:a16="http://schemas.microsoft.com/office/drawing/2014/main" id="{7F234E04-76D0-7C7A-B8FC-B1B603D81BF3}"/>
                </a:ext>
              </a:extLst>
            </p:cNvPr>
            <p:cNvSpPr txBox="1">
              <a:spLocks noChangeArrowheads="1"/>
            </p:cNvSpPr>
            <p:nvPr/>
          </p:nvSpPr>
          <p:spPr bwMode="auto">
            <a:xfrm>
              <a:off x="989735" y="4941168"/>
              <a:ext cx="2172928" cy="26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Der Innere Schweinehund</a:t>
              </a:r>
            </a:p>
          </p:txBody>
        </p:sp>
      </p:grpSp>
      <p:grpSp>
        <p:nvGrpSpPr>
          <p:cNvPr id="45" name="Gruppieren 44">
            <a:extLst>
              <a:ext uri="{FF2B5EF4-FFF2-40B4-BE49-F238E27FC236}">
                <a16:creationId xmlns:a16="http://schemas.microsoft.com/office/drawing/2014/main" id="{100CD7ED-BC5B-2453-6181-FF56F3625259}"/>
              </a:ext>
            </a:extLst>
          </p:cNvPr>
          <p:cNvGrpSpPr/>
          <p:nvPr/>
        </p:nvGrpSpPr>
        <p:grpSpPr>
          <a:xfrm>
            <a:off x="13416047" y="2162959"/>
            <a:ext cx="2592377" cy="2799587"/>
            <a:chOff x="13416047" y="2162959"/>
            <a:chExt cx="2592377" cy="2799587"/>
          </a:xfrm>
        </p:grpSpPr>
        <p:sp>
          <p:nvSpPr>
            <p:cNvPr id="26" name="Textfeld 4">
              <a:extLst>
                <a:ext uri="{FF2B5EF4-FFF2-40B4-BE49-F238E27FC236}">
                  <a16:creationId xmlns:a16="http://schemas.microsoft.com/office/drawing/2014/main" id="{95A8BB76-C237-E57F-3A68-5F4A3D4C814F}"/>
                </a:ext>
              </a:extLst>
            </p:cNvPr>
            <p:cNvSpPr txBox="1">
              <a:spLocks noChangeArrowheads="1"/>
            </p:cNvSpPr>
            <p:nvPr/>
          </p:nvSpPr>
          <p:spPr bwMode="auto">
            <a:xfrm>
              <a:off x="13416047" y="2162959"/>
              <a:ext cx="25923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algn="l" eaLnBrk="1" hangingPunct="1"/>
              <a:r>
                <a:rPr lang="de-DE" altLang="de-DE" sz="2800" dirty="0"/>
                <a:t>S = Spezifisch</a:t>
              </a:r>
              <a:br>
                <a:rPr lang="de-DE" altLang="de-DE" sz="2800" dirty="0"/>
              </a:br>
              <a:r>
                <a:rPr lang="de-DE" altLang="de-DE" sz="2800" dirty="0"/>
                <a:t>M = Messbar</a:t>
              </a:r>
              <a:br>
                <a:rPr lang="de-DE" altLang="de-DE" sz="2800" dirty="0"/>
              </a:br>
              <a:r>
                <a:rPr lang="de-DE" altLang="de-DE" sz="2800" dirty="0"/>
                <a:t>A = Attraktiv</a:t>
              </a:r>
              <a:br>
                <a:rPr lang="de-DE" altLang="de-DE" sz="2800" dirty="0"/>
              </a:br>
              <a:r>
                <a:rPr lang="de-DE" altLang="de-DE" sz="2800" dirty="0"/>
                <a:t>R = Realistisch</a:t>
              </a:r>
              <a:br>
                <a:rPr lang="de-DE" altLang="de-DE" sz="2800" dirty="0"/>
              </a:br>
              <a:r>
                <a:rPr lang="de-DE" altLang="de-DE" sz="2800" dirty="0"/>
                <a:t>T = Terminiert</a:t>
              </a:r>
            </a:p>
          </p:txBody>
        </p:sp>
        <p:sp>
          <p:nvSpPr>
            <p:cNvPr id="27" name="Pfeil: nach unten 8">
              <a:extLst>
                <a:ext uri="{FF2B5EF4-FFF2-40B4-BE49-F238E27FC236}">
                  <a16:creationId xmlns:a16="http://schemas.microsoft.com/office/drawing/2014/main" id="{452A4B49-309A-CFAD-CA62-A1D3C724F779}"/>
                </a:ext>
              </a:extLst>
            </p:cNvPr>
            <p:cNvSpPr>
              <a:spLocks noChangeArrowheads="1"/>
            </p:cNvSpPr>
            <p:nvPr/>
          </p:nvSpPr>
          <p:spPr bwMode="auto">
            <a:xfrm rot="10800000">
              <a:off x="14258008" y="4441704"/>
              <a:ext cx="287791" cy="520842"/>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grpSp>
        <p:nvGrpSpPr>
          <p:cNvPr id="44" name="Gruppieren 43">
            <a:extLst>
              <a:ext uri="{FF2B5EF4-FFF2-40B4-BE49-F238E27FC236}">
                <a16:creationId xmlns:a16="http://schemas.microsoft.com/office/drawing/2014/main" id="{B42FE21B-431B-AFE2-B7C8-69BAA951F9CA}"/>
              </a:ext>
            </a:extLst>
          </p:cNvPr>
          <p:cNvGrpSpPr/>
          <p:nvPr/>
        </p:nvGrpSpPr>
        <p:grpSpPr>
          <a:xfrm>
            <a:off x="11515994" y="3837883"/>
            <a:ext cx="1423788" cy="1172288"/>
            <a:chOff x="11515994" y="3837883"/>
            <a:chExt cx="1423788" cy="1172288"/>
          </a:xfrm>
        </p:grpSpPr>
        <p:sp>
          <p:nvSpPr>
            <p:cNvPr id="29" name="Textfeld 5">
              <a:extLst>
                <a:ext uri="{FF2B5EF4-FFF2-40B4-BE49-F238E27FC236}">
                  <a16:creationId xmlns:a16="http://schemas.microsoft.com/office/drawing/2014/main" id="{BF1B8B8E-92D5-D5C9-FA53-3141D5FC68BB}"/>
                </a:ext>
              </a:extLst>
            </p:cNvPr>
            <p:cNvSpPr txBox="1">
              <a:spLocks noChangeArrowheads="1"/>
            </p:cNvSpPr>
            <p:nvPr/>
          </p:nvSpPr>
          <p:spPr bwMode="auto">
            <a:xfrm>
              <a:off x="11515994" y="3837883"/>
              <a:ext cx="1423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Priorität</a:t>
              </a:r>
            </a:p>
          </p:txBody>
        </p:sp>
        <p:sp>
          <p:nvSpPr>
            <p:cNvPr id="30" name="Pfeil: nach unten 12">
              <a:extLst>
                <a:ext uri="{FF2B5EF4-FFF2-40B4-BE49-F238E27FC236}">
                  <a16:creationId xmlns:a16="http://schemas.microsoft.com/office/drawing/2014/main" id="{B64933F5-6707-0AD9-D125-F3FB6B9EA73B}"/>
                </a:ext>
              </a:extLst>
            </p:cNvPr>
            <p:cNvSpPr>
              <a:spLocks noChangeArrowheads="1"/>
            </p:cNvSpPr>
            <p:nvPr/>
          </p:nvSpPr>
          <p:spPr bwMode="auto">
            <a:xfrm rot="10800000">
              <a:off x="12046616" y="4489242"/>
              <a:ext cx="288024" cy="520929"/>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grpSp>
        <p:nvGrpSpPr>
          <p:cNvPr id="43" name="Gruppieren 42">
            <a:extLst>
              <a:ext uri="{FF2B5EF4-FFF2-40B4-BE49-F238E27FC236}">
                <a16:creationId xmlns:a16="http://schemas.microsoft.com/office/drawing/2014/main" id="{CF4EDFE9-CF18-E060-174D-F29BC611F03E}"/>
              </a:ext>
            </a:extLst>
          </p:cNvPr>
          <p:cNvGrpSpPr/>
          <p:nvPr/>
        </p:nvGrpSpPr>
        <p:grpSpPr>
          <a:xfrm>
            <a:off x="8964373" y="2610586"/>
            <a:ext cx="2125903" cy="2421809"/>
            <a:chOff x="8964373" y="2610586"/>
            <a:chExt cx="2125903" cy="2421809"/>
          </a:xfrm>
        </p:grpSpPr>
        <p:sp>
          <p:nvSpPr>
            <p:cNvPr id="32" name="Textfeld 6">
              <a:extLst>
                <a:ext uri="{FF2B5EF4-FFF2-40B4-BE49-F238E27FC236}">
                  <a16:creationId xmlns:a16="http://schemas.microsoft.com/office/drawing/2014/main" id="{6B99631F-8146-7894-8C58-B9048989C522}"/>
                </a:ext>
              </a:extLst>
            </p:cNvPr>
            <p:cNvSpPr txBox="1">
              <a:spLocks noChangeArrowheads="1"/>
            </p:cNvSpPr>
            <p:nvPr/>
          </p:nvSpPr>
          <p:spPr bwMode="auto">
            <a:xfrm>
              <a:off x="8964373" y="2610586"/>
              <a:ext cx="212590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Antrieb</a:t>
              </a:r>
              <a:br>
                <a:rPr lang="de-DE" altLang="de-DE" sz="2800" dirty="0"/>
              </a:br>
              <a:r>
                <a:rPr lang="de-DE" altLang="de-DE" sz="2800" dirty="0"/>
                <a:t>Motivation</a:t>
              </a:r>
            </a:p>
            <a:p>
              <a:pPr eaLnBrk="1" hangingPunct="1"/>
              <a:r>
                <a:rPr lang="de-DE" altLang="de-DE" sz="2800" dirty="0"/>
                <a:t>Wille</a:t>
              </a:r>
            </a:p>
            <a:p>
              <a:pPr eaLnBrk="1" hangingPunct="1"/>
              <a:r>
                <a:rPr lang="de-DE" altLang="de-DE" sz="2800" dirty="0"/>
                <a:t>Durchhalten</a:t>
              </a:r>
            </a:p>
          </p:txBody>
        </p:sp>
        <p:sp>
          <p:nvSpPr>
            <p:cNvPr id="33" name="Pfeil: nach unten 13">
              <a:extLst>
                <a:ext uri="{FF2B5EF4-FFF2-40B4-BE49-F238E27FC236}">
                  <a16:creationId xmlns:a16="http://schemas.microsoft.com/office/drawing/2014/main" id="{62F7B1B5-6F08-AAB5-268E-B520E5D78C4B}"/>
                </a:ext>
              </a:extLst>
            </p:cNvPr>
            <p:cNvSpPr>
              <a:spLocks noChangeArrowheads="1"/>
            </p:cNvSpPr>
            <p:nvPr/>
          </p:nvSpPr>
          <p:spPr bwMode="auto">
            <a:xfrm rot="10800000">
              <a:off x="9887601" y="4510906"/>
              <a:ext cx="288286" cy="521489"/>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grpSp>
        <p:nvGrpSpPr>
          <p:cNvPr id="42" name="Gruppieren 41">
            <a:extLst>
              <a:ext uri="{FF2B5EF4-FFF2-40B4-BE49-F238E27FC236}">
                <a16:creationId xmlns:a16="http://schemas.microsoft.com/office/drawing/2014/main" id="{79FCAE4C-A39C-A4D2-68BE-3236BE69CB5D}"/>
              </a:ext>
            </a:extLst>
          </p:cNvPr>
          <p:cNvGrpSpPr/>
          <p:nvPr/>
        </p:nvGrpSpPr>
        <p:grpSpPr>
          <a:xfrm>
            <a:off x="5911420" y="3406996"/>
            <a:ext cx="2864887" cy="1650803"/>
            <a:chOff x="5911420" y="3406996"/>
            <a:chExt cx="2864887" cy="1650803"/>
          </a:xfrm>
        </p:grpSpPr>
        <p:sp>
          <p:nvSpPr>
            <p:cNvPr id="35" name="Textfeld 7">
              <a:extLst>
                <a:ext uri="{FF2B5EF4-FFF2-40B4-BE49-F238E27FC236}">
                  <a16:creationId xmlns:a16="http://schemas.microsoft.com/office/drawing/2014/main" id="{8627CD11-7365-D82F-6A2D-8B8FFD3485E3}"/>
                </a:ext>
              </a:extLst>
            </p:cNvPr>
            <p:cNvSpPr txBox="1">
              <a:spLocks noChangeArrowheads="1"/>
            </p:cNvSpPr>
            <p:nvPr/>
          </p:nvSpPr>
          <p:spPr bwMode="auto">
            <a:xfrm>
              <a:off x="5911420" y="3406996"/>
              <a:ext cx="2864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2800" dirty="0"/>
                <a:t>Fachwissen</a:t>
              </a:r>
            </a:p>
            <a:p>
              <a:pPr eaLnBrk="1" hangingPunct="1"/>
              <a:r>
                <a:rPr lang="de-DE" altLang="de-DE" sz="2800" dirty="0"/>
                <a:t>Allgemeinwissen</a:t>
              </a:r>
            </a:p>
          </p:txBody>
        </p:sp>
        <p:sp>
          <p:nvSpPr>
            <p:cNvPr id="36" name="Pfeil: nach unten 14">
              <a:extLst>
                <a:ext uri="{FF2B5EF4-FFF2-40B4-BE49-F238E27FC236}">
                  <a16:creationId xmlns:a16="http://schemas.microsoft.com/office/drawing/2014/main" id="{B1745BB7-BF27-8BCC-3B17-7B332D979E6D}"/>
                </a:ext>
              </a:extLst>
            </p:cNvPr>
            <p:cNvSpPr>
              <a:spLocks noChangeArrowheads="1"/>
            </p:cNvSpPr>
            <p:nvPr/>
          </p:nvSpPr>
          <p:spPr bwMode="auto">
            <a:xfrm rot="10800000">
              <a:off x="7294437" y="4537166"/>
              <a:ext cx="287981" cy="520633"/>
            </a:xfrm>
            <a:prstGeom prst="downArrow">
              <a:avLst>
                <a:gd name="adj1" fmla="val 50000"/>
                <a:gd name="adj2" fmla="val 50001"/>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4800"/>
            </a:p>
          </p:txBody>
        </p:sp>
      </p:grpSp>
      <p:cxnSp>
        <p:nvCxnSpPr>
          <p:cNvPr id="37" name="Verbinder: gekrümmt 20">
            <a:extLst>
              <a:ext uri="{FF2B5EF4-FFF2-40B4-BE49-F238E27FC236}">
                <a16:creationId xmlns:a16="http://schemas.microsoft.com/office/drawing/2014/main" id="{8CEFE1E8-2B36-B1C3-B918-28BB0DDE9C3D}"/>
              </a:ext>
            </a:extLst>
          </p:cNvPr>
          <p:cNvCxnSpPr>
            <a:cxnSpLocks noChangeShapeType="1"/>
            <a:stCxn id="17" idx="5"/>
            <a:endCxn id="20" idx="3"/>
          </p:cNvCxnSpPr>
          <p:nvPr/>
        </p:nvCxnSpPr>
        <p:spPr bwMode="auto">
          <a:xfrm rot="16200000" flipH="1">
            <a:off x="10833880" y="6038276"/>
            <a:ext cx="12700" cy="7887637"/>
          </a:xfrm>
          <a:prstGeom prst="curvedConnector3">
            <a:avLst>
              <a:gd name="adj1" fmla="val 3725772"/>
            </a:avLst>
          </a:prstGeom>
          <a:noFill/>
          <a:ln w="1905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feld 37">
            <a:extLst>
              <a:ext uri="{FF2B5EF4-FFF2-40B4-BE49-F238E27FC236}">
                <a16:creationId xmlns:a16="http://schemas.microsoft.com/office/drawing/2014/main" id="{FB62E7E8-92CC-3058-3588-4F410B7F5CC4}"/>
              </a:ext>
            </a:extLst>
          </p:cNvPr>
          <p:cNvSpPr txBox="1">
            <a:spLocks noChangeArrowheads="1"/>
          </p:cNvSpPr>
          <p:nvPr/>
        </p:nvSpPr>
        <p:spPr bwMode="auto">
          <a:xfrm>
            <a:off x="7438427" y="10406255"/>
            <a:ext cx="6697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3200" dirty="0"/>
              <a:t>Delegation der Selbstverantwortung</a:t>
            </a:r>
          </a:p>
        </p:txBody>
      </p:sp>
      <p:grpSp>
        <p:nvGrpSpPr>
          <p:cNvPr id="39" name="Gruppieren 38">
            <a:extLst>
              <a:ext uri="{FF2B5EF4-FFF2-40B4-BE49-F238E27FC236}">
                <a16:creationId xmlns:a16="http://schemas.microsoft.com/office/drawing/2014/main" id="{9F61E632-E018-A089-0FBE-7733502EA9BB}"/>
              </a:ext>
            </a:extLst>
          </p:cNvPr>
          <p:cNvGrpSpPr>
            <a:grpSpLocks/>
          </p:cNvGrpSpPr>
          <p:nvPr/>
        </p:nvGrpSpPr>
        <p:grpSpPr bwMode="auto">
          <a:xfrm>
            <a:off x="4911851" y="11754544"/>
            <a:ext cx="2167581" cy="1133815"/>
            <a:chOff x="1512852" y="5840019"/>
            <a:chExt cx="1082745" cy="567409"/>
          </a:xfrm>
        </p:grpSpPr>
        <p:sp>
          <p:nvSpPr>
            <p:cNvPr id="40" name="Textfeld 25">
              <a:extLst>
                <a:ext uri="{FF2B5EF4-FFF2-40B4-BE49-F238E27FC236}">
                  <a16:creationId xmlns:a16="http://schemas.microsoft.com/office/drawing/2014/main" id="{A48D886B-3F89-C5F5-1D09-964ACEAA8629}"/>
                </a:ext>
              </a:extLst>
            </p:cNvPr>
            <p:cNvSpPr txBox="1">
              <a:spLocks noChangeArrowheads="1"/>
            </p:cNvSpPr>
            <p:nvPr/>
          </p:nvSpPr>
          <p:spPr bwMode="auto">
            <a:xfrm>
              <a:off x="1512852" y="6114782"/>
              <a:ext cx="1082745" cy="29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r>
                <a:rPr lang="de-DE" altLang="de-DE" sz="3200" b="1">
                  <a:solidFill>
                    <a:srgbClr val="339933"/>
                  </a:solidFill>
                </a:rPr>
                <a:t>DISZIPLIN</a:t>
              </a:r>
            </a:p>
          </p:txBody>
        </p:sp>
        <p:sp>
          <p:nvSpPr>
            <p:cNvPr id="41" name="Pfeil: nach unten 26">
              <a:extLst>
                <a:ext uri="{FF2B5EF4-FFF2-40B4-BE49-F238E27FC236}">
                  <a16:creationId xmlns:a16="http://schemas.microsoft.com/office/drawing/2014/main" id="{015EFE4D-5799-FC4F-5CCE-D0052E460E6F}"/>
                </a:ext>
              </a:extLst>
            </p:cNvPr>
            <p:cNvSpPr>
              <a:spLocks noChangeArrowheads="1"/>
            </p:cNvSpPr>
            <p:nvPr/>
          </p:nvSpPr>
          <p:spPr bwMode="auto">
            <a:xfrm>
              <a:off x="1976289" y="5840019"/>
              <a:ext cx="162471" cy="288032"/>
            </a:xfrm>
            <a:prstGeom prst="downArrow">
              <a:avLst>
                <a:gd name="adj1" fmla="val 50000"/>
                <a:gd name="adj2" fmla="val 50000"/>
              </a:avLst>
            </a:prstGeom>
            <a:solidFill>
              <a:schemeClr val="accent1"/>
            </a:solidFill>
            <a:ln w="9525" algn="ctr">
              <a:solidFill>
                <a:schemeClr val="tx1"/>
              </a:solidFill>
              <a:round/>
              <a:headEnd/>
              <a:tailEnd/>
            </a:ln>
          </p:spPr>
          <p:txBody>
            <a:bodyPr wrap="none" lIns="180000" tIns="93600" rIns="180000" bIns="93600"/>
            <a:lstStyle>
              <a:lvl1pPr>
                <a:defRPr sz="1600">
                  <a:solidFill>
                    <a:srgbClr val="000066"/>
                  </a:solidFill>
                  <a:latin typeface="Arial" panose="020B0604020202020204" pitchFamily="34" charset="0"/>
                </a:defRPr>
              </a:lvl1pPr>
              <a:lvl2pPr marL="742950" indent="-285750">
                <a:defRPr sz="1600">
                  <a:solidFill>
                    <a:srgbClr val="000066"/>
                  </a:solidFill>
                  <a:latin typeface="Arial" panose="020B0604020202020204" pitchFamily="34" charset="0"/>
                </a:defRPr>
              </a:lvl2pPr>
              <a:lvl3pPr marL="1143000" indent="-228600">
                <a:defRPr sz="1600">
                  <a:solidFill>
                    <a:srgbClr val="000066"/>
                  </a:solidFill>
                  <a:latin typeface="Arial" panose="020B0604020202020204" pitchFamily="34" charset="0"/>
                </a:defRPr>
              </a:lvl3pPr>
              <a:lvl4pPr marL="1600200" indent="-228600">
                <a:defRPr sz="1600">
                  <a:solidFill>
                    <a:srgbClr val="000066"/>
                  </a:solidFill>
                  <a:latin typeface="Arial" panose="020B0604020202020204" pitchFamily="34" charset="0"/>
                </a:defRPr>
              </a:lvl4pPr>
              <a:lvl5pPr marL="2057400" indent="-228600">
                <a:defRPr sz="1600">
                  <a:solidFill>
                    <a:srgbClr val="000066"/>
                  </a:solidFill>
                  <a:latin typeface="Arial" panose="020B0604020202020204" pitchFamily="34" charset="0"/>
                </a:defRPr>
              </a:lvl5pPr>
              <a:lvl6pPr marL="2514600" indent="-228600" eaLnBrk="0" fontAlgn="base" hangingPunct="0">
                <a:spcBef>
                  <a:spcPct val="0"/>
                </a:spcBef>
                <a:spcAft>
                  <a:spcPct val="0"/>
                </a:spcAft>
                <a:defRPr sz="1600">
                  <a:solidFill>
                    <a:srgbClr val="000066"/>
                  </a:solidFill>
                  <a:latin typeface="Arial" panose="020B0604020202020204" pitchFamily="34" charset="0"/>
                </a:defRPr>
              </a:lvl6pPr>
              <a:lvl7pPr marL="2971800" indent="-228600" eaLnBrk="0" fontAlgn="base" hangingPunct="0">
                <a:spcBef>
                  <a:spcPct val="0"/>
                </a:spcBef>
                <a:spcAft>
                  <a:spcPct val="0"/>
                </a:spcAft>
                <a:defRPr sz="1600">
                  <a:solidFill>
                    <a:srgbClr val="000066"/>
                  </a:solidFill>
                  <a:latin typeface="Arial" panose="020B0604020202020204" pitchFamily="34" charset="0"/>
                </a:defRPr>
              </a:lvl7pPr>
              <a:lvl8pPr marL="3429000" indent="-228600" eaLnBrk="0" fontAlgn="base" hangingPunct="0">
                <a:spcBef>
                  <a:spcPct val="0"/>
                </a:spcBef>
                <a:spcAft>
                  <a:spcPct val="0"/>
                </a:spcAft>
                <a:defRPr sz="1600">
                  <a:solidFill>
                    <a:srgbClr val="000066"/>
                  </a:solidFill>
                  <a:latin typeface="Arial" panose="020B0604020202020204" pitchFamily="34" charset="0"/>
                </a:defRPr>
              </a:lvl8pPr>
              <a:lvl9pPr marL="3886200" indent="-228600" eaLnBrk="0" fontAlgn="base" hangingPunct="0">
                <a:spcBef>
                  <a:spcPct val="0"/>
                </a:spcBef>
                <a:spcAft>
                  <a:spcPct val="0"/>
                </a:spcAft>
                <a:defRPr sz="1600">
                  <a:solidFill>
                    <a:srgbClr val="000066"/>
                  </a:solidFill>
                  <a:latin typeface="Arial" panose="020B0604020202020204" pitchFamily="34" charset="0"/>
                </a:defRPr>
              </a:lvl9pPr>
            </a:lstStyle>
            <a:p>
              <a:pPr eaLnBrk="1" hangingPunct="1"/>
              <a:endParaRPr lang="de-DE" altLang="de-DE" sz="3200"/>
            </a:p>
          </p:txBody>
        </p:sp>
      </p:grpSp>
    </p:spTree>
    <p:extLst>
      <p:ext uri="{BB962C8B-B14F-4D97-AF65-F5344CB8AC3E}">
        <p14:creationId xmlns:p14="http://schemas.microsoft.com/office/powerpoint/2010/main" val="4287051813"/>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499"/>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499"/>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animBg="1"/>
      <p:bldP spid="11"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E4E375-3992-C1CA-19CB-17C443EB4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1688427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4E5A-E2BF-C13F-00AE-8E1B66EAFD7A}"/>
            </a:ext>
          </a:extLst>
        </p:cNvPr>
        <p:cNvGrpSpPr/>
        <p:nvPr/>
      </p:nvGrpSpPr>
      <p:grpSpPr>
        <a:xfrm>
          <a:off x="0" y="0"/>
          <a:ext cx="0" cy="0"/>
          <a:chOff x="0" y="0"/>
          <a:chExt cx="0" cy="0"/>
        </a:xfrm>
      </p:grpSpPr>
      <p:sp>
        <p:nvSpPr>
          <p:cNvPr id="1687" name="betaConcept">
            <a:extLst>
              <a:ext uri="{FF2B5EF4-FFF2-40B4-BE49-F238E27FC236}">
                <a16:creationId xmlns:a16="http://schemas.microsoft.com/office/drawing/2014/main" id="{1E811DE9-4850-73EF-A7F7-818E447422D1}"/>
              </a:ext>
            </a:extLst>
          </p:cNvPr>
          <p:cNvSpPr txBox="1"/>
          <p:nvPr/>
        </p:nvSpPr>
        <p:spPr>
          <a:xfrm>
            <a:off x="21858588" y="12755081"/>
            <a:ext cx="2452048" cy="76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3200" spc="-351">
                <a:solidFill>
                  <a:srgbClr val="E57031"/>
                </a:solidFill>
                <a:latin typeface="Comfortaa Bold"/>
                <a:ea typeface="Comfortaa Bold"/>
                <a:cs typeface="Comfortaa Bold"/>
                <a:sym typeface="Comfortaa Bold"/>
              </a:defRPr>
            </a:lvl1pPr>
          </a:lstStyle>
          <a:p>
            <a:r>
              <a:rPr dirty="0"/>
              <a:t>betaConcept</a:t>
            </a:r>
          </a:p>
        </p:txBody>
      </p:sp>
      <p:sp>
        <p:nvSpPr>
          <p:cNvPr id="1688" name="academy">
            <a:extLst>
              <a:ext uri="{FF2B5EF4-FFF2-40B4-BE49-F238E27FC236}">
                <a16:creationId xmlns:a16="http://schemas.microsoft.com/office/drawing/2014/main" id="{C3704800-57E4-61A7-5997-076D89AE8B18}"/>
              </a:ext>
            </a:extLst>
          </p:cNvPr>
          <p:cNvSpPr txBox="1"/>
          <p:nvPr/>
        </p:nvSpPr>
        <p:spPr>
          <a:xfrm>
            <a:off x="22422770" y="13209897"/>
            <a:ext cx="1882486" cy="50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1600">
                <a:solidFill>
                  <a:srgbClr val="E57031"/>
                </a:solidFill>
                <a:latin typeface="Comfortaa Bold"/>
                <a:ea typeface="Comfortaa Bold"/>
                <a:cs typeface="Comfortaa Bold"/>
                <a:sym typeface="Comfortaa Bold"/>
              </a:defRPr>
            </a:lvl1pPr>
          </a:lstStyle>
          <a:p>
            <a:r>
              <a:t>academy</a:t>
            </a:r>
          </a:p>
        </p:txBody>
      </p:sp>
      <p:pic>
        <p:nvPicPr>
          <p:cNvPr id="1689" name="pasted-image.png" descr="pasted-image.png">
            <a:extLst>
              <a:ext uri="{FF2B5EF4-FFF2-40B4-BE49-F238E27FC236}">
                <a16:creationId xmlns:a16="http://schemas.microsoft.com/office/drawing/2014/main" id="{3AE5EBC8-6635-D6E2-AB46-29E4F5B2EC4B}"/>
              </a:ext>
            </a:extLst>
          </p:cNvPr>
          <p:cNvPicPr>
            <a:picLocks noChangeAspect="1"/>
          </p:cNvPicPr>
          <p:nvPr/>
        </p:nvPicPr>
        <p:blipFill>
          <a:blip r:embed="rId3"/>
          <a:srcRect l="1915" t="5882" r="73622" b="11760"/>
          <a:stretch>
            <a:fillRect/>
          </a:stretch>
        </p:blipFill>
        <p:spPr>
          <a:xfrm>
            <a:off x="21134455" y="12765908"/>
            <a:ext cx="750095" cy="745729"/>
          </a:xfrm>
          <a:custGeom>
            <a:avLst/>
            <a:gdLst/>
            <a:ahLst/>
            <a:cxnLst>
              <a:cxn ang="0">
                <a:pos x="wd2" y="hd2"/>
              </a:cxn>
              <a:cxn ang="5400000">
                <a:pos x="wd2" y="hd2"/>
              </a:cxn>
              <a:cxn ang="10800000">
                <a:pos x="wd2" y="hd2"/>
              </a:cxn>
              <a:cxn ang="16200000">
                <a:pos x="wd2" y="hd2"/>
              </a:cxn>
            </a:cxnLst>
            <a:rect l="0" t="0" r="r" b="b"/>
            <a:pathLst>
              <a:path w="21600" h="21600" extrusionOk="0">
                <a:moveTo>
                  <a:pt x="9931" y="0"/>
                </a:moveTo>
                <a:cubicBezTo>
                  <a:pt x="9540" y="0"/>
                  <a:pt x="8872" y="668"/>
                  <a:pt x="8240" y="1575"/>
                </a:cubicBezTo>
                <a:cubicBezTo>
                  <a:pt x="7608" y="2482"/>
                  <a:pt x="7009" y="3631"/>
                  <a:pt x="6743" y="4575"/>
                </a:cubicBezTo>
                <a:cubicBezTo>
                  <a:pt x="6674" y="4818"/>
                  <a:pt x="6649" y="4937"/>
                  <a:pt x="6857" y="5001"/>
                </a:cubicBezTo>
                <a:cubicBezTo>
                  <a:pt x="7065" y="5064"/>
                  <a:pt x="7513" y="5070"/>
                  <a:pt x="8377" y="5070"/>
                </a:cubicBezTo>
                <a:lnTo>
                  <a:pt x="10137" y="5070"/>
                </a:lnTo>
                <a:lnTo>
                  <a:pt x="10137" y="2529"/>
                </a:lnTo>
                <a:cubicBezTo>
                  <a:pt x="10137" y="1047"/>
                  <a:pt x="10055" y="0"/>
                  <a:pt x="9931" y="0"/>
                </a:cubicBezTo>
                <a:close/>
                <a:moveTo>
                  <a:pt x="11669" y="0"/>
                </a:moveTo>
                <a:cubicBezTo>
                  <a:pt x="11607" y="0"/>
                  <a:pt x="11558" y="264"/>
                  <a:pt x="11520" y="713"/>
                </a:cubicBezTo>
                <a:cubicBezTo>
                  <a:pt x="11483" y="1161"/>
                  <a:pt x="11451" y="1788"/>
                  <a:pt x="11451" y="2529"/>
                </a:cubicBezTo>
                <a:lnTo>
                  <a:pt x="11451" y="5070"/>
                </a:lnTo>
                <a:lnTo>
                  <a:pt x="13223" y="5070"/>
                </a:lnTo>
                <a:cubicBezTo>
                  <a:pt x="15266" y="5070"/>
                  <a:pt x="15234" y="5174"/>
                  <a:pt x="14069" y="2724"/>
                </a:cubicBezTo>
                <a:cubicBezTo>
                  <a:pt x="13772" y="2100"/>
                  <a:pt x="13296" y="1421"/>
                  <a:pt x="12834" y="897"/>
                </a:cubicBezTo>
                <a:cubicBezTo>
                  <a:pt x="12604" y="635"/>
                  <a:pt x="12373" y="410"/>
                  <a:pt x="12171" y="253"/>
                </a:cubicBezTo>
                <a:cubicBezTo>
                  <a:pt x="11969" y="95"/>
                  <a:pt x="11795" y="0"/>
                  <a:pt x="11669" y="0"/>
                </a:cubicBezTo>
                <a:close/>
                <a:moveTo>
                  <a:pt x="7954" y="253"/>
                </a:moveTo>
                <a:lnTo>
                  <a:pt x="7303" y="437"/>
                </a:lnTo>
                <a:cubicBezTo>
                  <a:pt x="6594" y="641"/>
                  <a:pt x="5756" y="1052"/>
                  <a:pt x="4949" y="1575"/>
                </a:cubicBezTo>
                <a:cubicBezTo>
                  <a:pt x="4141" y="2097"/>
                  <a:pt x="3364" y="2731"/>
                  <a:pt x="2789" y="3357"/>
                </a:cubicBezTo>
                <a:cubicBezTo>
                  <a:pt x="2131" y="4071"/>
                  <a:pt x="1600" y="4748"/>
                  <a:pt x="1600" y="4863"/>
                </a:cubicBezTo>
                <a:cubicBezTo>
                  <a:pt x="1600" y="4977"/>
                  <a:pt x="2472" y="5070"/>
                  <a:pt x="3543" y="5070"/>
                </a:cubicBezTo>
                <a:lnTo>
                  <a:pt x="5474" y="5070"/>
                </a:lnTo>
                <a:lnTo>
                  <a:pt x="6069" y="3460"/>
                </a:lnTo>
                <a:cubicBezTo>
                  <a:pt x="6390" y="2574"/>
                  <a:pt x="6943" y="1485"/>
                  <a:pt x="7303" y="1046"/>
                </a:cubicBezTo>
                <a:lnTo>
                  <a:pt x="7954" y="253"/>
                </a:lnTo>
                <a:close/>
                <a:moveTo>
                  <a:pt x="13634" y="253"/>
                </a:moveTo>
                <a:lnTo>
                  <a:pt x="14286" y="1046"/>
                </a:lnTo>
                <a:cubicBezTo>
                  <a:pt x="14646" y="1485"/>
                  <a:pt x="15210" y="2574"/>
                  <a:pt x="15531" y="3460"/>
                </a:cubicBezTo>
                <a:lnTo>
                  <a:pt x="16114" y="5070"/>
                </a:lnTo>
                <a:lnTo>
                  <a:pt x="18057" y="5070"/>
                </a:lnTo>
                <a:cubicBezTo>
                  <a:pt x="18593" y="5070"/>
                  <a:pt x="19077" y="5050"/>
                  <a:pt x="19429" y="5012"/>
                </a:cubicBezTo>
                <a:cubicBezTo>
                  <a:pt x="19781" y="4975"/>
                  <a:pt x="20000" y="4920"/>
                  <a:pt x="20000" y="4863"/>
                </a:cubicBezTo>
                <a:cubicBezTo>
                  <a:pt x="20000" y="4748"/>
                  <a:pt x="19458" y="4071"/>
                  <a:pt x="18800" y="3357"/>
                </a:cubicBezTo>
                <a:cubicBezTo>
                  <a:pt x="18224" y="2731"/>
                  <a:pt x="17448" y="2097"/>
                  <a:pt x="16640" y="1575"/>
                </a:cubicBezTo>
                <a:cubicBezTo>
                  <a:pt x="15833" y="1052"/>
                  <a:pt x="14994" y="641"/>
                  <a:pt x="14286" y="437"/>
                </a:cubicBezTo>
                <a:lnTo>
                  <a:pt x="13634" y="253"/>
                </a:lnTo>
                <a:close/>
                <a:moveTo>
                  <a:pt x="914" y="6173"/>
                </a:moveTo>
                <a:lnTo>
                  <a:pt x="571" y="6989"/>
                </a:lnTo>
                <a:cubicBezTo>
                  <a:pt x="386" y="7436"/>
                  <a:pt x="192" y="8322"/>
                  <a:pt x="126" y="8966"/>
                </a:cubicBezTo>
                <a:lnTo>
                  <a:pt x="0" y="10139"/>
                </a:lnTo>
                <a:lnTo>
                  <a:pt x="2446" y="10139"/>
                </a:lnTo>
                <a:lnTo>
                  <a:pt x="4880" y="10139"/>
                </a:lnTo>
                <a:lnTo>
                  <a:pt x="4891" y="9093"/>
                </a:lnTo>
                <a:cubicBezTo>
                  <a:pt x="4897" y="8517"/>
                  <a:pt x="4987" y="7619"/>
                  <a:pt x="5086" y="7104"/>
                </a:cubicBezTo>
                <a:lnTo>
                  <a:pt x="5257" y="6173"/>
                </a:lnTo>
                <a:lnTo>
                  <a:pt x="3086" y="6173"/>
                </a:lnTo>
                <a:lnTo>
                  <a:pt x="914" y="6173"/>
                </a:lnTo>
                <a:close/>
                <a:moveTo>
                  <a:pt x="8297" y="6173"/>
                </a:moveTo>
                <a:cubicBezTo>
                  <a:pt x="7280" y="6173"/>
                  <a:pt x="6394" y="6254"/>
                  <a:pt x="6331" y="6357"/>
                </a:cubicBezTo>
                <a:cubicBezTo>
                  <a:pt x="6268" y="6460"/>
                  <a:pt x="6151" y="7357"/>
                  <a:pt x="6069" y="8346"/>
                </a:cubicBezTo>
                <a:lnTo>
                  <a:pt x="5920" y="10139"/>
                </a:lnTo>
                <a:lnTo>
                  <a:pt x="8023" y="10139"/>
                </a:lnTo>
                <a:lnTo>
                  <a:pt x="10137" y="10139"/>
                </a:lnTo>
                <a:lnTo>
                  <a:pt x="10137" y="8150"/>
                </a:lnTo>
                <a:lnTo>
                  <a:pt x="10137" y="6173"/>
                </a:lnTo>
                <a:lnTo>
                  <a:pt x="8297" y="6173"/>
                </a:lnTo>
                <a:close/>
                <a:moveTo>
                  <a:pt x="11451" y="6173"/>
                </a:moveTo>
                <a:lnTo>
                  <a:pt x="11451" y="8150"/>
                </a:lnTo>
                <a:lnTo>
                  <a:pt x="11451" y="10139"/>
                </a:lnTo>
                <a:lnTo>
                  <a:pt x="13566" y="10139"/>
                </a:lnTo>
                <a:lnTo>
                  <a:pt x="15680" y="10139"/>
                </a:lnTo>
                <a:lnTo>
                  <a:pt x="15531" y="8346"/>
                </a:lnTo>
                <a:cubicBezTo>
                  <a:pt x="15449" y="7357"/>
                  <a:pt x="15332" y="6460"/>
                  <a:pt x="15269" y="6357"/>
                </a:cubicBezTo>
                <a:cubicBezTo>
                  <a:pt x="15206" y="6254"/>
                  <a:pt x="14320" y="6173"/>
                  <a:pt x="13303" y="6173"/>
                </a:cubicBezTo>
                <a:lnTo>
                  <a:pt x="11451" y="6173"/>
                </a:lnTo>
                <a:close/>
                <a:moveTo>
                  <a:pt x="16343" y="6173"/>
                </a:moveTo>
                <a:lnTo>
                  <a:pt x="16514" y="7104"/>
                </a:lnTo>
                <a:cubicBezTo>
                  <a:pt x="16613" y="7619"/>
                  <a:pt x="16703" y="8517"/>
                  <a:pt x="16709" y="9093"/>
                </a:cubicBezTo>
                <a:lnTo>
                  <a:pt x="16709" y="10139"/>
                </a:lnTo>
                <a:lnTo>
                  <a:pt x="19154" y="10139"/>
                </a:lnTo>
                <a:lnTo>
                  <a:pt x="21600" y="10139"/>
                </a:lnTo>
                <a:lnTo>
                  <a:pt x="21474" y="8966"/>
                </a:lnTo>
                <a:cubicBezTo>
                  <a:pt x="21408" y="8322"/>
                  <a:pt x="21203" y="7436"/>
                  <a:pt x="21017" y="6989"/>
                </a:cubicBezTo>
                <a:lnTo>
                  <a:pt x="20674" y="6173"/>
                </a:lnTo>
                <a:lnTo>
                  <a:pt x="18503" y="6173"/>
                </a:lnTo>
                <a:lnTo>
                  <a:pt x="16343" y="6173"/>
                </a:lnTo>
                <a:close/>
                <a:moveTo>
                  <a:pt x="0" y="11461"/>
                </a:moveTo>
                <a:lnTo>
                  <a:pt x="126" y="12634"/>
                </a:lnTo>
                <a:cubicBezTo>
                  <a:pt x="192" y="13278"/>
                  <a:pt x="386" y="14164"/>
                  <a:pt x="571" y="14611"/>
                </a:cubicBezTo>
                <a:lnTo>
                  <a:pt x="914" y="15427"/>
                </a:lnTo>
                <a:lnTo>
                  <a:pt x="3086" y="15427"/>
                </a:lnTo>
                <a:lnTo>
                  <a:pt x="5257" y="15427"/>
                </a:lnTo>
                <a:lnTo>
                  <a:pt x="5086" y="14496"/>
                </a:lnTo>
                <a:cubicBezTo>
                  <a:pt x="4987" y="13981"/>
                  <a:pt x="4897" y="13083"/>
                  <a:pt x="4891" y="12507"/>
                </a:cubicBezTo>
                <a:lnTo>
                  <a:pt x="4880" y="11461"/>
                </a:lnTo>
                <a:lnTo>
                  <a:pt x="2446" y="11461"/>
                </a:lnTo>
                <a:lnTo>
                  <a:pt x="0" y="11461"/>
                </a:lnTo>
                <a:close/>
                <a:moveTo>
                  <a:pt x="5920" y="11461"/>
                </a:moveTo>
                <a:lnTo>
                  <a:pt x="6069" y="13254"/>
                </a:lnTo>
                <a:cubicBezTo>
                  <a:pt x="6151" y="14243"/>
                  <a:pt x="6268" y="15140"/>
                  <a:pt x="6331" y="15243"/>
                </a:cubicBezTo>
                <a:cubicBezTo>
                  <a:pt x="6363" y="15294"/>
                  <a:pt x="6592" y="15336"/>
                  <a:pt x="6949" y="15369"/>
                </a:cubicBezTo>
                <a:cubicBezTo>
                  <a:pt x="7305" y="15403"/>
                  <a:pt x="7789" y="15427"/>
                  <a:pt x="8297" y="15427"/>
                </a:cubicBezTo>
                <a:lnTo>
                  <a:pt x="10137" y="15427"/>
                </a:lnTo>
                <a:lnTo>
                  <a:pt x="10137" y="13450"/>
                </a:lnTo>
                <a:lnTo>
                  <a:pt x="10137" y="11461"/>
                </a:lnTo>
                <a:lnTo>
                  <a:pt x="8023" y="11461"/>
                </a:lnTo>
                <a:lnTo>
                  <a:pt x="5920" y="11461"/>
                </a:lnTo>
                <a:close/>
                <a:moveTo>
                  <a:pt x="11451" y="11461"/>
                </a:moveTo>
                <a:lnTo>
                  <a:pt x="11451" y="13450"/>
                </a:lnTo>
                <a:lnTo>
                  <a:pt x="11451" y="15427"/>
                </a:lnTo>
                <a:lnTo>
                  <a:pt x="13303" y="15427"/>
                </a:lnTo>
                <a:cubicBezTo>
                  <a:pt x="14320" y="15427"/>
                  <a:pt x="15206" y="15346"/>
                  <a:pt x="15269" y="15243"/>
                </a:cubicBezTo>
                <a:cubicBezTo>
                  <a:pt x="15332" y="15140"/>
                  <a:pt x="15449" y="14243"/>
                  <a:pt x="15531" y="13254"/>
                </a:cubicBezTo>
                <a:lnTo>
                  <a:pt x="15680" y="11461"/>
                </a:lnTo>
                <a:lnTo>
                  <a:pt x="13566" y="11461"/>
                </a:lnTo>
                <a:lnTo>
                  <a:pt x="11451" y="11461"/>
                </a:lnTo>
                <a:close/>
                <a:moveTo>
                  <a:pt x="16709" y="11461"/>
                </a:moveTo>
                <a:lnTo>
                  <a:pt x="16709" y="12507"/>
                </a:lnTo>
                <a:cubicBezTo>
                  <a:pt x="16703" y="13083"/>
                  <a:pt x="16613" y="13981"/>
                  <a:pt x="16514" y="14496"/>
                </a:cubicBezTo>
                <a:lnTo>
                  <a:pt x="16343" y="15427"/>
                </a:lnTo>
                <a:lnTo>
                  <a:pt x="18503" y="15427"/>
                </a:lnTo>
                <a:lnTo>
                  <a:pt x="20674" y="15427"/>
                </a:lnTo>
                <a:lnTo>
                  <a:pt x="21017" y="14611"/>
                </a:lnTo>
                <a:cubicBezTo>
                  <a:pt x="21203" y="14164"/>
                  <a:pt x="21408" y="13278"/>
                  <a:pt x="21474" y="12634"/>
                </a:cubicBezTo>
                <a:lnTo>
                  <a:pt x="21600" y="11461"/>
                </a:lnTo>
                <a:lnTo>
                  <a:pt x="19154" y="11461"/>
                </a:lnTo>
                <a:lnTo>
                  <a:pt x="16709" y="11461"/>
                </a:lnTo>
                <a:close/>
                <a:moveTo>
                  <a:pt x="3543" y="16530"/>
                </a:moveTo>
                <a:cubicBezTo>
                  <a:pt x="2472" y="16530"/>
                  <a:pt x="1600" y="16623"/>
                  <a:pt x="1600" y="16737"/>
                </a:cubicBezTo>
                <a:cubicBezTo>
                  <a:pt x="1600" y="16852"/>
                  <a:pt x="2131" y="17529"/>
                  <a:pt x="2789" y="18243"/>
                </a:cubicBezTo>
                <a:cubicBezTo>
                  <a:pt x="3630" y="19157"/>
                  <a:pt x="4937" y="20108"/>
                  <a:pt x="6126" y="20703"/>
                </a:cubicBezTo>
                <a:cubicBezTo>
                  <a:pt x="6127" y="20704"/>
                  <a:pt x="6135" y="20703"/>
                  <a:pt x="6137" y="20703"/>
                </a:cubicBezTo>
                <a:cubicBezTo>
                  <a:pt x="6531" y="20900"/>
                  <a:pt x="6911" y="21058"/>
                  <a:pt x="7257" y="21163"/>
                </a:cubicBezTo>
                <a:cubicBezTo>
                  <a:pt x="7576" y="21260"/>
                  <a:pt x="7870" y="21348"/>
                  <a:pt x="7909" y="21359"/>
                </a:cubicBezTo>
                <a:cubicBezTo>
                  <a:pt x="7947" y="21369"/>
                  <a:pt x="7681" y="21012"/>
                  <a:pt x="7314" y="20565"/>
                </a:cubicBezTo>
                <a:cubicBezTo>
                  <a:pt x="6948" y="20118"/>
                  <a:pt x="6390" y="19026"/>
                  <a:pt x="6069" y="18140"/>
                </a:cubicBezTo>
                <a:lnTo>
                  <a:pt x="5474" y="16530"/>
                </a:lnTo>
                <a:lnTo>
                  <a:pt x="3543" y="16530"/>
                </a:lnTo>
                <a:close/>
                <a:moveTo>
                  <a:pt x="8377" y="16530"/>
                </a:moveTo>
                <a:cubicBezTo>
                  <a:pt x="6649" y="16530"/>
                  <a:pt x="6606" y="16540"/>
                  <a:pt x="6743" y="17025"/>
                </a:cubicBezTo>
                <a:cubicBezTo>
                  <a:pt x="6917" y="17643"/>
                  <a:pt x="7294" y="18457"/>
                  <a:pt x="7714" y="19197"/>
                </a:cubicBezTo>
                <a:cubicBezTo>
                  <a:pt x="8134" y="19938"/>
                  <a:pt x="8598" y="20612"/>
                  <a:pt x="8949" y="20922"/>
                </a:cubicBezTo>
                <a:cubicBezTo>
                  <a:pt x="9372" y="21296"/>
                  <a:pt x="9815" y="21600"/>
                  <a:pt x="9931" y="21600"/>
                </a:cubicBezTo>
                <a:cubicBezTo>
                  <a:pt x="10055" y="21600"/>
                  <a:pt x="10137" y="20541"/>
                  <a:pt x="10137" y="19059"/>
                </a:cubicBezTo>
                <a:lnTo>
                  <a:pt x="10137" y="16530"/>
                </a:lnTo>
                <a:lnTo>
                  <a:pt x="8377" y="16530"/>
                </a:lnTo>
                <a:close/>
                <a:moveTo>
                  <a:pt x="11451" y="16530"/>
                </a:moveTo>
                <a:lnTo>
                  <a:pt x="11451" y="19059"/>
                </a:lnTo>
                <a:cubicBezTo>
                  <a:pt x="11451" y="20541"/>
                  <a:pt x="11545" y="21600"/>
                  <a:pt x="11669" y="21600"/>
                </a:cubicBezTo>
                <a:cubicBezTo>
                  <a:pt x="11795" y="21600"/>
                  <a:pt x="11969" y="21505"/>
                  <a:pt x="12171" y="21347"/>
                </a:cubicBezTo>
                <a:cubicBezTo>
                  <a:pt x="12373" y="21190"/>
                  <a:pt x="12604" y="20965"/>
                  <a:pt x="12834" y="20703"/>
                </a:cubicBezTo>
                <a:cubicBezTo>
                  <a:pt x="13296" y="20179"/>
                  <a:pt x="13772" y="19500"/>
                  <a:pt x="14069" y="18876"/>
                </a:cubicBezTo>
                <a:cubicBezTo>
                  <a:pt x="15234" y="16426"/>
                  <a:pt x="15266" y="16530"/>
                  <a:pt x="13223" y="16530"/>
                </a:cubicBezTo>
                <a:lnTo>
                  <a:pt x="11451" y="16530"/>
                </a:lnTo>
                <a:close/>
                <a:moveTo>
                  <a:pt x="16114" y="16530"/>
                </a:moveTo>
                <a:lnTo>
                  <a:pt x="15531" y="18140"/>
                </a:lnTo>
                <a:cubicBezTo>
                  <a:pt x="15210" y="19026"/>
                  <a:pt x="14646" y="20115"/>
                  <a:pt x="14286" y="20554"/>
                </a:cubicBezTo>
                <a:lnTo>
                  <a:pt x="13634" y="21347"/>
                </a:lnTo>
                <a:lnTo>
                  <a:pt x="14286" y="21163"/>
                </a:lnTo>
                <a:cubicBezTo>
                  <a:pt x="14994" y="20959"/>
                  <a:pt x="15833" y="20548"/>
                  <a:pt x="16640" y="20025"/>
                </a:cubicBezTo>
                <a:cubicBezTo>
                  <a:pt x="17448" y="19503"/>
                  <a:pt x="18224" y="18869"/>
                  <a:pt x="18800" y="18243"/>
                </a:cubicBezTo>
                <a:cubicBezTo>
                  <a:pt x="19458" y="17529"/>
                  <a:pt x="20000" y="16852"/>
                  <a:pt x="20000" y="16737"/>
                </a:cubicBezTo>
                <a:cubicBezTo>
                  <a:pt x="20000" y="16623"/>
                  <a:pt x="19128" y="16530"/>
                  <a:pt x="18057" y="16530"/>
                </a:cubicBezTo>
                <a:lnTo>
                  <a:pt x="16114" y="16530"/>
                </a:lnTo>
                <a:close/>
              </a:path>
            </a:pathLst>
          </a:custGeom>
          <a:ln w="12700">
            <a:miter lim="400000"/>
          </a:ln>
        </p:spPr>
      </p:pic>
      <p:pic>
        <p:nvPicPr>
          <p:cNvPr id="1690" name="pasted-image.pdf" descr="pasted-image.pdf">
            <a:extLst>
              <a:ext uri="{FF2B5EF4-FFF2-40B4-BE49-F238E27FC236}">
                <a16:creationId xmlns:a16="http://schemas.microsoft.com/office/drawing/2014/main" id="{8A2C2C30-DA4C-10ED-8FF0-29806A0A667C}"/>
              </a:ext>
            </a:extLst>
          </p:cNvPr>
          <p:cNvPicPr>
            <a:picLocks noChangeAspect="1"/>
          </p:cNvPicPr>
          <p:nvPr/>
        </p:nvPicPr>
        <p:blipFill>
          <a:blip r:embed="rId4"/>
          <a:stretch>
            <a:fillRect/>
          </a:stretch>
        </p:blipFill>
        <p:spPr>
          <a:xfrm>
            <a:off x="2724602" y="2472105"/>
            <a:ext cx="19633681" cy="10299450"/>
          </a:xfrm>
          <a:prstGeom prst="rect">
            <a:avLst/>
          </a:prstGeom>
          <a:ln w="12700">
            <a:miter lim="400000"/>
          </a:ln>
        </p:spPr>
      </p:pic>
      <p:sp>
        <p:nvSpPr>
          <p:cNvPr id="1691" name="Oval">
            <a:extLst>
              <a:ext uri="{FF2B5EF4-FFF2-40B4-BE49-F238E27FC236}">
                <a16:creationId xmlns:a16="http://schemas.microsoft.com/office/drawing/2014/main" id="{53FC4FAC-1380-ACBE-AC87-9317CCF24969}"/>
              </a:ext>
            </a:extLst>
          </p:cNvPr>
          <p:cNvSpPr/>
          <p:nvPr/>
        </p:nvSpPr>
        <p:spPr>
          <a:xfrm>
            <a:off x="10009894" y="10568242"/>
            <a:ext cx="5062425" cy="2641655"/>
          </a:xfrm>
          <a:prstGeom prst="ellipse">
            <a:avLst/>
          </a:prstGeom>
          <a:ln w="444500">
            <a:solidFill>
              <a:srgbClr val="FF2600"/>
            </a:solidFill>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grpSp>
        <p:nvGrpSpPr>
          <p:cNvPr id="2" name="Gruppieren 1">
            <a:extLst>
              <a:ext uri="{FF2B5EF4-FFF2-40B4-BE49-F238E27FC236}">
                <a16:creationId xmlns:a16="http://schemas.microsoft.com/office/drawing/2014/main" id="{9DD9529A-0D14-C102-9F4F-20FDBBA90CF7}"/>
              </a:ext>
            </a:extLst>
          </p:cNvPr>
          <p:cNvGrpSpPr/>
          <p:nvPr/>
        </p:nvGrpSpPr>
        <p:grpSpPr>
          <a:xfrm>
            <a:off x="0" y="-360698"/>
            <a:ext cx="24384000" cy="2114039"/>
            <a:chOff x="0" y="-360698"/>
            <a:chExt cx="24384000" cy="2114039"/>
          </a:xfrm>
        </p:grpSpPr>
        <p:sp>
          <p:nvSpPr>
            <p:cNvPr id="3" name="Rechteck">
              <a:extLst>
                <a:ext uri="{FF2B5EF4-FFF2-40B4-BE49-F238E27FC236}">
                  <a16:creationId xmlns:a16="http://schemas.microsoft.com/office/drawing/2014/main" id="{05DEB7CA-A0BD-E1D2-E40B-8073A80D7F76}"/>
                </a:ext>
              </a:extLst>
            </p:cNvPr>
            <p:cNvSpPr/>
            <p:nvPr/>
          </p:nvSpPr>
          <p:spPr>
            <a:xfrm>
              <a:off x="0" y="-134479"/>
              <a:ext cx="24384000" cy="1497182"/>
            </a:xfrm>
            <a:prstGeom prst="rect">
              <a:avLst/>
            </a:prstGeom>
            <a:blipFill>
              <a:blip r:embed="rId5" cstate="print"/>
            </a:blip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sz="800" dirty="0"/>
            </a:p>
          </p:txBody>
        </p:sp>
        <p:sp>
          <p:nvSpPr>
            <p:cNvPr id="4" name="Rechteck 3">
              <a:extLst>
                <a:ext uri="{FF2B5EF4-FFF2-40B4-BE49-F238E27FC236}">
                  <a16:creationId xmlns:a16="http://schemas.microsoft.com/office/drawing/2014/main" id="{3B94F2EA-0C24-A0D3-8EB5-220D99368419}"/>
                </a:ext>
              </a:extLst>
            </p:cNvPr>
            <p:cNvSpPr/>
            <p:nvPr/>
          </p:nvSpPr>
          <p:spPr>
            <a:xfrm>
              <a:off x="20214824" y="-360698"/>
              <a:ext cx="3777766" cy="2114039"/>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lang="de-DE" sz="3200" dirty="0">
                <a:solidFill>
                  <a:srgbClr val="FFFFFF"/>
                </a:solidFill>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a:p>
              <a:pPr marL="0" marR="0" indent="0" algn="ctr" defTabSz="821531"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5" name="Grafik 4">
              <a:extLst>
                <a:ext uri="{FF2B5EF4-FFF2-40B4-BE49-F238E27FC236}">
                  <a16:creationId xmlns:a16="http://schemas.microsoft.com/office/drawing/2014/main" id="{CE15B2B7-6DAB-9ACD-F797-434CC2A6E295}"/>
                </a:ext>
              </a:extLst>
            </p:cNvPr>
            <p:cNvPicPr>
              <a:picLocks noChangeAspect="1"/>
            </p:cNvPicPr>
            <p:nvPr/>
          </p:nvPicPr>
          <p:blipFill>
            <a:blip r:embed="rId6"/>
            <a:stretch>
              <a:fillRect/>
            </a:stretch>
          </p:blipFill>
          <p:spPr>
            <a:xfrm>
              <a:off x="20790888" y="274886"/>
              <a:ext cx="2645433" cy="1100784"/>
            </a:xfrm>
            <a:prstGeom prst="rect">
              <a:avLst/>
            </a:prstGeom>
          </p:spPr>
        </p:pic>
      </p:grpSp>
      <p:sp>
        <p:nvSpPr>
          <p:cNvPr id="1686" name="VERTRIEBS-PROZESS">
            <a:extLst>
              <a:ext uri="{FF2B5EF4-FFF2-40B4-BE49-F238E27FC236}">
                <a16:creationId xmlns:a16="http://schemas.microsoft.com/office/drawing/2014/main" id="{5EBD122D-90B9-A28F-D6B6-DC1CBC06357B}"/>
              </a:ext>
            </a:extLst>
          </p:cNvPr>
          <p:cNvSpPr txBox="1"/>
          <p:nvPr/>
        </p:nvSpPr>
        <p:spPr>
          <a:xfrm>
            <a:off x="2261564" y="-114689"/>
            <a:ext cx="18508860" cy="1614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3" tIns="64293" rIns="64293" bIns="64293">
            <a:spAutoFit/>
          </a:bodyPr>
          <a:lstStyle>
            <a:lvl1pPr defTabSz="1285875">
              <a:defRPr sz="9600">
                <a:solidFill>
                  <a:srgbClr val="FFFFFF"/>
                </a:solidFill>
                <a:latin typeface="Impact"/>
                <a:ea typeface="Impact"/>
                <a:cs typeface="Impact"/>
                <a:sym typeface="Impact"/>
              </a:defRPr>
            </a:lvl1pPr>
          </a:lstStyle>
          <a:p>
            <a:r>
              <a:rPr dirty="0"/>
              <a:t>VERTRIEBS-PROZESS </a:t>
            </a:r>
          </a:p>
        </p:txBody>
      </p:sp>
      <p:sp>
        <p:nvSpPr>
          <p:cNvPr id="6" name="Textfeld 5">
            <a:extLst>
              <a:ext uri="{FF2B5EF4-FFF2-40B4-BE49-F238E27FC236}">
                <a16:creationId xmlns:a16="http://schemas.microsoft.com/office/drawing/2014/main" id="{7E58CB08-0D15-75B0-695F-A9978CDD933D}"/>
              </a:ext>
            </a:extLst>
          </p:cNvPr>
          <p:cNvSpPr txBox="1"/>
          <p:nvPr/>
        </p:nvSpPr>
        <p:spPr>
          <a:xfrm>
            <a:off x="3290238" y="5777880"/>
            <a:ext cx="2709074" cy="55976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de-DE" sz="2700" b="1" u="none" strike="noStrike" cap="none" spc="0" normalizeH="0" baseline="0" dirty="0">
                <a:ln>
                  <a:noFill/>
                </a:ln>
                <a:solidFill>
                  <a:srgbClr val="4D80BD"/>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CROSS</a:t>
            </a:r>
            <a:r>
              <a:rPr kumimoji="0" lang="de-DE" sz="2700" b="1" u="none" strike="noStrike" cap="none" spc="0" normalizeH="0" baseline="0" dirty="0">
                <a:ln>
                  <a:noFill/>
                </a:ln>
                <a:solidFill>
                  <a:srgbClr val="2A669A"/>
                </a:solidFill>
                <a:effectLst/>
                <a:uFillTx/>
                <a:latin typeface="Aptos" panose="020B0004020202020204" pitchFamily="34" charset="0"/>
                <a:ea typeface="Verdana" panose="020B0604030504040204" pitchFamily="34" charset="0"/>
                <a:cs typeface="Arial Black" panose="020B0604020202020204" pitchFamily="34" charset="0"/>
                <a:sym typeface="Helvetica Light"/>
              </a:rPr>
              <a:t> SELLING</a:t>
            </a:r>
          </a:p>
        </p:txBody>
      </p:sp>
    </p:spTree>
    <p:extLst>
      <p:ext uri="{BB962C8B-B14F-4D97-AF65-F5344CB8AC3E}">
        <p14:creationId xmlns:p14="http://schemas.microsoft.com/office/powerpoint/2010/main" val="666779931"/>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8416</Words>
  <Application>Microsoft Macintosh PowerPoint</Application>
  <PresentationFormat>Benutzerdefiniert</PresentationFormat>
  <Paragraphs>1183</Paragraphs>
  <Slides>59</Slides>
  <Notes>49</Notes>
  <HiddenSlides>0</HiddenSlides>
  <MMClips>2</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59</vt:i4>
      </vt:variant>
    </vt:vector>
  </HeadingPairs>
  <TitlesOfParts>
    <vt:vector size="73" baseType="lpstr">
      <vt:lpstr>Apple Color Emoji</vt:lpstr>
      <vt:lpstr>Aptos</vt:lpstr>
      <vt:lpstr>Arial</vt:lpstr>
      <vt:lpstr>Calibri</vt:lpstr>
      <vt:lpstr>Google Sans Text</vt:lpstr>
      <vt:lpstr>Helvetica</vt:lpstr>
      <vt:lpstr>Helvetica Light</vt:lpstr>
      <vt:lpstr>Lucida Grande</vt:lpstr>
      <vt:lpstr>Symbol</vt:lpstr>
      <vt:lpstr>Times New Roman</vt:lpstr>
      <vt:lpstr>Verdana</vt:lpstr>
      <vt:lpstr>Wingdings</vt:lpstr>
      <vt:lpstr>Zapf Dingbats</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Adjektive, um unterschiedliche Denkstile der Kunden anzusprechen (Nutzen)</vt:lpstr>
      <vt:lpstr>Verben, um unterschiedliche Denkstile der Kunden anzusprechen (Nutzen)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Herzlichen Glückwunsch und viel Erfolg bei der Umsetzung!  Euer  betaConcept-Team  Kontakt: service@betaconcept.org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Vittinghoff</dc:creator>
  <cp:lastModifiedBy>Ralph Schmauder</cp:lastModifiedBy>
  <cp:revision>334</cp:revision>
  <cp:lastPrinted>2025-12-22T12:08:16Z</cp:lastPrinted>
  <dcterms:modified xsi:type="dcterms:W3CDTF">2026-03-21T12:19:10Z</dcterms:modified>
</cp:coreProperties>
</file>