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1"/>
  </p:notesMasterIdLst>
  <p:sldIdLst>
    <p:sldId id="256" r:id="rId2"/>
    <p:sldId id="702" r:id="rId3"/>
    <p:sldId id="626" r:id="rId4"/>
    <p:sldId id="665" r:id="rId5"/>
    <p:sldId id="637" r:id="rId6"/>
    <p:sldId id="639" r:id="rId7"/>
    <p:sldId id="268" r:id="rId8"/>
    <p:sldId id="638" r:id="rId9"/>
    <p:sldId id="655" r:id="rId10"/>
    <p:sldId id="686" r:id="rId11"/>
    <p:sldId id="527" r:id="rId12"/>
    <p:sldId id="677" r:id="rId13"/>
    <p:sldId id="769" r:id="rId14"/>
    <p:sldId id="640" r:id="rId15"/>
    <p:sldId id="278" r:id="rId16"/>
    <p:sldId id="281" r:id="rId17"/>
    <p:sldId id="731" r:id="rId18"/>
    <p:sldId id="282" r:id="rId19"/>
    <p:sldId id="277" r:id="rId20"/>
    <p:sldId id="730" r:id="rId21"/>
    <p:sldId id="685" r:id="rId22"/>
    <p:sldId id="728" r:id="rId23"/>
    <p:sldId id="679" r:id="rId24"/>
    <p:sldId id="286" r:id="rId25"/>
    <p:sldId id="287" r:id="rId26"/>
    <p:sldId id="288" r:id="rId27"/>
    <p:sldId id="289" r:id="rId28"/>
    <p:sldId id="779" r:id="rId29"/>
    <p:sldId id="627" r:id="rId30"/>
    <p:sldId id="406" r:id="rId31"/>
    <p:sldId id="537" r:id="rId32"/>
    <p:sldId id="649" r:id="rId33"/>
    <p:sldId id="732" r:id="rId34"/>
    <p:sldId id="531" r:id="rId35"/>
    <p:sldId id="404" r:id="rId36"/>
    <p:sldId id="399" r:id="rId37"/>
    <p:sldId id="400" r:id="rId38"/>
    <p:sldId id="465" r:id="rId39"/>
    <p:sldId id="667" r:id="rId40"/>
    <p:sldId id="666" r:id="rId41"/>
    <p:sldId id="668" r:id="rId42"/>
    <p:sldId id="669" r:id="rId43"/>
    <p:sldId id="670" r:id="rId44"/>
    <p:sldId id="671" r:id="rId45"/>
    <p:sldId id="672" r:id="rId46"/>
    <p:sldId id="673" r:id="rId47"/>
    <p:sldId id="674" r:id="rId48"/>
    <p:sldId id="675" r:id="rId49"/>
    <p:sldId id="658" r:id="rId50"/>
    <p:sldId id="681" r:id="rId51"/>
    <p:sldId id="659" r:id="rId52"/>
    <p:sldId id="682" r:id="rId53"/>
    <p:sldId id="683" r:id="rId54"/>
    <p:sldId id="636" r:id="rId55"/>
    <p:sldId id="684" r:id="rId56"/>
    <p:sldId id="641" r:id="rId57"/>
    <p:sldId id="642" r:id="rId58"/>
    <p:sldId id="507" r:id="rId59"/>
    <p:sldId id="727" r:id="rId6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7DAD"/>
    <a:srgbClr val="9D2721"/>
    <a:srgbClr val="EF7C00"/>
    <a:srgbClr val="2E7CAC"/>
    <a:srgbClr val="317FAE"/>
    <a:srgbClr val="3E5387"/>
    <a:srgbClr val="317FAF"/>
    <a:srgbClr val="FF9300"/>
    <a:srgbClr val="6874A2"/>
    <a:srgbClr val="2A66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76849" autoAdjust="0"/>
  </p:normalViewPr>
  <p:slideViewPr>
    <p:cSldViewPr>
      <p:cViewPr varScale="1">
        <p:scale>
          <a:sx n="46" d="100"/>
          <a:sy n="46" d="100"/>
        </p:scale>
        <p:origin x="240" y="176"/>
      </p:cViewPr>
      <p:guideLst>
        <p:guide orient="horz" pos="4320"/>
        <p:guide pos="76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9" d="100"/>
        <a:sy n="99" d="100"/>
      </p:scale>
      <p:origin x="0" y="0"/>
    </p:cViewPr>
  </p:sorterViewPr>
  <p:notesViewPr>
    <p:cSldViewPr>
      <p:cViewPr varScale="1">
        <p:scale>
          <a:sx n="118" d="100"/>
          <a:sy n="118" d="100"/>
        </p:scale>
        <p:origin x="4152"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0" name="Shape 660"/>
          <p:cNvSpPr>
            <a:spLocks noGrp="1" noRot="1" noChangeAspect="1"/>
          </p:cNvSpPr>
          <p:nvPr>
            <p:ph type="sldImg"/>
          </p:nvPr>
        </p:nvSpPr>
        <p:spPr>
          <a:xfrm>
            <a:off x="1143000" y="685800"/>
            <a:ext cx="4572000" cy="3429000"/>
          </a:xfrm>
          <a:prstGeom prst="rect">
            <a:avLst/>
          </a:prstGeom>
        </p:spPr>
        <p:txBody>
          <a:bodyPr/>
          <a:lstStyle/>
          <a:p>
            <a:endParaRPr/>
          </a:p>
        </p:txBody>
      </p:sp>
      <p:sp>
        <p:nvSpPr>
          <p:cNvPr id="661" name="Shape 6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xfrm>
            <a:off x="381000" y="685800"/>
            <a:ext cx="6096000" cy="3429000"/>
          </a:xfrm>
          <a:prstGeom prst="rect">
            <a:avLst/>
          </a:prstGeom>
        </p:spPr>
        <p:txBody>
          <a:bodyPr/>
          <a:lstStyle/>
          <a:p>
            <a:endParaRPr/>
          </a:p>
        </p:txBody>
      </p:sp>
      <p:sp>
        <p:nvSpPr>
          <p:cNvPr id="669" name="Shape 669"/>
          <p:cNvSpPr>
            <a:spLocks noGrp="1"/>
          </p:cNvSpPr>
          <p:nvPr>
            <p:ph type="body" sz="quarter" idx="1"/>
          </p:nvPr>
        </p:nvSpPr>
        <p:spPr>
          <a:prstGeom prst="rect">
            <a:avLst/>
          </a:prstGeom>
        </p:spPr>
        <p:txBody>
          <a:bodyPr/>
          <a:lstStyle/>
          <a:p>
            <a:r>
              <a:rPr dirty="0" err="1"/>
              <a:t>Liebe</a:t>
            </a:r>
            <a:r>
              <a:rPr dirty="0"/>
              <a:t> TEILNEHMER, </a:t>
            </a:r>
            <a:r>
              <a:rPr dirty="0" err="1"/>
              <a:t>zunächst</a:t>
            </a:r>
            <a:r>
              <a:rPr dirty="0"/>
              <a:t> </a:t>
            </a:r>
            <a:r>
              <a:rPr dirty="0" err="1"/>
              <a:t>einmal</a:t>
            </a:r>
            <a:r>
              <a:rPr dirty="0"/>
              <a:t> </a:t>
            </a:r>
            <a:r>
              <a:rPr dirty="0" err="1"/>
              <a:t>Herzlich</a:t>
            </a:r>
            <a:r>
              <a:rPr dirty="0"/>
              <a:t> </a:t>
            </a:r>
            <a:r>
              <a:rPr dirty="0" err="1"/>
              <a:t>Willkommen</a:t>
            </a:r>
            <a:r>
              <a:rPr dirty="0"/>
              <a:t> </a:t>
            </a:r>
            <a:r>
              <a:rPr dirty="0" err="1"/>
              <a:t>zum</a:t>
            </a:r>
            <a:r>
              <a:rPr dirty="0"/>
              <a:t> </a:t>
            </a:r>
            <a:r>
              <a:rPr dirty="0" err="1"/>
              <a:t>Vertriebs</a:t>
            </a:r>
            <a:r>
              <a:rPr dirty="0"/>
              <a:t> Workshop </a:t>
            </a:r>
            <a:r>
              <a:rPr dirty="0" err="1"/>
              <a:t>für</a:t>
            </a:r>
            <a:r>
              <a:rPr dirty="0"/>
              <a:t> </a:t>
            </a:r>
            <a:r>
              <a:rPr dirty="0" err="1"/>
              <a:t>Durchstarter</a:t>
            </a:r>
            <a:r>
              <a:rPr dirty="0"/>
              <a:t>, </a:t>
            </a:r>
            <a:r>
              <a:rPr dirty="0" err="1"/>
              <a:t>der</a:t>
            </a:r>
            <a:r>
              <a:rPr dirty="0"/>
              <a:t> </a:t>
            </a:r>
            <a:r>
              <a:rPr dirty="0" err="1"/>
              <a:t>euch</a:t>
            </a:r>
            <a:r>
              <a:rPr dirty="0"/>
              <a:t> die super </a:t>
            </a:r>
            <a:r>
              <a:rPr b="1" dirty="0" err="1"/>
              <a:t>wichtigen</a:t>
            </a:r>
            <a:r>
              <a:rPr b="1" dirty="0"/>
              <a:t> </a:t>
            </a:r>
            <a:r>
              <a:rPr b="1" dirty="0" err="1"/>
              <a:t>Punkte</a:t>
            </a:r>
            <a:r>
              <a:rPr b="1" dirty="0"/>
              <a:t> </a:t>
            </a:r>
            <a:r>
              <a:rPr b="1" dirty="0" err="1"/>
              <a:t>für</a:t>
            </a:r>
            <a:r>
              <a:rPr b="1" dirty="0"/>
              <a:t> </a:t>
            </a:r>
            <a:r>
              <a:rPr b="1" dirty="0" err="1"/>
              <a:t>euern</a:t>
            </a:r>
            <a:r>
              <a:rPr b="1" dirty="0"/>
              <a:t> </a:t>
            </a:r>
            <a:r>
              <a:rPr b="1" dirty="0" err="1"/>
              <a:t>erfolgreichen</a:t>
            </a:r>
            <a:r>
              <a:rPr b="1" dirty="0"/>
              <a:t> </a:t>
            </a:r>
            <a:r>
              <a:rPr b="1" dirty="0" err="1"/>
              <a:t>Vertrieb</a:t>
            </a:r>
            <a:r>
              <a:rPr dirty="0"/>
              <a:t> </a:t>
            </a:r>
            <a:r>
              <a:rPr dirty="0" err="1"/>
              <a:t>mitgeben</a:t>
            </a:r>
            <a:r>
              <a:rPr dirty="0"/>
              <a:t> </a:t>
            </a:r>
            <a:r>
              <a:rPr dirty="0" err="1"/>
              <a:t>wird</a:t>
            </a:r>
            <a:r>
              <a:rPr dirty="0"/>
              <a:t>.</a:t>
            </a:r>
          </a:p>
          <a:p>
            <a:endParaRPr dirty="0"/>
          </a:p>
          <a:p>
            <a:r>
              <a:rPr dirty="0" err="1"/>
              <a:t>Für</a:t>
            </a:r>
            <a:r>
              <a:rPr dirty="0"/>
              <a:t> </a:t>
            </a:r>
            <a:r>
              <a:rPr dirty="0" err="1"/>
              <a:t>Euch</a:t>
            </a:r>
            <a:r>
              <a:rPr dirty="0"/>
              <a:t> </a:t>
            </a:r>
            <a:r>
              <a:rPr dirty="0" err="1"/>
              <a:t>habe</a:t>
            </a:r>
            <a:r>
              <a:rPr dirty="0"/>
              <a:t> </a:t>
            </a:r>
            <a:r>
              <a:rPr dirty="0" err="1"/>
              <a:t>ich</a:t>
            </a:r>
            <a:r>
              <a:rPr dirty="0"/>
              <a:t> </a:t>
            </a:r>
            <a:r>
              <a:rPr dirty="0" err="1"/>
              <a:t>heute</a:t>
            </a:r>
            <a:r>
              <a:rPr dirty="0"/>
              <a:t> </a:t>
            </a:r>
            <a:r>
              <a:rPr dirty="0" err="1"/>
              <a:t>richtig</a:t>
            </a:r>
            <a:r>
              <a:rPr dirty="0"/>
              <a:t> </a:t>
            </a:r>
            <a:r>
              <a:rPr b="1" dirty="0" err="1"/>
              <a:t>Vertriebs</a:t>
            </a:r>
            <a:r>
              <a:rPr b="1" dirty="0"/>
              <a:t>-Content</a:t>
            </a:r>
            <a:r>
              <a:rPr dirty="0"/>
              <a:t> </a:t>
            </a:r>
            <a:r>
              <a:rPr dirty="0" err="1"/>
              <a:t>dabei</a:t>
            </a:r>
            <a:r>
              <a:rPr dirty="0"/>
              <a:t>! </a:t>
            </a:r>
            <a:r>
              <a:rPr dirty="0" err="1"/>
              <a:t>Inhalte</a:t>
            </a:r>
            <a:r>
              <a:rPr dirty="0"/>
              <a:t>.. </a:t>
            </a:r>
            <a:r>
              <a:rPr b="1" dirty="0" err="1"/>
              <a:t>direkt</a:t>
            </a:r>
            <a:r>
              <a:rPr b="1" dirty="0"/>
              <a:t> </a:t>
            </a:r>
            <a:r>
              <a:rPr b="1" dirty="0" err="1"/>
              <a:t>umsetzen</a:t>
            </a:r>
            <a:r>
              <a:rPr dirty="0"/>
              <a:t> </a:t>
            </a:r>
            <a:r>
              <a:rPr dirty="0" err="1"/>
              <a:t>könnt</a:t>
            </a:r>
            <a:r>
              <a:rPr dirty="0"/>
              <a:t>.</a:t>
            </a:r>
          </a:p>
          <a:p>
            <a:endParaRPr dirty="0"/>
          </a:p>
          <a:p>
            <a:r>
              <a:rPr dirty="0" err="1"/>
              <a:t>Ihr</a:t>
            </a:r>
            <a:r>
              <a:rPr dirty="0"/>
              <a:t> </a:t>
            </a:r>
            <a:r>
              <a:rPr dirty="0" err="1"/>
              <a:t>dürft</a:t>
            </a:r>
            <a:r>
              <a:rPr dirty="0"/>
              <a:t> </a:t>
            </a:r>
            <a:r>
              <a:rPr dirty="0" err="1"/>
              <a:t>euch</a:t>
            </a:r>
            <a:r>
              <a:rPr dirty="0"/>
              <a:t> auf </a:t>
            </a:r>
            <a:r>
              <a:rPr dirty="0" err="1"/>
              <a:t>jeden</a:t>
            </a:r>
            <a:r>
              <a:rPr dirty="0"/>
              <a:t> Fall </a:t>
            </a:r>
            <a:r>
              <a:rPr dirty="0" err="1"/>
              <a:t>darauf</a:t>
            </a:r>
            <a:r>
              <a:rPr dirty="0"/>
              <a:t> </a:t>
            </a:r>
            <a:r>
              <a:rPr dirty="0" err="1"/>
              <a:t>freuen</a:t>
            </a:r>
            <a:r>
              <a:rPr dirty="0"/>
              <a:t> und </a:t>
            </a:r>
            <a:r>
              <a:rPr dirty="0" err="1"/>
              <a:t>ich</a:t>
            </a:r>
            <a:r>
              <a:rPr dirty="0"/>
              <a:t> </a:t>
            </a:r>
            <a:r>
              <a:rPr dirty="0" err="1"/>
              <a:t>vermute</a:t>
            </a:r>
            <a:r>
              <a:rPr dirty="0"/>
              <a:t> </a:t>
            </a:r>
            <a:r>
              <a:rPr dirty="0" err="1"/>
              <a:t>ihr</a:t>
            </a:r>
            <a:r>
              <a:rPr dirty="0"/>
              <a:t> </a:t>
            </a:r>
            <a:r>
              <a:rPr dirty="0" err="1"/>
              <a:t>seid</a:t>
            </a:r>
            <a:r>
              <a:rPr dirty="0"/>
              <a:t> </a:t>
            </a:r>
            <a:r>
              <a:rPr dirty="0" err="1"/>
              <a:t>auch</a:t>
            </a:r>
            <a:r>
              <a:rPr dirty="0"/>
              <a:t> </a:t>
            </a:r>
            <a:r>
              <a:rPr dirty="0" err="1"/>
              <a:t>schon</a:t>
            </a:r>
            <a:r>
              <a:rPr dirty="0"/>
              <a:t> </a:t>
            </a:r>
            <a:r>
              <a:rPr dirty="0" err="1"/>
              <a:t>ganz</a:t>
            </a:r>
            <a:r>
              <a:rPr dirty="0"/>
              <a:t> </a:t>
            </a:r>
            <a:r>
              <a:rPr dirty="0" err="1"/>
              <a:t>schön</a:t>
            </a:r>
            <a:r>
              <a:rPr dirty="0"/>
              <a:t> </a:t>
            </a:r>
            <a:r>
              <a:rPr dirty="0" err="1"/>
              <a:t>gespannt</a:t>
            </a:r>
            <a:r>
              <a:rPr dirty="0"/>
              <a:t> was </a:t>
            </a:r>
            <a:r>
              <a:rPr dirty="0" err="1"/>
              <a:t>euch</a:t>
            </a:r>
            <a:r>
              <a:rPr dirty="0"/>
              <a:t> </a:t>
            </a:r>
            <a:r>
              <a:rPr dirty="0" err="1"/>
              <a:t>heute</a:t>
            </a:r>
            <a:r>
              <a:rPr dirty="0"/>
              <a:t> </a:t>
            </a:r>
            <a:r>
              <a:rPr dirty="0" err="1"/>
              <a:t>hier</a:t>
            </a:r>
            <a:r>
              <a:rPr dirty="0"/>
              <a:t> </a:t>
            </a:r>
            <a:r>
              <a:rPr dirty="0" err="1"/>
              <a:t>alles</a:t>
            </a:r>
            <a:r>
              <a:rPr dirty="0"/>
              <a:t> </a:t>
            </a:r>
            <a:r>
              <a:rPr dirty="0" err="1"/>
              <a:t>erwartet</a:t>
            </a:r>
            <a:r>
              <a:rPr dirty="0"/>
              <a:t>.</a:t>
            </a:r>
          </a:p>
          <a:p>
            <a:endParaRPr dirty="0"/>
          </a:p>
          <a:p>
            <a:r>
              <a:rPr dirty="0"/>
              <a:t>Mein Name </a:t>
            </a:r>
            <a:r>
              <a:rPr dirty="0" err="1"/>
              <a:t>ist</a:t>
            </a:r>
            <a:r>
              <a:rPr dirty="0"/>
              <a:t> </a:t>
            </a:r>
            <a:r>
              <a:rPr lang="de-DE" dirty="0"/>
              <a:t>……………………….</a:t>
            </a:r>
            <a:endParaRPr dirty="0"/>
          </a:p>
          <a:p>
            <a:r>
              <a:rPr dirty="0" err="1"/>
              <a:t>Ich</a:t>
            </a:r>
            <a:r>
              <a:rPr dirty="0"/>
              <a:t> </a:t>
            </a:r>
            <a:r>
              <a:rPr dirty="0" err="1"/>
              <a:t>hoffe</a:t>
            </a:r>
            <a:r>
              <a:rPr dirty="0"/>
              <a:t> </a:t>
            </a:r>
            <a:r>
              <a:rPr dirty="0" err="1"/>
              <a:t>es</a:t>
            </a:r>
            <a:r>
              <a:rPr dirty="0"/>
              <a:t> </a:t>
            </a:r>
            <a:r>
              <a:rPr dirty="0" err="1"/>
              <a:t>ist</a:t>
            </a:r>
            <a:r>
              <a:rPr dirty="0"/>
              <a:t> </a:t>
            </a:r>
            <a:r>
              <a:rPr dirty="0" err="1"/>
              <a:t>für</a:t>
            </a:r>
            <a:r>
              <a:rPr dirty="0"/>
              <a:t> </a:t>
            </a:r>
            <a:r>
              <a:rPr dirty="0" err="1"/>
              <a:t>euch</a:t>
            </a:r>
            <a:r>
              <a:rPr dirty="0"/>
              <a:t> OK, </a:t>
            </a:r>
            <a:r>
              <a:rPr dirty="0" err="1"/>
              <a:t>wenn</a:t>
            </a:r>
            <a:r>
              <a:rPr dirty="0"/>
              <a:t> </a:t>
            </a:r>
            <a:r>
              <a:rPr dirty="0" err="1"/>
              <a:t>ich</a:t>
            </a:r>
            <a:r>
              <a:rPr dirty="0"/>
              <a:t> </a:t>
            </a:r>
            <a:r>
              <a:rPr dirty="0" err="1"/>
              <a:t>euch</a:t>
            </a:r>
            <a:r>
              <a:rPr dirty="0"/>
              <a:t> </a:t>
            </a:r>
            <a:r>
              <a:rPr b="1" dirty="0" err="1"/>
              <a:t>duze</a:t>
            </a:r>
            <a:r>
              <a:rPr dirty="0"/>
              <a:t>; </a:t>
            </a:r>
            <a:r>
              <a:rPr dirty="0" err="1"/>
              <a:t>ich</a:t>
            </a:r>
            <a:r>
              <a:rPr dirty="0"/>
              <a:t> bin </a:t>
            </a:r>
            <a:r>
              <a:rPr dirty="0" err="1"/>
              <a:t>der</a:t>
            </a:r>
            <a:r>
              <a:rPr dirty="0"/>
              <a:t> </a:t>
            </a:r>
            <a:r>
              <a:rPr dirty="0" err="1"/>
              <a:t>Überzeugung</a:t>
            </a:r>
            <a:r>
              <a:rPr dirty="0"/>
              <a:t>, </a:t>
            </a:r>
            <a:r>
              <a:rPr dirty="0" err="1"/>
              <a:t>dass</a:t>
            </a:r>
            <a:r>
              <a:rPr dirty="0"/>
              <a:t> </a:t>
            </a:r>
            <a:r>
              <a:rPr dirty="0" err="1"/>
              <a:t>es</a:t>
            </a:r>
            <a:r>
              <a:rPr dirty="0"/>
              <a:t> </a:t>
            </a:r>
            <a:r>
              <a:rPr dirty="0" err="1"/>
              <a:t>für</a:t>
            </a:r>
            <a:r>
              <a:rPr dirty="0"/>
              <a:t> </a:t>
            </a:r>
            <a:r>
              <a:rPr dirty="0" err="1"/>
              <a:t>euch</a:t>
            </a:r>
            <a:r>
              <a:rPr dirty="0"/>
              <a:t> </a:t>
            </a:r>
            <a:r>
              <a:rPr dirty="0" err="1"/>
              <a:t>dann</a:t>
            </a:r>
            <a:r>
              <a:rPr dirty="0"/>
              <a:t> </a:t>
            </a:r>
            <a:r>
              <a:rPr dirty="0" err="1"/>
              <a:t>einfacher</a:t>
            </a:r>
            <a:r>
              <a:rPr dirty="0"/>
              <a:t> </a:t>
            </a:r>
            <a:r>
              <a:rPr dirty="0" err="1"/>
              <a:t>sein</a:t>
            </a:r>
            <a:r>
              <a:rPr dirty="0"/>
              <a:t> </a:t>
            </a:r>
            <a:r>
              <a:rPr dirty="0" err="1"/>
              <a:t>wird</a:t>
            </a:r>
            <a:r>
              <a:rPr dirty="0"/>
              <a:t>, die </a:t>
            </a:r>
            <a:r>
              <a:rPr dirty="0" err="1"/>
              <a:t>Inhalte</a:t>
            </a:r>
            <a:r>
              <a:rPr dirty="0"/>
              <a:t> </a:t>
            </a:r>
            <a:r>
              <a:rPr dirty="0" err="1"/>
              <a:t>aufzunehmen</a:t>
            </a:r>
            <a:r>
              <a:rPr dirty="0"/>
              <a:t>. </a:t>
            </a:r>
          </a:p>
          <a:p>
            <a:endParaRPr dirty="0"/>
          </a:p>
          <a:p>
            <a:r>
              <a:rPr dirty="0" err="1"/>
              <a:t>Ich</a:t>
            </a:r>
            <a:r>
              <a:rPr dirty="0"/>
              <a:t> </a:t>
            </a:r>
            <a:r>
              <a:rPr dirty="0" err="1"/>
              <a:t>werde</a:t>
            </a:r>
            <a:r>
              <a:rPr dirty="0"/>
              <a:t> </a:t>
            </a:r>
            <a:r>
              <a:rPr dirty="0" err="1"/>
              <a:t>euch</a:t>
            </a:r>
            <a:r>
              <a:rPr dirty="0"/>
              <a:t> </a:t>
            </a:r>
            <a:r>
              <a:rPr dirty="0" err="1"/>
              <a:t>ein</a:t>
            </a:r>
            <a:r>
              <a:rPr dirty="0"/>
              <a:t> </a:t>
            </a:r>
            <a:r>
              <a:rPr dirty="0" err="1"/>
              <a:t>paar</a:t>
            </a:r>
            <a:r>
              <a:rPr dirty="0"/>
              <a:t> </a:t>
            </a:r>
            <a:r>
              <a:rPr dirty="0" err="1"/>
              <a:t>ganz</a:t>
            </a:r>
            <a:r>
              <a:rPr dirty="0"/>
              <a:t> </a:t>
            </a:r>
            <a:r>
              <a:rPr b="1" dirty="0" err="1"/>
              <a:t>konkrete</a:t>
            </a:r>
            <a:r>
              <a:rPr b="1" dirty="0"/>
              <a:t> und </a:t>
            </a:r>
            <a:r>
              <a:rPr b="1" dirty="0" err="1"/>
              <a:t>wunderbare</a:t>
            </a:r>
            <a:r>
              <a:rPr b="1" dirty="0"/>
              <a:t> </a:t>
            </a:r>
            <a:r>
              <a:rPr b="1" dirty="0" err="1"/>
              <a:t>Hilfsmittel</a:t>
            </a:r>
            <a:r>
              <a:rPr dirty="0"/>
              <a:t> an die Hand </a:t>
            </a:r>
            <a:r>
              <a:rPr dirty="0" err="1"/>
              <a:t>geben</a:t>
            </a:r>
            <a:r>
              <a:rPr dirty="0"/>
              <a:t>, die </a:t>
            </a:r>
            <a:r>
              <a:rPr dirty="0" err="1"/>
              <a:t>euch</a:t>
            </a:r>
            <a:r>
              <a:rPr dirty="0"/>
              <a:t> die </a:t>
            </a:r>
            <a:r>
              <a:rPr dirty="0" err="1"/>
              <a:t>Vertriebsarbeit</a:t>
            </a:r>
            <a:r>
              <a:rPr dirty="0"/>
              <a:t> </a:t>
            </a:r>
            <a:r>
              <a:rPr b="1" dirty="0"/>
              <a:t>auf </a:t>
            </a:r>
            <a:r>
              <a:rPr b="1" dirty="0" err="1"/>
              <a:t>jeden</a:t>
            </a:r>
            <a:r>
              <a:rPr b="1" dirty="0"/>
              <a:t> Fall</a:t>
            </a:r>
            <a:r>
              <a:rPr dirty="0"/>
              <a:t> </a:t>
            </a:r>
            <a:r>
              <a:rPr dirty="0" err="1"/>
              <a:t>wesentlich</a:t>
            </a:r>
            <a:r>
              <a:rPr dirty="0"/>
              <a:t> </a:t>
            </a:r>
            <a:r>
              <a:rPr dirty="0" err="1"/>
              <a:t>erleichtert</a:t>
            </a:r>
            <a:r>
              <a:rPr dirty="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E7227-9B86-A468-A4D1-E1BA6F52E1A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D2A37AB-F2E2-0A49-4152-372ABAA3CFC2}"/>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2BE9D0E0-9413-6F17-7665-235C7C373926}"/>
              </a:ext>
            </a:extLst>
          </p:cNvPr>
          <p:cNvSpPr>
            <a:spLocks noGrp="1"/>
          </p:cNvSpPr>
          <p:nvPr>
            <p:ph type="body" idx="1"/>
          </p:nvPr>
        </p:nvSpPr>
        <p:spPr/>
        <p:txBody>
          <a:bodyPr>
            <a:normAutofit fontScale="77500" lnSpcReduction="20000"/>
          </a:bodyPr>
          <a:lstStyle/>
          <a:p>
            <a:r>
              <a:rPr lang="de-DE" sz="2200" i="1" dirty="0">
                <a:effectLst/>
                <a:latin typeface="Lucida Grande"/>
                <a:ea typeface="Lucida Grande"/>
                <a:cs typeface="Lucida Grande"/>
                <a:sym typeface="Lucida Grande"/>
              </a:rPr>
              <a:t>Unmittelbar vor jedem Kundenbesuch kann sich der AD optimal anhand von </a:t>
            </a:r>
            <a:r>
              <a:rPr lang="de-DE" sz="2200" i="1" dirty="0" err="1">
                <a:effectLst/>
                <a:latin typeface="Lucida Grande"/>
                <a:ea typeface="Lucida Grande"/>
                <a:cs typeface="Lucida Grande"/>
                <a:sym typeface="Lucida Grande"/>
              </a:rPr>
              <a:t>InfoPlus</a:t>
            </a:r>
            <a:r>
              <a:rPr lang="de-DE" sz="2200" i="1" dirty="0">
                <a:effectLst/>
                <a:latin typeface="Lucida Grande"/>
                <a:ea typeface="Lucida Grande"/>
                <a:cs typeface="Lucida Grande"/>
                <a:sym typeface="Lucida Grande"/>
              </a:rPr>
              <a:t> auf den Besuch vorbereiten</a:t>
            </a:r>
          </a:p>
          <a:p>
            <a:r>
              <a:rPr lang="de-DE" sz="2200" i="1" dirty="0">
                <a:effectLst/>
                <a:latin typeface="Lucida Grande"/>
                <a:ea typeface="Lucida Grande"/>
                <a:cs typeface="Lucida Grande"/>
                <a:sym typeface="Lucida Grande"/>
              </a:rPr>
              <a:t>(• In der </a:t>
            </a:r>
            <a:r>
              <a:rPr lang="de-DE" sz="2200" i="1" dirty="0" err="1">
                <a:effectLst/>
                <a:latin typeface="Lucida Grande"/>
                <a:ea typeface="Lucida Grande"/>
                <a:cs typeface="Lucida Grande"/>
                <a:sym typeface="Lucida Grande"/>
              </a:rPr>
              <a:t>Kundenübersicht</a:t>
            </a:r>
            <a:r>
              <a:rPr lang="de-DE" sz="2200" i="1" dirty="0">
                <a:effectLst/>
                <a:latin typeface="Lucida Grande"/>
                <a:ea typeface="Lucida Grande"/>
                <a:cs typeface="Lucida Grande"/>
                <a:sym typeface="Lucida Grande"/>
              </a:rPr>
              <a:t> erkennt man auf der linken Seite der Kundentabelle ein „i“-Symbol, welches alle Informationen</a:t>
            </a:r>
            <a:endParaRPr lang="de-DE" sz="2200" dirty="0">
              <a:effectLst/>
              <a:latin typeface="Lucida Grande"/>
              <a:ea typeface="Lucida Grande"/>
              <a:cs typeface="Lucida Grande"/>
              <a:sym typeface="Lucida Grande"/>
            </a:endParaRPr>
          </a:p>
          <a:p>
            <a:r>
              <a:rPr lang="de-DE" sz="2200" i="1" dirty="0">
                <a:effectLst/>
                <a:latin typeface="Lucida Grande"/>
                <a:ea typeface="Lucida Grande"/>
                <a:cs typeface="Lucida Grande"/>
                <a:sym typeface="Lucida Grande"/>
              </a:rPr>
              <a:t>mit einem Klick und auf einen Blick ersichtlich macht (wie im Screenshot nachstehend angezeigt).</a:t>
            </a:r>
            <a:endParaRPr lang="de-DE" sz="2200" dirty="0">
              <a:effectLst/>
              <a:latin typeface="Lucida Grande"/>
              <a:ea typeface="Lucida Grande"/>
              <a:cs typeface="Lucida Grande"/>
              <a:sym typeface="Lucida Grande"/>
            </a:endParaRPr>
          </a:p>
          <a:p>
            <a:r>
              <a:rPr lang="de-DE" sz="2200" i="1" dirty="0">
                <a:effectLst/>
                <a:latin typeface="Lucida Grande"/>
                <a:ea typeface="Lucida Grande"/>
                <a:cs typeface="Lucida Grande"/>
                <a:sym typeface="Lucida Grande"/>
              </a:rPr>
              <a:t>• Die Kundeninfo zeigt z. B. alle Ansprechpartner beim Kunden, das </a:t>
            </a:r>
            <a:r>
              <a:rPr lang="de-DE" sz="2200" b="1" i="1" dirty="0">
                <a:effectLst/>
                <a:latin typeface="Lucida Grande"/>
                <a:ea typeface="Lucida Grande"/>
                <a:cs typeface="Lucida Grande"/>
                <a:sym typeface="Lucida Grande"/>
              </a:rPr>
              <a:t>hinterlegte Potenzial und das Limit des Kunden.</a:t>
            </a:r>
            <a:endParaRPr lang="de-DE" sz="2200" b="1" dirty="0">
              <a:effectLst/>
              <a:latin typeface="Lucida Grande"/>
              <a:ea typeface="Lucida Grande"/>
              <a:cs typeface="Lucida Grande"/>
              <a:sym typeface="Lucida Grande"/>
            </a:endParaRPr>
          </a:p>
          <a:p>
            <a:r>
              <a:rPr lang="de-DE" sz="2200" i="1" dirty="0">
                <a:effectLst/>
                <a:latin typeface="Lucida Grande"/>
                <a:ea typeface="Lucida Grande"/>
                <a:cs typeface="Lucida Grande"/>
                <a:sym typeface="Lucida Grande"/>
              </a:rPr>
              <a:t>• Das Umsatzprofil zeigt, in </a:t>
            </a:r>
            <a:r>
              <a:rPr lang="de-DE" sz="2200" b="1" i="1" dirty="0">
                <a:effectLst/>
                <a:latin typeface="Lucida Grande"/>
                <a:ea typeface="Lucida Grande"/>
                <a:cs typeface="Lucida Grande"/>
                <a:sym typeface="Lucida Grande"/>
              </a:rPr>
              <a:t>welchen Warengruppen der Kunde z. B. weniger Umsatz als im Vorjahr mit uns erzielt.</a:t>
            </a:r>
            <a:endParaRPr lang="de-DE" sz="2200" b="1" dirty="0">
              <a:effectLst/>
              <a:latin typeface="Lucida Grande"/>
              <a:ea typeface="Lucida Grande"/>
              <a:cs typeface="Lucida Grande"/>
              <a:sym typeface="Lucida Grande"/>
            </a:endParaRPr>
          </a:p>
          <a:p>
            <a:r>
              <a:rPr lang="de-DE" sz="2200" i="1" dirty="0">
                <a:effectLst/>
                <a:latin typeface="Lucida Grande"/>
                <a:ea typeface="Lucida Grande"/>
                <a:cs typeface="Lucida Grande"/>
                <a:sym typeface="Lucida Grande"/>
              </a:rPr>
              <a:t>• Die letzten Besuchsberichte zeigen besprochene und offene Themen.</a:t>
            </a:r>
            <a:endParaRPr lang="de-DE" sz="2200" dirty="0">
              <a:effectLst/>
              <a:latin typeface="Lucida Grande"/>
              <a:ea typeface="Lucida Grande"/>
              <a:cs typeface="Lucida Grande"/>
              <a:sym typeface="Lucida Grande"/>
            </a:endParaRPr>
          </a:p>
        </p:txBody>
      </p:sp>
    </p:spTree>
    <p:extLst>
      <p:ext uri="{BB962C8B-B14F-4D97-AF65-F5344CB8AC3E}">
        <p14:creationId xmlns:p14="http://schemas.microsoft.com/office/powerpoint/2010/main" val="2865690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23019-2F49-C192-6B20-C0441742875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9372A49-8890-DED2-6E82-EAA2EAC06F13}"/>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BEC05D9C-A232-9310-8694-CD9EEDE93309}"/>
              </a:ext>
            </a:extLst>
          </p:cNvPr>
          <p:cNvSpPr>
            <a:spLocks noGrp="1"/>
          </p:cNvSpPr>
          <p:nvPr>
            <p:ph type="body" idx="1"/>
          </p:nvPr>
        </p:nvSpPr>
        <p:spPr/>
        <p:txBody>
          <a:bodyPr/>
          <a:lstStyle/>
          <a:p>
            <a:r>
              <a:rPr lang="de-DE" dirty="0"/>
              <a:t>So sieht ein Beispiel der Erfolgsfaktoren Vertrieb aus.</a:t>
            </a:r>
          </a:p>
          <a:p>
            <a:r>
              <a:rPr lang="de-DE" dirty="0"/>
              <a:t>Kann sein, dass die Gruppe z.B. unter „Selektion“ verstanden hat, die Produkte nach der Bedarfserfassung zu identifizieren, die der Kunde benötigt. Das ist auch OK. Wir subsummieren das unter dem Erfolgsfaktor „Selektion“ als ersten Punkt, kann aber auch unter die Vorbereitung subsummiert werden. Vollkommen egal.</a:t>
            </a:r>
          </a:p>
          <a:p>
            <a:endParaRPr lang="de-DE" dirty="0"/>
          </a:p>
          <a:p>
            <a:r>
              <a:rPr lang="de-DE" dirty="0"/>
              <a:t>Wir schauen jetzt auf die Erfolgsfaktoren Selektion und Vorbereitung</a:t>
            </a:r>
          </a:p>
          <a:p>
            <a:endParaRPr lang="de-DE" dirty="0"/>
          </a:p>
        </p:txBody>
      </p:sp>
    </p:spTree>
    <p:extLst>
      <p:ext uri="{BB962C8B-B14F-4D97-AF65-F5344CB8AC3E}">
        <p14:creationId xmlns:p14="http://schemas.microsoft.com/office/powerpoint/2010/main" val="2223343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„Wer weiß noch die Monate des NICHT-KAUFENS? Folie ist animiert.</a:t>
            </a:r>
          </a:p>
          <a:p>
            <a:endParaRPr lang="de-DE" dirty="0"/>
          </a:p>
          <a:p>
            <a:r>
              <a:rPr lang="de-DE" dirty="0"/>
              <a:t>In den letzten ..... Monaten kein Umsatz</a:t>
            </a:r>
          </a:p>
          <a:p>
            <a:endParaRPr lang="de-DE" dirty="0"/>
          </a:p>
          <a:p>
            <a:pPr marL="0" marR="0" lvl="0" indent="0" defTabSz="457200" eaLnBrk="1" fontAlgn="auto" latinLnBrk="0" hangingPunct="1">
              <a:lnSpc>
                <a:spcPct val="100000"/>
              </a:lnSpc>
              <a:spcBef>
                <a:spcPts val="0"/>
              </a:spcBef>
              <a:spcAft>
                <a:spcPts val="0"/>
              </a:spcAft>
              <a:buClrTx/>
              <a:buSzTx/>
              <a:buFontTx/>
              <a:buNone/>
              <a:tabLst/>
              <a:defRPr/>
            </a:pPr>
            <a:r>
              <a:rPr lang="de-DE" dirty="0"/>
              <a:t>Alarmkunden = 3 Monate nichts gekauft</a:t>
            </a:r>
            <a:endParaRPr lang="de-DE" b="1" dirty="0"/>
          </a:p>
          <a:p>
            <a:r>
              <a:rPr lang="de-DE" dirty="0"/>
              <a:t>Etc.</a:t>
            </a:r>
          </a:p>
          <a:p>
            <a:endParaRPr lang="de-DE" dirty="0"/>
          </a:p>
        </p:txBody>
      </p:sp>
    </p:spTree>
    <p:extLst>
      <p:ext uri="{BB962C8B-B14F-4D97-AF65-F5344CB8AC3E}">
        <p14:creationId xmlns:p14="http://schemas.microsoft.com/office/powerpoint/2010/main" val="252111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36572-28D7-077A-A59D-0F0E783026F7}"/>
            </a:ext>
          </a:extLst>
        </p:cNvPr>
        <p:cNvGrpSpPr/>
        <p:nvPr/>
      </p:nvGrpSpPr>
      <p:grpSpPr>
        <a:xfrm>
          <a:off x="0" y="0"/>
          <a:ext cx="0" cy="0"/>
          <a:chOff x="0" y="0"/>
          <a:chExt cx="0" cy="0"/>
        </a:xfrm>
      </p:grpSpPr>
      <p:sp>
        <p:nvSpPr>
          <p:cNvPr id="702" name="Shape 702">
            <a:extLst>
              <a:ext uri="{FF2B5EF4-FFF2-40B4-BE49-F238E27FC236}">
                <a16:creationId xmlns:a16="http://schemas.microsoft.com/office/drawing/2014/main" id="{29DD4F3F-1487-806A-47C5-FF43EA411610}"/>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703" name="Shape 703">
            <a:extLst>
              <a:ext uri="{FF2B5EF4-FFF2-40B4-BE49-F238E27FC236}">
                <a16:creationId xmlns:a16="http://schemas.microsoft.com/office/drawing/2014/main" id="{87A98ADF-5BB3-EC05-9838-9D9EE8868FDF}"/>
              </a:ext>
            </a:extLst>
          </p:cNvPr>
          <p:cNvSpPr>
            <a:spLocks noGrp="1"/>
          </p:cNvSpPr>
          <p:nvPr>
            <p:ph type="body" sz="quarter" idx="1"/>
          </p:nvPr>
        </p:nvSpPr>
        <p:spPr>
          <a:prstGeom prst="rect">
            <a:avLst/>
          </a:prstGeom>
        </p:spPr>
        <p:txBody>
          <a:bodyPr/>
          <a:lstStyle/>
          <a:p>
            <a:r>
              <a:rPr lang="de-DE" dirty="0"/>
              <a:t>Wie sind denn Eure Erfahrungen mit der entwickelten Kundenansprache </a:t>
            </a:r>
            <a:endParaRPr dirty="0"/>
          </a:p>
        </p:txBody>
      </p:sp>
    </p:spTree>
    <p:extLst>
      <p:ext uri="{BB962C8B-B14F-4D97-AF65-F5344CB8AC3E}">
        <p14:creationId xmlns:p14="http://schemas.microsoft.com/office/powerpoint/2010/main" val="83482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WIEDERHOLUNG vom Workshop 1</a:t>
            </a:r>
          </a:p>
        </p:txBody>
      </p:sp>
    </p:spTree>
    <p:extLst>
      <p:ext uri="{BB962C8B-B14F-4D97-AF65-F5344CB8AC3E}">
        <p14:creationId xmlns:p14="http://schemas.microsoft.com/office/powerpoint/2010/main" val="1112538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de-DE" dirty="0"/>
              <a:t>Das ist kurze Wiederholung!</a:t>
            </a:r>
          </a:p>
          <a:p>
            <a:endParaRPr lang="de-DE" dirty="0"/>
          </a:p>
        </p:txBody>
      </p:sp>
    </p:spTree>
    <p:extLst>
      <p:ext uri="{BB962C8B-B14F-4D97-AF65-F5344CB8AC3E}">
        <p14:creationId xmlns:p14="http://schemas.microsoft.com/office/powerpoint/2010/main" val="1413396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0" name="Google Shape;740;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b="1" dirty="0"/>
              <a:t>Worte schaffen Wirklichkeiten</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de-DE" b="1" dirty="0"/>
              <a:t>Beispiele:</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de-DE" b="1" dirty="0"/>
              <a:t>Haus Baujahr 1910, es wurde nie etwas gemacht = „Liebhaberobjekt im Originalzustand“</a:t>
            </a:r>
            <a:endParaRPr dirty="0"/>
          </a:p>
          <a:p>
            <a:pPr marL="0" lvl="0" indent="0" algn="l" rtl="0">
              <a:spcBef>
                <a:spcPts val="0"/>
              </a:spcBef>
              <a:spcAft>
                <a:spcPts val="0"/>
              </a:spcAft>
              <a:buNone/>
            </a:pPr>
            <a:r>
              <a:rPr lang="de-DE" b="1" dirty="0"/>
              <a:t>Objekt direkt zwischen Gleisanlagen und Autobahn = „Verkehrsgünstig gelegen“</a:t>
            </a:r>
            <a:endParaRPr b="1" dirty="0"/>
          </a:p>
          <a:p>
            <a:pPr marL="0" lvl="0" indent="0" algn="l" rtl="0">
              <a:spcBef>
                <a:spcPts val="0"/>
              </a:spcBef>
              <a:spcAft>
                <a:spcPts val="0"/>
              </a:spcAft>
              <a:buNone/>
            </a:pPr>
            <a:r>
              <a:rPr lang="de-DE" b="1" dirty="0"/>
              <a:t>Haus in der Partymeile = „Lebensbejahende Nachbarschaft“</a:t>
            </a:r>
            <a:endParaRPr dirty="0"/>
          </a:p>
          <a:p>
            <a:pPr marL="0" lvl="0" indent="0" algn="l" rtl="0">
              <a:spcBef>
                <a:spcPts val="0"/>
              </a:spcBef>
              <a:spcAft>
                <a:spcPts val="0"/>
              </a:spcAft>
              <a:buNone/>
            </a:pPr>
            <a:r>
              <a:rPr lang="de-DE" b="1" dirty="0"/>
              <a:t>Objekt am „Ende der Welt“ = „Ruhige Lage – für Naturliebhaber!...........</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de-DE" b="1" dirty="0"/>
              <a:t>Auch wenn wir wissen das Immobilienanzeigen eine besondere Sprache benutzen, </a:t>
            </a:r>
            <a:endParaRPr dirty="0"/>
          </a:p>
          <a:p>
            <a:pPr marL="0" lvl="0" indent="0" algn="l" rtl="0">
              <a:spcBef>
                <a:spcPts val="0"/>
              </a:spcBef>
              <a:spcAft>
                <a:spcPts val="0"/>
              </a:spcAft>
              <a:buNone/>
            </a:pPr>
            <a:r>
              <a:rPr lang="de-DE" b="1" dirty="0"/>
              <a:t>werden doch die positiv verknüpften Gedanken und Emotionen in den Fokus gerückt.</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de-DE" b="1" dirty="0"/>
              <a:t>Das gilt natürlich auch im Verkaufsgespräch und im Akquise-Telefonat.</a:t>
            </a:r>
            <a:endParaRPr dirty="0"/>
          </a:p>
          <a:p>
            <a:pPr marL="0" lvl="0" indent="0" algn="l" rtl="0">
              <a:spcBef>
                <a:spcPts val="0"/>
              </a:spcBef>
              <a:spcAft>
                <a:spcPts val="0"/>
              </a:spcAft>
              <a:buNone/>
            </a:pPr>
            <a:r>
              <a:rPr lang="de-DE" b="1" dirty="0"/>
              <a:t>Wir wollen positive Sprache und Assoziationen nutzen um des Gespräch angenehm zu lenken.</a:t>
            </a:r>
            <a:endParaRPr b="1" dirty="0"/>
          </a:p>
        </p:txBody>
      </p:sp>
    </p:spTree>
    <p:extLst>
      <p:ext uri="{BB962C8B-B14F-4D97-AF65-F5344CB8AC3E}">
        <p14:creationId xmlns:p14="http://schemas.microsoft.com/office/powerpoint/2010/main" val="552348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Das könne aussagen sein oder Fragen oder beides zusammen</a:t>
            </a:r>
          </a:p>
        </p:txBody>
      </p:sp>
    </p:spTree>
    <p:extLst>
      <p:ext uri="{BB962C8B-B14F-4D97-AF65-F5344CB8AC3E}">
        <p14:creationId xmlns:p14="http://schemas.microsoft.com/office/powerpoint/2010/main" val="323742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Dieses Angebot gab es tatsächlich bei STARK (weiß nicht ob heute noch – also nur exemplarisch).</a:t>
            </a:r>
          </a:p>
          <a:p>
            <a:r>
              <a:rPr lang="de-DE" dirty="0"/>
              <a:t>Kunde hat wahrscheinlich keine Lust, Formulare auszufüllen, um den Sicherheitssauger zu bekommen, das könnten wir ihm ja abnehmen, was als Mehrwert vom Kunden gesehen werden kann.</a:t>
            </a:r>
          </a:p>
        </p:txBody>
      </p:sp>
    </p:spTree>
    <p:extLst>
      <p:ext uri="{BB962C8B-B14F-4D97-AF65-F5344CB8AC3E}">
        <p14:creationId xmlns:p14="http://schemas.microsoft.com/office/powerpoint/2010/main" val="794452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93208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a:spLocks noGrp="1" noRot="1" noChangeAspect="1"/>
          </p:cNvSpPr>
          <p:nvPr>
            <p:ph type="sldImg"/>
          </p:nvPr>
        </p:nvSpPr>
        <p:spPr>
          <a:xfrm>
            <a:off x="381000" y="685800"/>
            <a:ext cx="6096000" cy="3429000"/>
          </a:xfrm>
          <a:prstGeom prst="rect">
            <a:avLst/>
          </a:prstGeom>
        </p:spPr>
        <p:txBody>
          <a:bodyPr/>
          <a:lstStyle/>
          <a:p>
            <a:endParaRPr/>
          </a:p>
        </p:txBody>
      </p:sp>
      <p:sp>
        <p:nvSpPr>
          <p:cNvPr id="685" name="Shape 685"/>
          <p:cNvSpPr>
            <a:spLocks noGrp="1"/>
          </p:cNvSpPr>
          <p:nvPr>
            <p:ph type="body" sz="quarter" idx="1"/>
          </p:nvPr>
        </p:nvSpPr>
        <p:spPr>
          <a:prstGeom prst="rect">
            <a:avLst/>
          </a:prstGeom>
        </p:spPr>
        <p:txBody>
          <a:bodyPr/>
          <a:lstStyle/>
          <a:p>
            <a:r>
              <a:rPr lang="de-DE" dirty="0"/>
              <a:t>Ein paar Sätze zu Euch nach belieben.</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DC7C1-42D7-762F-14F1-1DE3627D8BA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75AC636-46B8-AE81-C55C-EC6E7FB3313F}"/>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B20AAAB4-B39B-442C-CEA9-FFEB157D06B2}"/>
              </a:ext>
            </a:extLst>
          </p:cNvPr>
          <p:cNvSpPr>
            <a:spLocks noGrp="1"/>
          </p:cNvSpPr>
          <p:nvPr>
            <p:ph type="body" idx="1"/>
          </p:nvPr>
        </p:nvSpPr>
        <p:spPr/>
        <p:txBody>
          <a:bodyPr/>
          <a:lstStyle/>
          <a:p>
            <a:r>
              <a:rPr lang="de-DE" dirty="0"/>
              <a:t>Es sind nur kleine Formulierungsunterschiede.</a:t>
            </a:r>
          </a:p>
          <a:p>
            <a:endParaRPr lang="de-DE" dirty="0"/>
          </a:p>
          <a:p>
            <a:r>
              <a:rPr lang="de-DE" dirty="0"/>
              <a:t>Satt LOST-Kunde: „Sie haben schon lange nicht mehr...“</a:t>
            </a:r>
          </a:p>
          <a:p>
            <a:r>
              <a:rPr lang="de-DE" dirty="0"/>
              <a:t>Neu-Kunde: „Wir haben bisher noch nie zusammengearbeitet...“</a:t>
            </a:r>
          </a:p>
        </p:txBody>
      </p:sp>
    </p:spTree>
    <p:extLst>
      <p:ext uri="{BB962C8B-B14F-4D97-AF65-F5344CB8AC3E}">
        <p14:creationId xmlns:p14="http://schemas.microsoft.com/office/powerpoint/2010/main" val="2392136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49257-A502-806B-335F-B7C5B3FCE4C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AD799C5-033E-B9ED-2594-CFD8647B6D53}"/>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1D614931-6C7A-0FAC-DE97-37853782B964}"/>
              </a:ext>
            </a:extLst>
          </p:cNvPr>
          <p:cNvSpPr>
            <a:spLocks noGrp="1"/>
          </p:cNvSpPr>
          <p:nvPr>
            <p:ph type="body" idx="1"/>
          </p:nvPr>
        </p:nvSpPr>
        <p:spPr/>
        <p:txBody>
          <a:bodyPr/>
          <a:lstStyle/>
          <a:p>
            <a:r>
              <a:rPr lang="de-DE" dirty="0"/>
              <a:t>Kurze Botschaft </a:t>
            </a:r>
          </a:p>
          <a:p>
            <a:r>
              <a:rPr lang="de-DE" dirty="0"/>
              <a:t>Interesse wecken</a:t>
            </a:r>
          </a:p>
          <a:p>
            <a:r>
              <a:rPr lang="de-DE" dirty="0"/>
              <a:t>Schnelle Nummer</a:t>
            </a:r>
          </a:p>
          <a:p>
            <a:r>
              <a:rPr lang="de-DE" dirty="0"/>
              <a:t>Verweis zu „WAS KÖNNEN WIR GUT?“</a:t>
            </a:r>
          </a:p>
          <a:p>
            <a:endParaRPr lang="de-DE" dirty="0"/>
          </a:p>
          <a:p>
            <a:r>
              <a:rPr lang="de-DE" sz="2200" b="0" i="0" dirty="0">
                <a:effectLst/>
                <a:latin typeface="Lucida Grande"/>
                <a:ea typeface="Lucida Grande"/>
                <a:cs typeface="Lucida Grande"/>
                <a:sym typeface="Lucida Grande"/>
              </a:rPr>
              <a:t>Ein </a:t>
            </a:r>
            <a:r>
              <a:rPr lang="de-DE" sz="2200" b="0" i="0" dirty="0" err="1">
                <a:effectLst/>
                <a:latin typeface="Lucida Grande"/>
                <a:ea typeface="Lucida Grande"/>
                <a:cs typeface="Lucida Grande"/>
                <a:sym typeface="Lucida Grande"/>
              </a:rPr>
              <a:t>Telefonpitch</a:t>
            </a:r>
            <a:r>
              <a:rPr lang="de-DE" sz="2200" b="0" i="0" dirty="0">
                <a:effectLst/>
                <a:latin typeface="Lucida Grande"/>
                <a:ea typeface="Lucida Grande"/>
                <a:cs typeface="Lucida Grande"/>
                <a:sym typeface="Lucida Grande"/>
              </a:rPr>
              <a:t> im Baustoffhandel ist ein Tanz auf dem Drahtseil: Die Kunden (meist Bauunternehmer, Handwerker oder Projektleiter) haben wenig Zeit, stehen oft unter Strom und sind extrem pragmatisch.</a:t>
            </a:r>
          </a:p>
          <a:p>
            <a:r>
              <a:rPr lang="de-DE" sz="2200" b="0" i="0" dirty="0">
                <a:effectLst/>
                <a:latin typeface="Lucida Grande"/>
                <a:ea typeface="Lucida Grande"/>
                <a:cs typeface="Lucida Grande"/>
                <a:sym typeface="Lucida Grande"/>
              </a:rPr>
              <a:t>Um hier zu punkten, solltest du Themen ansprechen, die deren </a:t>
            </a:r>
            <a:r>
              <a:rPr lang="de-DE" sz="2200" b="1" i="0" dirty="0">
                <a:effectLst/>
                <a:latin typeface="Lucida Grande"/>
                <a:ea typeface="Lucida Grande"/>
                <a:cs typeface="Lucida Grande"/>
                <a:sym typeface="Lucida Grande"/>
              </a:rPr>
              <a:t>Pain Points</a:t>
            </a:r>
            <a:r>
              <a:rPr lang="de-DE" sz="2200" b="0" i="0" dirty="0">
                <a:effectLst/>
                <a:latin typeface="Lucida Grande"/>
                <a:ea typeface="Lucida Grande"/>
                <a:cs typeface="Lucida Grande"/>
                <a:sym typeface="Lucida Grande"/>
              </a:rPr>
              <a:t> (Schmerzpunkte) direkt adressieren. Hier sind die wichtigsten Themenfelder</a:t>
            </a:r>
            <a:endParaRPr lang="de-DE" dirty="0"/>
          </a:p>
        </p:txBody>
      </p:sp>
    </p:spTree>
    <p:extLst>
      <p:ext uri="{BB962C8B-B14F-4D97-AF65-F5344CB8AC3E}">
        <p14:creationId xmlns:p14="http://schemas.microsoft.com/office/powerpoint/2010/main" val="2622564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de-DE" dirty="0"/>
              <a:t>Wir gehen vorerst nur auf die 2 wichtigsten Einwände ein, um hier Sicherheit zu schaffen!</a:t>
            </a:r>
          </a:p>
          <a:p>
            <a:endParaRPr lang="de-DE" dirty="0"/>
          </a:p>
        </p:txBody>
      </p:sp>
    </p:spTree>
    <p:extLst>
      <p:ext uri="{BB962C8B-B14F-4D97-AF65-F5344CB8AC3E}">
        <p14:creationId xmlns:p14="http://schemas.microsoft.com/office/powerpoint/2010/main" val="2979635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Heute sprechen wir über folgende Einwände...</a:t>
            </a:r>
          </a:p>
        </p:txBody>
      </p:sp>
    </p:spTree>
    <p:extLst>
      <p:ext uri="{BB962C8B-B14F-4D97-AF65-F5344CB8AC3E}">
        <p14:creationId xmlns:p14="http://schemas.microsoft.com/office/powerpoint/2010/main" val="3667743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Idealerweisen die Argumente, die ich aus der Bedarfsanalyse herausbekommen habe</a:t>
            </a:r>
          </a:p>
          <a:p>
            <a:r>
              <a:rPr lang="de-DE" dirty="0"/>
              <a:t>MAX 3 Argumente – wegen dem </a:t>
            </a:r>
            <a:r>
              <a:rPr lang="de-DE" dirty="0" err="1"/>
              <a:t>Nutzenduschenmonolog</a:t>
            </a:r>
            <a:endParaRPr lang="de-DE" dirty="0"/>
          </a:p>
        </p:txBody>
      </p:sp>
    </p:spTree>
    <p:extLst>
      <p:ext uri="{BB962C8B-B14F-4D97-AF65-F5344CB8AC3E}">
        <p14:creationId xmlns:p14="http://schemas.microsoft.com/office/powerpoint/2010/main" val="1652002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DAFFD-DC72-A4A5-896B-E3D1054686E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673FC27-01D0-30A5-45C9-76881F7D33A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13A4726C-2A8E-3C9B-4654-8911ED373970}"/>
              </a:ext>
            </a:extLst>
          </p:cNvPr>
          <p:cNvSpPr>
            <a:spLocks noGrp="1"/>
          </p:cNvSpPr>
          <p:nvPr>
            <p:ph type="body" idx="1"/>
          </p:nvPr>
        </p:nvSpPr>
        <p:spPr/>
        <p:txBody>
          <a:bodyPr>
            <a:normAutofit/>
          </a:bodyPr>
          <a:lstStyle/>
          <a:p>
            <a:r>
              <a:rPr lang="de-DE" dirty="0"/>
              <a:t>Chronologischer Aufbau</a:t>
            </a:r>
          </a:p>
          <a:p>
            <a:r>
              <a:rPr lang="de-DE" dirty="0"/>
              <a:t>Mit jedem Punkt wird der Gesprächspartner mehr unter Druck gesetzt!</a:t>
            </a:r>
          </a:p>
        </p:txBody>
      </p:sp>
    </p:spTree>
    <p:extLst>
      <p:ext uri="{BB962C8B-B14F-4D97-AF65-F5344CB8AC3E}">
        <p14:creationId xmlns:p14="http://schemas.microsoft.com/office/powerpoint/2010/main" val="2914916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dirty="0"/>
              <a:t>Chronologischer Aufbau</a:t>
            </a:r>
          </a:p>
          <a:p>
            <a:r>
              <a:rPr lang="de-DE" dirty="0"/>
              <a:t>Mit jedem Punkt wird der Gesprächspartner mehr unter Druck gesetzt!</a:t>
            </a:r>
          </a:p>
        </p:txBody>
      </p:sp>
    </p:spTree>
    <p:extLst>
      <p:ext uri="{BB962C8B-B14F-4D97-AF65-F5344CB8AC3E}">
        <p14:creationId xmlns:p14="http://schemas.microsoft.com/office/powerpoint/2010/main" val="2070777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84EC8-06EC-C95D-0F88-5612BC933F7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0477C3B-8C12-ABE3-1237-7DCBE9D60F01}"/>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9CA6F50C-C1E6-B4EE-10D4-AAB9232D3DBF}"/>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249146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F1AF4-4E28-A55C-8BF5-9B25918A8C31}"/>
            </a:ext>
          </a:extLst>
        </p:cNvPr>
        <p:cNvGrpSpPr/>
        <p:nvPr/>
      </p:nvGrpSpPr>
      <p:grpSpPr>
        <a:xfrm>
          <a:off x="0" y="0"/>
          <a:ext cx="0" cy="0"/>
          <a:chOff x="0" y="0"/>
          <a:chExt cx="0" cy="0"/>
        </a:xfrm>
      </p:grpSpPr>
      <p:sp>
        <p:nvSpPr>
          <p:cNvPr id="702" name="Shape 702">
            <a:extLst>
              <a:ext uri="{FF2B5EF4-FFF2-40B4-BE49-F238E27FC236}">
                <a16:creationId xmlns:a16="http://schemas.microsoft.com/office/drawing/2014/main" id="{46F9EE54-0E2F-6107-B849-2B68FA275549}"/>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703" name="Shape 703">
            <a:extLst>
              <a:ext uri="{FF2B5EF4-FFF2-40B4-BE49-F238E27FC236}">
                <a16:creationId xmlns:a16="http://schemas.microsoft.com/office/drawing/2014/main" id="{93708E24-81B1-D52A-B590-EF35DCD1A7E3}"/>
              </a:ext>
            </a:extLst>
          </p:cNvPr>
          <p:cNvSpPr>
            <a:spLocks noGrp="1"/>
          </p:cNvSpPr>
          <p:nvPr>
            <p:ph type="body" sz="quarter" idx="1"/>
          </p:nvPr>
        </p:nvSpPr>
        <p:spPr>
          <a:prstGeom prst="rect">
            <a:avLst/>
          </a:prstGeom>
        </p:spPr>
        <p:txBody>
          <a:bodyPr/>
          <a:lstStyle/>
          <a:p>
            <a:r>
              <a:rPr dirty="0"/>
              <a:t>	</a:t>
            </a:r>
          </a:p>
        </p:txBody>
      </p:sp>
    </p:spTree>
    <p:extLst>
      <p:ext uri="{BB962C8B-B14F-4D97-AF65-F5344CB8AC3E}">
        <p14:creationId xmlns:p14="http://schemas.microsoft.com/office/powerpoint/2010/main" val="1846795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8E650-2576-AC06-60E5-CC987C2B3FD3}"/>
            </a:ext>
          </a:extLst>
        </p:cNvPr>
        <p:cNvGrpSpPr/>
        <p:nvPr/>
      </p:nvGrpSpPr>
      <p:grpSpPr>
        <a:xfrm>
          <a:off x="0" y="0"/>
          <a:ext cx="0" cy="0"/>
          <a:chOff x="0" y="0"/>
          <a:chExt cx="0" cy="0"/>
        </a:xfrm>
      </p:grpSpPr>
      <p:sp>
        <p:nvSpPr>
          <p:cNvPr id="702" name="Shape 702">
            <a:extLst>
              <a:ext uri="{FF2B5EF4-FFF2-40B4-BE49-F238E27FC236}">
                <a16:creationId xmlns:a16="http://schemas.microsoft.com/office/drawing/2014/main" id="{75902E8F-3747-9CEA-D2EF-8C73E01D3E1A}"/>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703" name="Shape 703">
            <a:extLst>
              <a:ext uri="{FF2B5EF4-FFF2-40B4-BE49-F238E27FC236}">
                <a16:creationId xmlns:a16="http://schemas.microsoft.com/office/drawing/2014/main" id="{BF5453C5-BD5E-18E9-E5F1-7630B4E0D25E}"/>
              </a:ext>
            </a:extLst>
          </p:cNvPr>
          <p:cNvSpPr>
            <a:spLocks noGrp="1"/>
          </p:cNvSpPr>
          <p:nvPr>
            <p:ph type="body" sz="quarter" idx="1"/>
          </p:nvPr>
        </p:nvSpPr>
        <p:spPr>
          <a:prstGeom prst="rect">
            <a:avLst/>
          </a:prstGeom>
        </p:spPr>
        <p:txBody>
          <a:bodyPr/>
          <a:lstStyle/>
          <a:p>
            <a:r>
              <a:t>		Wie strahlen wir das aus?</a:t>
            </a:r>
          </a:p>
        </p:txBody>
      </p:sp>
    </p:spTree>
    <p:extLst>
      <p:ext uri="{BB962C8B-B14F-4D97-AF65-F5344CB8AC3E}">
        <p14:creationId xmlns:p14="http://schemas.microsoft.com/office/powerpoint/2010/main" val="2792147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8E650-2576-AC06-60E5-CC987C2B3FD3}"/>
            </a:ext>
          </a:extLst>
        </p:cNvPr>
        <p:cNvGrpSpPr/>
        <p:nvPr/>
      </p:nvGrpSpPr>
      <p:grpSpPr>
        <a:xfrm>
          <a:off x="0" y="0"/>
          <a:ext cx="0" cy="0"/>
          <a:chOff x="0" y="0"/>
          <a:chExt cx="0" cy="0"/>
        </a:xfrm>
      </p:grpSpPr>
      <p:sp>
        <p:nvSpPr>
          <p:cNvPr id="702" name="Shape 702">
            <a:extLst>
              <a:ext uri="{FF2B5EF4-FFF2-40B4-BE49-F238E27FC236}">
                <a16:creationId xmlns:a16="http://schemas.microsoft.com/office/drawing/2014/main" id="{75902E8F-3747-9CEA-D2EF-8C73E01D3E1A}"/>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703" name="Shape 703">
            <a:extLst>
              <a:ext uri="{FF2B5EF4-FFF2-40B4-BE49-F238E27FC236}">
                <a16:creationId xmlns:a16="http://schemas.microsoft.com/office/drawing/2014/main" id="{BF5453C5-BD5E-18E9-E5F1-7630B4E0D25E}"/>
              </a:ext>
            </a:extLst>
          </p:cNvPr>
          <p:cNvSpPr>
            <a:spLocks noGrp="1"/>
          </p:cNvSpPr>
          <p:nvPr>
            <p:ph type="body" sz="quarter" idx="1"/>
          </p:nvPr>
        </p:nvSpPr>
        <p:spPr>
          <a:prstGeom prst="rect">
            <a:avLst/>
          </a:prstGeom>
        </p:spPr>
        <p:txBody>
          <a:bodyPr/>
          <a:lstStyle/>
          <a:p>
            <a:r>
              <a:t>		Wie strahlen wir das aus?</a:t>
            </a:r>
          </a:p>
        </p:txBody>
      </p:sp>
    </p:spTree>
    <p:extLst>
      <p:ext uri="{BB962C8B-B14F-4D97-AF65-F5344CB8AC3E}">
        <p14:creationId xmlns:p14="http://schemas.microsoft.com/office/powerpoint/2010/main" val="2792147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7418A-FA01-DA4E-8447-60E1E70B8758}"/>
            </a:ext>
          </a:extLst>
        </p:cNvPr>
        <p:cNvGrpSpPr/>
        <p:nvPr/>
      </p:nvGrpSpPr>
      <p:grpSpPr>
        <a:xfrm>
          <a:off x="0" y="0"/>
          <a:ext cx="0" cy="0"/>
          <a:chOff x="0" y="0"/>
          <a:chExt cx="0" cy="0"/>
        </a:xfrm>
      </p:grpSpPr>
      <p:sp>
        <p:nvSpPr>
          <p:cNvPr id="2268" name="Shape 2268">
            <a:extLst>
              <a:ext uri="{FF2B5EF4-FFF2-40B4-BE49-F238E27FC236}">
                <a16:creationId xmlns:a16="http://schemas.microsoft.com/office/drawing/2014/main" id="{6F4AE243-6EBD-0A14-FB29-762542FF0B7E}"/>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2269" name="Shape 2269">
            <a:extLst>
              <a:ext uri="{FF2B5EF4-FFF2-40B4-BE49-F238E27FC236}">
                <a16:creationId xmlns:a16="http://schemas.microsoft.com/office/drawing/2014/main" id="{6B490620-6666-53CC-AE42-6F51C84FF085}"/>
              </a:ext>
            </a:extLst>
          </p:cNvPr>
          <p:cNvSpPr>
            <a:spLocks noGrp="1"/>
          </p:cNvSpPr>
          <p:nvPr>
            <p:ph type="body" sz="quarter" idx="1"/>
          </p:nvPr>
        </p:nvSpPr>
        <p:spPr>
          <a:prstGeom prst="rect">
            <a:avLst/>
          </a:prstGeom>
        </p:spPr>
        <p:txBody>
          <a:bodyPr/>
          <a:lstStyle/>
          <a:p>
            <a:r>
              <a:rPr dirty="0"/>
              <a:t>Sieht </a:t>
            </a:r>
            <a:r>
              <a:rPr dirty="0" err="1"/>
              <a:t>sie</a:t>
            </a:r>
            <a:r>
              <a:rPr dirty="0"/>
              <a:t> </a:t>
            </a:r>
            <a:r>
              <a:rPr dirty="0" err="1"/>
              <a:t>eher</a:t>
            </a:r>
            <a:r>
              <a:t> so </a:t>
            </a:r>
            <a:r>
              <a:rPr dirty="0" err="1"/>
              <a:t>aus</a:t>
            </a:r>
            <a:r>
              <a:rPr dirty="0"/>
              <a:t>?</a:t>
            </a:r>
          </a:p>
        </p:txBody>
      </p:sp>
    </p:spTree>
    <p:extLst>
      <p:ext uri="{BB962C8B-B14F-4D97-AF65-F5344CB8AC3E}">
        <p14:creationId xmlns:p14="http://schemas.microsoft.com/office/powerpoint/2010/main" val="3282572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AB5DD-2AE4-140E-EA92-A48A26FF1DDA}"/>
            </a:ext>
          </a:extLst>
        </p:cNvPr>
        <p:cNvGrpSpPr/>
        <p:nvPr/>
      </p:nvGrpSpPr>
      <p:grpSpPr>
        <a:xfrm>
          <a:off x="0" y="0"/>
          <a:ext cx="0" cy="0"/>
          <a:chOff x="0" y="0"/>
          <a:chExt cx="0" cy="0"/>
        </a:xfrm>
      </p:grpSpPr>
      <p:sp>
        <p:nvSpPr>
          <p:cNvPr id="1515" name="Shape 1515">
            <a:extLst>
              <a:ext uri="{FF2B5EF4-FFF2-40B4-BE49-F238E27FC236}">
                <a16:creationId xmlns:a16="http://schemas.microsoft.com/office/drawing/2014/main" id="{8F456BFE-81D8-B0FE-708D-1A4B329D1779}"/>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516" name="Shape 1516">
            <a:extLst>
              <a:ext uri="{FF2B5EF4-FFF2-40B4-BE49-F238E27FC236}">
                <a16:creationId xmlns:a16="http://schemas.microsoft.com/office/drawing/2014/main" id="{1D7874B9-F10C-6B79-22CA-7C1BEEC3E0C4}"/>
              </a:ext>
            </a:extLst>
          </p:cNvPr>
          <p:cNvSpPr>
            <a:spLocks noGrp="1"/>
          </p:cNvSpPr>
          <p:nvPr>
            <p:ph type="body" sz="quarter" idx="1"/>
          </p:nvPr>
        </p:nvSpPr>
        <p:spPr>
          <a:prstGeom prst="rect">
            <a:avLst/>
          </a:prstGeom>
        </p:spPr>
        <p:txBody>
          <a:bodyPr/>
          <a:lstStyle>
            <a:lvl1pPr defTabSz="914400">
              <a:defRPr sz="1800">
                <a:latin typeface="Helvetica Neue"/>
                <a:ea typeface="Helvetica Neue"/>
                <a:cs typeface="Helvetica Neue"/>
                <a:sym typeface="Helvetica Neue"/>
              </a:defRPr>
            </a:lvl1pPr>
          </a:lstStyle>
          <a:p>
            <a:r>
              <a:t>Ihr habt alle schon Mails bekommen mit den Links</a:t>
            </a:r>
          </a:p>
        </p:txBody>
      </p:sp>
    </p:spTree>
    <p:extLst>
      <p:ext uri="{BB962C8B-B14F-4D97-AF65-F5344CB8AC3E}">
        <p14:creationId xmlns:p14="http://schemas.microsoft.com/office/powerpoint/2010/main" val="2132646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132859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D9FB1-4F4A-88CD-D261-61765EE88A9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B4152E1-E5BD-0730-D3FB-88C1478D9846}"/>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28A59508-EECB-D281-9DCA-4F95A141F513}"/>
              </a:ext>
            </a:extLst>
          </p:cNvPr>
          <p:cNvSpPr>
            <a:spLocks noGrp="1"/>
          </p:cNvSpPr>
          <p:nvPr>
            <p:ph type="body" idx="1"/>
          </p:nvPr>
        </p:nvSpPr>
        <p:spPr/>
        <p:txBody>
          <a:bodyPr/>
          <a:lstStyle/>
          <a:p>
            <a:r>
              <a:rPr lang="de-DE" dirty="0"/>
              <a:t>Nur als kurzer </a:t>
            </a:r>
            <a:r>
              <a:rPr lang="de-DE" dirty="0" err="1"/>
              <a:t>Reminder</a:t>
            </a:r>
            <a:r>
              <a:rPr lang="de-DE" dirty="0"/>
              <a:t> gedacht</a:t>
            </a:r>
          </a:p>
          <a:p>
            <a:endParaRPr lang="de-DE" dirty="0"/>
          </a:p>
          <a:p>
            <a:r>
              <a:rPr lang="de-DE" dirty="0"/>
              <a:t>Wie oft habt Ihr euch in den letzten Wochen auf der LINKEN SEITE erwischt?</a:t>
            </a:r>
          </a:p>
          <a:p>
            <a:r>
              <a:rPr lang="de-DE" dirty="0"/>
              <a:t>Habt Ihr die kinesiologische Übung (ARMDRÜCKEN) mit Menschen eures Umfeldes ausprobiert?</a:t>
            </a:r>
          </a:p>
        </p:txBody>
      </p:sp>
    </p:spTree>
    <p:extLst>
      <p:ext uri="{BB962C8B-B14F-4D97-AF65-F5344CB8AC3E}">
        <p14:creationId xmlns:p14="http://schemas.microsoft.com/office/powerpoint/2010/main" val="3144755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9A4C6-6343-AF19-3346-A18587D8E322}"/>
            </a:ext>
          </a:extLst>
        </p:cNvPr>
        <p:cNvGrpSpPr/>
        <p:nvPr/>
      </p:nvGrpSpPr>
      <p:grpSpPr>
        <a:xfrm>
          <a:off x="0" y="0"/>
          <a:ext cx="0" cy="0"/>
          <a:chOff x="0" y="0"/>
          <a:chExt cx="0" cy="0"/>
        </a:xfrm>
      </p:grpSpPr>
      <p:sp>
        <p:nvSpPr>
          <p:cNvPr id="702" name="Shape 702">
            <a:extLst>
              <a:ext uri="{FF2B5EF4-FFF2-40B4-BE49-F238E27FC236}">
                <a16:creationId xmlns:a16="http://schemas.microsoft.com/office/drawing/2014/main" id="{7A24E236-B643-BAAE-73E8-D5AC266B9591}"/>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703" name="Shape 703">
            <a:extLst>
              <a:ext uri="{FF2B5EF4-FFF2-40B4-BE49-F238E27FC236}">
                <a16:creationId xmlns:a16="http://schemas.microsoft.com/office/drawing/2014/main" id="{1315A1DC-913C-54C4-9C88-C5FF493FF4CA}"/>
              </a:ext>
            </a:extLst>
          </p:cNvPr>
          <p:cNvSpPr>
            <a:spLocks noGrp="1"/>
          </p:cNvSpPr>
          <p:nvPr>
            <p:ph type="body" sz="quarter" idx="1"/>
          </p:nvPr>
        </p:nvSpPr>
        <p:spPr>
          <a:prstGeom prst="rect">
            <a:avLst/>
          </a:prstGeom>
        </p:spPr>
        <p:txBody>
          <a:bodyPr/>
          <a:lstStyle/>
          <a:p>
            <a:r>
              <a:rPr lang="de-DE" dirty="0"/>
              <a:t>Antworten notieren und als Foto/Scan zum Handout packen</a:t>
            </a:r>
            <a:endParaRPr dirty="0"/>
          </a:p>
        </p:txBody>
      </p:sp>
    </p:spTree>
    <p:extLst>
      <p:ext uri="{BB962C8B-B14F-4D97-AF65-F5344CB8AC3E}">
        <p14:creationId xmlns:p14="http://schemas.microsoft.com/office/powerpoint/2010/main" val="1839216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B9497-629D-FC8B-B200-27396F9B0F82}"/>
            </a:ext>
          </a:extLst>
        </p:cNvPr>
        <p:cNvGrpSpPr/>
        <p:nvPr/>
      </p:nvGrpSpPr>
      <p:grpSpPr>
        <a:xfrm>
          <a:off x="0" y="0"/>
          <a:ext cx="0" cy="0"/>
          <a:chOff x="0" y="0"/>
          <a:chExt cx="0" cy="0"/>
        </a:xfrm>
      </p:grpSpPr>
      <p:sp>
        <p:nvSpPr>
          <p:cNvPr id="702" name="Shape 702">
            <a:extLst>
              <a:ext uri="{FF2B5EF4-FFF2-40B4-BE49-F238E27FC236}">
                <a16:creationId xmlns:a16="http://schemas.microsoft.com/office/drawing/2014/main" id="{8E677625-38FF-C3AE-9505-31F4531B6D4C}"/>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703" name="Shape 703">
            <a:extLst>
              <a:ext uri="{FF2B5EF4-FFF2-40B4-BE49-F238E27FC236}">
                <a16:creationId xmlns:a16="http://schemas.microsoft.com/office/drawing/2014/main" id="{21CAE608-517A-EF2E-2106-DF5524DF1372}"/>
              </a:ext>
            </a:extLst>
          </p:cNvPr>
          <p:cNvSpPr>
            <a:spLocks noGrp="1"/>
          </p:cNvSpPr>
          <p:nvPr>
            <p:ph type="body" sz="quarter" idx="1"/>
          </p:nvPr>
        </p:nvSpPr>
        <p:spPr>
          <a:prstGeom prst="rect">
            <a:avLst/>
          </a:prstGeom>
        </p:spPr>
        <p:txBody>
          <a:bodyPr/>
          <a:lstStyle/>
          <a:p>
            <a:r>
              <a:rPr lang="de-DE" dirty="0"/>
              <a:t>Antworten notieren und als Foto/Scan zum Handout packen</a:t>
            </a:r>
          </a:p>
        </p:txBody>
      </p:sp>
    </p:spTree>
    <p:extLst>
      <p:ext uri="{BB962C8B-B14F-4D97-AF65-F5344CB8AC3E}">
        <p14:creationId xmlns:p14="http://schemas.microsoft.com/office/powerpoint/2010/main" val="1200544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2200" b="1" i="0" u="none" strike="noStrike" dirty="0">
                <a:effectLst/>
                <a:latin typeface="Lucida Grande"/>
                <a:ea typeface="Lucida Grande"/>
                <a:cs typeface="Lucida Grande"/>
                <a:sym typeface="Lucida Grande"/>
              </a:rPr>
              <a:t>1. Wir nehmen immer wahr</a:t>
            </a:r>
          </a:p>
          <a:p>
            <a:r>
              <a:rPr lang="de-DE" sz="2200" b="0" i="0" u="none" strike="noStrike" dirty="0">
                <a:effectLst/>
                <a:latin typeface="Lucida Grande"/>
                <a:ea typeface="Lucida Grande"/>
                <a:cs typeface="Lucida Grande"/>
                <a:sym typeface="Lucida Grande"/>
              </a:rPr>
              <a:t>Unser Gehirn ist eine 24/7-Scanning-Maschine. Wir können die Wahrnehmung nicht „ausschalten“.</a:t>
            </a:r>
          </a:p>
          <a:p>
            <a:r>
              <a:rPr lang="de-DE" sz="2200" b="1" i="0" u="none" strike="noStrike" dirty="0">
                <a:effectLst/>
                <a:latin typeface="Lucida Grande"/>
                <a:ea typeface="Lucida Grande"/>
                <a:cs typeface="Lucida Grande"/>
                <a:sym typeface="Lucida Grande"/>
              </a:rPr>
              <a:t>Warum?</a:t>
            </a:r>
            <a:r>
              <a:rPr lang="de-DE" sz="2200" b="0" i="0" u="none" strike="noStrike" dirty="0">
                <a:effectLst/>
                <a:latin typeface="Lucida Grande"/>
                <a:ea typeface="Lucida Grande"/>
                <a:cs typeface="Lucida Grande"/>
                <a:sym typeface="Lucida Grande"/>
              </a:rPr>
              <a:t> Evolutionär war es überlebenswichtig, die Umgebung ständig auf Gefahren oder Chancen zu prüfen.</a:t>
            </a:r>
          </a:p>
          <a:p>
            <a:r>
              <a:rPr lang="de-DE" sz="2200" b="1" i="0" u="none" strike="noStrike" dirty="0">
                <a:effectLst/>
                <a:latin typeface="Lucida Grande"/>
                <a:ea typeface="Lucida Grande"/>
                <a:cs typeface="Lucida Grande"/>
                <a:sym typeface="Lucida Grande"/>
              </a:rPr>
              <a:t>Im Sales:</a:t>
            </a:r>
            <a:r>
              <a:rPr lang="de-DE" sz="2200" b="0" i="0" u="none" strike="noStrike" dirty="0">
                <a:effectLst/>
                <a:latin typeface="Lucida Grande"/>
                <a:ea typeface="Lucida Grande"/>
                <a:cs typeface="Lucida Grande"/>
                <a:sym typeface="Lucida Grande"/>
              </a:rPr>
              <a:t> Selbst wenn der Kunde scheinbar nicht aufmerksam ist, registriert sein Unterbewusstsein deine Körperhaltung, den Klang deiner Stimme oder die Unordnung auf deinem Schreibtisch (auch im Video-Call). Es gibt keinen „neutralen“ Zustand der Nicht-Wahrnehmung.</a:t>
            </a:r>
          </a:p>
          <a:p>
            <a:endParaRPr lang="de-DE" sz="2200" b="1" i="0" u="none" strike="noStrike" dirty="0">
              <a:effectLst/>
              <a:latin typeface="Lucida Grande"/>
              <a:ea typeface="Lucida Grande"/>
              <a:cs typeface="Lucida Grande"/>
              <a:sym typeface="Lucida Grande"/>
            </a:endParaRPr>
          </a:p>
          <a:p>
            <a:r>
              <a:rPr lang="de-DE" sz="2200" b="1" i="0" u="none" strike="noStrike" dirty="0">
                <a:effectLst/>
                <a:latin typeface="Lucida Grande"/>
                <a:ea typeface="Lucida Grande"/>
                <a:cs typeface="Lucida Grande"/>
                <a:sym typeface="Lucida Grande"/>
              </a:rPr>
              <a:t>2. Wir wirken immer</a:t>
            </a:r>
          </a:p>
          <a:p>
            <a:r>
              <a:rPr lang="de-DE" sz="2200" b="0" i="0" u="none" strike="noStrike" dirty="0">
                <a:effectLst/>
                <a:latin typeface="Lucida Grande"/>
                <a:ea typeface="Lucida Grande"/>
                <a:cs typeface="Lucida Grande"/>
                <a:sym typeface="Lucida Grande"/>
              </a:rPr>
              <a:t>Dieser Satz lehnt sich an das berühmte Axiom von Paul Watzlawick an: </a:t>
            </a:r>
            <a:r>
              <a:rPr lang="de-DE" sz="2200" b="0" i="1" u="none" strike="noStrike" dirty="0">
                <a:effectLst/>
                <a:latin typeface="Lucida Grande"/>
                <a:ea typeface="Lucida Grande"/>
                <a:cs typeface="Lucida Grande"/>
                <a:sym typeface="Lucida Grande"/>
              </a:rPr>
              <a:t>„Man kann nicht nicht kommunizieren.“</a:t>
            </a:r>
            <a:endParaRPr lang="de-DE" sz="2200" b="0" i="0" u="none" strike="noStrike" dirty="0">
              <a:effectLst/>
              <a:latin typeface="Lucida Grande"/>
              <a:ea typeface="Lucida Grande"/>
              <a:cs typeface="Lucida Grande"/>
              <a:sym typeface="Lucida Grande"/>
            </a:endParaRPr>
          </a:p>
          <a:p>
            <a:r>
              <a:rPr lang="de-DE" sz="2200" b="1" i="0" u="none" strike="noStrike" dirty="0">
                <a:effectLst/>
                <a:latin typeface="Lucida Grande"/>
                <a:ea typeface="Lucida Grande"/>
                <a:cs typeface="Lucida Grande"/>
                <a:sym typeface="Lucida Grande"/>
              </a:rPr>
              <a:t>Warum?</a:t>
            </a:r>
            <a:r>
              <a:rPr lang="de-DE" sz="2200" b="0" i="0" u="none" strike="noStrike" dirty="0">
                <a:effectLst/>
                <a:latin typeface="Lucida Grande"/>
                <a:ea typeface="Lucida Grande"/>
                <a:cs typeface="Lucida Grande"/>
                <a:sym typeface="Lucida Grande"/>
              </a:rPr>
              <a:t> Jedes Verhalten ist eine Botschaft. Schweigen wirkt distanziert oder nachdenklich; wegschauen wirkt unsicher oder desinteressiert. Alles, was wir tun (oder unterlassen), sendet ein Signal.</a:t>
            </a:r>
          </a:p>
          <a:p>
            <a:r>
              <a:rPr lang="de-DE" sz="2200" b="1" i="0" u="none" strike="noStrike" dirty="0">
                <a:effectLst/>
                <a:latin typeface="Lucida Grande"/>
                <a:ea typeface="Lucida Grande"/>
                <a:cs typeface="Lucida Grande"/>
                <a:sym typeface="Lucida Grande"/>
              </a:rPr>
              <a:t>Im Sales:</a:t>
            </a:r>
            <a:r>
              <a:rPr lang="de-DE" sz="2200" b="0" i="0" u="none" strike="noStrike" dirty="0">
                <a:effectLst/>
                <a:latin typeface="Lucida Grande"/>
                <a:ea typeface="Lucida Grande"/>
                <a:cs typeface="Lucida Grande"/>
                <a:sym typeface="Lucida Grande"/>
              </a:rPr>
              <a:t> Wenn du dich nicht meldest, hat das eine Wirkung (Unzuverlässigkeit). Wenn du zu früh kommst, hat das eine Wirkung (Eifer oder Druck). Du kannst dich der Wirkung deines Verhaltens nicht entziehen.</a:t>
            </a:r>
          </a:p>
          <a:p>
            <a:endParaRPr lang="de-DE" sz="2200" b="1" i="0" u="none" strike="noStrike" dirty="0">
              <a:effectLst/>
              <a:latin typeface="Lucida Grande"/>
              <a:ea typeface="Lucida Grande"/>
              <a:cs typeface="Lucida Grande"/>
              <a:sym typeface="Lucida Grande"/>
            </a:endParaRPr>
          </a:p>
          <a:p>
            <a:r>
              <a:rPr lang="de-DE" sz="2200" b="1" i="0" u="none" strike="noStrike" dirty="0">
                <a:effectLst/>
                <a:latin typeface="Lucida Grande"/>
                <a:ea typeface="Lucida Grande"/>
                <a:cs typeface="Lucida Grande"/>
                <a:sym typeface="Lucida Grande"/>
              </a:rPr>
              <a:t>3. Eine Kleinigkeit kann über Erfolg oder Misserfolg entscheiden</a:t>
            </a:r>
          </a:p>
          <a:p>
            <a:r>
              <a:rPr lang="de-DE" sz="2200" b="0" i="0" u="none" strike="noStrike" dirty="0">
                <a:effectLst/>
                <a:latin typeface="Lucida Grande"/>
                <a:ea typeface="Lucida Grande"/>
                <a:cs typeface="Lucida Grande"/>
                <a:sym typeface="Lucida Grande"/>
              </a:rPr>
              <a:t>Das Gehirn nutzt sogenannte </a:t>
            </a:r>
            <a:r>
              <a:rPr lang="de-DE" sz="2200" b="1" i="0" u="none" strike="noStrike" dirty="0">
                <a:effectLst/>
                <a:latin typeface="Lucida Grande"/>
                <a:ea typeface="Lucida Grande"/>
                <a:cs typeface="Lucida Grande"/>
                <a:sym typeface="Lucida Grande"/>
              </a:rPr>
              <a:t>„Heuristiken“</a:t>
            </a:r>
            <a:r>
              <a:rPr lang="de-DE" sz="2200" b="0" i="0" u="none" strike="noStrike" dirty="0">
                <a:effectLst/>
                <a:latin typeface="Lucida Grande"/>
                <a:ea typeface="Lucida Grande"/>
                <a:cs typeface="Lucida Grande"/>
                <a:sym typeface="Lucida Grande"/>
              </a:rPr>
              <a:t> (Abkürzungen), um komplexe Entscheidungen schnell zu treffen.</a:t>
            </a:r>
          </a:p>
          <a:p>
            <a:r>
              <a:rPr lang="de-DE" sz="2200" b="1" i="0" u="none" strike="noStrike" dirty="0">
                <a:effectLst/>
                <a:latin typeface="Lucida Grande"/>
                <a:ea typeface="Lucida Grande"/>
                <a:cs typeface="Lucida Grande"/>
                <a:sym typeface="Lucida Grande"/>
              </a:rPr>
              <a:t>Warum?</a:t>
            </a:r>
            <a:r>
              <a:rPr lang="de-DE" sz="2200" b="0" i="0" u="none" strike="noStrike" dirty="0">
                <a:effectLst/>
                <a:latin typeface="Lucida Grande"/>
                <a:ea typeface="Lucida Grande"/>
                <a:cs typeface="Lucida Grande"/>
                <a:sym typeface="Lucida Grande"/>
              </a:rPr>
              <a:t> Der </a:t>
            </a:r>
            <a:r>
              <a:rPr lang="de-DE" sz="2200" b="1" i="0" u="none" strike="noStrike" dirty="0">
                <a:effectLst/>
                <a:latin typeface="Lucida Grande"/>
                <a:ea typeface="Lucida Grande"/>
                <a:cs typeface="Lucida Grande"/>
                <a:sym typeface="Lucida Grande"/>
              </a:rPr>
              <a:t>Halo-Effekt</a:t>
            </a:r>
            <a:r>
              <a:rPr lang="de-DE" sz="2200" b="0" i="0" u="none" strike="noStrike" dirty="0">
                <a:effectLst/>
                <a:latin typeface="Lucida Grande"/>
                <a:ea typeface="Lucida Grande"/>
                <a:cs typeface="Lucida Grande"/>
                <a:sym typeface="Lucida Grande"/>
              </a:rPr>
              <a:t> (Heiligenschein-Effekt) besagt, dass ein einzelnes merkliches Merkmal (eine Kleinigkeit) auf die gesamte Persönlichkeit ausstrahlt. Ein kleiner Fleck auf dem Hemd kann unbewusst dazu führen, dass der Kunde denkt: „Wer seine Kleidung nicht im Griff hat, hat auch seine Prozesse nicht im Griff.“</a:t>
            </a:r>
          </a:p>
          <a:p>
            <a:r>
              <a:rPr lang="de-DE" sz="2200" b="1" i="0" u="none" strike="noStrike" dirty="0">
                <a:effectLst/>
                <a:latin typeface="Lucida Grande"/>
                <a:ea typeface="Lucida Grande"/>
                <a:cs typeface="Lucida Grande"/>
                <a:sym typeface="Lucida Grande"/>
              </a:rPr>
              <a:t>Im Sales:</a:t>
            </a:r>
            <a:r>
              <a:rPr lang="de-DE" sz="2200" b="0" i="0" u="none" strike="noStrike" dirty="0">
                <a:effectLst/>
                <a:latin typeface="Lucida Grande"/>
                <a:ea typeface="Lucida Grande"/>
                <a:cs typeface="Lucida Grande"/>
                <a:sym typeface="Lucida Grande"/>
              </a:rPr>
              <a:t> Ein fester Händedruck, das Benutzen des Namens im richtigen Moment oder ein ehrliches Lächeln zur Begrüßung können die emotionale Tür öffnen, die später über den Millionen-Abschluss entscheidet.</a:t>
            </a:r>
          </a:p>
          <a:p>
            <a:endParaRPr lang="de-DE" sz="2200" b="1" i="0" u="none" strike="noStrike" dirty="0">
              <a:effectLst/>
              <a:latin typeface="Lucida Grande"/>
              <a:ea typeface="Lucida Grande"/>
              <a:cs typeface="Lucida Grande"/>
              <a:sym typeface="Lucida Grande"/>
            </a:endParaRPr>
          </a:p>
          <a:p>
            <a:r>
              <a:rPr lang="de-DE" sz="2200" b="1" i="0" u="none" strike="noStrike" dirty="0">
                <a:effectLst/>
                <a:latin typeface="Lucida Grande"/>
                <a:ea typeface="Lucida Grande"/>
                <a:cs typeface="Lucida Grande"/>
                <a:sym typeface="Lucida Grande"/>
              </a:rPr>
              <a:t>4. Wir können bewusst auf die Wahrnehmung unseres Gegenübers einwirken</a:t>
            </a:r>
          </a:p>
          <a:p>
            <a:r>
              <a:rPr lang="de-DE" sz="2200" b="0" i="0" u="none" strike="noStrike" dirty="0">
                <a:effectLst/>
                <a:latin typeface="Lucida Grande"/>
                <a:ea typeface="Lucida Grande"/>
                <a:cs typeface="Lucida Grande"/>
                <a:sym typeface="Lucida Grande"/>
              </a:rPr>
              <a:t>Wir sind unserer Wirkung nicht hilflos ausgeliefert. Wahrnehmung ist steuerbar (Impression Management).</a:t>
            </a:r>
          </a:p>
          <a:p>
            <a:r>
              <a:rPr lang="de-DE" sz="2200" b="1" i="0" u="none" strike="noStrike" dirty="0">
                <a:effectLst/>
                <a:latin typeface="Lucida Grande"/>
                <a:ea typeface="Lucida Grande"/>
                <a:cs typeface="Lucida Grande"/>
                <a:sym typeface="Lucida Grande"/>
              </a:rPr>
              <a:t>Warum?</a:t>
            </a:r>
            <a:r>
              <a:rPr lang="de-DE" sz="2200" b="0" i="0" u="none" strike="noStrike" dirty="0">
                <a:effectLst/>
                <a:latin typeface="Lucida Grande"/>
                <a:ea typeface="Lucida Grande"/>
                <a:cs typeface="Lucida Grande"/>
                <a:sym typeface="Lucida Grande"/>
              </a:rPr>
              <a:t> Da wir wissen, wie Wahrnehmungspsychologie funktioniert (z. B. Priming, Spiegeln, Storytelling), können wir Reize setzen, die beim Gegenüber eine bestimmte Reaktion auslösen.</a:t>
            </a:r>
          </a:p>
          <a:p>
            <a:r>
              <a:rPr lang="de-DE" sz="2200" b="1" i="0" u="none" strike="noStrike" dirty="0">
                <a:effectLst/>
                <a:latin typeface="Lucida Grande"/>
                <a:ea typeface="Lucida Grande"/>
                <a:cs typeface="Lucida Grande"/>
                <a:sym typeface="Lucida Grande"/>
              </a:rPr>
              <a:t>Im Sales:</a:t>
            </a:r>
            <a:r>
              <a:rPr lang="de-DE" sz="2200" b="0" i="0" u="none" strike="noStrike" dirty="0">
                <a:effectLst/>
                <a:latin typeface="Lucida Grande"/>
                <a:ea typeface="Lucida Grande"/>
                <a:cs typeface="Lucida Grande"/>
                <a:sym typeface="Lucida Grande"/>
              </a:rPr>
              <a:t> Durch gezielte Vorbereitung deiner Körpersprache, deiner Tonalität und deiner Kleidung „baust“ du die Bühne, auf der dein Kunde dich wahrnimmt. Du kannst Vertrauen aktiv durch </a:t>
            </a:r>
            <a:r>
              <a:rPr lang="de-DE" sz="2200" b="1" i="0" u="none" strike="noStrike" dirty="0">
                <a:effectLst/>
                <a:latin typeface="Lucida Grande"/>
                <a:ea typeface="Lucida Grande"/>
                <a:cs typeface="Lucida Grande"/>
                <a:sym typeface="Lucida Grande"/>
              </a:rPr>
              <a:t>Pacing</a:t>
            </a:r>
            <a:r>
              <a:rPr lang="de-DE" sz="2200" b="0" i="0" u="none" strike="noStrike" dirty="0">
                <a:effectLst/>
                <a:latin typeface="Lucida Grande"/>
                <a:ea typeface="Lucida Grande"/>
                <a:cs typeface="Lucida Grande"/>
                <a:sym typeface="Lucida Grande"/>
              </a:rPr>
              <a:t> (Sich-Anpassen an den Kunden) aufbauen, statt darauf zu hoffen, dass die Chemie zufällig stimmt.</a:t>
            </a:r>
          </a:p>
          <a:p>
            <a:endParaRPr lang="de-DE" sz="2200" b="0" i="0" u="none" strike="noStrike" dirty="0">
              <a:effectLst/>
              <a:latin typeface="Lucida Grande"/>
              <a:ea typeface="Lucida Grande"/>
              <a:cs typeface="Lucida Grande"/>
              <a:sym typeface="Lucida Grande"/>
            </a:endParaRPr>
          </a:p>
          <a:p>
            <a:r>
              <a:rPr lang="de-DE" sz="2200" b="1" i="0" u="none" strike="noStrike" dirty="0">
                <a:effectLst/>
                <a:latin typeface="Lucida Grande"/>
                <a:ea typeface="Lucida Grande"/>
                <a:cs typeface="Lucida Grande"/>
                <a:sym typeface="Lucida Grande"/>
              </a:rPr>
              <a:t>Fazit für den Sales-Alltag</a:t>
            </a:r>
          </a:p>
          <a:p>
            <a:r>
              <a:rPr lang="de-DE" sz="2200" b="0" i="0" u="none" strike="noStrike" dirty="0">
                <a:effectLst/>
                <a:latin typeface="Lucida Grande"/>
                <a:ea typeface="Lucida Grande"/>
                <a:cs typeface="Lucida Grande"/>
                <a:sym typeface="Lucida Grande"/>
              </a:rPr>
              <a:t>Diese vier Sätze bedeuten Verantwortung. Wer sie versteht, hört auf, den Erfolg dem Zufall zu überlassen. Man wird vom </a:t>
            </a:r>
            <a:r>
              <a:rPr lang="de-DE" sz="2200" b="1" i="0" u="none" strike="noStrike" dirty="0">
                <a:effectLst/>
                <a:latin typeface="Lucida Grande"/>
                <a:ea typeface="Lucida Grande"/>
                <a:cs typeface="Lucida Grande"/>
                <a:sym typeface="Lucida Grande"/>
              </a:rPr>
              <a:t>reagierenden</a:t>
            </a:r>
            <a:r>
              <a:rPr lang="de-DE" sz="2200" b="0" i="0" u="none" strike="noStrike" dirty="0">
                <a:effectLst/>
                <a:latin typeface="Lucida Grande"/>
                <a:ea typeface="Lucida Grande"/>
                <a:cs typeface="Lucida Grande"/>
                <a:sym typeface="Lucida Grande"/>
              </a:rPr>
              <a:t> Verkäufer zum </a:t>
            </a:r>
            <a:r>
              <a:rPr lang="de-DE" sz="2200" b="1" i="0" u="none" strike="noStrike" dirty="0">
                <a:effectLst/>
                <a:latin typeface="Lucida Grande"/>
                <a:ea typeface="Lucida Grande"/>
                <a:cs typeface="Lucida Grande"/>
                <a:sym typeface="Lucida Grande"/>
              </a:rPr>
              <a:t>agierenden</a:t>
            </a:r>
            <a:r>
              <a:rPr lang="de-DE" sz="2200" b="0" i="0" u="none" strike="noStrike" dirty="0">
                <a:effectLst/>
                <a:latin typeface="Lucida Grande"/>
                <a:ea typeface="Lucida Grande"/>
                <a:cs typeface="Lucida Grande"/>
                <a:sym typeface="Lucida Grande"/>
              </a:rPr>
              <a:t> Regisseur des Verkaufsgesprächs.</a:t>
            </a:r>
          </a:p>
          <a:p>
            <a:r>
              <a:rPr lang="de-DE" sz="2200" b="1" i="0" u="none" strike="noStrike" dirty="0">
                <a:effectLst/>
                <a:latin typeface="Lucida Grande"/>
                <a:ea typeface="Lucida Grande"/>
                <a:cs typeface="Lucida Grande"/>
                <a:sym typeface="Lucida Grande"/>
              </a:rPr>
              <a:t>„Die Frage ist nicht, ob du wirkst, sondern WIE du wirken willst.“</a:t>
            </a:r>
            <a:endParaRPr lang="de-DE" sz="2200" b="0" i="0" u="none" strike="noStrike" dirty="0">
              <a:effectLst/>
              <a:latin typeface="Lucida Grande"/>
              <a:ea typeface="Lucida Grande"/>
              <a:cs typeface="Lucida Grande"/>
              <a:sym typeface="Lucida Grande"/>
            </a:endParaRPr>
          </a:p>
          <a:p>
            <a:endParaRPr lang="de-DE" sz="2200" b="0" i="0" u="none" strike="noStrike" dirty="0">
              <a:effectLst/>
              <a:latin typeface="Lucida Grande"/>
              <a:ea typeface="Lucida Grande"/>
              <a:cs typeface="Lucida Grande"/>
              <a:sym typeface="Lucida Grande"/>
            </a:endParaRPr>
          </a:p>
          <a:p>
            <a:endParaRPr lang="de-DE" sz="2200" b="0" i="0" u="none" strike="noStrike" dirty="0">
              <a:effectLst/>
              <a:latin typeface="Lucida Grande"/>
              <a:ea typeface="Lucida Grande"/>
              <a:cs typeface="Lucida Grande"/>
              <a:sym typeface="Lucida Grande"/>
            </a:endParaRPr>
          </a:p>
          <a:p>
            <a:pPr marL="0" marR="0" lvl="0" indent="0" defTabSz="457200" eaLnBrk="1" fontAlgn="auto" latinLnBrk="0" hangingPunct="1">
              <a:lnSpc>
                <a:spcPct val="100000"/>
              </a:lnSpc>
              <a:spcBef>
                <a:spcPts val="0"/>
              </a:spcBef>
              <a:spcAft>
                <a:spcPts val="0"/>
              </a:spcAft>
              <a:buClrTx/>
              <a:buSzTx/>
              <a:buFontTx/>
              <a:buNone/>
              <a:tabLst/>
              <a:defRPr/>
            </a:pPr>
            <a:r>
              <a:rPr lang="de-DE" sz="2200" b="1" i="0" u="none" strike="noStrike" dirty="0">
                <a:effectLst/>
                <a:latin typeface="Lucida Grande"/>
                <a:ea typeface="Lucida Grande"/>
                <a:cs typeface="Lucida Grande"/>
                <a:sym typeface="Lucida Grande"/>
              </a:rPr>
              <a:t>Prinzip		Check für den Sales-MA</a:t>
            </a:r>
          </a:p>
          <a:p>
            <a:pPr marL="0" marR="0" lvl="0" indent="0" defTabSz="457200" eaLnBrk="1" fontAlgn="auto" latinLnBrk="0" hangingPunct="1">
              <a:lnSpc>
                <a:spcPct val="100000"/>
              </a:lnSpc>
              <a:spcBef>
                <a:spcPts val="0"/>
              </a:spcBef>
              <a:spcAft>
                <a:spcPts val="0"/>
              </a:spcAft>
              <a:buClrTx/>
              <a:buSzTx/>
              <a:buFontTx/>
              <a:buNone/>
              <a:tabLst/>
              <a:defRPr/>
            </a:pPr>
            <a:r>
              <a:rPr lang="de-DE" sz="2200" b="1" i="0" u="none" strike="noStrike" dirty="0">
                <a:effectLst/>
                <a:latin typeface="Lucida Grande"/>
                <a:ea typeface="Lucida Grande"/>
                <a:cs typeface="Lucida Grande"/>
                <a:sym typeface="Lucida Grande"/>
              </a:rPr>
              <a:t>Wahrnehmung	</a:t>
            </a:r>
            <a:r>
              <a:rPr lang="de-DE" sz="2200" b="0" i="0" u="none" strike="noStrike" dirty="0">
                <a:effectLst/>
                <a:latin typeface="Lucida Grande"/>
                <a:ea typeface="Lucida Grande"/>
                <a:cs typeface="Lucida Grande"/>
                <a:sym typeface="Lucida Grande"/>
              </a:rPr>
              <a:t>Ist mein Auftritt (Kleidung/Hintergrund/Unterlagen) fehlerfrei?</a:t>
            </a:r>
          </a:p>
          <a:p>
            <a:pPr marL="0" marR="0" lvl="0" indent="0" defTabSz="457200" eaLnBrk="1" fontAlgn="auto" latinLnBrk="0" hangingPunct="1">
              <a:lnSpc>
                <a:spcPct val="100000"/>
              </a:lnSpc>
              <a:spcBef>
                <a:spcPts val="0"/>
              </a:spcBef>
              <a:spcAft>
                <a:spcPts val="0"/>
              </a:spcAft>
              <a:buClrTx/>
              <a:buSzTx/>
              <a:buFontTx/>
              <a:buNone/>
              <a:tabLst/>
              <a:defRPr/>
            </a:pPr>
            <a:r>
              <a:rPr lang="de-DE" sz="2200" b="1" i="0" u="none" strike="noStrike" dirty="0">
                <a:effectLst/>
                <a:latin typeface="Lucida Grande"/>
                <a:ea typeface="Lucida Grande"/>
                <a:cs typeface="Lucida Grande"/>
                <a:sym typeface="Lucida Grande"/>
              </a:rPr>
              <a:t>Wirkung		</a:t>
            </a:r>
            <a:r>
              <a:rPr lang="de-DE" sz="2200" b="0" i="0" u="none" strike="noStrike" dirty="0">
                <a:effectLst/>
                <a:latin typeface="Lucida Grande"/>
                <a:ea typeface="Lucida Grande"/>
                <a:cs typeface="Lucida Grande"/>
                <a:sym typeface="Lucida Grande"/>
              </a:rPr>
              <a:t>Strahle ich Sicherheit aus oder wirke ich wie ein „Bittsteller“?</a:t>
            </a:r>
          </a:p>
          <a:p>
            <a:pPr marL="0" marR="0" lvl="0" indent="0" defTabSz="457200" eaLnBrk="1" fontAlgn="auto" latinLnBrk="0" hangingPunct="1">
              <a:lnSpc>
                <a:spcPct val="100000"/>
              </a:lnSpc>
              <a:spcBef>
                <a:spcPts val="0"/>
              </a:spcBef>
              <a:spcAft>
                <a:spcPts val="0"/>
              </a:spcAft>
              <a:buClrTx/>
              <a:buSzTx/>
              <a:buFontTx/>
              <a:buNone/>
              <a:tabLst/>
              <a:defRPr/>
            </a:pPr>
            <a:r>
              <a:rPr lang="de-DE" sz="2200" b="1" i="0" u="none" strike="noStrike" dirty="0">
                <a:effectLst/>
                <a:latin typeface="Lucida Grande"/>
                <a:ea typeface="Lucida Grande"/>
                <a:cs typeface="Lucida Grande"/>
                <a:sym typeface="Lucida Grande"/>
              </a:rPr>
              <a:t>Kleinigkeiten	</a:t>
            </a:r>
            <a:r>
              <a:rPr lang="de-DE" sz="2200" b="0" i="0" u="none" strike="noStrike" dirty="0">
                <a:effectLst/>
                <a:latin typeface="Lucida Grande"/>
                <a:ea typeface="Lucida Grande"/>
                <a:cs typeface="Lucida Grande"/>
                <a:sym typeface="Lucida Grande"/>
              </a:rPr>
              <a:t>Kenne ich den Namen des Entscheiders und nutze ihn (dezent)?</a:t>
            </a:r>
          </a:p>
          <a:p>
            <a:pPr marL="0" marR="0" lvl="0" indent="0" defTabSz="457200" eaLnBrk="1" fontAlgn="auto" latinLnBrk="0" hangingPunct="1">
              <a:lnSpc>
                <a:spcPct val="100000"/>
              </a:lnSpc>
              <a:spcBef>
                <a:spcPts val="0"/>
              </a:spcBef>
              <a:spcAft>
                <a:spcPts val="0"/>
              </a:spcAft>
              <a:buClrTx/>
              <a:buSzTx/>
              <a:buFontTx/>
              <a:buNone/>
              <a:tabLst/>
              <a:defRPr/>
            </a:pPr>
            <a:r>
              <a:rPr lang="de-DE" sz="2200" b="1" i="0" u="none" strike="noStrike" dirty="0">
                <a:effectLst/>
                <a:latin typeface="Lucida Grande"/>
                <a:ea typeface="Lucida Grande"/>
                <a:cs typeface="Lucida Grande"/>
                <a:sym typeface="Lucida Grande"/>
              </a:rPr>
              <a:t>Einwirkung		</a:t>
            </a:r>
            <a:r>
              <a:rPr lang="de-DE" sz="2200" b="0" i="0" u="none" strike="noStrike" dirty="0">
                <a:effectLst/>
                <a:latin typeface="Lucida Grande"/>
                <a:ea typeface="Lucida Grande"/>
                <a:cs typeface="Lucida Grande"/>
                <a:sym typeface="Lucida Grande"/>
              </a:rPr>
              <a:t>Habe ich eine klare Strategie für den "Anker-Preis", den ich setze?</a:t>
            </a:r>
          </a:p>
          <a:p>
            <a:endParaRPr lang="de-DE" sz="2200" b="0" i="0" u="none" strike="noStrike" dirty="0">
              <a:effectLst/>
              <a:latin typeface="Lucida Grande"/>
              <a:ea typeface="Lucida Grande"/>
              <a:cs typeface="Lucida Grande"/>
              <a:sym typeface="Lucida Grande"/>
            </a:endParaRPr>
          </a:p>
          <a:p>
            <a:endParaRPr lang="de-DE" dirty="0"/>
          </a:p>
        </p:txBody>
      </p:sp>
    </p:spTree>
    <p:extLst>
      <p:ext uri="{BB962C8B-B14F-4D97-AF65-F5344CB8AC3E}">
        <p14:creationId xmlns:p14="http://schemas.microsoft.com/office/powerpoint/2010/main" val="1601804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84AC8-3AE2-9468-6D2E-95A34A3EC402}"/>
            </a:ext>
          </a:extLst>
        </p:cNvPr>
        <p:cNvGrpSpPr/>
        <p:nvPr/>
      </p:nvGrpSpPr>
      <p:grpSpPr>
        <a:xfrm>
          <a:off x="0" y="0"/>
          <a:ext cx="0" cy="0"/>
          <a:chOff x="0" y="0"/>
          <a:chExt cx="0" cy="0"/>
        </a:xfrm>
      </p:grpSpPr>
      <p:sp>
        <p:nvSpPr>
          <p:cNvPr id="702" name="Shape 702">
            <a:extLst>
              <a:ext uri="{FF2B5EF4-FFF2-40B4-BE49-F238E27FC236}">
                <a16:creationId xmlns:a16="http://schemas.microsoft.com/office/drawing/2014/main" id="{867841E3-234D-65A7-C4CF-43908FE70D7D}"/>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703" name="Shape 703">
            <a:extLst>
              <a:ext uri="{FF2B5EF4-FFF2-40B4-BE49-F238E27FC236}">
                <a16:creationId xmlns:a16="http://schemas.microsoft.com/office/drawing/2014/main" id="{36D9AF4D-906C-9607-8945-E5F7CAA39462}"/>
              </a:ext>
            </a:extLst>
          </p:cNvPr>
          <p:cNvSpPr>
            <a:spLocks noGrp="1"/>
          </p:cNvSpPr>
          <p:nvPr>
            <p:ph type="body" sz="quarter" idx="1"/>
          </p:nvPr>
        </p:nvSpPr>
        <p:spPr>
          <a:prstGeom prst="rect">
            <a:avLst/>
          </a:prstGeom>
        </p:spPr>
        <p:txBody>
          <a:bodyPr/>
          <a:lstStyle/>
          <a:p>
            <a:r>
              <a:rPr lang="de-DE" dirty="0"/>
              <a:t>Die Punkte besprechen wir im Laufe des Tages</a:t>
            </a:r>
            <a:endParaRPr dirty="0"/>
          </a:p>
        </p:txBody>
      </p:sp>
    </p:spTree>
    <p:extLst>
      <p:ext uri="{BB962C8B-B14F-4D97-AF65-F5344CB8AC3E}">
        <p14:creationId xmlns:p14="http://schemas.microsoft.com/office/powerpoint/2010/main" val="3428052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b="1" dirty="0"/>
              <a:t>NACH</a:t>
            </a:r>
            <a:r>
              <a:rPr lang="de-DE" b="1" baseline="0" dirty="0"/>
              <a:t>: A / B / C segmentieren  ---  Fokus:  Zeit- und Recourcenplanung für die drei Segmente</a:t>
            </a:r>
            <a:endParaRPr lang="de-DE" b="1"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Foto - Horizontal">
    <p:spTree>
      <p:nvGrpSpPr>
        <p:cNvPr id="1" name=""/>
        <p:cNvGrpSpPr/>
        <p:nvPr/>
      </p:nvGrpSpPr>
      <p:grpSpPr>
        <a:xfrm>
          <a:off x="0" y="0"/>
          <a:ext cx="0" cy="0"/>
          <a:chOff x="0" y="0"/>
          <a:chExt cx="0" cy="0"/>
        </a:xfrm>
      </p:grpSpPr>
      <p:sp>
        <p:nvSpPr>
          <p:cNvPr id="26" name="Bild"/>
          <p:cNvSpPr>
            <a:spLocks noGrp="1"/>
          </p:cNvSpPr>
          <p:nvPr>
            <p:ph type="pic" sz="half" idx="21"/>
          </p:nvPr>
        </p:nvSpPr>
        <p:spPr>
          <a:xfrm>
            <a:off x="5307210" y="892968"/>
            <a:ext cx="13751720" cy="9172589"/>
          </a:xfrm>
          <a:prstGeom prst="rect">
            <a:avLst/>
          </a:prstGeom>
        </p:spPr>
        <p:txBody>
          <a:bodyPr lIns="91439" tIns="45719" rIns="91439" bIns="45719">
            <a:noAutofit/>
          </a:bodyPr>
          <a:lstStyle/>
          <a:p>
            <a:endParaRPr/>
          </a:p>
        </p:txBody>
      </p:sp>
      <p:sp>
        <p:nvSpPr>
          <p:cNvPr id="27" name="Titeltext"/>
          <p:cNvSpPr txBox="1">
            <a:spLocks noGrp="1"/>
          </p:cNvSpPr>
          <p:nvPr>
            <p:ph type="title"/>
          </p:nvPr>
        </p:nvSpPr>
        <p:spPr>
          <a:xfrm>
            <a:off x="4833937" y="9447609"/>
            <a:ext cx="14716126" cy="2000251"/>
          </a:xfrm>
          <a:prstGeom prst="rect">
            <a:avLst/>
          </a:prstGeom>
        </p:spPr>
        <p:txBody>
          <a:bodyPr lIns="71437" tIns="71437" rIns="71437" bIns="71437" anchor="b"/>
          <a:lstStyle>
            <a:lvl1pPr algn="ctr" defTabSz="821531">
              <a:lnSpc>
                <a:spcPct val="100000"/>
              </a:lnSpc>
              <a:defRPr sz="11200">
                <a:latin typeface="+mn-lt"/>
                <a:ea typeface="+mn-ea"/>
                <a:cs typeface="+mn-cs"/>
                <a:sym typeface="Helvetica Light"/>
              </a:defRPr>
            </a:lvl1pPr>
          </a:lstStyle>
          <a:p>
            <a:r>
              <a:t>Titeltext</a:t>
            </a:r>
          </a:p>
        </p:txBody>
      </p:sp>
      <p:sp>
        <p:nvSpPr>
          <p:cNvPr id="28" name="Textebene 1…"/>
          <p:cNvSpPr txBox="1">
            <a:spLocks noGrp="1"/>
          </p:cNvSpPr>
          <p:nvPr>
            <p:ph type="body" sz="quarter" idx="1"/>
          </p:nvPr>
        </p:nvSpPr>
        <p:spPr>
          <a:xfrm>
            <a:off x="4833937" y="11519296"/>
            <a:ext cx="14716126" cy="1589486"/>
          </a:xfrm>
          <a:prstGeom prst="rect">
            <a:avLst/>
          </a:prstGeom>
        </p:spPr>
        <p:txBody>
          <a:bodyPr lIns="71437" tIns="71437" rIns="71437" bIns="71437"/>
          <a:lstStyle>
            <a:lvl1pPr marL="0" indent="0" algn="ctr" defTabSz="821531">
              <a:spcBef>
                <a:spcPts val="0"/>
              </a:spcBef>
              <a:defRPr sz="4400">
                <a:latin typeface="+mn-lt"/>
                <a:ea typeface="+mn-ea"/>
                <a:cs typeface="+mn-cs"/>
                <a:sym typeface="Helvetica Light"/>
              </a:defRPr>
            </a:lvl1pPr>
            <a:lvl2pPr marL="0" indent="228600" algn="ctr" defTabSz="821531">
              <a:spcBef>
                <a:spcPts val="0"/>
              </a:spcBef>
              <a:defRPr sz="4400">
                <a:latin typeface="+mn-lt"/>
                <a:ea typeface="+mn-ea"/>
                <a:cs typeface="+mn-cs"/>
                <a:sym typeface="Helvetica Light"/>
              </a:defRPr>
            </a:lvl2pPr>
            <a:lvl3pPr marL="0" indent="457200" algn="ctr" defTabSz="821531">
              <a:spcBef>
                <a:spcPts val="0"/>
              </a:spcBef>
              <a:defRPr sz="4400">
                <a:latin typeface="+mn-lt"/>
                <a:ea typeface="+mn-ea"/>
                <a:cs typeface="+mn-cs"/>
                <a:sym typeface="Helvetica Light"/>
              </a:defRPr>
            </a:lvl3pPr>
            <a:lvl4pPr marL="0" indent="685800" algn="ctr" defTabSz="821531">
              <a:spcBef>
                <a:spcPts val="0"/>
              </a:spcBef>
              <a:defRPr sz="4400">
                <a:latin typeface="+mn-lt"/>
                <a:ea typeface="+mn-ea"/>
                <a:cs typeface="+mn-cs"/>
                <a:sym typeface="Helvetica Light"/>
              </a:defRPr>
            </a:lvl4pPr>
            <a:lvl5pPr marL="0" indent="914400" algn="ctr" defTabSz="821531">
              <a:spcBef>
                <a:spcPts val="0"/>
              </a:spcBef>
              <a:defRPr sz="4400">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29" name="Foliennummer"/>
          <p:cNvSpPr txBox="1">
            <a:spLocks noGrp="1"/>
          </p:cNvSpPr>
          <p:nvPr>
            <p:ph type="sldNum" sz="quarter" idx="2"/>
          </p:nvPr>
        </p:nvSpPr>
        <p:spPr>
          <a:xfrm>
            <a:off x="11935814" y="13001625"/>
            <a:ext cx="494513" cy="511175"/>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sp>
        <p:nvSpPr>
          <p:cNvPr id="129" name="Rechteck"/>
          <p:cNvSpPr/>
          <p:nvPr/>
        </p:nvSpPr>
        <p:spPr>
          <a:xfrm>
            <a:off x="762000" y="1678745"/>
            <a:ext cx="22860000" cy="178596"/>
          </a:xfrm>
          <a:prstGeom prst="rect">
            <a:avLst/>
          </a:prstGeom>
          <a:solidFill>
            <a:srgbClr val="F1601F"/>
          </a:solidFill>
          <a:ln w="12700">
            <a:miter lim="400000"/>
          </a:ln>
          <a:effectLst>
            <a:outerShdw blurRad="88900" dist="50800" dir="5400000" rotWithShape="0">
              <a:srgbClr val="000000">
                <a:alpha val="35000"/>
              </a:srgbClr>
            </a:outerShdw>
          </a:effectLst>
        </p:spPr>
        <p:txBody>
          <a:bodyPr lIns="114300" tIns="114300" rIns="114300" bIns="114300"/>
          <a:lstStyle/>
          <a:p>
            <a:pPr algn="l" defTabSz="2286000">
              <a:defRPr sz="6000">
                <a:solidFill>
                  <a:srgbClr val="FFFFFF"/>
                </a:solidFill>
                <a:latin typeface="Times New Roman"/>
                <a:ea typeface="Times New Roman"/>
                <a:cs typeface="Times New Roman"/>
                <a:sym typeface="Times New Roman"/>
              </a:defRPr>
            </a:pPr>
            <a:endParaRPr/>
          </a:p>
        </p:txBody>
      </p:sp>
      <p:sp>
        <p:nvSpPr>
          <p:cNvPr id="130" name="Titeltext"/>
          <p:cNvSpPr txBox="1">
            <a:spLocks noGrp="1"/>
          </p:cNvSpPr>
          <p:nvPr>
            <p:ph type="title"/>
          </p:nvPr>
        </p:nvSpPr>
        <p:spPr>
          <a:xfrm>
            <a:off x="2476500" y="4262437"/>
            <a:ext cx="19431000" cy="2936876"/>
          </a:xfrm>
          <a:prstGeom prst="rect">
            <a:avLst/>
          </a:prstGeom>
        </p:spPr>
        <p:txBody>
          <a:bodyPr/>
          <a:lstStyle/>
          <a:p>
            <a:r>
              <a:t>Titeltext</a:t>
            </a:r>
          </a:p>
        </p:txBody>
      </p:sp>
      <p:sp>
        <p:nvSpPr>
          <p:cNvPr id="131" name="Textebene 1…"/>
          <p:cNvSpPr txBox="1">
            <a:spLocks noGrp="1"/>
          </p:cNvSpPr>
          <p:nvPr>
            <p:ph type="body" sz="quarter" idx="1"/>
          </p:nvPr>
        </p:nvSpPr>
        <p:spPr>
          <a:xfrm>
            <a:off x="4191000" y="7770812"/>
            <a:ext cx="16002000" cy="3508376"/>
          </a:xfrm>
          <a:prstGeom prst="rect">
            <a:avLst/>
          </a:prstGeom>
        </p:spPr>
        <p:txBody>
          <a:bodyPr/>
          <a:lstStyle>
            <a:lvl1pPr marL="0" indent="0" algn="ctr"/>
            <a:lvl2pPr marL="0" indent="457200" algn="ctr"/>
            <a:lvl3pPr marL="0" indent="914400" algn="ctr"/>
            <a:lvl4pPr marL="0" indent="1371600" algn="ctr"/>
            <a:lvl5pPr marL="0" indent="1828800" algn="ctr"/>
          </a:lstStyle>
          <a:p>
            <a:r>
              <a:t>Textebene 1</a:t>
            </a:r>
          </a:p>
          <a:p>
            <a:pPr lvl="1"/>
            <a:r>
              <a:t>Textebene 2</a:t>
            </a:r>
          </a:p>
          <a:p>
            <a:pPr lvl="2"/>
            <a:r>
              <a:t>Textebene 3</a:t>
            </a:r>
          </a:p>
          <a:p>
            <a:pPr lvl="3"/>
            <a:r>
              <a:t>Textebene 4</a:t>
            </a:r>
          </a:p>
          <a:p>
            <a:pPr lvl="4"/>
            <a:r>
              <a:t>Textebene 5</a:t>
            </a:r>
          </a:p>
        </p:txBody>
      </p:sp>
      <p:sp>
        <p:nvSpPr>
          <p:cNvPr id="132"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139" name="Titeltext"/>
          <p:cNvSpPr txBox="1">
            <a:spLocks noGrp="1"/>
          </p:cNvSpPr>
          <p:nvPr>
            <p:ph type="title"/>
          </p:nvPr>
        </p:nvSpPr>
        <p:spPr>
          <a:xfrm>
            <a:off x="4833937" y="4536281"/>
            <a:ext cx="14716126" cy="4643438"/>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grpSp>
        <p:nvGrpSpPr>
          <p:cNvPr id="143" name="Gruppieren"/>
          <p:cNvGrpSpPr/>
          <p:nvPr/>
        </p:nvGrpSpPr>
        <p:grpSpPr>
          <a:xfrm>
            <a:off x="21134455" y="12755081"/>
            <a:ext cx="3196201" cy="961839"/>
            <a:chOff x="0" y="0"/>
            <a:chExt cx="3196199" cy="961838"/>
          </a:xfrm>
        </p:grpSpPr>
        <p:sp>
          <p:nvSpPr>
            <p:cNvPr id="140"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41" name="online-academy"/>
            <p:cNvSpPr txBox="1"/>
            <p:nvPr/>
          </p:nvSpPr>
          <p:spPr>
            <a:xfrm>
              <a:off x="13137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1600">
                  <a:solidFill>
                    <a:srgbClr val="E57031"/>
                  </a:solidFill>
                  <a:latin typeface="Comfortaa Bold"/>
                  <a:ea typeface="Comfortaa Bold"/>
                  <a:cs typeface="Comfortaa Bold"/>
                  <a:sym typeface="Comfortaa Bold"/>
                </a:defRPr>
              </a:lvl1pPr>
            </a:lstStyle>
            <a:p>
              <a:r>
                <a:t>online-academy</a:t>
              </a:r>
            </a:p>
          </p:txBody>
        </p:sp>
        <p:pic>
          <p:nvPicPr>
            <p:cNvPr id="142"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44" name="© Ralph Schmauder 2017 all rights reserved"/>
          <p:cNvSpPr txBox="1"/>
          <p:nvPr/>
        </p:nvSpPr>
        <p:spPr>
          <a:xfrm>
            <a:off x="157577" y="13056612"/>
            <a:ext cx="3693618" cy="358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t>© Ralph Schmauder 2017 all rights reserved</a:t>
            </a:r>
          </a:p>
        </p:txBody>
      </p:sp>
      <p:sp>
        <p:nvSpPr>
          <p:cNvPr id="145" name="Rechteck"/>
          <p:cNvSpPr/>
          <p:nvPr/>
        </p:nvSpPr>
        <p:spPr>
          <a:xfrm>
            <a:off x="1739" y="-8699"/>
            <a:ext cx="24380521" cy="2242603"/>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146" name="DIE MITARBEITER-LEISTUNGS-MATRIX"/>
          <p:cNvSpPr txBox="1"/>
          <p:nvPr/>
        </p:nvSpPr>
        <p:spPr>
          <a:xfrm>
            <a:off x="2937570" y="305358"/>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DIE MITARBEITER-LEISTUNGS-MATRIX</a:t>
            </a:r>
          </a:p>
        </p:txBody>
      </p:sp>
      <p:sp>
        <p:nvSpPr>
          <p:cNvPr id="147"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Abschnittsüberschrift">
    <p:spTree>
      <p:nvGrpSpPr>
        <p:cNvPr id="1" name=""/>
        <p:cNvGrpSpPr/>
        <p:nvPr/>
      </p:nvGrpSpPr>
      <p:grpSpPr>
        <a:xfrm>
          <a:off x="0" y="0"/>
          <a:ext cx="0" cy="0"/>
          <a:chOff x="0" y="0"/>
          <a:chExt cx="0" cy="0"/>
        </a:xfrm>
      </p:grpSpPr>
      <p:sp>
        <p:nvSpPr>
          <p:cNvPr id="154" name="© Ralph Schmauder 2017 all rights reserved"/>
          <p:cNvSpPr txBox="1"/>
          <p:nvPr/>
        </p:nvSpPr>
        <p:spPr>
          <a:xfrm>
            <a:off x="157577" y="13056612"/>
            <a:ext cx="3693618" cy="358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t>© Ralph Schmauder 2017 all rights reserved</a:t>
            </a:r>
          </a:p>
        </p:txBody>
      </p:sp>
      <p:sp>
        <p:nvSpPr>
          <p:cNvPr id="155" name="Foliennummer"/>
          <p:cNvSpPr txBox="1">
            <a:spLocks noGrp="1"/>
          </p:cNvSpPr>
          <p:nvPr>
            <p:ph type="sldNum" sz="quarter" idx="2"/>
          </p:nvPr>
        </p:nvSpPr>
        <p:spPr>
          <a:xfrm>
            <a:off x="19917052" y="12802235"/>
            <a:ext cx="504548" cy="551181"/>
          </a:xfrm>
          <a:prstGeom prst="rect">
            <a:avLst/>
          </a:prstGeom>
        </p:spPr>
        <p:txBody>
          <a:bodyPr lIns="91439" tIns="91439" rIns="91439" bIns="91439" anchor="ctr"/>
          <a:lstStyle>
            <a:lvl1pPr algn="r" defTabSz="914400">
              <a:defRPr sz="2400">
                <a:solidFill>
                  <a:srgbClr val="888888"/>
                </a:solidFill>
                <a:latin typeface="Calibri"/>
                <a:ea typeface="Calibri"/>
                <a:cs typeface="Calibri"/>
                <a:sym typeface="Calibri"/>
              </a:defRPr>
            </a:lvl1pPr>
          </a:lstStyle>
          <a:p>
            <a:fld id="{86CB4B4D-7CA3-9044-876B-883B54F8677D}" type="slidenum">
              <a:rPr/>
              <a:pPr/>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62" name="Linien"/>
          <p:cNvSpPr/>
          <p:nvPr/>
        </p:nvSpPr>
        <p:spPr>
          <a:xfrm>
            <a:off x="3047999" y="13103225"/>
            <a:ext cx="18288002" cy="0"/>
          </a:xfrm>
          <a:prstGeom prst="line">
            <a:avLst/>
          </a:prstGeom>
          <a:ln w="3175">
            <a:solidFill>
              <a:srgbClr val="A6A6A6"/>
            </a:solidFill>
          </a:ln>
        </p:spPr>
        <p:txBody>
          <a:bodyPr tIns="91439" bIns="91439"/>
          <a:lstStyle/>
          <a:p>
            <a:pPr algn="l" defTabSz="1828800">
              <a:defRPr sz="4400">
                <a:latin typeface="Calibri"/>
                <a:ea typeface="Calibri"/>
                <a:cs typeface="Calibri"/>
                <a:sym typeface="Calibri"/>
              </a:defRPr>
            </a:pPr>
            <a:endParaRPr/>
          </a:p>
        </p:txBody>
      </p:sp>
      <p:sp>
        <p:nvSpPr>
          <p:cNvPr id="163" name="betaConcept"/>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pic>
        <p:nvPicPr>
          <p:cNvPr id="164" name="pasted-image.png" descr="pasted-image.png"/>
          <p:cNvPicPr>
            <a:picLocks noChangeAspect="1"/>
          </p:cNvPicPr>
          <p:nvPr/>
        </p:nvPicPr>
        <p:blipFill>
          <a:blip r:embed="rId2" cstate="print"/>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sp>
        <p:nvSpPr>
          <p:cNvPr id="165" name="Foliennummer"/>
          <p:cNvSpPr txBox="1">
            <a:spLocks noGrp="1"/>
          </p:cNvSpPr>
          <p:nvPr>
            <p:ph type="sldNum" sz="quarter" idx="2"/>
          </p:nvPr>
        </p:nvSpPr>
        <p:spPr>
          <a:xfrm>
            <a:off x="20481925" y="13195300"/>
            <a:ext cx="453053" cy="487680"/>
          </a:xfrm>
          <a:prstGeom prst="rect">
            <a:avLst/>
          </a:prstGeom>
        </p:spPr>
        <p:txBody>
          <a:bodyPr lIns="91439" tIns="91439" rIns="91439" bIns="91439"/>
          <a:lstStyle>
            <a:lvl1pPr marL="685800" indent="-685800" defTabSz="1828800">
              <a:spcBef>
                <a:spcPts val="400"/>
              </a:spcBef>
              <a:defRPr sz="2000">
                <a:solidFill>
                  <a:srgbClr val="A6A6A6"/>
                </a:solidFill>
                <a:latin typeface="Calibri"/>
                <a:ea typeface="Calibri"/>
                <a:cs typeface="Calibri"/>
                <a:sym typeface="Calibri"/>
              </a:defRPr>
            </a:lvl1pPr>
          </a:lstStyle>
          <a:p>
            <a:fld id="{86CB4B4D-7CA3-9044-876B-883B54F8677D}" type="slidenum">
              <a:rPr/>
              <a:pPr/>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195" name="Titeltext"/>
          <p:cNvSpPr txBox="1">
            <a:spLocks noGrp="1"/>
          </p:cNvSpPr>
          <p:nvPr>
            <p:ph type="title"/>
          </p:nvPr>
        </p:nvSpPr>
        <p:spPr>
          <a:prstGeom prst="rect">
            <a:avLst/>
          </a:prstGeom>
        </p:spPr>
        <p:txBody>
          <a:bodyPr/>
          <a:lstStyle/>
          <a:p>
            <a:r>
              <a:t>Titeltext</a:t>
            </a:r>
          </a:p>
        </p:txBody>
      </p:sp>
      <p:sp>
        <p:nvSpPr>
          <p:cNvPr id="196"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01"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sp>
        <p:nvSpPr>
          <p:cNvPr id="208" name="Titeltext"/>
          <p:cNvSpPr txBox="1">
            <a:spLocks noGrp="1"/>
          </p:cNvSpPr>
          <p:nvPr>
            <p:ph type="title"/>
          </p:nvPr>
        </p:nvSpPr>
        <p:spPr>
          <a:xfrm>
            <a:off x="2476500" y="4262437"/>
            <a:ext cx="19431000" cy="2936876"/>
          </a:xfrm>
          <a:prstGeom prst="rect">
            <a:avLst/>
          </a:prstGeom>
        </p:spPr>
        <p:txBody>
          <a:bodyPr/>
          <a:lstStyle/>
          <a:p>
            <a:r>
              <a:t>Titeltext</a:t>
            </a:r>
          </a:p>
        </p:txBody>
      </p:sp>
      <p:sp>
        <p:nvSpPr>
          <p:cNvPr id="209" name="Textebene 1…"/>
          <p:cNvSpPr txBox="1">
            <a:spLocks noGrp="1"/>
          </p:cNvSpPr>
          <p:nvPr>
            <p:ph type="body" sz="quarter" idx="1"/>
          </p:nvPr>
        </p:nvSpPr>
        <p:spPr>
          <a:xfrm>
            <a:off x="4191000" y="7770812"/>
            <a:ext cx="16002000" cy="3508376"/>
          </a:xfrm>
          <a:prstGeom prst="rect">
            <a:avLst/>
          </a:prstGeom>
        </p:spPr>
        <p:txBody>
          <a:bodyPr/>
          <a:lstStyle>
            <a:lvl1pPr marL="0" indent="0" algn="ctr"/>
            <a:lvl2pPr marL="0" indent="457200" algn="ctr"/>
            <a:lvl3pPr marL="0" indent="914400" algn="ctr"/>
            <a:lvl4pPr marL="0" indent="1371600" algn="ctr"/>
            <a:lvl5pPr marL="0" indent="1828800" algn="ctr"/>
          </a:lstStyle>
          <a:p>
            <a:r>
              <a:t>Textebene 1</a:t>
            </a:r>
          </a:p>
          <a:p>
            <a:pPr lvl="1"/>
            <a:r>
              <a:t>Textebene 2</a:t>
            </a:r>
          </a:p>
          <a:p>
            <a:pPr lvl="2"/>
            <a:r>
              <a:t>Textebene 3</a:t>
            </a:r>
          </a:p>
          <a:p>
            <a:pPr lvl="3"/>
            <a:r>
              <a:t>Textebene 4</a:t>
            </a:r>
          </a:p>
          <a:p>
            <a:pPr lvl="4"/>
            <a:r>
              <a:t>Textebene 5</a:t>
            </a:r>
          </a:p>
        </p:txBody>
      </p:sp>
      <p:sp>
        <p:nvSpPr>
          <p:cNvPr id="210" name="© Ralph Schmauder 2017 all rights reserved"/>
          <p:cNvSpPr txBox="1"/>
          <p:nvPr/>
        </p:nvSpPr>
        <p:spPr>
          <a:xfrm>
            <a:off x="858928" y="13291101"/>
            <a:ext cx="3179254" cy="311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6972" tIns="66972" rIns="66972" bIns="66972" anchor="ctr">
            <a:spAutoFit/>
          </a:bodyPr>
          <a:lstStyle>
            <a:lvl1pPr algn="l">
              <a:buClr>
                <a:srgbClr val="000000"/>
              </a:buClr>
              <a:defRPr sz="1200"/>
            </a:lvl1pPr>
          </a:lstStyle>
          <a:p>
            <a:r>
              <a:t>© Ralph Schmauder 2017 all rights reserved</a:t>
            </a:r>
          </a:p>
        </p:txBody>
      </p:sp>
      <p:sp>
        <p:nvSpPr>
          <p:cNvPr id="211"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el und Inhalt Kopie">
    <p:spTree>
      <p:nvGrpSpPr>
        <p:cNvPr id="1" name=""/>
        <p:cNvGrpSpPr/>
        <p:nvPr/>
      </p:nvGrpSpPr>
      <p:grpSpPr>
        <a:xfrm>
          <a:off x="0" y="0"/>
          <a:ext cx="0" cy="0"/>
          <a:chOff x="0" y="0"/>
          <a:chExt cx="0" cy="0"/>
        </a:xfrm>
      </p:grpSpPr>
      <p:grpSp>
        <p:nvGrpSpPr>
          <p:cNvPr id="223" name="Gruppieren"/>
          <p:cNvGrpSpPr/>
          <p:nvPr/>
        </p:nvGrpSpPr>
        <p:grpSpPr>
          <a:xfrm>
            <a:off x="761999" y="-177684"/>
            <a:ext cx="22860001" cy="13780532"/>
            <a:chOff x="-238975" y="0"/>
            <a:chExt cx="22860000" cy="13780530"/>
          </a:xfrm>
        </p:grpSpPr>
        <p:sp>
          <p:nvSpPr>
            <p:cNvPr id="218" name="betaConcept"/>
            <p:cNvSpPr txBox="1"/>
            <p:nvPr/>
          </p:nvSpPr>
          <p:spPr>
            <a:xfrm>
              <a:off x="252201" y="0"/>
              <a:ext cx="6286367" cy="19106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0" tIns="127000" rIns="127000" bIns="127000" numCol="1" anchor="ctr">
              <a:noAutofit/>
            </a:bodyPr>
            <a:lstStyle>
              <a:lvl1pPr defTabSz="1460500">
                <a:defRPr sz="6000" spc="-659">
                  <a:solidFill>
                    <a:srgbClr val="E57031"/>
                  </a:solidFill>
                  <a:latin typeface="Comfortaa Bold"/>
                  <a:ea typeface="Comfortaa Bold"/>
                  <a:cs typeface="Comfortaa Bold"/>
                  <a:sym typeface="Comfortaa Bold"/>
                </a:defRPr>
              </a:lvl1pPr>
            </a:lstStyle>
            <a:p>
              <a:r>
                <a:t>betaConcept</a:t>
              </a:r>
            </a:p>
          </p:txBody>
        </p:sp>
        <p:pic>
          <p:nvPicPr>
            <p:cNvPr id="219" name="pasted-image.png" descr="pasted-image.png"/>
            <p:cNvPicPr>
              <a:picLocks noChangeAspect="1"/>
            </p:cNvPicPr>
            <p:nvPr/>
          </p:nvPicPr>
          <p:blipFill>
            <a:blip r:embed="rId2" cstate="print"/>
            <a:srcRect l="1915" t="5882" r="73627" b="11769"/>
            <a:stretch>
              <a:fillRect/>
            </a:stretch>
          </p:blipFill>
          <p:spPr>
            <a:xfrm>
              <a:off x="0" y="403660"/>
              <a:ext cx="1109266" cy="1102917"/>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39" y="0"/>
                    <a:pt x="8878" y="671"/>
                    <a:pt x="8246" y="1578"/>
                  </a:cubicBezTo>
                  <a:cubicBezTo>
                    <a:pt x="7614" y="2485"/>
                    <a:pt x="7013" y="3626"/>
                    <a:pt x="6747" y="4570"/>
                  </a:cubicBezTo>
                  <a:cubicBezTo>
                    <a:pt x="6678" y="4813"/>
                    <a:pt x="6654" y="4934"/>
                    <a:pt x="6863" y="4998"/>
                  </a:cubicBezTo>
                  <a:cubicBezTo>
                    <a:pt x="7071" y="5061"/>
                    <a:pt x="7513" y="5068"/>
                    <a:pt x="8377" y="5068"/>
                  </a:cubicBezTo>
                  <a:lnTo>
                    <a:pt x="10139" y="5068"/>
                  </a:lnTo>
                  <a:lnTo>
                    <a:pt x="10139" y="2534"/>
                  </a:lnTo>
                  <a:cubicBezTo>
                    <a:pt x="10139" y="1052"/>
                    <a:pt x="10054" y="0"/>
                    <a:pt x="9931" y="0"/>
                  </a:cubicBezTo>
                  <a:close/>
                  <a:moveTo>
                    <a:pt x="11669" y="0"/>
                  </a:moveTo>
                  <a:cubicBezTo>
                    <a:pt x="11608" y="0"/>
                    <a:pt x="11560" y="259"/>
                    <a:pt x="11523" y="707"/>
                  </a:cubicBezTo>
                  <a:cubicBezTo>
                    <a:pt x="11485" y="1156"/>
                    <a:pt x="11461" y="1793"/>
                    <a:pt x="11461" y="2534"/>
                  </a:cubicBezTo>
                  <a:lnTo>
                    <a:pt x="11461" y="5068"/>
                  </a:lnTo>
                  <a:lnTo>
                    <a:pt x="13223" y="5068"/>
                  </a:lnTo>
                  <a:cubicBezTo>
                    <a:pt x="15266" y="5068"/>
                    <a:pt x="15231" y="5171"/>
                    <a:pt x="14065" y="2720"/>
                  </a:cubicBezTo>
                  <a:cubicBezTo>
                    <a:pt x="13768" y="2096"/>
                    <a:pt x="13298" y="1418"/>
                    <a:pt x="12836" y="894"/>
                  </a:cubicBezTo>
                  <a:cubicBezTo>
                    <a:pt x="12606" y="632"/>
                    <a:pt x="12382" y="406"/>
                    <a:pt x="12179" y="249"/>
                  </a:cubicBezTo>
                  <a:cubicBezTo>
                    <a:pt x="11977" y="91"/>
                    <a:pt x="11796" y="0"/>
                    <a:pt x="11669" y="0"/>
                  </a:cubicBezTo>
                  <a:close/>
                  <a:moveTo>
                    <a:pt x="7960" y="249"/>
                  </a:moveTo>
                  <a:lnTo>
                    <a:pt x="7311" y="435"/>
                  </a:lnTo>
                  <a:cubicBezTo>
                    <a:pt x="6602" y="640"/>
                    <a:pt x="5761" y="1055"/>
                    <a:pt x="4954" y="1578"/>
                  </a:cubicBezTo>
                  <a:cubicBezTo>
                    <a:pt x="4146" y="2100"/>
                    <a:pt x="3373" y="2732"/>
                    <a:pt x="2798" y="3358"/>
                  </a:cubicBezTo>
                  <a:cubicBezTo>
                    <a:pt x="2140" y="4072"/>
                    <a:pt x="1592" y="4751"/>
                    <a:pt x="1592" y="4866"/>
                  </a:cubicBezTo>
                  <a:cubicBezTo>
                    <a:pt x="1592" y="4980"/>
                    <a:pt x="2468" y="5068"/>
                    <a:pt x="3539" y="5068"/>
                  </a:cubicBezTo>
                  <a:lnTo>
                    <a:pt x="5479" y="5068"/>
                  </a:lnTo>
                  <a:lnTo>
                    <a:pt x="6067" y="3459"/>
                  </a:lnTo>
                  <a:cubicBezTo>
                    <a:pt x="6388" y="2572"/>
                    <a:pt x="6951" y="1489"/>
                    <a:pt x="7311" y="1049"/>
                  </a:cubicBezTo>
                  <a:lnTo>
                    <a:pt x="7960" y="249"/>
                  </a:lnTo>
                  <a:close/>
                  <a:moveTo>
                    <a:pt x="13640" y="249"/>
                  </a:moveTo>
                  <a:lnTo>
                    <a:pt x="14289" y="1049"/>
                  </a:lnTo>
                  <a:cubicBezTo>
                    <a:pt x="14649" y="1489"/>
                    <a:pt x="15212" y="2572"/>
                    <a:pt x="15533" y="3459"/>
                  </a:cubicBezTo>
                  <a:lnTo>
                    <a:pt x="16121" y="5068"/>
                  </a:lnTo>
                  <a:lnTo>
                    <a:pt x="18061" y="5068"/>
                  </a:lnTo>
                  <a:cubicBezTo>
                    <a:pt x="18596" y="5068"/>
                    <a:pt x="19084" y="5043"/>
                    <a:pt x="19436" y="5006"/>
                  </a:cubicBezTo>
                  <a:cubicBezTo>
                    <a:pt x="19789" y="4968"/>
                    <a:pt x="20008" y="4923"/>
                    <a:pt x="20008" y="4866"/>
                  </a:cubicBezTo>
                  <a:cubicBezTo>
                    <a:pt x="20008" y="4751"/>
                    <a:pt x="19460" y="4072"/>
                    <a:pt x="18802" y="3358"/>
                  </a:cubicBezTo>
                  <a:cubicBezTo>
                    <a:pt x="18227" y="2732"/>
                    <a:pt x="17454" y="2100"/>
                    <a:pt x="16646" y="1578"/>
                  </a:cubicBezTo>
                  <a:cubicBezTo>
                    <a:pt x="15839" y="1055"/>
                    <a:pt x="14998" y="640"/>
                    <a:pt x="14289" y="435"/>
                  </a:cubicBezTo>
                  <a:lnTo>
                    <a:pt x="13640" y="249"/>
                  </a:lnTo>
                  <a:close/>
                  <a:moveTo>
                    <a:pt x="920" y="6171"/>
                  </a:moveTo>
                  <a:lnTo>
                    <a:pt x="572" y="6988"/>
                  </a:lnTo>
                  <a:cubicBezTo>
                    <a:pt x="386" y="7435"/>
                    <a:pt x="190" y="8325"/>
                    <a:pt x="124" y="8970"/>
                  </a:cubicBezTo>
                  <a:lnTo>
                    <a:pt x="0" y="10135"/>
                  </a:lnTo>
                  <a:lnTo>
                    <a:pt x="2442" y="10135"/>
                  </a:lnTo>
                  <a:lnTo>
                    <a:pt x="4884" y="10135"/>
                  </a:lnTo>
                  <a:lnTo>
                    <a:pt x="4892" y="9094"/>
                  </a:lnTo>
                  <a:cubicBezTo>
                    <a:pt x="4897" y="8518"/>
                    <a:pt x="4986" y="7627"/>
                    <a:pt x="5085" y="7112"/>
                  </a:cubicBezTo>
                  <a:lnTo>
                    <a:pt x="5263" y="6171"/>
                  </a:lnTo>
                  <a:lnTo>
                    <a:pt x="3091" y="6171"/>
                  </a:lnTo>
                  <a:lnTo>
                    <a:pt x="920" y="6171"/>
                  </a:lnTo>
                  <a:close/>
                  <a:moveTo>
                    <a:pt x="8292" y="6171"/>
                  </a:moveTo>
                  <a:cubicBezTo>
                    <a:pt x="7275" y="6171"/>
                    <a:pt x="6392" y="6255"/>
                    <a:pt x="6329" y="6358"/>
                  </a:cubicBezTo>
                  <a:cubicBezTo>
                    <a:pt x="6266" y="6461"/>
                    <a:pt x="6149" y="7351"/>
                    <a:pt x="6067" y="8340"/>
                  </a:cubicBezTo>
                  <a:lnTo>
                    <a:pt x="5920" y="10135"/>
                  </a:lnTo>
                  <a:lnTo>
                    <a:pt x="8029" y="10135"/>
                  </a:lnTo>
                  <a:lnTo>
                    <a:pt x="10139" y="10135"/>
                  </a:lnTo>
                  <a:lnTo>
                    <a:pt x="10139" y="8153"/>
                  </a:lnTo>
                  <a:lnTo>
                    <a:pt x="10139" y="6171"/>
                  </a:lnTo>
                  <a:lnTo>
                    <a:pt x="8292" y="6171"/>
                  </a:lnTo>
                  <a:close/>
                  <a:moveTo>
                    <a:pt x="11461" y="6171"/>
                  </a:moveTo>
                  <a:lnTo>
                    <a:pt x="11461" y="8153"/>
                  </a:lnTo>
                  <a:lnTo>
                    <a:pt x="11461" y="10135"/>
                  </a:lnTo>
                  <a:lnTo>
                    <a:pt x="13571" y="10135"/>
                  </a:lnTo>
                  <a:lnTo>
                    <a:pt x="15680" y="10135"/>
                  </a:lnTo>
                  <a:lnTo>
                    <a:pt x="15533" y="8340"/>
                  </a:lnTo>
                  <a:cubicBezTo>
                    <a:pt x="15451" y="7351"/>
                    <a:pt x="15334" y="6461"/>
                    <a:pt x="15271" y="6358"/>
                  </a:cubicBezTo>
                  <a:cubicBezTo>
                    <a:pt x="15208" y="6255"/>
                    <a:pt x="14325" y="6171"/>
                    <a:pt x="13308" y="6171"/>
                  </a:cubicBezTo>
                  <a:lnTo>
                    <a:pt x="11461" y="6171"/>
                  </a:lnTo>
                  <a:close/>
                  <a:moveTo>
                    <a:pt x="16337" y="6171"/>
                  </a:moveTo>
                  <a:lnTo>
                    <a:pt x="16515" y="7112"/>
                  </a:lnTo>
                  <a:cubicBezTo>
                    <a:pt x="16614" y="7627"/>
                    <a:pt x="16703" y="8518"/>
                    <a:pt x="16708" y="9094"/>
                  </a:cubicBezTo>
                  <a:lnTo>
                    <a:pt x="16716" y="10135"/>
                  </a:lnTo>
                  <a:lnTo>
                    <a:pt x="19158" y="10135"/>
                  </a:lnTo>
                  <a:lnTo>
                    <a:pt x="21600" y="10135"/>
                  </a:lnTo>
                  <a:lnTo>
                    <a:pt x="21476" y="8970"/>
                  </a:lnTo>
                  <a:cubicBezTo>
                    <a:pt x="21410" y="8325"/>
                    <a:pt x="21214" y="7435"/>
                    <a:pt x="21028" y="6988"/>
                  </a:cubicBezTo>
                  <a:lnTo>
                    <a:pt x="20680" y="6171"/>
                  </a:lnTo>
                  <a:lnTo>
                    <a:pt x="18509" y="6171"/>
                  </a:lnTo>
                  <a:lnTo>
                    <a:pt x="16337" y="6171"/>
                  </a:lnTo>
                  <a:close/>
                  <a:moveTo>
                    <a:pt x="0" y="11465"/>
                  </a:moveTo>
                  <a:lnTo>
                    <a:pt x="124" y="12630"/>
                  </a:lnTo>
                  <a:cubicBezTo>
                    <a:pt x="190" y="13275"/>
                    <a:pt x="386" y="14173"/>
                    <a:pt x="572" y="14620"/>
                  </a:cubicBezTo>
                  <a:lnTo>
                    <a:pt x="920" y="15429"/>
                  </a:lnTo>
                  <a:lnTo>
                    <a:pt x="3091" y="15429"/>
                  </a:lnTo>
                  <a:lnTo>
                    <a:pt x="5263" y="15429"/>
                  </a:lnTo>
                  <a:lnTo>
                    <a:pt x="5085" y="14496"/>
                  </a:lnTo>
                  <a:cubicBezTo>
                    <a:pt x="4986" y="13981"/>
                    <a:pt x="4897" y="13082"/>
                    <a:pt x="4892" y="12506"/>
                  </a:cubicBezTo>
                  <a:lnTo>
                    <a:pt x="4884" y="11465"/>
                  </a:lnTo>
                  <a:lnTo>
                    <a:pt x="2442" y="11465"/>
                  </a:lnTo>
                  <a:lnTo>
                    <a:pt x="0" y="11465"/>
                  </a:lnTo>
                  <a:close/>
                  <a:moveTo>
                    <a:pt x="5920" y="11465"/>
                  </a:moveTo>
                  <a:lnTo>
                    <a:pt x="6067" y="13260"/>
                  </a:lnTo>
                  <a:cubicBezTo>
                    <a:pt x="6149" y="14249"/>
                    <a:pt x="6266" y="15139"/>
                    <a:pt x="6329" y="15242"/>
                  </a:cubicBezTo>
                  <a:cubicBezTo>
                    <a:pt x="6361" y="15293"/>
                    <a:pt x="6591" y="15340"/>
                    <a:pt x="6948" y="15374"/>
                  </a:cubicBezTo>
                  <a:cubicBezTo>
                    <a:pt x="7304" y="15408"/>
                    <a:pt x="7784" y="15429"/>
                    <a:pt x="8292" y="15429"/>
                  </a:cubicBezTo>
                  <a:lnTo>
                    <a:pt x="10139" y="15429"/>
                  </a:lnTo>
                  <a:lnTo>
                    <a:pt x="10139" y="13447"/>
                  </a:lnTo>
                  <a:lnTo>
                    <a:pt x="10139" y="11465"/>
                  </a:lnTo>
                  <a:lnTo>
                    <a:pt x="8029" y="11465"/>
                  </a:lnTo>
                  <a:lnTo>
                    <a:pt x="5920" y="11465"/>
                  </a:lnTo>
                  <a:close/>
                  <a:moveTo>
                    <a:pt x="11461" y="11465"/>
                  </a:moveTo>
                  <a:lnTo>
                    <a:pt x="11461" y="13447"/>
                  </a:lnTo>
                  <a:lnTo>
                    <a:pt x="11461" y="15429"/>
                  </a:lnTo>
                  <a:lnTo>
                    <a:pt x="13308" y="15429"/>
                  </a:lnTo>
                  <a:cubicBezTo>
                    <a:pt x="14325" y="15429"/>
                    <a:pt x="15208" y="15345"/>
                    <a:pt x="15271" y="15242"/>
                  </a:cubicBezTo>
                  <a:cubicBezTo>
                    <a:pt x="15334" y="15139"/>
                    <a:pt x="15451" y="14249"/>
                    <a:pt x="15533" y="13260"/>
                  </a:cubicBezTo>
                  <a:lnTo>
                    <a:pt x="15680" y="11465"/>
                  </a:lnTo>
                  <a:lnTo>
                    <a:pt x="13571" y="11465"/>
                  </a:lnTo>
                  <a:lnTo>
                    <a:pt x="11461" y="11465"/>
                  </a:lnTo>
                  <a:close/>
                  <a:moveTo>
                    <a:pt x="16716" y="11465"/>
                  </a:moveTo>
                  <a:lnTo>
                    <a:pt x="16708" y="12506"/>
                  </a:lnTo>
                  <a:cubicBezTo>
                    <a:pt x="16703" y="13082"/>
                    <a:pt x="16614" y="13981"/>
                    <a:pt x="16515" y="14496"/>
                  </a:cubicBezTo>
                  <a:lnTo>
                    <a:pt x="16337" y="15429"/>
                  </a:lnTo>
                  <a:lnTo>
                    <a:pt x="18509" y="15429"/>
                  </a:lnTo>
                  <a:lnTo>
                    <a:pt x="20680" y="15429"/>
                  </a:lnTo>
                  <a:lnTo>
                    <a:pt x="21028" y="14620"/>
                  </a:lnTo>
                  <a:cubicBezTo>
                    <a:pt x="21214" y="14173"/>
                    <a:pt x="21410" y="13275"/>
                    <a:pt x="21476" y="12630"/>
                  </a:cubicBezTo>
                  <a:lnTo>
                    <a:pt x="21600" y="11465"/>
                  </a:lnTo>
                  <a:lnTo>
                    <a:pt x="19158" y="11465"/>
                  </a:lnTo>
                  <a:lnTo>
                    <a:pt x="16716" y="11465"/>
                  </a:lnTo>
                  <a:close/>
                  <a:moveTo>
                    <a:pt x="3539" y="16532"/>
                  </a:moveTo>
                  <a:cubicBezTo>
                    <a:pt x="2468" y="16532"/>
                    <a:pt x="1592" y="16620"/>
                    <a:pt x="1592" y="16734"/>
                  </a:cubicBezTo>
                  <a:cubicBezTo>
                    <a:pt x="1592" y="16849"/>
                    <a:pt x="2140" y="17535"/>
                    <a:pt x="2798" y="18250"/>
                  </a:cubicBezTo>
                  <a:cubicBezTo>
                    <a:pt x="3639" y="19164"/>
                    <a:pt x="4940" y="20111"/>
                    <a:pt x="6128" y="20706"/>
                  </a:cubicBezTo>
                  <a:cubicBezTo>
                    <a:pt x="6130" y="20707"/>
                    <a:pt x="6134" y="20705"/>
                    <a:pt x="6136" y="20706"/>
                  </a:cubicBezTo>
                  <a:cubicBezTo>
                    <a:pt x="6530" y="20903"/>
                    <a:pt x="6911" y="21060"/>
                    <a:pt x="7257" y="21165"/>
                  </a:cubicBezTo>
                  <a:cubicBezTo>
                    <a:pt x="7576" y="21262"/>
                    <a:pt x="7875" y="21349"/>
                    <a:pt x="7914" y="21359"/>
                  </a:cubicBezTo>
                  <a:cubicBezTo>
                    <a:pt x="7952" y="21369"/>
                    <a:pt x="7677" y="21013"/>
                    <a:pt x="7311" y="20566"/>
                  </a:cubicBezTo>
                  <a:cubicBezTo>
                    <a:pt x="6944" y="20119"/>
                    <a:pt x="6388" y="19028"/>
                    <a:pt x="6067" y="18141"/>
                  </a:cubicBezTo>
                  <a:lnTo>
                    <a:pt x="5479" y="16532"/>
                  </a:lnTo>
                  <a:lnTo>
                    <a:pt x="3539" y="16532"/>
                  </a:lnTo>
                  <a:close/>
                  <a:moveTo>
                    <a:pt x="8377" y="16532"/>
                  </a:moveTo>
                  <a:cubicBezTo>
                    <a:pt x="6648" y="16532"/>
                    <a:pt x="6610" y="16545"/>
                    <a:pt x="6747" y="17030"/>
                  </a:cubicBezTo>
                  <a:cubicBezTo>
                    <a:pt x="6921" y="17648"/>
                    <a:pt x="7300" y="18465"/>
                    <a:pt x="7720" y="19206"/>
                  </a:cubicBezTo>
                  <a:cubicBezTo>
                    <a:pt x="8140" y="19947"/>
                    <a:pt x="8599" y="20606"/>
                    <a:pt x="8949" y="20916"/>
                  </a:cubicBezTo>
                  <a:cubicBezTo>
                    <a:pt x="9373" y="21290"/>
                    <a:pt x="9814" y="21600"/>
                    <a:pt x="9931" y="21600"/>
                  </a:cubicBezTo>
                  <a:cubicBezTo>
                    <a:pt x="10054" y="21600"/>
                    <a:pt x="10139" y="20548"/>
                    <a:pt x="10139" y="19066"/>
                  </a:cubicBezTo>
                  <a:lnTo>
                    <a:pt x="10139" y="16532"/>
                  </a:lnTo>
                  <a:lnTo>
                    <a:pt x="8377" y="16532"/>
                  </a:lnTo>
                  <a:close/>
                  <a:moveTo>
                    <a:pt x="11461" y="16532"/>
                  </a:moveTo>
                  <a:lnTo>
                    <a:pt x="11461" y="19066"/>
                  </a:lnTo>
                  <a:cubicBezTo>
                    <a:pt x="11461" y="20548"/>
                    <a:pt x="11546" y="21600"/>
                    <a:pt x="11669" y="21600"/>
                  </a:cubicBezTo>
                  <a:cubicBezTo>
                    <a:pt x="11796" y="21600"/>
                    <a:pt x="11977" y="21509"/>
                    <a:pt x="12179" y="21351"/>
                  </a:cubicBezTo>
                  <a:cubicBezTo>
                    <a:pt x="12382" y="21194"/>
                    <a:pt x="12606" y="20968"/>
                    <a:pt x="12836" y="20706"/>
                  </a:cubicBezTo>
                  <a:cubicBezTo>
                    <a:pt x="13298" y="20182"/>
                    <a:pt x="13768" y="19504"/>
                    <a:pt x="14065" y="18880"/>
                  </a:cubicBezTo>
                  <a:cubicBezTo>
                    <a:pt x="15231" y="16429"/>
                    <a:pt x="15266" y="16532"/>
                    <a:pt x="13223" y="16532"/>
                  </a:cubicBezTo>
                  <a:lnTo>
                    <a:pt x="11461" y="16532"/>
                  </a:lnTo>
                  <a:close/>
                  <a:moveTo>
                    <a:pt x="16121" y="16532"/>
                  </a:moveTo>
                  <a:lnTo>
                    <a:pt x="15533" y="18141"/>
                  </a:lnTo>
                  <a:cubicBezTo>
                    <a:pt x="15212" y="19028"/>
                    <a:pt x="14649" y="20111"/>
                    <a:pt x="14289" y="20551"/>
                  </a:cubicBezTo>
                  <a:lnTo>
                    <a:pt x="13640" y="21351"/>
                  </a:lnTo>
                  <a:lnTo>
                    <a:pt x="14289" y="21165"/>
                  </a:lnTo>
                  <a:cubicBezTo>
                    <a:pt x="14998" y="20960"/>
                    <a:pt x="15839" y="20545"/>
                    <a:pt x="16646" y="20022"/>
                  </a:cubicBezTo>
                  <a:cubicBezTo>
                    <a:pt x="17454" y="19500"/>
                    <a:pt x="18227" y="18875"/>
                    <a:pt x="18802" y="18250"/>
                  </a:cubicBezTo>
                  <a:cubicBezTo>
                    <a:pt x="19460" y="17535"/>
                    <a:pt x="20008" y="16849"/>
                    <a:pt x="20008" y="16734"/>
                  </a:cubicBezTo>
                  <a:cubicBezTo>
                    <a:pt x="20008" y="16620"/>
                    <a:pt x="19132" y="16532"/>
                    <a:pt x="18061" y="16532"/>
                  </a:cubicBezTo>
                  <a:lnTo>
                    <a:pt x="16121" y="16532"/>
                  </a:lnTo>
                  <a:close/>
                </a:path>
              </a:pathLst>
            </a:custGeom>
            <a:ln w="12700" cap="flat">
              <a:noFill/>
              <a:miter lim="400000"/>
            </a:ln>
            <a:effectLst/>
          </p:spPr>
        </p:pic>
        <p:pic>
          <p:nvPicPr>
            <p:cNvPr id="220" name="pasted-image.pdf" descr="pasted-image.pdf"/>
            <p:cNvPicPr>
              <a:picLocks noChangeAspect="1"/>
            </p:cNvPicPr>
            <p:nvPr/>
          </p:nvPicPr>
          <p:blipFill>
            <a:blip r:embed="rId3" cstate="print"/>
            <a:stretch>
              <a:fillRect/>
            </a:stretch>
          </p:blipFill>
          <p:spPr>
            <a:xfrm>
              <a:off x="19071375" y="288566"/>
              <a:ext cx="3110939" cy="1280976"/>
            </a:xfrm>
            <a:prstGeom prst="rect">
              <a:avLst/>
            </a:prstGeom>
            <a:ln w="12700" cap="flat">
              <a:noFill/>
              <a:miter lim="400000"/>
            </a:ln>
            <a:effectLst/>
          </p:spPr>
        </p:pic>
        <p:sp>
          <p:nvSpPr>
            <p:cNvPr id="221" name="Rechteck"/>
            <p:cNvSpPr/>
            <p:nvPr/>
          </p:nvSpPr>
          <p:spPr>
            <a:xfrm>
              <a:off x="-238976" y="1701890"/>
              <a:ext cx="22860001" cy="126622"/>
            </a:xfrm>
            <a:prstGeom prst="rect">
              <a:avLst/>
            </a:prstGeom>
            <a:solidFill>
              <a:srgbClr val="F1601F"/>
            </a:solidFill>
            <a:ln w="12700" cap="flat">
              <a:noFill/>
              <a:miter lim="400000"/>
            </a:ln>
            <a:effectLst/>
          </p:spPr>
          <p:txBody>
            <a:bodyPr wrap="square" lIns="114300" tIns="114300" rIns="114300" bIns="114300" numCol="1" anchor="t">
              <a:noAutofit/>
            </a:bodyPr>
            <a:lstStyle/>
            <a:p>
              <a:pPr algn="l" defTabSz="2286000">
                <a:defRPr sz="6000">
                  <a:solidFill>
                    <a:srgbClr val="FFFFFF"/>
                  </a:solidFill>
                  <a:latin typeface="Times New Roman"/>
                  <a:ea typeface="Times New Roman"/>
                  <a:cs typeface="Times New Roman"/>
                  <a:sym typeface="Times New Roman"/>
                </a:defRPr>
              </a:pPr>
              <a:endParaRPr/>
            </a:p>
          </p:txBody>
        </p:sp>
        <p:sp>
          <p:nvSpPr>
            <p:cNvPr id="222" name="© Ralph Schmauder 2017 all rights reserved"/>
            <p:cNvSpPr txBox="1"/>
            <p:nvPr/>
          </p:nvSpPr>
          <p:spPr>
            <a:xfrm>
              <a:off x="-142047" y="13468785"/>
              <a:ext cx="3179254" cy="3117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6972" tIns="66972" rIns="66972" bIns="66972" numCol="1" anchor="ctr">
              <a:spAutoFit/>
            </a:bodyPr>
            <a:lstStyle>
              <a:lvl1pPr algn="l">
                <a:buClr>
                  <a:srgbClr val="000000"/>
                </a:buClr>
                <a:defRPr sz="1200"/>
              </a:lvl1pPr>
            </a:lstStyle>
            <a:p>
              <a:r>
                <a:t>© Ralph Schmauder 2017 all rights reserved</a:t>
              </a:r>
            </a:p>
          </p:txBody>
        </p:sp>
      </p:grpSp>
      <p:sp>
        <p:nvSpPr>
          <p:cNvPr id="224"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240"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41" name="© Ralph Schmauder 2017 all rights reserved"/>
          <p:cNvSpPr txBox="1"/>
          <p:nvPr/>
        </p:nvSpPr>
        <p:spPr>
          <a:xfrm>
            <a:off x="858928" y="13291101"/>
            <a:ext cx="3179254" cy="311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6972" tIns="66972" rIns="66972" bIns="66972" anchor="ctr">
            <a:spAutoFit/>
          </a:bodyPr>
          <a:lstStyle>
            <a:lvl1pPr algn="l">
              <a:buClr>
                <a:srgbClr val="000000"/>
              </a:buClr>
              <a:defRPr sz="1200"/>
            </a:lvl1pPr>
          </a:lstStyle>
          <a:p>
            <a:r>
              <a:t>© Ralph Schmauder 2017 all rights reserved</a:t>
            </a:r>
          </a:p>
        </p:txBody>
      </p:sp>
      <p:sp>
        <p:nvSpPr>
          <p:cNvPr id="242"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252" name="Gruppieren"/>
          <p:cNvGrpSpPr/>
          <p:nvPr/>
        </p:nvGrpSpPr>
        <p:grpSpPr>
          <a:xfrm>
            <a:off x="21134455" y="12755081"/>
            <a:ext cx="3176181" cy="961839"/>
            <a:chOff x="0" y="0"/>
            <a:chExt cx="3176180" cy="961838"/>
          </a:xfrm>
        </p:grpSpPr>
        <p:sp>
          <p:nvSpPr>
            <p:cNvPr id="249"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50"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51"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53" name="© Ralph Schmauder 2018 all rights reserved"/>
          <p:cNvSpPr txBox="1"/>
          <p:nvPr/>
        </p:nvSpPr>
        <p:spPr>
          <a:xfrm>
            <a:off x="106777" y="13234412"/>
            <a:ext cx="3693618" cy="358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t>© Ralph Schmauder 2018 all rights reserved</a:t>
            </a:r>
          </a:p>
        </p:txBody>
      </p:sp>
      <p:sp>
        <p:nvSpPr>
          <p:cNvPr id="254" name="powered by"/>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255" name="Rechteck"/>
          <p:cNvSpPr/>
          <p:nvPr/>
        </p:nvSpPr>
        <p:spPr>
          <a:xfrm>
            <a:off x="0" y="1473131"/>
            <a:ext cx="24384001" cy="99867"/>
          </a:xfrm>
          <a:prstGeom prst="rect">
            <a:avLst/>
          </a:prstGeom>
          <a:solidFill>
            <a:srgbClr val="F1601F"/>
          </a:solidFill>
          <a:ln w="12700">
            <a:miter lim="400000"/>
          </a:ln>
        </p:spPr>
        <p:txBody>
          <a:bodyPr lIns="45719" rIns="45719"/>
          <a:lstStyle/>
          <a:p>
            <a:pPr algn="l" defTabSz="914400">
              <a:defRPr sz="2400">
                <a:solidFill>
                  <a:srgbClr val="FFFFFF"/>
                </a:solidFill>
                <a:latin typeface="Times New Roman"/>
                <a:ea typeface="Times New Roman"/>
                <a:cs typeface="Times New Roman"/>
                <a:sym typeface="Times New Roman"/>
              </a:defRPr>
            </a:pPr>
            <a:endParaRPr/>
          </a:p>
        </p:txBody>
      </p:sp>
      <p:grpSp>
        <p:nvGrpSpPr>
          <p:cNvPr id="258" name="Gruppieren"/>
          <p:cNvGrpSpPr/>
          <p:nvPr/>
        </p:nvGrpSpPr>
        <p:grpSpPr>
          <a:xfrm>
            <a:off x="548478" y="132101"/>
            <a:ext cx="4349290" cy="1084261"/>
            <a:chOff x="24566" y="-24"/>
            <a:chExt cx="4349289" cy="1084260"/>
          </a:xfrm>
        </p:grpSpPr>
        <p:sp>
          <p:nvSpPr>
            <p:cNvPr id="256" name="betaConcept"/>
            <p:cNvSpPr txBox="1"/>
            <p:nvPr/>
          </p:nvSpPr>
          <p:spPr>
            <a:xfrm>
              <a:off x="806422" y="-25"/>
              <a:ext cx="3567434" cy="10842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l" defTabSz="584200">
                <a:defRPr sz="3900" spc="-428">
                  <a:solidFill>
                    <a:srgbClr val="E57031"/>
                  </a:solidFill>
                  <a:latin typeface="Comfortaa Bold"/>
                  <a:ea typeface="Comfortaa Bold"/>
                  <a:cs typeface="Comfortaa Bold"/>
                  <a:sym typeface="Comfortaa Bold"/>
                </a:defRPr>
              </a:lvl1pPr>
            </a:lstStyle>
            <a:p>
              <a:r>
                <a:t>betaConcept</a:t>
              </a:r>
            </a:p>
          </p:txBody>
        </p:sp>
        <p:pic>
          <p:nvPicPr>
            <p:cNvPr id="257" name="pasted-image.png" descr="pasted-image.png"/>
            <p:cNvPicPr>
              <a:picLocks noChangeAspect="1"/>
            </p:cNvPicPr>
            <p:nvPr/>
          </p:nvPicPr>
          <p:blipFill>
            <a:blip r:embed="rId2" cstate="print"/>
            <a:srcRect l="1915" t="5882" r="73630" b="11757"/>
            <a:stretch>
              <a:fillRect/>
            </a:stretch>
          </p:blipFill>
          <p:spPr>
            <a:xfrm>
              <a:off x="24566" y="146543"/>
              <a:ext cx="795736" cy="791370"/>
            </a:xfrm>
            <a:custGeom>
              <a:avLst/>
              <a:gdLst/>
              <a:ahLst/>
              <a:cxnLst>
                <a:cxn ang="0">
                  <a:pos x="wd2" y="hd2"/>
                </a:cxn>
                <a:cxn ang="5400000">
                  <a:pos x="wd2" y="hd2"/>
                </a:cxn>
                <a:cxn ang="10800000">
                  <a:pos x="wd2" y="hd2"/>
                </a:cxn>
                <a:cxn ang="16200000">
                  <a:pos x="wd2" y="hd2"/>
                </a:cxn>
              </a:cxnLst>
              <a:rect l="0" t="0" r="r" b="b"/>
              <a:pathLst>
                <a:path w="21600" h="21600" extrusionOk="0">
                  <a:moveTo>
                    <a:pt x="9933" y="0"/>
                  </a:moveTo>
                  <a:cubicBezTo>
                    <a:pt x="9542" y="0"/>
                    <a:pt x="8873" y="674"/>
                    <a:pt x="8241" y="1582"/>
                  </a:cubicBezTo>
                  <a:cubicBezTo>
                    <a:pt x="7610" y="2489"/>
                    <a:pt x="7010" y="3627"/>
                    <a:pt x="6744" y="4571"/>
                  </a:cubicBezTo>
                  <a:cubicBezTo>
                    <a:pt x="6676" y="4814"/>
                    <a:pt x="6654" y="4941"/>
                    <a:pt x="6862" y="5005"/>
                  </a:cubicBezTo>
                  <a:cubicBezTo>
                    <a:pt x="7070" y="5068"/>
                    <a:pt x="7517" y="5070"/>
                    <a:pt x="8381" y="5070"/>
                  </a:cubicBezTo>
                  <a:lnTo>
                    <a:pt x="10148" y="5070"/>
                  </a:lnTo>
                  <a:lnTo>
                    <a:pt x="10148" y="2535"/>
                  </a:lnTo>
                  <a:cubicBezTo>
                    <a:pt x="10148" y="1053"/>
                    <a:pt x="10056" y="0"/>
                    <a:pt x="9933" y="0"/>
                  </a:cubicBezTo>
                  <a:close/>
                  <a:moveTo>
                    <a:pt x="11667" y="0"/>
                  </a:moveTo>
                  <a:cubicBezTo>
                    <a:pt x="11605" y="0"/>
                    <a:pt x="11554" y="256"/>
                    <a:pt x="11516" y="704"/>
                  </a:cubicBezTo>
                  <a:cubicBezTo>
                    <a:pt x="11479" y="1153"/>
                    <a:pt x="11463" y="1794"/>
                    <a:pt x="11463" y="2535"/>
                  </a:cubicBezTo>
                  <a:lnTo>
                    <a:pt x="11463" y="5070"/>
                  </a:lnTo>
                  <a:lnTo>
                    <a:pt x="13229" y="5070"/>
                  </a:lnTo>
                  <a:cubicBezTo>
                    <a:pt x="15273" y="5070"/>
                    <a:pt x="15235" y="5169"/>
                    <a:pt x="14070" y="2719"/>
                  </a:cubicBezTo>
                  <a:cubicBezTo>
                    <a:pt x="13773" y="2095"/>
                    <a:pt x="13292" y="1423"/>
                    <a:pt x="12831" y="899"/>
                  </a:cubicBezTo>
                  <a:cubicBezTo>
                    <a:pt x="12600" y="637"/>
                    <a:pt x="12376" y="407"/>
                    <a:pt x="12174" y="249"/>
                  </a:cubicBezTo>
                  <a:cubicBezTo>
                    <a:pt x="11971" y="92"/>
                    <a:pt x="11794" y="0"/>
                    <a:pt x="11667" y="0"/>
                  </a:cubicBezTo>
                  <a:close/>
                  <a:moveTo>
                    <a:pt x="7961" y="249"/>
                  </a:moveTo>
                  <a:lnTo>
                    <a:pt x="7304" y="433"/>
                  </a:lnTo>
                  <a:cubicBezTo>
                    <a:pt x="6595" y="638"/>
                    <a:pt x="5763" y="1059"/>
                    <a:pt x="4956" y="1582"/>
                  </a:cubicBezTo>
                  <a:cubicBezTo>
                    <a:pt x="4148" y="2103"/>
                    <a:pt x="3366" y="2733"/>
                    <a:pt x="2790" y="3358"/>
                  </a:cubicBezTo>
                  <a:cubicBezTo>
                    <a:pt x="2132" y="4073"/>
                    <a:pt x="1594" y="4749"/>
                    <a:pt x="1594" y="4864"/>
                  </a:cubicBezTo>
                  <a:cubicBezTo>
                    <a:pt x="1594" y="4978"/>
                    <a:pt x="2473" y="5070"/>
                    <a:pt x="3544" y="5070"/>
                  </a:cubicBezTo>
                  <a:lnTo>
                    <a:pt x="5483" y="5070"/>
                  </a:lnTo>
                  <a:lnTo>
                    <a:pt x="6065" y="3456"/>
                  </a:lnTo>
                  <a:cubicBezTo>
                    <a:pt x="6387" y="2569"/>
                    <a:pt x="6944" y="1490"/>
                    <a:pt x="7304" y="1051"/>
                  </a:cubicBezTo>
                  <a:lnTo>
                    <a:pt x="7961" y="249"/>
                  </a:lnTo>
                  <a:close/>
                  <a:moveTo>
                    <a:pt x="13639" y="249"/>
                  </a:moveTo>
                  <a:lnTo>
                    <a:pt x="14296" y="1051"/>
                  </a:lnTo>
                  <a:cubicBezTo>
                    <a:pt x="14656" y="1490"/>
                    <a:pt x="15213" y="2569"/>
                    <a:pt x="15535" y="3456"/>
                  </a:cubicBezTo>
                  <a:lnTo>
                    <a:pt x="16127" y="5070"/>
                  </a:lnTo>
                  <a:lnTo>
                    <a:pt x="18066" y="5070"/>
                  </a:lnTo>
                  <a:cubicBezTo>
                    <a:pt x="18602" y="5070"/>
                    <a:pt x="19083" y="5042"/>
                    <a:pt x="19435" y="5005"/>
                  </a:cubicBezTo>
                  <a:cubicBezTo>
                    <a:pt x="19787" y="4967"/>
                    <a:pt x="20006" y="4921"/>
                    <a:pt x="20006" y="4864"/>
                  </a:cubicBezTo>
                  <a:cubicBezTo>
                    <a:pt x="20006" y="4749"/>
                    <a:pt x="19468" y="4073"/>
                    <a:pt x="18810" y="3358"/>
                  </a:cubicBezTo>
                  <a:cubicBezTo>
                    <a:pt x="18234" y="2733"/>
                    <a:pt x="17463" y="2103"/>
                    <a:pt x="16655" y="1582"/>
                  </a:cubicBezTo>
                  <a:cubicBezTo>
                    <a:pt x="15848" y="1059"/>
                    <a:pt x="15005" y="638"/>
                    <a:pt x="14296" y="433"/>
                  </a:cubicBezTo>
                  <a:lnTo>
                    <a:pt x="13639" y="249"/>
                  </a:lnTo>
                  <a:close/>
                  <a:moveTo>
                    <a:pt x="916" y="6175"/>
                  </a:moveTo>
                  <a:lnTo>
                    <a:pt x="571" y="6987"/>
                  </a:lnTo>
                  <a:cubicBezTo>
                    <a:pt x="385" y="7434"/>
                    <a:pt x="185" y="8325"/>
                    <a:pt x="119" y="8969"/>
                  </a:cubicBezTo>
                  <a:lnTo>
                    <a:pt x="0" y="10139"/>
                  </a:lnTo>
                  <a:lnTo>
                    <a:pt x="2445" y="10139"/>
                  </a:lnTo>
                  <a:lnTo>
                    <a:pt x="4880" y="10139"/>
                  </a:lnTo>
                  <a:lnTo>
                    <a:pt x="4891" y="9088"/>
                  </a:lnTo>
                  <a:cubicBezTo>
                    <a:pt x="4896" y="8513"/>
                    <a:pt x="4986" y="7621"/>
                    <a:pt x="5085" y="7106"/>
                  </a:cubicBezTo>
                  <a:lnTo>
                    <a:pt x="5257" y="6175"/>
                  </a:lnTo>
                  <a:lnTo>
                    <a:pt x="3092" y="6175"/>
                  </a:lnTo>
                  <a:lnTo>
                    <a:pt x="916" y="6175"/>
                  </a:lnTo>
                  <a:close/>
                  <a:moveTo>
                    <a:pt x="8295" y="6175"/>
                  </a:moveTo>
                  <a:cubicBezTo>
                    <a:pt x="7278" y="6175"/>
                    <a:pt x="6387" y="6256"/>
                    <a:pt x="6324" y="6359"/>
                  </a:cubicBezTo>
                  <a:cubicBezTo>
                    <a:pt x="6261" y="6461"/>
                    <a:pt x="6147" y="7353"/>
                    <a:pt x="6065" y="8341"/>
                  </a:cubicBezTo>
                  <a:lnTo>
                    <a:pt x="5914" y="10139"/>
                  </a:lnTo>
                  <a:lnTo>
                    <a:pt x="8026" y="10139"/>
                  </a:lnTo>
                  <a:lnTo>
                    <a:pt x="10148" y="10139"/>
                  </a:lnTo>
                  <a:lnTo>
                    <a:pt x="10148" y="8157"/>
                  </a:lnTo>
                  <a:lnTo>
                    <a:pt x="10148" y="6175"/>
                  </a:lnTo>
                  <a:lnTo>
                    <a:pt x="8295" y="6175"/>
                  </a:lnTo>
                  <a:close/>
                  <a:moveTo>
                    <a:pt x="11463" y="6175"/>
                  </a:moveTo>
                  <a:lnTo>
                    <a:pt x="11463" y="8157"/>
                  </a:lnTo>
                  <a:lnTo>
                    <a:pt x="11463" y="10139"/>
                  </a:lnTo>
                  <a:lnTo>
                    <a:pt x="13574" y="10139"/>
                  </a:lnTo>
                  <a:lnTo>
                    <a:pt x="15686" y="10139"/>
                  </a:lnTo>
                  <a:lnTo>
                    <a:pt x="15535" y="8341"/>
                  </a:lnTo>
                  <a:cubicBezTo>
                    <a:pt x="15453" y="7353"/>
                    <a:pt x="15339" y="6461"/>
                    <a:pt x="15276" y="6359"/>
                  </a:cubicBezTo>
                  <a:cubicBezTo>
                    <a:pt x="15213" y="6256"/>
                    <a:pt x="14322" y="6175"/>
                    <a:pt x="13305" y="6175"/>
                  </a:cubicBezTo>
                  <a:lnTo>
                    <a:pt x="11463" y="6175"/>
                  </a:lnTo>
                  <a:close/>
                  <a:moveTo>
                    <a:pt x="16343" y="6175"/>
                  </a:moveTo>
                  <a:lnTo>
                    <a:pt x="16515" y="7106"/>
                  </a:lnTo>
                  <a:cubicBezTo>
                    <a:pt x="16614" y="7621"/>
                    <a:pt x="16704" y="8513"/>
                    <a:pt x="16709" y="9088"/>
                  </a:cubicBezTo>
                  <a:lnTo>
                    <a:pt x="16720" y="10139"/>
                  </a:lnTo>
                  <a:lnTo>
                    <a:pt x="19155" y="10139"/>
                  </a:lnTo>
                  <a:lnTo>
                    <a:pt x="21600" y="10139"/>
                  </a:lnTo>
                  <a:lnTo>
                    <a:pt x="21481" y="8969"/>
                  </a:lnTo>
                  <a:cubicBezTo>
                    <a:pt x="21415" y="8325"/>
                    <a:pt x="21215" y="7434"/>
                    <a:pt x="21029" y="6987"/>
                  </a:cubicBezTo>
                  <a:lnTo>
                    <a:pt x="20684" y="6175"/>
                  </a:lnTo>
                  <a:lnTo>
                    <a:pt x="18508" y="6175"/>
                  </a:lnTo>
                  <a:lnTo>
                    <a:pt x="16343" y="6175"/>
                  </a:lnTo>
                  <a:close/>
                  <a:moveTo>
                    <a:pt x="0" y="11461"/>
                  </a:moveTo>
                  <a:lnTo>
                    <a:pt x="119" y="12631"/>
                  </a:lnTo>
                  <a:cubicBezTo>
                    <a:pt x="185" y="13275"/>
                    <a:pt x="385" y="14166"/>
                    <a:pt x="571" y="14613"/>
                  </a:cubicBezTo>
                  <a:lnTo>
                    <a:pt x="916" y="15425"/>
                  </a:lnTo>
                  <a:lnTo>
                    <a:pt x="3092" y="15425"/>
                  </a:lnTo>
                  <a:lnTo>
                    <a:pt x="5257" y="15425"/>
                  </a:lnTo>
                  <a:lnTo>
                    <a:pt x="5085" y="14494"/>
                  </a:lnTo>
                  <a:cubicBezTo>
                    <a:pt x="4986" y="13979"/>
                    <a:pt x="4896" y="13087"/>
                    <a:pt x="4891" y="12512"/>
                  </a:cubicBezTo>
                  <a:lnTo>
                    <a:pt x="4880" y="11461"/>
                  </a:lnTo>
                  <a:lnTo>
                    <a:pt x="2445" y="11461"/>
                  </a:lnTo>
                  <a:lnTo>
                    <a:pt x="0" y="11461"/>
                  </a:lnTo>
                  <a:close/>
                  <a:moveTo>
                    <a:pt x="5914" y="11461"/>
                  </a:moveTo>
                  <a:lnTo>
                    <a:pt x="6065" y="13259"/>
                  </a:lnTo>
                  <a:cubicBezTo>
                    <a:pt x="6147" y="14247"/>
                    <a:pt x="6261" y="15139"/>
                    <a:pt x="6324" y="15241"/>
                  </a:cubicBezTo>
                  <a:cubicBezTo>
                    <a:pt x="6355" y="15293"/>
                    <a:pt x="6592" y="15338"/>
                    <a:pt x="6949" y="15371"/>
                  </a:cubicBezTo>
                  <a:cubicBezTo>
                    <a:pt x="7305" y="15405"/>
                    <a:pt x="7786" y="15425"/>
                    <a:pt x="8295" y="15425"/>
                  </a:cubicBezTo>
                  <a:lnTo>
                    <a:pt x="10148" y="15425"/>
                  </a:lnTo>
                  <a:lnTo>
                    <a:pt x="10148" y="13443"/>
                  </a:lnTo>
                  <a:lnTo>
                    <a:pt x="10148" y="11461"/>
                  </a:lnTo>
                  <a:lnTo>
                    <a:pt x="8026" y="11461"/>
                  </a:lnTo>
                  <a:lnTo>
                    <a:pt x="5914" y="11461"/>
                  </a:lnTo>
                  <a:close/>
                  <a:moveTo>
                    <a:pt x="11463" y="11461"/>
                  </a:moveTo>
                  <a:lnTo>
                    <a:pt x="11463" y="13443"/>
                  </a:lnTo>
                  <a:lnTo>
                    <a:pt x="11463" y="15425"/>
                  </a:lnTo>
                  <a:lnTo>
                    <a:pt x="13305" y="15425"/>
                  </a:lnTo>
                  <a:cubicBezTo>
                    <a:pt x="14322" y="15425"/>
                    <a:pt x="15213" y="15344"/>
                    <a:pt x="15276" y="15241"/>
                  </a:cubicBezTo>
                  <a:cubicBezTo>
                    <a:pt x="15339" y="15139"/>
                    <a:pt x="15453" y="14247"/>
                    <a:pt x="15535" y="13259"/>
                  </a:cubicBezTo>
                  <a:lnTo>
                    <a:pt x="15686" y="11461"/>
                  </a:lnTo>
                  <a:lnTo>
                    <a:pt x="13574" y="11461"/>
                  </a:lnTo>
                  <a:lnTo>
                    <a:pt x="11463" y="11461"/>
                  </a:lnTo>
                  <a:close/>
                  <a:moveTo>
                    <a:pt x="16720" y="11461"/>
                  </a:moveTo>
                  <a:lnTo>
                    <a:pt x="16709" y="12512"/>
                  </a:lnTo>
                  <a:cubicBezTo>
                    <a:pt x="16704" y="13087"/>
                    <a:pt x="16614" y="13979"/>
                    <a:pt x="16515" y="14494"/>
                  </a:cubicBezTo>
                  <a:lnTo>
                    <a:pt x="16343" y="15425"/>
                  </a:lnTo>
                  <a:lnTo>
                    <a:pt x="18508" y="15425"/>
                  </a:lnTo>
                  <a:lnTo>
                    <a:pt x="20684" y="15425"/>
                  </a:lnTo>
                  <a:lnTo>
                    <a:pt x="21029" y="14613"/>
                  </a:lnTo>
                  <a:cubicBezTo>
                    <a:pt x="21215" y="14166"/>
                    <a:pt x="21415" y="13275"/>
                    <a:pt x="21481" y="12631"/>
                  </a:cubicBezTo>
                  <a:lnTo>
                    <a:pt x="21600" y="11461"/>
                  </a:lnTo>
                  <a:lnTo>
                    <a:pt x="19155" y="11461"/>
                  </a:lnTo>
                  <a:lnTo>
                    <a:pt x="16720" y="11461"/>
                  </a:lnTo>
                  <a:close/>
                  <a:moveTo>
                    <a:pt x="3544" y="16530"/>
                  </a:moveTo>
                  <a:cubicBezTo>
                    <a:pt x="2473" y="16530"/>
                    <a:pt x="1594" y="16622"/>
                    <a:pt x="1594" y="16736"/>
                  </a:cubicBezTo>
                  <a:cubicBezTo>
                    <a:pt x="1594" y="16851"/>
                    <a:pt x="2132" y="17527"/>
                    <a:pt x="2790" y="18242"/>
                  </a:cubicBezTo>
                  <a:cubicBezTo>
                    <a:pt x="3632" y="19156"/>
                    <a:pt x="4941" y="20106"/>
                    <a:pt x="6130" y="20701"/>
                  </a:cubicBezTo>
                  <a:cubicBezTo>
                    <a:pt x="6132" y="20702"/>
                    <a:pt x="6139" y="20700"/>
                    <a:pt x="6141" y="20701"/>
                  </a:cubicBezTo>
                  <a:cubicBezTo>
                    <a:pt x="6535" y="20898"/>
                    <a:pt x="6915" y="21061"/>
                    <a:pt x="7261" y="21167"/>
                  </a:cubicBezTo>
                  <a:cubicBezTo>
                    <a:pt x="7580" y="21264"/>
                    <a:pt x="7869" y="21351"/>
                    <a:pt x="7907" y="21362"/>
                  </a:cubicBezTo>
                  <a:cubicBezTo>
                    <a:pt x="7946" y="21372"/>
                    <a:pt x="7681" y="21007"/>
                    <a:pt x="7315" y="20560"/>
                  </a:cubicBezTo>
                  <a:cubicBezTo>
                    <a:pt x="6948" y="20113"/>
                    <a:pt x="6387" y="19031"/>
                    <a:pt x="6065" y="18144"/>
                  </a:cubicBezTo>
                  <a:lnTo>
                    <a:pt x="5483" y="16530"/>
                  </a:lnTo>
                  <a:lnTo>
                    <a:pt x="3544" y="16530"/>
                  </a:lnTo>
                  <a:close/>
                  <a:moveTo>
                    <a:pt x="8381" y="16530"/>
                  </a:moveTo>
                  <a:cubicBezTo>
                    <a:pt x="6652" y="16530"/>
                    <a:pt x="6607" y="16544"/>
                    <a:pt x="6744" y="17029"/>
                  </a:cubicBezTo>
                  <a:cubicBezTo>
                    <a:pt x="6918" y="17647"/>
                    <a:pt x="7304" y="18465"/>
                    <a:pt x="7724" y="19206"/>
                  </a:cubicBezTo>
                  <a:cubicBezTo>
                    <a:pt x="8144" y="19947"/>
                    <a:pt x="8602" y="20608"/>
                    <a:pt x="8952" y="20918"/>
                  </a:cubicBezTo>
                  <a:cubicBezTo>
                    <a:pt x="9376" y="21292"/>
                    <a:pt x="9816" y="21600"/>
                    <a:pt x="9933" y="21600"/>
                  </a:cubicBezTo>
                  <a:cubicBezTo>
                    <a:pt x="10056" y="21600"/>
                    <a:pt x="10148" y="20547"/>
                    <a:pt x="10148" y="19065"/>
                  </a:cubicBezTo>
                  <a:lnTo>
                    <a:pt x="10148" y="16530"/>
                  </a:lnTo>
                  <a:lnTo>
                    <a:pt x="8381" y="16530"/>
                  </a:lnTo>
                  <a:close/>
                  <a:moveTo>
                    <a:pt x="11463" y="16530"/>
                  </a:moveTo>
                  <a:lnTo>
                    <a:pt x="11463" y="19065"/>
                  </a:lnTo>
                  <a:cubicBezTo>
                    <a:pt x="11463" y="20547"/>
                    <a:pt x="11544" y="21600"/>
                    <a:pt x="11667" y="21600"/>
                  </a:cubicBezTo>
                  <a:cubicBezTo>
                    <a:pt x="11794" y="21600"/>
                    <a:pt x="11971" y="21508"/>
                    <a:pt x="12174" y="21351"/>
                  </a:cubicBezTo>
                  <a:cubicBezTo>
                    <a:pt x="12376" y="21193"/>
                    <a:pt x="12600" y="20963"/>
                    <a:pt x="12831" y="20701"/>
                  </a:cubicBezTo>
                  <a:cubicBezTo>
                    <a:pt x="13292" y="20177"/>
                    <a:pt x="13773" y="19505"/>
                    <a:pt x="14070" y="18881"/>
                  </a:cubicBezTo>
                  <a:cubicBezTo>
                    <a:pt x="15235" y="16431"/>
                    <a:pt x="15273" y="16530"/>
                    <a:pt x="13229" y="16530"/>
                  </a:cubicBezTo>
                  <a:lnTo>
                    <a:pt x="11463" y="16530"/>
                  </a:lnTo>
                  <a:close/>
                  <a:moveTo>
                    <a:pt x="16127" y="16530"/>
                  </a:moveTo>
                  <a:lnTo>
                    <a:pt x="15535" y="18144"/>
                  </a:lnTo>
                  <a:cubicBezTo>
                    <a:pt x="15213" y="19031"/>
                    <a:pt x="14656" y="20110"/>
                    <a:pt x="14296" y="20549"/>
                  </a:cubicBezTo>
                  <a:lnTo>
                    <a:pt x="13639" y="21351"/>
                  </a:lnTo>
                  <a:lnTo>
                    <a:pt x="14296" y="21167"/>
                  </a:lnTo>
                  <a:cubicBezTo>
                    <a:pt x="15005" y="20962"/>
                    <a:pt x="15848" y="20541"/>
                    <a:pt x="16655" y="20018"/>
                  </a:cubicBezTo>
                  <a:cubicBezTo>
                    <a:pt x="17463" y="19497"/>
                    <a:pt x="18234" y="18867"/>
                    <a:pt x="18810" y="18242"/>
                  </a:cubicBezTo>
                  <a:cubicBezTo>
                    <a:pt x="19468" y="17527"/>
                    <a:pt x="20006" y="16851"/>
                    <a:pt x="20006" y="16736"/>
                  </a:cubicBezTo>
                  <a:cubicBezTo>
                    <a:pt x="20006" y="16622"/>
                    <a:pt x="19138" y="16530"/>
                    <a:pt x="18066" y="16530"/>
                  </a:cubicBezTo>
                  <a:lnTo>
                    <a:pt x="16127" y="16530"/>
                  </a:lnTo>
                  <a:close/>
                </a:path>
              </a:pathLst>
            </a:custGeom>
            <a:ln w="12700" cap="flat">
              <a:noFill/>
              <a:miter lim="400000"/>
            </a:ln>
            <a:effectLst/>
          </p:spPr>
        </p:pic>
      </p:grpSp>
      <p:pic>
        <p:nvPicPr>
          <p:cNvPr id="259" name="pasted-image.tiff" descr="pasted-image.tiff"/>
          <p:cNvPicPr>
            <a:picLocks noChangeAspect="1"/>
          </p:cNvPicPr>
          <p:nvPr/>
        </p:nvPicPr>
        <p:blipFill>
          <a:blip r:embed="rId3" cstate="print"/>
          <a:stretch>
            <a:fillRect/>
          </a:stretch>
        </p:blipFill>
        <p:spPr>
          <a:xfrm>
            <a:off x="18522506" y="253241"/>
            <a:ext cx="5417300" cy="994381"/>
          </a:xfrm>
          <a:prstGeom prst="rect">
            <a:avLst/>
          </a:prstGeom>
          <a:ln w="12700">
            <a:miter lim="400000"/>
          </a:ln>
        </p:spPr>
      </p:pic>
      <p:sp>
        <p:nvSpPr>
          <p:cNvPr id="260"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267" name="Rechteck"/>
          <p:cNvSpPr/>
          <p:nvPr/>
        </p:nvSpPr>
        <p:spPr>
          <a:xfrm>
            <a:off x="762000" y="1678745"/>
            <a:ext cx="22860000" cy="178596"/>
          </a:xfrm>
          <a:prstGeom prst="rect">
            <a:avLst/>
          </a:prstGeom>
          <a:solidFill>
            <a:srgbClr val="F1601F"/>
          </a:solidFill>
          <a:ln w="12700">
            <a:miter lim="400000"/>
          </a:ln>
          <a:effectLst>
            <a:outerShdw blurRad="88900" dist="50800" dir="5400000" rotWithShape="0">
              <a:srgbClr val="000000">
                <a:alpha val="35000"/>
              </a:srgbClr>
            </a:outerShdw>
          </a:effectLst>
        </p:spPr>
        <p:txBody>
          <a:bodyPr lIns="114300" tIns="114300" rIns="114300" bIns="114300"/>
          <a:lstStyle/>
          <a:p>
            <a:pPr algn="l" defTabSz="2286000">
              <a:defRPr sz="6000">
                <a:solidFill>
                  <a:srgbClr val="FFFFFF"/>
                </a:solidFill>
                <a:latin typeface="Times New Roman"/>
                <a:ea typeface="Times New Roman"/>
                <a:cs typeface="Times New Roman"/>
                <a:sym typeface="Times New Roman"/>
              </a:defRPr>
            </a:pPr>
            <a:endParaRPr/>
          </a:p>
        </p:txBody>
      </p:sp>
      <p:pic>
        <p:nvPicPr>
          <p:cNvPr id="268" name="Claim.jpg" descr="Claim.jpg"/>
          <p:cNvPicPr>
            <a:picLocks noChangeAspect="1"/>
          </p:cNvPicPr>
          <p:nvPr/>
        </p:nvPicPr>
        <p:blipFill>
          <a:blip r:embed="rId2" cstate="print"/>
          <a:stretch>
            <a:fillRect/>
          </a:stretch>
        </p:blipFill>
        <p:spPr>
          <a:xfrm>
            <a:off x="17895158" y="13178980"/>
            <a:ext cx="5613799" cy="490093"/>
          </a:xfrm>
          <a:prstGeom prst="rect">
            <a:avLst/>
          </a:prstGeom>
          <a:ln w="12700">
            <a:miter lim="400000"/>
          </a:ln>
        </p:spPr>
      </p:pic>
      <p:sp>
        <p:nvSpPr>
          <p:cNvPr id="269"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pic>
        <p:nvPicPr>
          <p:cNvPr id="270" name="pasted-image.png" descr="pasted-image.png"/>
          <p:cNvPicPr>
            <a:picLocks noChangeAspect="1"/>
          </p:cNvPicPr>
          <p:nvPr/>
        </p:nvPicPr>
        <p:blipFill>
          <a:blip r:embed="rId3" cstate="print"/>
          <a:stretch>
            <a:fillRect/>
          </a:stretch>
        </p:blipFill>
        <p:spPr>
          <a:xfrm>
            <a:off x="1046402" y="231083"/>
            <a:ext cx="4535311" cy="1151684"/>
          </a:xfrm>
          <a:prstGeom prst="rect">
            <a:avLst/>
          </a:prstGeom>
          <a:ln w="12700">
            <a:miter lim="400000"/>
          </a:ln>
        </p:spPr>
      </p:pic>
      <p:pic>
        <p:nvPicPr>
          <p:cNvPr id="271" name="logo.png" descr="logo.png"/>
          <p:cNvPicPr>
            <a:picLocks noChangeAspect="1"/>
          </p:cNvPicPr>
          <p:nvPr/>
        </p:nvPicPr>
        <p:blipFill>
          <a:blip r:embed="rId4" cstate="print"/>
          <a:srcRect t="2168" b="2168"/>
          <a:stretch>
            <a:fillRect/>
          </a:stretch>
        </p:blipFill>
        <p:spPr>
          <a:xfrm>
            <a:off x="18808377" y="2"/>
            <a:ext cx="4544863" cy="1221519"/>
          </a:xfrm>
          <a:prstGeom prst="rect">
            <a:avLst/>
          </a:prstGeom>
          <a:ln w="12700">
            <a:miter lim="400000"/>
          </a:ln>
        </p:spPr>
      </p:pic>
      <p:sp>
        <p:nvSpPr>
          <p:cNvPr id="272"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39" name="Gruppieren"/>
          <p:cNvGrpSpPr/>
          <p:nvPr/>
        </p:nvGrpSpPr>
        <p:grpSpPr>
          <a:xfrm>
            <a:off x="21134455" y="12755081"/>
            <a:ext cx="3176181" cy="961839"/>
            <a:chOff x="0" y="0"/>
            <a:chExt cx="3176180" cy="961838"/>
          </a:xfrm>
        </p:grpSpPr>
        <p:sp>
          <p:nvSpPr>
            <p:cNvPr id="36"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37"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38"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40" name="powered by"/>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rPr dirty="0"/>
              <a:t>powered by </a:t>
            </a:r>
          </a:p>
        </p:txBody>
      </p:sp>
      <p:pic>
        <p:nvPicPr>
          <p:cNvPr id="41" name="pasted-image.png" descr="pasted-image.png"/>
          <p:cNvPicPr>
            <a:picLocks noChangeAspect="1"/>
          </p:cNvPicPr>
          <p:nvPr/>
        </p:nvPicPr>
        <p:blipFill>
          <a:blip r:embed="rId3" cstate="print"/>
          <a:stretch>
            <a:fillRect/>
          </a:stretch>
        </p:blipFill>
        <p:spPr>
          <a:xfrm>
            <a:off x="21097730" y="326980"/>
            <a:ext cx="2692401" cy="927101"/>
          </a:xfrm>
          <a:prstGeom prst="rect">
            <a:avLst/>
          </a:prstGeom>
          <a:ln w="12700">
            <a:miter lim="400000"/>
          </a:ln>
        </p:spPr>
      </p:pic>
      <p:sp>
        <p:nvSpPr>
          <p:cNvPr id="42" name="© Ralph Schmauder 2025 all rights reserved"/>
          <p:cNvSpPr txBox="1"/>
          <p:nvPr/>
        </p:nvSpPr>
        <p:spPr>
          <a:xfrm>
            <a:off x="106777" y="13233944"/>
            <a:ext cx="3310201" cy="3597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rPr lang="de-DE" dirty="0"/>
              <a:t>© betaConcept 2026 all </a:t>
            </a:r>
            <a:r>
              <a:rPr lang="de-DE" dirty="0" err="1"/>
              <a:t>rights</a:t>
            </a:r>
            <a:r>
              <a:rPr lang="de-DE" dirty="0"/>
              <a:t> </a:t>
            </a:r>
            <a:r>
              <a:rPr lang="de-DE" dirty="0" err="1"/>
              <a:t>reserved</a:t>
            </a:r>
            <a:endParaRPr lang="de-DE" dirty="0"/>
          </a:p>
        </p:txBody>
      </p:sp>
      <p:sp>
        <p:nvSpPr>
          <p:cNvPr id="43"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282" name="Gruppieren"/>
          <p:cNvGrpSpPr/>
          <p:nvPr/>
        </p:nvGrpSpPr>
        <p:grpSpPr>
          <a:xfrm>
            <a:off x="21134455" y="12755081"/>
            <a:ext cx="3176181" cy="961839"/>
            <a:chOff x="0" y="0"/>
            <a:chExt cx="3176180" cy="961838"/>
          </a:xfrm>
        </p:grpSpPr>
        <p:sp>
          <p:nvSpPr>
            <p:cNvPr id="279"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80"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81"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83" name="© Ralph Schmauder 2018 all rights reserved"/>
          <p:cNvSpPr txBox="1"/>
          <p:nvPr/>
        </p:nvSpPr>
        <p:spPr>
          <a:xfrm>
            <a:off x="106777" y="13234412"/>
            <a:ext cx="3693618" cy="358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t>© Ralph Schmauder 2018 all rights reserved</a:t>
            </a:r>
          </a:p>
        </p:txBody>
      </p:sp>
      <p:sp>
        <p:nvSpPr>
          <p:cNvPr id="284" name="powered by"/>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285" name="Rechteck"/>
          <p:cNvSpPr/>
          <p:nvPr/>
        </p:nvSpPr>
        <p:spPr>
          <a:xfrm>
            <a:off x="0" y="1473131"/>
            <a:ext cx="24384001" cy="99867"/>
          </a:xfrm>
          <a:prstGeom prst="rect">
            <a:avLst/>
          </a:prstGeom>
          <a:solidFill>
            <a:srgbClr val="F1601F"/>
          </a:solidFill>
          <a:ln w="12700">
            <a:miter lim="400000"/>
          </a:ln>
        </p:spPr>
        <p:txBody>
          <a:bodyPr lIns="45719" rIns="45719"/>
          <a:lstStyle/>
          <a:p>
            <a:pPr algn="l" defTabSz="914400">
              <a:defRPr sz="2400">
                <a:solidFill>
                  <a:srgbClr val="FFFFFF"/>
                </a:solidFill>
                <a:latin typeface="Times New Roman"/>
                <a:ea typeface="Times New Roman"/>
                <a:cs typeface="Times New Roman"/>
                <a:sym typeface="Times New Roman"/>
              </a:defRPr>
            </a:pPr>
            <a:endParaRPr/>
          </a:p>
        </p:txBody>
      </p:sp>
      <p:grpSp>
        <p:nvGrpSpPr>
          <p:cNvPr id="288" name="Gruppieren"/>
          <p:cNvGrpSpPr/>
          <p:nvPr/>
        </p:nvGrpSpPr>
        <p:grpSpPr>
          <a:xfrm>
            <a:off x="548478" y="132101"/>
            <a:ext cx="4349290" cy="1084261"/>
            <a:chOff x="24566" y="-24"/>
            <a:chExt cx="4349289" cy="1084260"/>
          </a:xfrm>
        </p:grpSpPr>
        <p:sp>
          <p:nvSpPr>
            <p:cNvPr id="286" name="betaConcept"/>
            <p:cNvSpPr txBox="1"/>
            <p:nvPr/>
          </p:nvSpPr>
          <p:spPr>
            <a:xfrm>
              <a:off x="806422" y="-25"/>
              <a:ext cx="3567434" cy="10842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l" defTabSz="584200">
                <a:defRPr sz="3900" spc="-428">
                  <a:solidFill>
                    <a:srgbClr val="E57031"/>
                  </a:solidFill>
                  <a:latin typeface="Comfortaa Bold"/>
                  <a:ea typeface="Comfortaa Bold"/>
                  <a:cs typeface="Comfortaa Bold"/>
                  <a:sym typeface="Comfortaa Bold"/>
                </a:defRPr>
              </a:lvl1pPr>
            </a:lstStyle>
            <a:p>
              <a:r>
                <a:t>betaConcept</a:t>
              </a:r>
            </a:p>
          </p:txBody>
        </p:sp>
        <p:pic>
          <p:nvPicPr>
            <p:cNvPr id="287" name="pasted-image.png" descr="pasted-image.png"/>
            <p:cNvPicPr>
              <a:picLocks noChangeAspect="1"/>
            </p:cNvPicPr>
            <p:nvPr/>
          </p:nvPicPr>
          <p:blipFill>
            <a:blip r:embed="rId2" cstate="print"/>
            <a:srcRect l="1915" t="5882" r="73630" b="11757"/>
            <a:stretch>
              <a:fillRect/>
            </a:stretch>
          </p:blipFill>
          <p:spPr>
            <a:xfrm>
              <a:off x="24566" y="146543"/>
              <a:ext cx="795736" cy="791370"/>
            </a:xfrm>
            <a:custGeom>
              <a:avLst/>
              <a:gdLst/>
              <a:ahLst/>
              <a:cxnLst>
                <a:cxn ang="0">
                  <a:pos x="wd2" y="hd2"/>
                </a:cxn>
                <a:cxn ang="5400000">
                  <a:pos x="wd2" y="hd2"/>
                </a:cxn>
                <a:cxn ang="10800000">
                  <a:pos x="wd2" y="hd2"/>
                </a:cxn>
                <a:cxn ang="16200000">
                  <a:pos x="wd2" y="hd2"/>
                </a:cxn>
              </a:cxnLst>
              <a:rect l="0" t="0" r="r" b="b"/>
              <a:pathLst>
                <a:path w="21600" h="21600" extrusionOk="0">
                  <a:moveTo>
                    <a:pt x="9933" y="0"/>
                  </a:moveTo>
                  <a:cubicBezTo>
                    <a:pt x="9542" y="0"/>
                    <a:pt x="8873" y="674"/>
                    <a:pt x="8241" y="1582"/>
                  </a:cubicBezTo>
                  <a:cubicBezTo>
                    <a:pt x="7610" y="2489"/>
                    <a:pt x="7010" y="3627"/>
                    <a:pt x="6744" y="4571"/>
                  </a:cubicBezTo>
                  <a:cubicBezTo>
                    <a:pt x="6676" y="4814"/>
                    <a:pt x="6654" y="4941"/>
                    <a:pt x="6862" y="5005"/>
                  </a:cubicBezTo>
                  <a:cubicBezTo>
                    <a:pt x="7070" y="5068"/>
                    <a:pt x="7517" y="5070"/>
                    <a:pt x="8381" y="5070"/>
                  </a:cubicBezTo>
                  <a:lnTo>
                    <a:pt x="10148" y="5070"/>
                  </a:lnTo>
                  <a:lnTo>
                    <a:pt x="10148" y="2535"/>
                  </a:lnTo>
                  <a:cubicBezTo>
                    <a:pt x="10148" y="1053"/>
                    <a:pt x="10056" y="0"/>
                    <a:pt x="9933" y="0"/>
                  </a:cubicBezTo>
                  <a:close/>
                  <a:moveTo>
                    <a:pt x="11667" y="0"/>
                  </a:moveTo>
                  <a:cubicBezTo>
                    <a:pt x="11605" y="0"/>
                    <a:pt x="11554" y="256"/>
                    <a:pt x="11516" y="704"/>
                  </a:cubicBezTo>
                  <a:cubicBezTo>
                    <a:pt x="11479" y="1153"/>
                    <a:pt x="11463" y="1794"/>
                    <a:pt x="11463" y="2535"/>
                  </a:cubicBezTo>
                  <a:lnTo>
                    <a:pt x="11463" y="5070"/>
                  </a:lnTo>
                  <a:lnTo>
                    <a:pt x="13229" y="5070"/>
                  </a:lnTo>
                  <a:cubicBezTo>
                    <a:pt x="15273" y="5070"/>
                    <a:pt x="15235" y="5169"/>
                    <a:pt x="14070" y="2719"/>
                  </a:cubicBezTo>
                  <a:cubicBezTo>
                    <a:pt x="13773" y="2095"/>
                    <a:pt x="13292" y="1423"/>
                    <a:pt x="12831" y="899"/>
                  </a:cubicBezTo>
                  <a:cubicBezTo>
                    <a:pt x="12600" y="637"/>
                    <a:pt x="12376" y="407"/>
                    <a:pt x="12174" y="249"/>
                  </a:cubicBezTo>
                  <a:cubicBezTo>
                    <a:pt x="11971" y="92"/>
                    <a:pt x="11794" y="0"/>
                    <a:pt x="11667" y="0"/>
                  </a:cubicBezTo>
                  <a:close/>
                  <a:moveTo>
                    <a:pt x="7961" y="249"/>
                  </a:moveTo>
                  <a:lnTo>
                    <a:pt x="7304" y="433"/>
                  </a:lnTo>
                  <a:cubicBezTo>
                    <a:pt x="6595" y="638"/>
                    <a:pt x="5763" y="1059"/>
                    <a:pt x="4956" y="1582"/>
                  </a:cubicBezTo>
                  <a:cubicBezTo>
                    <a:pt x="4148" y="2103"/>
                    <a:pt x="3366" y="2733"/>
                    <a:pt x="2790" y="3358"/>
                  </a:cubicBezTo>
                  <a:cubicBezTo>
                    <a:pt x="2132" y="4073"/>
                    <a:pt x="1594" y="4749"/>
                    <a:pt x="1594" y="4864"/>
                  </a:cubicBezTo>
                  <a:cubicBezTo>
                    <a:pt x="1594" y="4978"/>
                    <a:pt x="2473" y="5070"/>
                    <a:pt x="3544" y="5070"/>
                  </a:cubicBezTo>
                  <a:lnTo>
                    <a:pt x="5483" y="5070"/>
                  </a:lnTo>
                  <a:lnTo>
                    <a:pt x="6065" y="3456"/>
                  </a:lnTo>
                  <a:cubicBezTo>
                    <a:pt x="6387" y="2569"/>
                    <a:pt x="6944" y="1490"/>
                    <a:pt x="7304" y="1051"/>
                  </a:cubicBezTo>
                  <a:lnTo>
                    <a:pt x="7961" y="249"/>
                  </a:lnTo>
                  <a:close/>
                  <a:moveTo>
                    <a:pt x="13639" y="249"/>
                  </a:moveTo>
                  <a:lnTo>
                    <a:pt x="14296" y="1051"/>
                  </a:lnTo>
                  <a:cubicBezTo>
                    <a:pt x="14656" y="1490"/>
                    <a:pt x="15213" y="2569"/>
                    <a:pt x="15535" y="3456"/>
                  </a:cubicBezTo>
                  <a:lnTo>
                    <a:pt x="16127" y="5070"/>
                  </a:lnTo>
                  <a:lnTo>
                    <a:pt x="18066" y="5070"/>
                  </a:lnTo>
                  <a:cubicBezTo>
                    <a:pt x="18602" y="5070"/>
                    <a:pt x="19083" y="5042"/>
                    <a:pt x="19435" y="5005"/>
                  </a:cubicBezTo>
                  <a:cubicBezTo>
                    <a:pt x="19787" y="4967"/>
                    <a:pt x="20006" y="4921"/>
                    <a:pt x="20006" y="4864"/>
                  </a:cubicBezTo>
                  <a:cubicBezTo>
                    <a:pt x="20006" y="4749"/>
                    <a:pt x="19468" y="4073"/>
                    <a:pt x="18810" y="3358"/>
                  </a:cubicBezTo>
                  <a:cubicBezTo>
                    <a:pt x="18234" y="2733"/>
                    <a:pt x="17463" y="2103"/>
                    <a:pt x="16655" y="1582"/>
                  </a:cubicBezTo>
                  <a:cubicBezTo>
                    <a:pt x="15848" y="1059"/>
                    <a:pt x="15005" y="638"/>
                    <a:pt x="14296" y="433"/>
                  </a:cubicBezTo>
                  <a:lnTo>
                    <a:pt x="13639" y="249"/>
                  </a:lnTo>
                  <a:close/>
                  <a:moveTo>
                    <a:pt x="916" y="6175"/>
                  </a:moveTo>
                  <a:lnTo>
                    <a:pt x="571" y="6987"/>
                  </a:lnTo>
                  <a:cubicBezTo>
                    <a:pt x="385" y="7434"/>
                    <a:pt x="185" y="8325"/>
                    <a:pt x="119" y="8969"/>
                  </a:cubicBezTo>
                  <a:lnTo>
                    <a:pt x="0" y="10139"/>
                  </a:lnTo>
                  <a:lnTo>
                    <a:pt x="2445" y="10139"/>
                  </a:lnTo>
                  <a:lnTo>
                    <a:pt x="4880" y="10139"/>
                  </a:lnTo>
                  <a:lnTo>
                    <a:pt x="4891" y="9088"/>
                  </a:lnTo>
                  <a:cubicBezTo>
                    <a:pt x="4896" y="8513"/>
                    <a:pt x="4986" y="7621"/>
                    <a:pt x="5085" y="7106"/>
                  </a:cubicBezTo>
                  <a:lnTo>
                    <a:pt x="5257" y="6175"/>
                  </a:lnTo>
                  <a:lnTo>
                    <a:pt x="3092" y="6175"/>
                  </a:lnTo>
                  <a:lnTo>
                    <a:pt x="916" y="6175"/>
                  </a:lnTo>
                  <a:close/>
                  <a:moveTo>
                    <a:pt x="8295" y="6175"/>
                  </a:moveTo>
                  <a:cubicBezTo>
                    <a:pt x="7278" y="6175"/>
                    <a:pt x="6387" y="6256"/>
                    <a:pt x="6324" y="6359"/>
                  </a:cubicBezTo>
                  <a:cubicBezTo>
                    <a:pt x="6261" y="6461"/>
                    <a:pt x="6147" y="7353"/>
                    <a:pt x="6065" y="8341"/>
                  </a:cubicBezTo>
                  <a:lnTo>
                    <a:pt x="5914" y="10139"/>
                  </a:lnTo>
                  <a:lnTo>
                    <a:pt x="8026" y="10139"/>
                  </a:lnTo>
                  <a:lnTo>
                    <a:pt x="10148" y="10139"/>
                  </a:lnTo>
                  <a:lnTo>
                    <a:pt x="10148" y="8157"/>
                  </a:lnTo>
                  <a:lnTo>
                    <a:pt x="10148" y="6175"/>
                  </a:lnTo>
                  <a:lnTo>
                    <a:pt x="8295" y="6175"/>
                  </a:lnTo>
                  <a:close/>
                  <a:moveTo>
                    <a:pt x="11463" y="6175"/>
                  </a:moveTo>
                  <a:lnTo>
                    <a:pt x="11463" y="8157"/>
                  </a:lnTo>
                  <a:lnTo>
                    <a:pt x="11463" y="10139"/>
                  </a:lnTo>
                  <a:lnTo>
                    <a:pt x="13574" y="10139"/>
                  </a:lnTo>
                  <a:lnTo>
                    <a:pt x="15686" y="10139"/>
                  </a:lnTo>
                  <a:lnTo>
                    <a:pt x="15535" y="8341"/>
                  </a:lnTo>
                  <a:cubicBezTo>
                    <a:pt x="15453" y="7353"/>
                    <a:pt x="15339" y="6461"/>
                    <a:pt x="15276" y="6359"/>
                  </a:cubicBezTo>
                  <a:cubicBezTo>
                    <a:pt x="15213" y="6256"/>
                    <a:pt x="14322" y="6175"/>
                    <a:pt x="13305" y="6175"/>
                  </a:cubicBezTo>
                  <a:lnTo>
                    <a:pt x="11463" y="6175"/>
                  </a:lnTo>
                  <a:close/>
                  <a:moveTo>
                    <a:pt x="16343" y="6175"/>
                  </a:moveTo>
                  <a:lnTo>
                    <a:pt x="16515" y="7106"/>
                  </a:lnTo>
                  <a:cubicBezTo>
                    <a:pt x="16614" y="7621"/>
                    <a:pt x="16704" y="8513"/>
                    <a:pt x="16709" y="9088"/>
                  </a:cubicBezTo>
                  <a:lnTo>
                    <a:pt x="16720" y="10139"/>
                  </a:lnTo>
                  <a:lnTo>
                    <a:pt x="19155" y="10139"/>
                  </a:lnTo>
                  <a:lnTo>
                    <a:pt x="21600" y="10139"/>
                  </a:lnTo>
                  <a:lnTo>
                    <a:pt x="21481" y="8969"/>
                  </a:lnTo>
                  <a:cubicBezTo>
                    <a:pt x="21415" y="8325"/>
                    <a:pt x="21215" y="7434"/>
                    <a:pt x="21029" y="6987"/>
                  </a:cubicBezTo>
                  <a:lnTo>
                    <a:pt x="20684" y="6175"/>
                  </a:lnTo>
                  <a:lnTo>
                    <a:pt x="18508" y="6175"/>
                  </a:lnTo>
                  <a:lnTo>
                    <a:pt x="16343" y="6175"/>
                  </a:lnTo>
                  <a:close/>
                  <a:moveTo>
                    <a:pt x="0" y="11461"/>
                  </a:moveTo>
                  <a:lnTo>
                    <a:pt x="119" y="12631"/>
                  </a:lnTo>
                  <a:cubicBezTo>
                    <a:pt x="185" y="13275"/>
                    <a:pt x="385" y="14166"/>
                    <a:pt x="571" y="14613"/>
                  </a:cubicBezTo>
                  <a:lnTo>
                    <a:pt x="916" y="15425"/>
                  </a:lnTo>
                  <a:lnTo>
                    <a:pt x="3092" y="15425"/>
                  </a:lnTo>
                  <a:lnTo>
                    <a:pt x="5257" y="15425"/>
                  </a:lnTo>
                  <a:lnTo>
                    <a:pt x="5085" y="14494"/>
                  </a:lnTo>
                  <a:cubicBezTo>
                    <a:pt x="4986" y="13979"/>
                    <a:pt x="4896" y="13087"/>
                    <a:pt x="4891" y="12512"/>
                  </a:cubicBezTo>
                  <a:lnTo>
                    <a:pt x="4880" y="11461"/>
                  </a:lnTo>
                  <a:lnTo>
                    <a:pt x="2445" y="11461"/>
                  </a:lnTo>
                  <a:lnTo>
                    <a:pt x="0" y="11461"/>
                  </a:lnTo>
                  <a:close/>
                  <a:moveTo>
                    <a:pt x="5914" y="11461"/>
                  </a:moveTo>
                  <a:lnTo>
                    <a:pt x="6065" y="13259"/>
                  </a:lnTo>
                  <a:cubicBezTo>
                    <a:pt x="6147" y="14247"/>
                    <a:pt x="6261" y="15139"/>
                    <a:pt x="6324" y="15241"/>
                  </a:cubicBezTo>
                  <a:cubicBezTo>
                    <a:pt x="6355" y="15293"/>
                    <a:pt x="6592" y="15338"/>
                    <a:pt x="6949" y="15371"/>
                  </a:cubicBezTo>
                  <a:cubicBezTo>
                    <a:pt x="7305" y="15405"/>
                    <a:pt x="7786" y="15425"/>
                    <a:pt x="8295" y="15425"/>
                  </a:cubicBezTo>
                  <a:lnTo>
                    <a:pt x="10148" y="15425"/>
                  </a:lnTo>
                  <a:lnTo>
                    <a:pt x="10148" y="13443"/>
                  </a:lnTo>
                  <a:lnTo>
                    <a:pt x="10148" y="11461"/>
                  </a:lnTo>
                  <a:lnTo>
                    <a:pt x="8026" y="11461"/>
                  </a:lnTo>
                  <a:lnTo>
                    <a:pt x="5914" y="11461"/>
                  </a:lnTo>
                  <a:close/>
                  <a:moveTo>
                    <a:pt x="11463" y="11461"/>
                  </a:moveTo>
                  <a:lnTo>
                    <a:pt x="11463" y="13443"/>
                  </a:lnTo>
                  <a:lnTo>
                    <a:pt x="11463" y="15425"/>
                  </a:lnTo>
                  <a:lnTo>
                    <a:pt x="13305" y="15425"/>
                  </a:lnTo>
                  <a:cubicBezTo>
                    <a:pt x="14322" y="15425"/>
                    <a:pt x="15213" y="15344"/>
                    <a:pt x="15276" y="15241"/>
                  </a:cubicBezTo>
                  <a:cubicBezTo>
                    <a:pt x="15339" y="15139"/>
                    <a:pt x="15453" y="14247"/>
                    <a:pt x="15535" y="13259"/>
                  </a:cubicBezTo>
                  <a:lnTo>
                    <a:pt x="15686" y="11461"/>
                  </a:lnTo>
                  <a:lnTo>
                    <a:pt x="13574" y="11461"/>
                  </a:lnTo>
                  <a:lnTo>
                    <a:pt x="11463" y="11461"/>
                  </a:lnTo>
                  <a:close/>
                  <a:moveTo>
                    <a:pt x="16720" y="11461"/>
                  </a:moveTo>
                  <a:lnTo>
                    <a:pt x="16709" y="12512"/>
                  </a:lnTo>
                  <a:cubicBezTo>
                    <a:pt x="16704" y="13087"/>
                    <a:pt x="16614" y="13979"/>
                    <a:pt x="16515" y="14494"/>
                  </a:cubicBezTo>
                  <a:lnTo>
                    <a:pt x="16343" y="15425"/>
                  </a:lnTo>
                  <a:lnTo>
                    <a:pt x="18508" y="15425"/>
                  </a:lnTo>
                  <a:lnTo>
                    <a:pt x="20684" y="15425"/>
                  </a:lnTo>
                  <a:lnTo>
                    <a:pt x="21029" y="14613"/>
                  </a:lnTo>
                  <a:cubicBezTo>
                    <a:pt x="21215" y="14166"/>
                    <a:pt x="21415" y="13275"/>
                    <a:pt x="21481" y="12631"/>
                  </a:cubicBezTo>
                  <a:lnTo>
                    <a:pt x="21600" y="11461"/>
                  </a:lnTo>
                  <a:lnTo>
                    <a:pt x="19155" y="11461"/>
                  </a:lnTo>
                  <a:lnTo>
                    <a:pt x="16720" y="11461"/>
                  </a:lnTo>
                  <a:close/>
                  <a:moveTo>
                    <a:pt x="3544" y="16530"/>
                  </a:moveTo>
                  <a:cubicBezTo>
                    <a:pt x="2473" y="16530"/>
                    <a:pt x="1594" y="16622"/>
                    <a:pt x="1594" y="16736"/>
                  </a:cubicBezTo>
                  <a:cubicBezTo>
                    <a:pt x="1594" y="16851"/>
                    <a:pt x="2132" y="17527"/>
                    <a:pt x="2790" y="18242"/>
                  </a:cubicBezTo>
                  <a:cubicBezTo>
                    <a:pt x="3632" y="19156"/>
                    <a:pt x="4941" y="20106"/>
                    <a:pt x="6130" y="20701"/>
                  </a:cubicBezTo>
                  <a:cubicBezTo>
                    <a:pt x="6132" y="20702"/>
                    <a:pt x="6139" y="20700"/>
                    <a:pt x="6141" y="20701"/>
                  </a:cubicBezTo>
                  <a:cubicBezTo>
                    <a:pt x="6535" y="20898"/>
                    <a:pt x="6915" y="21061"/>
                    <a:pt x="7261" y="21167"/>
                  </a:cubicBezTo>
                  <a:cubicBezTo>
                    <a:pt x="7580" y="21264"/>
                    <a:pt x="7869" y="21351"/>
                    <a:pt x="7907" y="21362"/>
                  </a:cubicBezTo>
                  <a:cubicBezTo>
                    <a:pt x="7946" y="21372"/>
                    <a:pt x="7681" y="21007"/>
                    <a:pt x="7315" y="20560"/>
                  </a:cubicBezTo>
                  <a:cubicBezTo>
                    <a:pt x="6948" y="20113"/>
                    <a:pt x="6387" y="19031"/>
                    <a:pt x="6065" y="18144"/>
                  </a:cubicBezTo>
                  <a:lnTo>
                    <a:pt x="5483" y="16530"/>
                  </a:lnTo>
                  <a:lnTo>
                    <a:pt x="3544" y="16530"/>
                  </a:lnTo>
                  <a:close/>
                  <a:moveTo>
                    <a:pt x="8381" y="16530"/>
                  </a:moveTo>
                  <a:cubicBezTo>
                    <a:pt x="6652" y="16530"/>
                    <a:pt x="6607" y="16544"/>
                    <a:pt x="6744" y="17029"/>
                  </a:cubicBezTo>
                  <a:cubicBezTo>
                    <a:pt x="6918" y="17647"/>
                    <a:pt x="7304" y="18465"/>
                    <a:pt x="7724" y="19206"/>
                  </a:cubicBezTo>
                  <a:cubicBezTo>
                    <a:pt x="8144" y="19947"/>
                    <a:pt x="8602" y="20608"/>
                    <a:pt x="8952" y="20918"/>
                  </a:cubicBezTo>
                  <a:cubicBezTo>
                    <a:pt x="9376" y="21292"/>
                    <a:pt x="9816" y="21600"/>
                    <a:pt x="9933" y="21600"/>
                  </a:cubicBezTo>
                  <a:cubicBezTo>
                    <a:pt x="10056" y="21600"/>
                    <a:pt x="10148" y="20547"/>
                    <a:pt x="10148" y="19065"/>
                  </a:cubicBezTo>
                  <a:lnTo>
                    <a:pt x="10148" y="16530"/>
                  </a:lnTo>
                  <a:lnTo>
                    <a:pt x="8381" y="16530"/>
                  </a:lnTo>
                  <a:close/>
                  <a:moveTo>
                    <a:pt x="11463" y="16530"/>
                  </a:moveTo>
                  <a:lnTo>
                    <a:pt x="11463" y="19065"/>
                  </a:lnTo>
                  <a:cubicBezTo>
                    <a:pt x="11463" y="20547"/>
                    <a:pt x="11544" y="21600"/>
                    <a:pt x="11667" y="21600"/>
                  </a:cubicBezTo>
                  <a:cubicBezTo>
                    <a:pt x="11794" y="21600"/>
                    <a:pt x="11971" y="21508"/>
                    <a:pt x="12174" y="21351"/>
                  </a:cubicBezTo>
                  <a:cubicBezTo>
                    <a:pt x="12376" y="21193"/>
                    <a:pt x="12600" y="20963"/>
                    <a:pt x="12831" y="20701"/>
                  </a:cubicBezTo>
                  <a:cubicBezTo>
                    <a:pt x="13292" y="20177"/>
                    <a:pt x="13773" y="19505"/>
                    <a:pt x="14070" y="18881"/>
                  </a:cubicBezTo>
                  <a:cubicBezTo>
                    <a:pt x="15235" y="16431"/>
                    <a:pt x="15273" y="16530"/>
                    <a:pt x="13229" y="16530"/>
                  </a:cubicBezTo>
                  <a:lnTo>
                    <a:pt x="11463" y="16530"/>
                  </a:lnTo>
                  <a:close/>
                  <a:moveTo>
                    <a:pt x="16127" y="16530"/>
                  </a:moveTo>
                  <a:lnTo>
                    <a:pt x="15535" y="18144"/>
                  </a:lnTo>
                  <a:cubicBezTo>
                    <a:pt x="15213" y="19031"/>
                    <a:pt x="14656" y="20110"/>
                    <a:pt x="14296" y="20549"/>
                  </a:cubicBezTo>
                  <a:lnTo>
                    <a:pt x="13639" y="21351"/>
                  </a:lnTo>
                  <a:lnTo>
                    <a:pt x="14296" y="21167"/>
                  </a:lnTo>
                  <a:cubicBezTo>
                    <a:pt x="15005" y="20962"/>
                    <a:pt x="15848" y="20541"/>
                    <a:pt x="16655" y="20018"/>
                  </a:cubicBezTo>
                  <a:cubicBezTo>
                    <a:pt x="17463" y="19497"/>
                    <a:pt x="18234" y="18867"/>
                    <a:pt x="18810" y="18242"/>
                  </a:cubicBezTo>
                  <a:cubicBezTo>
                    <a:pt x="19468" y="17527"/>
                    <a:pt x="20006" y="16851"/>
                    <a:pt x="20006" y="16736"/>
                  </a:cubicBezTo>
                  <a:cubicBezTo>
                    <a:pt x="20006" y="16622"/>
                    <a:pt x="19138" y="16530"/>
                    <a:pt x="18066" y="16530"/>
                  </a:cubicBezTo>
                  <a:lnTo>
                    <a:pt x="16127" y="16530"/>
                  </a:lnTo>
                  <a:close/>
                </a:path>
              </a:pathLst>
            </a:custGeom>
            <a:ln w="12700" cap="flat">
              <a:noFill/>
              <a:miter lim="400000"/>
            </a:ln>
            <a:effectLst/>
          </p:spPr>
        </p:pic>
      </p:grpSp>
      <p:sp>
        <p:nvSpPr>
          <p:cNvPr id="289"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296"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97"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304"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305"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sp>
        <p:nvSpPr>
          <p:cNvPr id="312" name="Titeltext"/>
          <p:cNvSpPr txBox="1">
            <a:spLocks noGrp="1"/>
          </p:cNvSpPr>
          <p:nvPr>
            <p:ph type="title"/>
          </p:nvPr>
        </p:nvSpPr>
        <p:spPr>
          <a:xfrm>
            <a:off x="2476500" y="4262437"/>
            <a:ext cx="19431000" cy="2936876"/>
          </a:xfrm>
          <a:prstGeom prst="rect">
            <a:avLst/>
          </a:prstGeom>
        </p:spPr>
        <p:txBody>
          <a:bodyPr/>
          <a:lstStyle/>
          <a:p>
            <a:r>
              <a:t>Titeltext</a:t>
            </a:r>
          </a:p>
        </p:txBody>
      </p:sp>
      <p:sp>
        <p:nvSpPr>
          <p:cNvPr id="313" name="Textebene 1…"/>
          <p:cNvSpPr txBox="1">
            <a:spLocks noGrp="1"/>
          </p:cNvSpPr>
          <p:nvPr>
            <p:ph type="body" sz="quarter" idx="1"/>
          </p:nvPr>
        </p:nvSpPr>
        <p:spPr>
          <a:xfrm>
            <a:off x="4191000" y="7770812"/>
            <a:ext cx="16002000" cy="3508376"/>
          </a:xfrm>
          <a:prstGeom prst="rect">
            <a:avLst/>
          </a:prstGeom>
        </p:spPr>
        <p:txBody>
          <a:bodyPr/>
          <a:lstStyle>
            <a:lvl1pPr marL="0" indent="0" algn="ctr"/>
            <a:lvl2pPr marL="0" indent="457200" algn="ctr"/>
            <a:lvl3pPr marL="0" indent="914400" algn="ctr"/>
            <a:lvl4pPr marL="0" indent="1371600" algn="ctr"/>
            <a:lvl5pPr marL="0" indent="1828800" algn="ctr"/>
          </a:lstStyle>
          <a:p>
            <a:r>
              <a:t>Textebene 1</a:t>
            </a:r>
          </a:p>
          <a:p>
            <a:pPr lvl="1"/>
            <a:r>
              <a:t>Textebene 2</a:t>
            </a:r>
          </a:p>
          <a:p>
            <a:pPr lvl="2"/>
            <a:r>
              <a:t>Textebene 3</a:t>
            </a:r>
          </a:p>
          <a:p>
            <a:pPr lvl="3"/>
            <a:r>
              <a:t>Textebene 4</a:t>
            </a:r>
          </a:p>
          <a:p>
            <a:pPr lvl="4"/>
            <a:r>
              <a:t>Textebene 5</a:t>
            </a:r>
          </a:p>
        </p:txBody>
      </p:sp>
      <p:sp>
        <p:nvSpPr>
          <p:cNvPr id="314"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grpSp>
        <p:nvGrpSpPr>
          <p:cNvPr id="334" name="Gruppieren"/>
          <p:cNvGrpSpPr/>
          <p:nvPr/>
        </p:nvGrpSpPr>
        <p:grpSpPr>
          <a:xfrm>
            <a:off x="762000" y="-35280"/>
            <a:ext cx="22860001" cy="13368610"/>
            <a:chOff x="0" y="-35282"/>
            <a:chExt cx="22860000" cy="13368609"/>
          </a:xfrm>
        </p:grpSpPr>
        <p:sp>
          <p:nvSpPr>
            <p:cNvPr id="328" name="Rechteck"/>
            <p:cNvSpPr/>
            <p:nvPr/>
          </p:nvSpPr>
          <p:spPr>
            <a:xfrm>
              <a:off x="0" y="1524207"/>
              <a:ext cx="22860001" cy="407491"/>
            </a:xfrm>
            <a:prstGeom prst="rect">
              <a:avLst/>
            </a:prstGeom>
            <a:solidFill>
              <a:srgbClr val="EDB300"/>
            </a:solidFill>
            <a:ln w="12700" cap="flat">
              <a:noFill/>
              <a:miter lim="400000"/>
            </a:ln>
            <a:effectLst/>
          </p:spPr>
          <p:txBody>
            <a:bodyPr wrap="square" lIns="114300" tIns="114300" rIns="114300" bIns="114300" numCol="1" anchor="t">
              <a:noAutofit/>
            </a:bodyPr>
            <a:lstStyle/>
            <a:p>
              <a:pPr algn="l" defTabSz="2286000">
                <a:defRPr sz="6000">
                  <a:solidFill>
                    <a:srgbClr val="FFFFFF"/>
                  </a:solidFill>
                  <a:latin typeface="Times New Roman"/>
                  <a:ea typeface="Times New Roman"/>
                  <a:cs typeface="Times New Roman"/>
                  <a:sym typeface="Times New Roman"/>
                </a:defRPr>
              </a:pPr>
              <a:endParaRPr/>
            </a:p>
          </p:txBody>
        </p:sp>
        <p:grpSp>
          <p:nvGrpSpPr>
            <p:cNvPr id="331" name="Gruppieren"/>
            <p:cNvGrpSpPr/>
            <p:nvPr/>
          </p:nvGrpSpPr>
          <p:grpSpPr>
            <a:xfrm>
              <a:off x="1297562" y="-35283"/>
              <a:ext cx="6561366" cy="1880186"/>
              <a:chOff x="196596" y="-133754"/>
              <a:chExt cx="6561365" cy="1880184"/>
            </a:xfrm>
          </p:grpSpPr>
          <p:sp>
            <p:nvSpPr>
              <p:cNvPr id="329" name="betaConcept"/>
              <p:cNvSpPr txBox="1"/>
              <p:nvPr/>
            </p:nvSpPr>
            <p:spPr>
              <a:xfrm>
                <a:off x="571779" y="-133755"/>
                <a:ext cx="6186184" cy="18801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0" tIns="127000" rIns="127000" bIns="127000" numCol="1" anchor="ctr">
                <a:noAutofit/>
              </a:bodyPr>
              <a:lstStyle>
                <a:lvl1pPr defTabSz="1460500">
                  <a:defRPr sz="6000" spc="-659">
                    <a:solidFill>
                      <a:srgbClr val="E57031"/>
                    </a:solidFill>
                    <a:latin typeface="Comfortaa Bold"/>
                    <a:ea typeface="Comfortaa Bold"/>
                    <a:cs typeface="Comfortaa Bold"/>
                    <a:sym typeface="Comfortaa Bold"/>
                  </a:defRPr>
                </a:lvl1pPr>
              </a:lstStyle>
              <a:p>
                <a:r>
                  <a:t>betaConcept</a:t>
                </a:r>
              </a:p>
            </p:txBody>
          </p:sp>
          <p:pic>
            <p:nvPicPr>
              <p:cNvPr id="330" name="pasted-image.png" descr="pasted-image.png"/>
              <p:cNvPicPr>
                <a:picLocks noChangeAspect="1"/>
              </p:cNvPicPr>
              <p:nvPr/>
            </p:nvPicPr>
            <p:blipFill>
              <a:blip r:embed="rId2" cstate="print"/>
              <a:srcRect l="1915" t="5882" r="73623" b="11760"/>
              <a:stretch>
                <a:fillRect/>
              </a:stretch>
            </p:blipFill>
            <p:spPr>
              <a:xfrm>
                <a:off x="196596" y="263472"/>
                <a:ext cx="1091804" cy="1085454"/>
              </a:xfrm>
              <a:custGeom>
                <a:avLst/>
                <a:gdLst/>
                <a:ahLst/>
                <a:cxnLst>
                  <a:cxn ang="0">
                    <a:pos x="wd2" y="hd2"/>
                  </a:cxn>
                  <a:cxn ang="5400000">
                    <a:pos x="wd2" y="hd2"/>
                  </a:cxn>
                  <a:cxn ang="10800000">
                    <a:pos x="wd2" y="hd2"/>
                  </a:cxn>
                  <a:cxn ang="16200000">
                    <a:pos x="wd2" y="hd2"/>
                  </a:cxn>
                </a:cxnLst>
                <a:rect l="0" t="0" r="r" b="b"/>
                <a:pathLst>
                  <a:path w="21600" h="21600" extrusionOk="0">
                    <a:moveTo>
                      <a:pt x="9925" y="0"/>
                    </a:moveTo>
                    <a:cubicBezTo>
                      <a:pt x="9534" y="0"/>
                      <a:pt x="8876" y="672"/>
                      <a:pt x="8244" y="1580"/>
                    </a:cubicBezTo>
                    <a:cubicBezTo>
                      <a:pt x="7613" y="2487"/>
                      <a:pt x="7011" y="3628"/>
                      <a:pt x="6745" y="4573"/>
                    </a:cubicBezTo>
                    <a:cubicBezTo>
                      <a:pt x="6676" y="4815"/>
                      <a:pt x="6654" y="4936"/>
                      <a:pt x="6862" y="4999"/>
                    </a:cubicBezTo>
                    <a:cubicBezTo>
                      <a:pt x="7070" y="5063"/>
                      <a:pt x="7513" y="5070"/>
                      <a:pt x="8378" y="5070"/>
                    </a:cubicBezTo>
                    <a:lnTo>
                      <a:pt x="10144" y="5070"/>
                    </a:lnTo>
                    <a:lnTo>
                      <a:pt x="10144" y="2535"/>
                    </a:lnTo>
                    <a:cubicBezTo>
                      <a:pt x="10144" y="1053"/>
                      <a:pt x="10048" y="0"/>
                      <a:pt x="9925" y="0"/>
                    </a:cubicBezTo>
                    <a:close/>
                    <a:moveTo>
                      <a:pt x="11668" y="0"/>
                    </a:moveTo>
                    <a:cubicBezTo>
                      <a:pt x="11606" y="0"/>
                      <a:pt x="11556" y="262"/>
                      <a:pt x="11518" y="711"/>
                    </a:cubicBezTo>
                    <a:cubicBezTo>
                      <a:pt x="11481" y="1159"/>
                      <a:pt x="11456" y="1794"/>
                      <a:pt x="11456" y="2535"/>
                    </a:cubicBezTo>
                    <a:lnTo>
                      <a:pt x="11456" y="5070"/>
                    </a:lnTo>
                    <a:lnTo>
                      <a:pt x="13222" y="5070"/>
                    </a:lnTo>
                    <a:cubicBezTo>
                      <a:pt x="15265" y="5070"/>
                      <a:pt x="15228" y="5167"/>
                      <a:pt x="14062" y="2717"/>
                    </a:cubicBezTo>
                    <a:cubicBezTo>
                      <a:pt x="13765" y="2092"/>
                      <a:pt x="13291" y="1416"/>
                      <a:pt x="12830" y="892"/>
                    </a:cubicBezTo>
                    <a:cubicBezTo>
                      <a:pt x="12599" y="630"/>
                      <a:pt x="12380" y="402"/>
                      <a:pt x="12178" y="245"/>
                    </a:cubicBezTo>
                    <a:cubicBezTo>
                      <a:pt x="11976" y="87"/>
                      <a:pt x="11794" y="0"/>
                      <a:pt x="11668" y="0"/>
                    </a:cubicBezTo>
                    <a:close/>
                    <a:moveTo>
                      <a:pt x="7954" y="245"/>
                    </a:moveTo>
                    <a:lnTo>
                      <a:pt x="7302" y="434"/>
                    </a:lnTo>
                    <a:cubicBezTo>
                      <a:pt x="6593" y="639"/>
                      <a:pt x="5754" y="1057"/>
                      <a:pt x="4947" y="1580"/>
                    </a:cubicBezTo>
                    <a:cubicBezTo>
                      <a:pt x="4139" y="2101"/>
                      <a:pt x="3371" y="2731"/>
                      <a:pt x="2795" y="3356"/>
                    </a:cubicBezTo>
                    <a:cubicBezTo>
                      <a:pt x="2137" y="4071"/>
                      <a:pt x="1594" y="4751"/>
                      <a:pt x="1594" y="4865"/>
                    </a:cubicBezTo>
                    <a:cubicBezTo>
                      <a:pt x="1594" y="4979"/>
                      <a:pt x="2470" y="5070"/>
                      <a:pt x="3541" y="5070"/>
                    </a:cubicBezTo>
                    <a:lnTo>
                      <a:pt x="5480" y="5070"/>
                    </a:lnTo>
                    <a:lnTo>
                      <a:pt x="6069" y="3459"/>
                    </a:lnTo>
                    <a:cubicBezTo>
                      <a:pt x="6391" y="2573"/>
                      <a:pt x="6942" y="1490"/>
                      <a:pt x="7302" y="1050"/>
                    </a:cubicBezTo>
                    <a:lnTo>
                      <a:pt x="7954" y="245"/>
                    </a:lnTo>
                    <a:close/>
                    <a:moveTo>
                      <a:pt x="13638" y="245"/>
                    </a:moveTo>
                    <a:lnTo>
                      <a:pt x="14290" y="1050"/>
                    </a:lnTo>
                    <a:cubicBezTo>
                      <a:pt x="14650" y="1490"/>
                      <a:pt x="15209" y="2573"/>
                      <a:pt x="15531" y="3459"/>
                    </a:cubicBezTo>
                    <a:lnTo>
                      <a:pt x="16120" y="5070"/>
                    </a:lnTo>
                    <a:lnTo>
                      <a:pt x="18059" y="5070"/>
                    </a:lnTo>
                    <a:cubicBezTo>
                      <a:pt x="18594" y="5070"/>
                      <a:pt x="19081" y="5045"/>
                      <a:pt x="19433" y="5007"/>
                    </a:cubicBezTo>
                    <a:cubicBezTo>
                      <a:pt x="19785" y="4970"/>
                      <a:pt x="19998" y="4922"/>
                      <a:pt x="19998" y="4865"/>
                    </a:cubicBezTo>
                    <a:cubicBezTo>
                      <a:pt x="19998" y="4751"/>
                      <a:pt x="19463" y="4071"/>
                      <a:pt x="18805" y="3356"/>
                    </a:cubicBezTo>
                    <a:cubicBezTo>
                      <a:pt x="18229" y="2731"/>
                      <a:pt x="17453" y="2101"/>
                      <a:pt x="16646" y="1580"/>
                    </a:cubicBezTo>
                    <a:cubicBezTo>
                      <a:pt x="15839" y="1057"/>
                      <a:pt x="14999" y="639"/>
                      <a:pt x="14290" y="434"/>
                    </a:cubicBezTo>
                    <a:lnTo>
                      <a:pt x="13638" y="245"/>
                    </a:lnTo>
                    <a:close/>
                    <a:moveTo>
                      <a:pt x="919" y="6168"/>
                    </a:moveTo>
                    <a:lnTo>
                      <a:pt x="573" y="6981"/>
                    </a:lnTo>
                    <a:cubicBezTo>
                      <a:pt x="388" y="7428"/>
                      <a:pt x="192" y="8320"/>
                      <a:pt x="126" y="8964"/>
                    </a:cubicBezTo>
                    <a:lnTo>
                      <a:pt x="0" y="10141"/>
                    </a:lnTo>
                    <a:lnTo>
                      <a:pt x="2442" y="10141"/>
                    </a:lnTo>
                    <a:lnTo>
                      <a:pt x="4884" y="10141"/>
                    </a:lnTo>
                    <a:lnTo>
                      <a:pt x="4892" y="9090"/>
                    </a:lnTo>
                    <a:cubicBezTo>
                      <a:pt x="4897" y="8514"/>
                      <a:pt x="4981" y="7623"/>
                      <a:pt x="5080" y="7108"/>
                    </a:cubicBezTo>
                    <a:lnTo>
                      <a:pt x="5261" y="6168"/>
                    </a:lnTo>
                    <a:lnTo>
                      <a:pt x="3086" y="6168"/>
                    </a:lnTo>
                    <a:lnTo>
                      <a:pt x="919" y="6168"/>
                    </a:lnTo>
                    <a:close/>
                    <a:moveTo>
                      <a:pt x="8291" y="6168"/>
                    </a:moveTo>
                    <a:cubicBezTo>
                      <a:pt x="7274" y="6168"/>
                      <a:pt x="6391" y="6255"/>
                      <a:pt x="6328" y="6358"/>
                    </a:cubicBezTo>
                    <a:cubicBezTo>
                      <a:pt x="6265" y="6460"/>
                      <a:pt x="6151" y="7351"/>
                      <a:pt x="6069" y="8340"/>
                    </a:cubicBezTo>
                    <a:lnTo>
                      <a:pt x="5912" y="10141"/>
                    </a:lnTo>
                    <a:lnTo>
                      <a:pt x="8024" y="10141"/>
                    </a:lnTo>
                    <a:lnTo>
                      <a:pt x="10144" y="10141"/>
                    </a:lnTo>
                    <a:lnTo>
                      <a:pt x="10144" y="8158"/>
                    </a:lnTo>
                    <a:lnTo>
                      <a:pt x="10144" y="6168"/>
                    </a:lnTo>
                    <a:lnTo>
                      <a:pt x="8291" y="6168"/>
                    </a:lnTo>
                    <a:close/>
                    <a:moveTo>
                      <a:pt x="11456" y="6168"/>
                    </a:moveTo>
                    <a:lnTo>
                      <a:pt x="11456" y="8158"/>
                    </a:lnTo>
                    <a:lnTo>
                      <a:pt x="11456" y="10141"/>
                    </a:lnTo>
                    <a:lnTo>
                      <a:pt x="13568" y="10141"/>
                    </a:lnTo>
                    <a:lnTo>
                      <a:pt x="15680" y="10141"/>
                    </a:lnTo>
                    <a:lnTo>
                      <a:pt x="15531" y="8340"/>
                    </a:lnTo>
                    <a:cubicBezTo>
                      <a:pt x="15449" y="7351"/>
                      <a:pt x="15335" y="6460"/>
                      <a:pt x="15272" y="6358"/>
                    </a:cubicBezTo>
                    <a:cubicBezTo>
                      <a:pt x="15209" y="6255"/>
                      <a:pt x="14318" y="6168"/>
                      <a:pt x="13301" y="6168"/>
                    </a:cubicBezTo>
                    <a:lnTo>
                      <a:pt x="11456" y="6168"/>
                    </a:lnTo>
                    <a:close/>
                    <a:moveTo>
                      <a:pt x="16339" y="6168"/>
                    </a:moveTo>
                    <a:lnTo>
                      <a:pt x="16512" y="7108"/>
                    </a:lnTo>
                    <a:cubicBezTo>
                      <a:pt x="16611" y="7623"/>
                      <a:pt x="16703" y="8514"/>
                      <a:pt x="16708" y="9090"/>
                    </a:cubicBezTo>
                    <a:lnTo>
                      <a:pt x="16716" y="10141"/>
                    </a:lnTo>
                    <a:lnTo>
                      <a:pt x="19150" y="10141"/>
                    </a:lnTo>
                    <a:lnTo>
                      <a:pt x="21600" y="10141"/>
                    </a:lnTo>
                    <a:lnTo>
                      <a:pt x="21474" y="8964"/>
                    </a:lnTo>
                    <a:cubicBezTo>
                      <a:pt x="21408" y="8320"/>
                      <a:pt x="21205" y="7428"/>
                      <a:pt x="21019" y="6981"/>
                    </a:cubicBezTo>
                    <a:lnTo>
                      <a:pt x="20681" y="6168"/>
                    </a:lnTo>
                    <a:lnTo>
                      <a:pt x="18506" y="6168"/>
                    </a:lnTo>
                    <a:lnTo>
                      <a:pt x="16339" y="6168"/>
                    </a:lnTo>
                    <a:close/>
                    <a:moveTo>
                      <a:pt x="0" y="11459"/>
                    </a:moveTo>
                    <a:lnTo>
                      <a:pt x="126" y="12628"/>
                    </a:lnTo>
                    <a:cubicBezTo>
                      <a:pt x="192" y="13272"/>
                      <a:pt x="388" y="14172"/>
                      <a:pt x="573" y="14619"/>
                    </a:cubicBezTo>
                    <a:lnTo>
                      <a:pt x="919" y="15424"/>
                    </a:lnTo>
                    <a:lnTo>
                      <a:pt x="3086" y="15424"/>
                    </a:lnTo>
                    <a:lnTo>
                      <a:pt x="5261" y="15424"/>
                    </a:lnTo>
                    <a:lnTo>
                      <a:pt x="5080" y="14492"/>
                    </a:lnTo>
                    <a:cubicBezTo>
                      <a:pt x="4981" y="13977"/>
                      <a:pt x="4897" y="13086"/>
                      <a:pt x="4892" y="12510"/>
                    </a:cubicBezTo>
                    <a:lnTo>
                      <a:pt x="4884" y="11459"/>
                    </a:lnTo>
                    <a:lnTo>
                      <a:pt x="2442" y="11459"/>
                    </a:lnTo>
                    <a:lnTo>
                      <a:pt x="0" y="11459"/>
                    </a:lnTo>
                    <a:close/>
                    <a:moveTo>
                      <a:pt x="5912" y="11459"/>
                    </a:moveTo>
                    <a:lnTo>
                      <a:pt x="6069" y="13260"/>
                    </a:lnTo>
                    <a:cubicBezTo>
                      <a:pt x="6151" y="14249"/>
                      <a:pt x="6265" y="15140"/>
                      <a:pt x="6328" y="15242"/>
                    </a:cubicBezTo>
                    <a:cubicBezTo>
                      <a:pt x="6360" y="15294"/>
                      <a:pt x="6592" y="15335"/>
                      <a:pt x="6949" y="15369"/>
                    </a:cubicBezTo>
                    <a:cubicBezTo>
                      <a:pt x="7305" y="15403"/>
                      <a:pt x="7783" y="15424"/>
                      <a:pt x="8291" y="15424"/>
                    </a:cubicBezTo>
                    <a:lnTo>
                      <a:pt x="10144" y="15424"/>
                    </a:lnTo>
                    <a:lnTo>
                      <a:pt x="10144" y="13442"/>
                    </a:lnTo>
                    <a:lnTo>
                      <a:pt x="10144" y="11459"/>
                    </a:lnTo>
                    <a:lnTo>
                      <a:pt x="8024" y="11459"/>
                    </a:lnTo>
                    <a:lnTo>
                      <a:pt x="5912" y="11459"/>
                    </a:lnTo>
                    <a:close/>
                    <a:moveTo>
                      <a:pt x="11456" y="11459"/>
                    </a:moveTo>
                    <a:lnTo>
                      <a:pt x="11456" y="13442"/>
                    </a:lnTo>
                    <a:lnTo>
                      <a:pt x="11456" y="15424"/>
                    </a:lnTo>
                    <a:lnTo>
                      <a:pt x="13301" y="15424"/>
                    </a:lnTo>
                    <a:cubicBezTo>
                      <a:pt x="14318" y="15424"/>
                      <a:pt x="15209" y="15345"/>
                      <a:pt x="15272" y="15242"/>
                    </a:cubicBezTo>
                    <a:cubicBezTo>
                      <a:pt x="15335" y="15140"/>
                      <a:pt x="15449" y="14249"/>
                      <a:pt x="15531" y="13260"/>
                    </a:cubicBezTo>
                    <a:lnTo>
                      <a:pt x="15680" y="11459"/>
                    </a:lnTo>
                    <a:lnTo>
                      <a:pt x="13568" y="11459"/>
                    </a:lnTo>
                    <a:lnTo>
                      <a:pt x="11456" y="11459"/>
                    </a:lnTo>
                    <a:close/>
                    <a:moveTo>
                      <a:pt x="16716" y="11459"/>
                    </a:moveTo>
                    <a:lnTo>
                      <a:pt x="16708" y="12510"/>
                    </a:lnTo>
                    <a:cubicBezTo>
                      <a:pt x="16703" y="13086"/>
                      <a:pt x="16611" y="13977"/>
                      <a:pt x="16512" y="14492"/>
                    </a:cubicBezTo>
                    <a:lnTo>
                      <a:pt x="16339" y="15424"/>
                    </a:lnTo>
                    <a:lnTo>
                      <a:pt x="18506" y="15424"/>
                    </a:lnTo>
                    <a:lnTo>
                      <a:pt x="20681" y="15424"/>
                    </a:lnTo>
                    <a:lnTo>
                      <a:pt x="21019" y="14619"/>
                    </a:lnTo>
                    <a:cubicBezTo>
                      <a:pt x="21205" y="14172"/>
                      <a:pt x="21408" y="13272"/>
                      <a:pt x="21474" y="12628"/>
                    </a:cubicBezTo>
                    <a:lnTo>
                      <a:pt x="21600" y="11459"/>
                    </a:lnTo>
                    <a:lnTo>
                      <a:pt x="19150" y="11459"/>
                    </a:lnTo>
                    <a:lnTo>
                      <a:pt x="16716" y="11459"/>
                    </a:lnTo>
                    <a:close/>
                    <a:moveTo>
                      <a:pt x="3541" y="16530"/>
                    </a:moveTo>
                    <a:cubicBezTo>
                      <a:pt x="2470" y="16530"/>
                      <a:pt x="1594" y="16621"/>
                      <a:pt x="1594" y="16735"/>
                    </a:cubicBezTo>
                    <a:cubicBezTo>
                      <a:pt x="1594" y="16849"/>
                      <a:pt x="2137" y="17529"/>
                      <a:pt x="2795" y="18244"/>
                    </a:cubicBezTo>
                    <a:cubicBezTo>
                      <a:pt x="3637" y="19158"/>
                      <a:pt x="4936" y="20105"/>
                      <a:pt x="6124" y="20700"/>
                    </a:cubicBezTo>
                    <a:cubicBezTo>
                      <a:pt x="6126" y="20701"/>
                      <a:pt x="6130" y="20699"/>
                      <a:pt x="6132" y="20700"/>
                    </a:cubicBezTo>
                    <a:cubicBezTo>
                      <a:pt x="6526" y="20897"/>
                      <a:pt x="6909" y="21060"/>
                      <a:pt x="7255" y="21166"/>
                    </a:cubicBezTo>
                    <a:cubicBezTo>
                      <a:pt x="7574" y="21263"/>
                      <a:pt x="7868" y="21345"/>
                      <a:pt x="7907" y="21355"/>
                    </a:cubicBezTo>
                    <a:cubicBezTo>
                      <a:pt x="7946" y="21366"/>
                      <a:pt x="7676" y="21012"/>
                      <a:pt x="7310" y="20565"/>
                    </a:cubicBezTo>
                    <a:cubicBezTo>
                      <a:pt x="6944" y="20118"/>
                      <a:pt x="6391" y="19027"/>
                      <a:pt x="6069" y="18141"/>
                    </a:cubicBezTo>
                    <a:lnTo>
                      <a:pt x="5480" y="16530"/>
                    </a:lnTo>
                    <a:lnTo>
                      <a:pt x="3541" y="16530"/>
                    </a:lnTo>
                    <a:close/>
                    <a:moveTo>
                      <a:pt x="8378" y="16530"/>
                    </a:moveTo>
                    <a:cubicBezTo>
                      <a:pt x="6649" y="16530"/>
                      <a:pt x="6608" y="16542"/>
                      <a:pt x="6745" y="17027"/>
                    </a:cubicBezTo>
                    <a:cubicBezTo>
                      <a:pt x="6919" y="17646"/>
                      <a:pt x="7298" y="18458"/>
                      <a:pt x="7718" y="19199"/>
                    </a:cubicBezTo>
                    <a:cubicBezTo>
                      <a:pt x="8138" y="19940"/>
                      <a:pt x="8600" y="20611"/>
                      <a:pt x="8951" y="20921"/>
                    </a:cubicBezTo>
                    <a:cubicBezTo>
                      <a:pt x="9374" y="21295"/>
                      <a:pt x="9808" y="21600"/>
                      <a:pt x="9925" y="21600"/>
                    </a:cubicBezTo>
                    <a:cubicBezTo>
                      <a:pt x="10048" y="21600"/>
                      <a:pt x="10144" y="20547"/>
                      <a:pt x="10144" y="19065"/>
                    </a:cubicBezTo>
                    <a:lnTo>
                      <a:pt x="10144" y="16530"/>
                    </a:lnTo>
                    <a:lnTo>
                      <a:pt x="8378" y="16530"/>
                    </a:lnTo>
                    <a:close/>
                    <a:moveTo>
                      <a:pt x="11456" y="16530"/>
                    </a:moveTo>
                    <a:lnTo>
                      <a:pt x="11456" y="19065"/>
                    </a:lnTo>
                    <a:cubicBezTo>
                      <a:pt x="11456" y="20547"/>
                      <a:pt x="11544" y="21600"/>
                      <a:pt x="11668" y="21600"/>
                    </a:cubicBezTo>
                    <a:cubicBezTo>
                      <a:pt x="11794" y="21600"/>
                      <a:pt x="11976" y="21505"/>
                      <a:pt x="12178" y="21347"/>
                    </a:cubicBezTo>
                    <a:cubicBezTo>
                      <a:pt x="12380" y="21190"/>
                      <a:pt x="12599" y="20962"/>
                      <a:pt x="12830" y="20700"/>
                    </a:cubicBezTo>
                    <a:cubicBezTo>
                      <a:pt x="13291" y="20176"/>
                      <a:pt x="13765" y="19500"/>
                      <a:pt x="14062" y="18875"/>
                    </a:cubicBezTo>
                    <a:cubicBezTo>
                      <a:pt x="15228" y="16425"/>
                      <a:pt x="15265" y="16530"/>
                      <a:pt x="13222" y="16530"/>
                    </a:cubicBezTo>
                    <a:lnTo>
                      <a:pt x="11456" y="16530"/>
                    </a:lnTo>
                    <a:close/>
                    <a:moveTo>
                      <a:pt x="16120" y="16530"/>
                    </a:moveTo>
                    <a:lnTo>
                      <a:pt x="15531" y="18141"/>
                    </a:lnTo>
                    <a:cubicBezTo>
                      <a:pt x="15209" y="19027"/>
                      <a:pt x="14650" y="20110"/>
                      <a:pt x="14290" y="20550"/>
                    </a:cubicBezTo>
                    <a:lnTo>
                      <a:pt x="13638" y="21347"/>
                    </a:lnTo>
                    <a:lnTo>
                      <a:pt x="14290" y="21166"/>
                    </a:lnTo>
                    <a:cubicBezTo>
                      <a:pt x="14999" y="20961"/>
                      <a:pt x="15839" y="20543"/>
                      <a:pt x="16646" y="20020"/>
                    </a:cubicBezTo>
                    <a:cubicBezTo>
                      <a:pt x="17453" y="19499"/>
                      <a:pt x="18229" y="18869"/>
                      <a:pt x="18805" y="18244"/>
                    </a:cubicBezTo>
                    <a:cubicBezTo>
                      <a:pt x="19463" y="17529"/>
                      <a:pt x="19998" y="16849"/>
                      <a:pt x="19998" y="16735"/>
                    </a:cubicBezTo>
                    <a:cubicBezTo>
                      <a:pt x="19998" y="16621"/>
                      <a:pt x="19130" y="16530"/>
                      <a:pt x="18059" y="16530"/>
                    </a:cubicBezTo>
                    <a:lnTo>
                      <a:pt x="16120" y="16530"/>
                    </a:lnTo>
                    <a:close/>
                  </a:path>
                </a:pathLst>
              </a:custGeom>
              <a:ln w="12700" cap="flat">
                <a:noFill/>
                <a:miter lim="400000"/>
              </a:ln>
              <a:effectLst/>
            </p:spPr>
          </p:pic>
        </p:grpSp>
        <p:pic>
          <p:nvPicPr>
            <p:cNvPr id="332" name="pasted-image.pdf" descr="pasted-image.pdf"/>
            <p:cNvPicPr>
              <a:picLocks noChangeAspect="1"/>
            </p:cNvPicPr>
            <p:nvPr/>
          </p:nvPicPr>
          <p:blipFill>
            <a:blip r:embed="rId3" cstate="print"/>
            <a:stretch>
              <a:fillRect/>
            </a:stretch>
          </p:blipFill>
          <p:spPr>
            <a:xfrm>
              <a:off x="17705483" y="354444"/>
              <a:ext cx="3527767" cy="1051204"/>
            </a:xfrm>
            <a:prstGeom prst="rect">
              <a:avLst/>
            </a:prstGeom>
            <a:ln w="12700" cap="flat">
              <a:noFill/>
              <a:miter lim="400000"/>
            </a:ln>
            <a:effectLst/>
          </p:spPr>
        </p:pic>
        <p:pic>
          <p:nvPicPr>
            <p:cNvPr id="333" name="pasted-image.pdf" descr="pasted-image.pdf"/>
            <p:cNvPicPr>
              <a:picLocks noChangeAspect="1"/>
            </p:cNvPicPr>
            <p:nvPr/>
          </p:nvPicPr>
          <p:blipFill>
            <a:blip r:embed="rId4" cstate="print"/>
            <a:stretch>
              <a:fillRect/>
            </a:stretch>
          </p:blipFill>
          <p:spPr>
            <a:xfrm>
              <a:off x="15601686" y="12984077"/>
              <a:ext cx="6159501" cy="349251"/>
            </a:xfrm>
            <a:prstGeom prst="rect">
              <a:avLst/>
            </a:prstGeom>
            <a:ln w="12700" cap="flat">
              <a:noFill/>
              <a:miter lim="400000"/>
            </a:ln>
            <a:effectLst/>
          </p:spPr>
        </p:pic>
      </p:grpSp>
      <p:sp>
        <p:nvSpPr>
          <p:cNvPr id="335" name="Titeltext"/>
          <p:cNvSpPr txBox="1">
            <a:spLocks noGrp="1"/>
          </p:cNvSpPr>
          <p:nvPr>
            <p:ph type="title"/>
          </p:nvPr>
        </p:nvSpPr>
        <p:spPr>
          <a:xfrm>
            <a:off x="2476500" y="4262437"/>
            <a:ext cx="19431000" cy="2936876"/>
          </a:xfrm>
          <a:prstGeom prst="rect">
            <a:avLst/>
          </a:prstGeom>
        </p:spPr>
        <p:txBody>
          <a:bodyPr/>
          <a:lstStyle/>
          <a:p>
            <a:r>
              <a:t>Titeltext</a:t>
            </a:r>
          </a:p>
        </p:txBody>
      </p:sp>
      <p:sp>
        <p:nvSpPr>
          <p:cNvPr id="336" name="Textebene 1…"/>
          <p:cNvSpPr txBox="1">
            <a:spLocks noGrp="1"/>
          </p:cNvSpPr>
          <p:nvPr>
            <p:ph type="body" sz="quarter" idx="1"/>
          </p:nvPr>
        </p:nvSpPr>
        <p:spPr>
          <a:xfrm>
            <a:off x="4191000" y="7770812"/>
            <a:ext cx="16002000" cy="3508376"/>
          </a:xfrm>
          <a:prstGeom prst="rect">
            <a:avLst/>
          </a:prstGeom>
        </p:spPr>
        <p:txBody>
          <a:bodyPr/>
          <a:lstStyle>
            <a:lvl1pPr marL="0" indent="0" algn="ctr"/>
            <a:lvl2pPr marL="0" indent="457200" algn="ctr"/>
            <a:lvl3pPr marL="0" indent="914400" algn="ctr"/>
            <a:lvl4pPr marL="0" indent="1371600" algn="ctr"/>
            <a:lvl5pPr marL="0" indent="1828800" algn="ctr"/>
          </a:lstStyle>
          <a:p>
            <a:r>
              <a:t>Textebene 1</a:t>
            </a:r>
          </a:p>
          <a:p>
            <a:pPr lvl="1"/>
            <a:r>
              <a:t>Textebene 2</a:t>
            </a:r>
          </a:p>
          <a:p>
            <a:pPr lvl="2"/>
            <a:r>
              <a:t>Textebene 3</a:t>
            </a:r>
          </a:p>
          <a:p>
            <a:pPr lvl="3"/>
            <a:r>
              <a:t>Textebene 4</a:t>
            </a:r>
          </a:p>
          <a:p>
            <a:pPr lvl="4"/>
            <a:r>
              <a:t>Textebene 5</a:t>
            </a:r>
          </a:p>
        </p:txBody>
      </p:sp>
      <p:sp>
        <p:nvSpPr>
          <p:cNvPr id="337"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6_Titel und Inhalt">
    <p:spTree>
      <p:nvGrpSpPr>
        <p:cNvPr id="1" name=""/>
        <p:cNvGrpSpPr/>
        <p:nvPr/>
      </p:nvGrpSpPr>
      <p:grpSpPr>
        <a:xfrm>
          <a:off x="0" y="0"/>
          <a:ext cx="0" cy="0"/>
          <a:chOff x="0" y="0"/>
          <a:chExt cx="0" cy="0"/>
        </a:xfrm>
      </p:grpSpPr>
      <p:sp>
        <p:nvSpPr>
          <p:cNvPr id="344" name="Rechteck"/>
          <p:cNvSpPr/>
          <p:nvPr/>
        </p:nvSpPr>
        <p:spPr>
          <a:xfrm>
            <a:off x="762000" y="1678745"/>
            <a:ext cx="22860000" cy="178596"/>
          </a:xfrm>
          <a:prstGeom prst="rect">
            <a:avLst/>
          </a:prstGeom>
          <a:solidFill>
            <a:srgbClr val="F1601F"/>
          </a:solidFill>
          <a:ln w="12700">
            <a:miter lim="400000"/>
          </a:ln>
          <a:effectLst>
            <a:outerShdw blurRad="88900" dist="50800" dir="5400000" rotWithShape="0">
              <a:srgbClr val="000000">
                <a:alpha val="35000"/>
              </a:srgbClr>
            </a:outerShdw>
          </a:effectLst>
        </p:spPr>
        <p:txBody>
          <a:bodyPr lIns="114300" tIns="114300" rIns="114300" bIns="114300"/>
          <a:lstStyle/>
          <a:p>
            <a:pPr algn="l" defTabSz="2286000">
              <a:defRPr sz="6000">
                <a:solidFill>
                  <a:srgbClr val="FFFFFF"/>
                </a:solidFill>
                <a:latin typeface="Times New Roman"/>
                <a:ea typeface="Times New Roman"/>
                <a:cs typeface="Times New Roman"/>
                <a:sym typeface="Times New Roman"/>
              </a:defRPr>
            </a:pPr>
            <a:endParaRPr/>
          </a:p>
        </p:txBody>
      </p:sp>
      <p:pic>
        <p:nvPicPr>
          <p:cNvPr id="345" name="Claim.jpg" descr="Claim.jpg"/>
          <p:cNvPicPr>
            <a:picLocks noChangeAspect="1"/>
          </p:cNvPicPr>
          <p:nvPr/>
        </p:nvPicPr>
        <p:blipFill>
          <a:blip r:embed="rId2" cstate="print"/>
          <a:stretch>
            <a:fillRect/>
          </a:stretch>
        </p:blipFill>
        <p:spPr>
          <a:xfrm>
            <a:off x="17895158" y="13178980"/>
            <a:ext cx="5613799" cy="490093"/>
          </a:xfrm>
          <a:prstGeom prst="rect">
            <a:avLst/>
          </a:prstGeom>
          <a:ln w="12700">
            <a:miter lim="400000"/>
          </a:ln>
        </p:spPr>
      </p:pic>
      <p:sp>
        <p:nvSpPr>
          <p:cNvPr id="346" name="Textebene 1…"/>
          <p:cNvSpPr txBox="1">
            <a:spLocks noGrp="1"/>
          </p:cNvSpPr>
          <p:nvPr>
            <p:ph type="body" idx="1"/>
          </p:nvPr>
        </p:nvSpPr>
        <p:spPr>
          <a:xfrm>
            <a:off x="2193542" y="2317750"/>
            <a:ext cx="19996921" cy="9703845"/>
          </a:xfrm>
          <a:prstGeom prst="rect">
            <a:avLst/>
          </a:prstGeom>
        </p:spPr>
        <p:txBody>
          <a:bodyPr/>
          <a:lstStyle>
            <a:lvl1pPr>
              <a:spcBef>
                <a:spcPts val="1400"/>
              </a:spcBef>
              <a:defRPr sz="6000"/>
            </a:lvl1pPr>
            <a:lvl2pPr marL="1293681" indent="-1028594">
              <a:spcBef>
                <a:spcPts val="1400"/>
              </a:spcBef>
              <a:buSzPct val="100000"/>
              <a:buChar char="•"/>
              <a:defRPr sz="6000"/>
            </a:lvl2pPr>
            <a:lvl3pPr marL="2071479" indent="-1071457">
              <a:spcBef>
                <a:spcPts val="1400"/>
              </a:spcBef>
              <a:buSzPct val="100000"/>
              <a:buChar char="•"/>
              <a:defRPr sz="6000"/>
            </a:lvl3pPr>
            <a:lvl4pPr marL="1979409" indent="-571440">
              <a:spcBef>
                <a:spcPts val="1400"/>
              </a:spcBef>
              <a:buSzPct val="100000"/>
              <a:buChar char="▪"/>
              <a:defRPr sz="6000"/>
            </a:lvl4pPr>
            <a:lvl5pPr marL="3114356" indent="-1285743">
              <a:spcBef>
                <a:spcPts val="1400"/>
              </a:spcBef>
              <a:buSzPct val="100000"/>
              <a:buChar char="▪"/>
              <a:defRPr sz="6000"/>
            </a:lvl5pPr>
          </a:lstStyle>
          <a:p>
            <a:r>
              <a:t>Textebene 1</a:t>
            </a:r>
          </a:p>
          <a:p>
            <a:pPr lvl="1"/>
            <a:r>
              <a:t>Textebene 2</a:t>
            </a:r>
          </a:p>
          <a:p>
            <a:pPr lvl="2"/>
            <a:r>
              <a:t>Textebene 3</a:t>
            </a:r>
          </a:p>
          <a:p>
            <a:pPr lvl="3"/>
            <a:r>
              <a:t>Textebene 4</a:t>
            </a:r>
          </a:p>
          <a:p>
            <a:pPr lvl="4"/>
            <a:r>
              <a:t>Textebene 5</a:t>
            </a:r>
          </a:p>
        </p:txBody>
      </p:sp>
      <p:sp>
        <p:nvSpPr>
          <p:cNvPr id="347" name="Foliennummer"/>
          <p:cNvSpPr txBox="1">
            <a:spLocks noGrp="1"/>
          </p:cNvSpPr>
          <p:nvPr>
            <p:ph type="sldNum" sz="quarter" idx="2"/>
          </p:nvPr>
        </p:nvSpPr>
        <p:spPr>
          <a:xfrm>
            <a:off x="11811000" y="12344399"/>
            <a:ext cx="5334000" cy="736601"/>
          </a:xfrm>
          <a:prstGeom prst="rect">
            <a:avLst/>
          </a:prstGeom>
        </p:spPr>
        <p:txBody>
          <a:bodyPr anchor="ctr"/>
          <a:lstStyle>
            <a:lvl1pPr algn="r">
              <a:defRPr sz="3000"/>
            </a:lvl1pPr>
          </a:lstStyle>
          <a:p>
            <a:fld id="{86CB4B4D-7CA3-9044-876B-883B54F8677D}" type="slidenum">
              <a:rPr/>
              <a:pPr/>
              <a:t>‹Nr.›</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357" name="Gruppieren"/>
          <p:cNvGrpSpPr/>
          <p:nvPr/>
        </p:nvGrpSpPr>
        <p:grpSpPr>
          <a:xfrm>
            <a:off x="21134455" y="12755081"/>
            <a:ext cx="3176181" cy="961839"/>
            <a:chOff x="0" y="0"/>
            <a:chExt cx="3176180" cy="961838"/>
          </a:xfrm>
        </p:grpSpPr>
        <p:sp>
          <p:nvSpPr>
            <p:cNvPr id="354"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355"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356"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358" name="© Ralph Schmauder 2020 all rights reserved"/>
          <p:cNvSpPr txBox="1"/>
          <p:nvPr/>
        </p:nvSpPr>
        <p:spPr>
          <a:xfrm>
            <a:off x="106777" y="13234412"/>
            <a:ext cx="3693618" cy="358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t>© Ralph Schmauder 2020 all rights reserved</a:t>
            </a:r>
          </a:p>
        </p:txBody>
      </p:sp>
      <p:sp>
        <p:nvSpPr>
          <p:cNvPr id="359" name="powered by"/>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pic>
        <p:nvPicPr>
          <p:cNvPr id="360" name="pasted-image.png" descr="pasted-image.png"/>
          <p:cNvPicPr>
            <a:picLocks noChangeAspect="1"/>
          </p:cNvPicPr>
          <p:nvPr/>
        </p:nvPicPr>
        <p:blipFill>
          <a:blip r:embed="rId3" cstate="print"/>
          <a:stretch>
            <a:fillRect/>
          </a:stretch>
        </p:blipFill>
        <p:spPr>
          <a:xfrm>
            <a:off x="21097730" y="326980"/>
            <a:ext cx="2692401" cy="927101"/>
          </a:xfrm>
          <a:prstGeom prst="rect">
            <a:avLst/>
          </a:prstGeom>
          <a:ln w="12700">
            <a:miter lim="400000"/>
          </a:ln>
        </p:spPr>
      </p:pic>
      <p:sp>
        <p:nvSpPr>
          <p:cNvPr id="361"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pic>
        <p:nvPicPr>
          <p:cNvPr id="382" name="Claim.jpg" descr="Claim.jpg"/>
          <p:cNvPicPr>
            <a:picLocks noChangeAspect="1"/>
          </p:cNvPicPr>
          <p:nvPr/>
        </p:nvPicPr>
        <p:blipFill>
          <a:blip r:embed="rId2" cstate="print"/>
          <a:stretch>
            <a:fillRect/>
          </a:stretch>
        </p:blipFill>
        <p:spPr>
          <a:xfrm>
            <a:off x="17895158" y="13178980"/>
            <a:ext cx="5613799" cy="490093"/>
          </a:xfrm>
          <a:prstGeom prst="rect">
            <a:avLst/>
          </a:prstGeom>
          <a:ln w="12700">
            <a:miter lim="400000"/>
          </a:ln>
        </p:spPr>
      </p:pic>
      <p:sp>
        <p:nvSpPr>
          <p:cNvPr id="383" name="Titeltext"/>
          <p:cNvSpPr txBox="1">
            <a:spLocks noGrp="1"/>
          </p:cNvSpPr>
          <p:nvPr>
            <p:ph type="title"/>
          </p:nvPr>
        </p:nvSpPr>
        <p:spPr>
          <a:prstGeom prst="rect">
            <a:avLst/>
          </a:prstGeom>
        </p:spPr>
        <p:txBody>
          <a:bodyPr/>
          <a:lstStyle/>
          <a:p>
            <a:r>
              <a:t>Titeltext</a:t>
            </a:r>
          </a:p>
        </p:txBody>
      </p:sp>
      <p:sp>
        <p:nvSpPr>
          <p:cNvPr id="384"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grpSp>
        <p:nvGrpSpPr>
          <p:cNvPr id="388" name="Gruppieren"/>
          <p:cNvGrpSpPr/>
          <p:nvPr/>
        </p:nvGrpSpPr>
        <p:grpSpPr>
          <a:xfrm>
            <a:off x="762000" y="5"/>
            <a:ext cx="22860001" cy="1650826"/>
            <a:chOff x="0" y="2"/>
            <a:chExt cx="22860000" cy="1650825"/>
          </a:xfrm>
        </p:grpSpPr>
        <p:sp>
          <p:nvSpPr>
            <p:cNvPr id="385" name="Rechteck"/>
            <p:cNvSpPr/>
            <p:nvPr/>
          </p:nvSpPr>
          <p:spPr>
            <a:xfrm>
              <a:off x="0" y="1524207"/>
              <a:ext cx="22860001" cy="126621"/>
            </a:xfrm>
            <a:prstGeom prst="rect">
              <a:avLst/>
            </a:prstGeom>
            <a:solidFill>
              <a:srgbClr val="F1601F"/>
            </a:solidFill>
            <a:ln w="12700" cap="flat">
              <a:noFill/>
              <a:miter lim="400000"/>
            </a:ln>
            <a:effectLst/>
          </p:spPr>
          <p:txBody>
            <a:bodyPr wrap="square" lIns="114300" tIns="114300" rIns="114300" bIns="114300" numCol="1" anchor="t">
              <a:noAutofit/>
            </a:bodyPr>
            <a:lstStyle/>
            <a:p>
              <a:pPr algn="l" defTabSz="2286000">
                <a:defRPr sz="6000">
                  <a:solidFill>
                    <a:srgbClr val="FFFFFF"/>
                  </a:solidFill>
                  <a:latin typeface="Times New Roman"/>
                  <a:ea typeface="Times New Roman"/>
                  <a:cs typeface="Times New Roman"/>
                  <a:sym typeface="Times New Roman"/>
                </a:defRPr>
              </a:pPr>
              <a:endParaRPr/>
            </a:p>
          </p:txBody>
        </p:sp>
        <p:pic>
          <p:nvPicPr>
            <p:cNvPr id="386" name="logo.png" descr="logo.png"/>
            <p:cNvPicPr>
              <a:picLocks noChangeAspect="1"/>
            </p:cNvPicPr>
            <p:nvPr/>
          </p:nvPicPr>
          <p:blipFill>
            <a:blip r:embed="rId3" cstate="print"/>
            <a:srcRect t="2168" b="2168"/>
            <a:stretch>
              <a:fillRect/>
            </a:stretch>
          </p:blipFill>
          <p:spPr>
            <a:xfrm>
              <a:off x="18046377" y="2"/>
              <a:ext cx="4544863" cy="1221519"/>
            </a:xfrm>
            <a:prstGeom prst="rect">
              <a:avLst/>
            </a:prstGeom>
            <a:ln w="12700" cap="flat">
              <a:noFill/>
              <a:miter lim="400000"/>
            </a:ln>
            <a:effectLst/>
          </p:spPr>
        </p:pic>
        <p:pic>
          <p:nvPicPr>
            <p:cNvPr id="387" name="betaConcept_logo 2.png" descr="betaConcept_logo 2.png"/>
            <p:cNvPicPr>
              <a:picLocks noChangeAspect="1"/>
            </p:cNvPicPr>
            <p:nvPr/>
          </p:nvPicPr>
          <p:blipFill>
            <a:blip r:embed="rId4" cstate="print"/>
            <a:srcRect/>
            <a:stretch>
              <a:fillRect/>
            </a:stretch>
          </p:blipFill>
          <p:spPr>
            <a:xfrm>
              <a:off x="838752" y="234413"/>
              <a:ext cx="5317032" cy="943716"/>
            </a:xfrm>
            <a:prstGeom prst="rect">
              <a:avLst/>
            </a:prstGeom>
            <a:ln w="12700" cap="flat">
              <a:noFill/>
              <a:miter lim="400000"/>
            </a:ln>
            <a:effectLst/>
          </p:spPr>
        </p:pic>
      </p:grpSp>
      <p:sp>
        <p:nvSpPr>
          <p:cNvPr id="389"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412" name="Gruppieren"/>
          <p:cNvGrpSpPr/>
          <p:nvPr/>
        </p:nvGrpSpPr>
        <p:grpSpPr>
          <a:xfrm>
            <a:off x="21134455" y="12755081"/>
            <a:ext cx="3176181" cy="961839"/>
            <a:chOff x="0" y="0"/>
            <a:chExt cx="3176180" cy="961838"/>
          </a:xfrm>
        </p:grpSpPr>
        <p:sp>
          <p:nvSpPr>
            <p:cNvPr id="409"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410"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411"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413" name="© Ralph Schmauder 2020 all rights reserved"/>
          <p:cNvSpPr txBox="1"/>
          <p:nvPr/>
        </p:nvSpPr>
        <p:spPr>
          <a:xfrm>
            <a:off x="106777" y="13234412"/>
            <a:ext cx="3693618" cy="358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t>© Ralph Schmauder 2020 all rights reserved</a:t>
            </a:r>
          </a:p>
        </p:txBody>
      </p:sp>
      <p:sp>
        <p:nvSpPr>
          <p:cNvPr id="414" name="powered by"/>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pic>
        <p:nvPicPr>
          <p:cNvPr id="415" name="pasted-image.png" descr="pasted-image.png"/>
          <p:cNvPicPr>
            <a:picLocks noChangeAspect="1"/>
          </p:cNvPicPr>
          <p:nvPr/>
        </p:nvPicPr>
        <p:blipFill>
          <a:blip r:embed="rId3" cstate="print"/>
          <a:stretch>
            <a:fillRect/>
          </a:stretch>
        </p:blipFill>
        <p:spPr>
          <a:xfrm>
            <a:off x="21097730" y="326980"/>
            <a:ext cx="2692401" cy="927101"/>
          </a:xfrm>
          <a:prstGeom prst="rect">
            <a:avLst/>
          </a:prstGeom>
          <a:ln w="12700">
            <a:miter lim="400000"/>
          </a:ln>
        </p:spPr>
      </p:pic>
      <p:sp>
        <p:nvSpPr>
          <p:cNvPr id="416"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423" name="Rechteck"/>
          <p:cNvSpPr/>
          <p:nvPr/>
        </p:nvSpPr>
        <p:spPr>
          <a:xfrm>
            <a:off x="1739" y="-8699"/>
            <a:ext cx="24380521" cy="2242603"/>
          </a:xfrm>
          <a:prstGeom prst="rect">
            <a:avLst/>
          </a:prstGeom>
          <a:blipFill>
            <a:blip r:embed="rId2"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424" name="Titeltext"/>
          <p:cNvSpPr txBox="1">
            <a:spLocks noGrp="1"/>
          </p:cNvSpPr>
          <p:nvPr>
            <p:ph type="title"/>
          </p:nvPr>
        </p:nvSpPr>
        <p:spPr>
          <a:xfrm>
            <a:off x="4833937" y="4536281"/>
            <a:ext cx="14716126" cy="4643438"/>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sp>
        <p:nvSpPr>
          <p:cNvPr id="425" name="© Ralph Schmauder 2020 all rights reserved"/>
          <p:cNvSpPr txBox="1"/>
          <p:nvPr/>
        </p:nvSpPr>
        <p:spPr>
          <a:xfrm>
            <a:off x="106777" y="13234412"/>
            <a:ext cx="3693618" cy="358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t>© Ralph Schmauder 2020 all rights reserved</a:t>
            </a:r>
          </a:p>
        </p:txBody>
      </p:sp>
      <p:sp>
        <p:nvSpPr>
          <p:cNvPr id="426"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Foto - Vertikal">
    <p:spTree>
      <p:nvGrpSpPr>
        <p:cNvPr id="1" name=""/>
        <p:cNvGrpSpPr/>
        <p:nvPr/>
      </p:nvGrpSpPr>
      <p:grpSpPr>
        <a:xfrm>
          <a:off x="0" y="0"/>
          <a:ext cx="0" cy="0"/>
          <a:chOff x="0" y="0"/>
          <a:chExt cx="0" cy="0"/>
        </a:xfrm>
      </p:grpSpPr>
      <p:sp>
        <p:nvSpPr>
          <p:cNvPr id="50" name="Bild"/>
          <p:cNvSpPr>
            <a:spLocks noGrp="1"/>
          </p:cNvSpPr>
          <p:nvPr>
            <p:ph type="pic" idx="21"/>
          </p:nvPr>
        </p:nvSpPr>
        <p:spPr>
          <a:xfrm>
            <a:off x="6869906" y="892968"/>
            <a:ext cx="17377173" cy="11584782"/>
          </a:xfrm>
          <a:prstGeom prst="rect">
            <a:avLst/>
          </a:prstGeom>
        </p:spPr>
        <p:txBody>
          <a:bodyPr lIns="91439" tIns="45719" rIns="91439" bIns="45719">
            <a:noAutofit/>
          </a:bodyPr>
          <a:lstStyle/>
          <a:p>
            <a:endParaRPr/>
          </a:p>
        </p:txBody>
      </p:sp>
      <p:sp>
        <p:nvSpPr>
          <p:cNvPr id="51" name="Titeltext"/>
          <p:cNvSpPr txBox="1">
            <a:spLocks noGrp="1"/>
          </p:cNvSpPr>
          <p:nvPr>
            <p:ph type="title"/>
          </p:nvPr>
        </p:nvSpPr>
        <p:spPr>
          <a:xfrm>
            <a:off x="4387453" y="892968"/>
            <a:ext cx="7500938" cy="5607845"/>
          </a:xfrm>
          <a:prstGeom prst="rect">
            <a:avLst/>
          </a:prstGeom>
        </p:spPr>
        <p:txBody>
          <a:bodyPr lIns="71437" tIns="71437" rIns="71437" bIns="71437" anchor="b"/>
          <a:lstStyle>
            <a:lvl1pPr algn="ctr" defTabSz="821531">
              <a:lnSpc>
                <a:spcPct val="100000"/>
              </a:lnSpc>
              <a:defRPr sz="8400">
                <a:latin typeface="+mn-lt"/>
                <a:ea typeface="+mn-ea"/>
                <a:cs typeface="+mn-cs"/>
                <a:sym typeface="Helvetica Light"/>
              </a:defRPr>
            </a:lvl1pPr>
          </a:lstStyle>
          <a:p>
            <a:r>
              <a:t>Titeltext</a:t>
            </a:r>
          </a:p>
        </p:txBody>
      </p:sp>
      <p:sp>
        <p:nvSpPr>
          <p:cNvPr id="52" name="Textebene 1…"/>
          <p:cNvSpPr txBox="1">
            <a:spLocks noGrp="1"/>
          </p:cNvSpPr>
          <p:nvPr>
            <p:ph type="body" sz="quarter" idx="1"/>
          </p:nvPr>
        </p:nvSpPr>
        <p:spPr>
          <a:xfrm>
            <a:off x="4387453" y="6697265"/>
            <a:ext cx="7500938" cy="5768579"/>
          </a:xfrm>
          <a:prstGeom prst="rect">
            <a:avLst/>
          </a:prstGeom>
        </p:spPr>
        <p:txBody>
          <a:bodyPr lIns="71437" tIns="71437" rIns="71437" bIns="71437"/>
          <a:lstStyle>
            <a:lvl1pPr marL="0" indent="0" algn="ctr" defTabSz="821531">
              <a:spcBef>
                <a:spcPts val="0"/>
              </a:spcBef>
              <a:defRPr sz="4400">
                <a:latin typeface="+mn-lt"/>
                <a:ea typeface="+mn-ea"/>
                <a:cs typeface="+mn-cs"/>
                <a:sym typeface="Helvetica Light"/>
              </a:defRPr>
            </a:lvl1pPr>
            <a:lvl2pPr marL="0" indent="228600" algn="ctr" defTabSz="821531">
              <a:spcBef>
                <a:spcPts val="0"/>
              </a:spcBef>
              <a:defRPr sz="4400">
                <a:latin typeface="+mn-lt"/>
                <a:ea typeface="+mn-ea"/>
                <a:cs typeface="+mn-cs"/>
                <a:sym typeface="Helvetica Light"/>
              </a:defRPr>
            </a:lvl2pPr>
            <a:lvl3pPr marL="0" indent="457200" algn="ctr" defTabSz="821531">
              <a:spcBef>
                <a:spcPts val="0"/>
              </a:spcBef>
              <a:defRPr sz="4400">
                <a:latin typeface="+mn-lt"/>
                <a:ea typeface="+mn-ea"/>
                <a:cs typeface="+mn-cs"/>
                <a:sym typeface="Helvetica Light"/>
              </a:defRPr>
            </a:lvl3pPr>
            <a:lvl4pPr marL="0" indent="685800" algn="ctr" defTabSz="821531">
              <a:spcBef>
                <a:spcPts val="0"/>
              </a:spcBef>
              <a:defRPr sz="4400">
                <a:latin typeface="+mn-lt"/>
                <a:ea typeface="+mn-ea"/>
                <a:cs typeface="+mn-cs"/>
                <a:sym typeface="Helvetica Light"/>
              </a:defRPr>
            </a:lvl4pPr>
            <a:lvl5pPr marL="0" indent="914400" algn="ctr" defTabSz="821531">
              <a:spcBef>
                <a:spcPts val="0"/>
              </a:spcBef>
              <a:defRPr sz="4400">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53"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433" name="Rechteck"/>
          <p:cNvSpPr/>
          <p:nvPr/>
        </p:nvSpPr>
        <p:spPr>
          <a:xfrm>
            <a:off x="1739" y="-8699"/>
            <a:ext cx="24380521" cy="2242603"/>
          </a:xfrm>
          <a:prstGeom prst="rect">
            <a:avLst/>
          </a:prstGeom>
          <a:blipFill>
            <a:blip r:embed="rId2"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434" name="Titeltext"/>
          <p:cNvSpPr txBox="1">
            <a:spLocks noGrp="1"/>
          </p:cNvSpPr>
          <p:nvPr>
            <p:ph type="title"/>
          </p:nvPr>
        </p:nvSpPr>
        <p:spPr>
          <a:xfrm>
            <a:off x="4833937" y="4536281"/>
            <a:ext cx="14716126" cy="4643438"/>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sp>
        <p:nvSpPr>
          <p:cNvPr id="435" name="© Jans Neubeck | Ralph Schmauder | 2018 | all rights reserved"/>
          <p:cNvSpPr txBox="1"/>
          <p:nvPr/>
        </p:nvSpPr>
        <p:spPr>
          <a:xfrm>
            <a:off x="157577" y="13272512"/>
            <a:ext cx="5156023" cy="358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t>© Jans Neubeck | Ralph Schmauder | 2018 | all rights reserved</a:t>
            </a:r>
          </a:p>
        </p:txBody>
      </p:sp>
      <p:grpSp>
        <p:nvGrpSpPr>
          <p:cNvPr id="441" name="Gruppieren"/>
          <p:cNvGrpSpPr/>
          <p:nvPr/>
        </p:nvGrpSpPr>
        <p:grpSpPr>
          <a:xfrm>
            <a:off x="20968284" y="490791"/>
            <a:ext cx="3201581" cy="1243623"/>
            <a:chOff x="-25400" y="-238118"/>
            <a:chExt cx="3201580" cy="1243621"/>
          </a:xfrm>
        </p:grpSpPr>
        <p:sp>
          <p:nvSpPr>
            <p:cNvPr id="436"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grpSp>
          <p:nvGrpSpPr>
            <p:cNvPr id="440" name="Gruppieren"/>
            <p:cNvGrpSpPr/>
            <p:nvPr/>
          </p:nvGrpSpPr>
          <p:grpSpPr>
            <a:xfrm>
              <a:off x="-25400" y="-238119"/>
              <a:ext cx="3196200" cy="1243622"/>
              <a:chOff x="0" y="0"/>
              <a:chExt cx="3196199" cy="1243621"/>
            </a:xfrm>
          </p:grpSpPr>
          <p:sp>
            <p:nvSpPr>
              <p:cNvPr id="437" name="online-academy"/>
              <p:cNvSpPr txBox="1"/>
              <p:nvPr/>
            </p:nvSpPr>
            <p:spPr>
              <a:xfrm>
                <a:off x="1313714" y="736600"/>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1600">
                    <a:solidFill>
                      <a:srgbClr val="E57031"/>
                    </a:solidFill>
                    <a:latin typeface="Comfortaa Bold"/>
                    <a:ea typeface="Comfortaa Bold"/>
                    <a:cs typeface="Comfortaa Bold"/>
                    <a:sym typeface="Comfortaa Bold"/>
                  </a:defRPr>
                </a:lvl1pPr>
              </a:lstStyle>
              <a:p>
                <a:r>
                  <a:t>online-academy</a:t>
                </a:r>
              </a:p>
            </p:txBody>
          </p:sp>
          <p:pic>
            <p:nvPicPr>
              <p:cNvPr id="438" name="pasted-image.png" descr="pasted-image.png"/>
              <p:cNvPicPr>
                <a:picLocks noChangeAspect="1"/>
              </p:cNvPicPr>
              <p:nvPr/>
            </p:nvPicPr>
            <p:blipFill>
              <a:blip r:embed="rId3" cstate="print"/>
              <a:srcRect l="1915" t="5882" r="73622" b="11760"/>
              <a:stretch>
                <a:fillRect/>
              </a:stretch>
            </p:blipFill>
            <p:spPr>
              <a:xfrm>
                <a:off x="0" y="292609"/>
                <a:ext cx="750094" cy="745730"/>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439" name="in Zusammenarbeit mit"/>
              <p:cNvSpPr txBox="1"/>
              <p:nvPr/>
            </p:nvSpPr>
            <p:spPr>
              <a:xfrm>
                <a:off x="1313714" y="0"/>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1100">
                    <a:solidFill>
                      <a:srgbClr val="FFFFFF"/>
                    </a:solidFill>
                    <a:latin typeface="Comfortaa Bold"/>
                    <a:ea typeface="Comfortaa Bold"/>
                    <a:cs typeface="Comfortaa Bold"/>
                    <a:sym typeface="Comfortaa Bold"/>
                  </a:defRPr>
                </a:lvl1pPr>
              </a:lstStyle>
              <a:p>
                <a:r>
                  <a:t>in Zusammenarbeit mit</a:t>
                </a:r>
              </a:p>
            </p:txBody>
          </p:sp>
        </p:grpSp>
      </p:grpSp>
      <p:grpSp>
        <p:nvGrpSpPr>
          <p:cNvPr id="445" name="Gruppieren"/>
          <p:cNvGrpSpPr/>
          <p:nvPr/>
        </p:nvGrpSpPr>
        <p:grpSpPr>
          <a:xfrm>
            <a:off x="365712" y="186409"/>
            <a:ext cx="1772542" cy="2015021"/>
            <a:chOff x="0" y="0"/>
            <a:chExt cx="1772541" cy="2015019"/>
          </a:xfrm>
        </p:grpSpPr>
        <p:pic>
          <p:nvPicPr>
            <p:cNvPr id="442" name="laurel-wreath-149901_1280.png" descr="laurel-wreath-149901_1280.png"/>
            <p:cNvPicPr>
              <a:picLocks noChangeAspect="1"/>
            </p:cNvPicPr>
            <p:nvPr/>
          </p:nvPicPr>
          <p:blipFill>
            <a:blip r:embed="rId4" cstate="print"/>
            <a:stretch>
              <a:fillRect/>
            </a:stretch>
          </p:blipFill>
          <p:spPr>
            <a:xfrm>
              <a:off x="35957" y="0"/>
              <a:ext cx="1700627" cy="1671398"/>
            </a:xfrm>
            <a:prstGeom prst="rect">
              <a:avLst/>
            </a:prstGeom>
            <a:ln w="12700" cap="flat">
              <a:noFill/>
              <a:miter lim="400000"/>
            </a:ln>
            <a:effectLst>
              <a:outerShdw blurRad="177800" dist="177800" dir="15525767" rotWithShape="0">
                <a:srgbClr val="2B669A">
                  <a:alpha val="70000"/>
                </a:srgbClr>
              </a:outerShdw>
            </a:effectLst>
          </p:spPr>
        </p:pic>
        <p:sp>
          <p:nvSpPr>
            <p:cNvPr id="443" name="LvdB"/>
            <p:cNvSpPr txBox="1"/>
            <p:nvPr/>
          </p:nvSpPr>
          <p:spPr>
            <a:xfrm>
              <a:off x="378095" y="524753"/>
              <a:ext cx="1016351" cy="621891"/>
            </a:xfrm>
            <a:prstGeom prst="rect">
              <a:avLst/>
            </a:prstGeom>
            <a:noFill/>
            <a:ln w="12700" cap="flat">
              <a:noFill/>
              <a:miter lim="400000"/>
            </a:ln>
            <a:effectLst>
              <a:outerShdw blurRad="177800" dist="177800" dir="15525767" rotWithShape="0">
                <a:srgbClr val="2B669A">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2800" spc="-112">
                  <a:solidFill>
                    <a:srgbClr val="FFFFFF"/>
                  </a:solidFill>
                  <a:latin typeface="Comfortaa Bold"/>
                  <a:ea typeface="Comfortaa Bold"/>
                  <a:cs typeface="Comfortaa Bold"/>
                  <a:sym typeface="Comfortaa Bold"/>
                </a:defRPr>
              </a:lvl1pPr>
            </a:lstStyle>
            <a:p>
              <a:r>
                <a:t>LvdB</a:t>
              </a:r>
            </a:p>
          </p:txBody>
        </p:sp>
        <p:sp>
          <p:nvSpPr>
            <p:cNvPr id="444" name="akademie"/>
            <p:cNvSpPr txBox="1"/>
            <p:nvPr/>
          </p:nvSpPr>
          <p:spPr>
            <a:xfrm>
              <a:off x="0" y="1473807"/>
              <a:ext cx="1772542" cy="541213"/>
            </a:xfrm>
            <a:prstGeom prst="rect">
              <a:avLst/>
            </a:prstGeom>
            <a:noFill/>
            <a:ln w="12700" cap="flat">
              <a:noFill/>
              <a:miter lim="400000"/>
            </a:ln>
            <a:effectLst>
              <a:outerShdw blurRad="177800" dist="177800" dir="15525767" rotWithShape="0">
                <a:srgbClr val="2B669A">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2200" spc="176">
                  <a:solidFill>
                    <a:srgbClr val="FFFFFF"/>
                  </a:solidFill>
                  <a:latin typeface="Comfortaa Bold"/>
                  <a:ea typeface="Comfortaa Bold"/>
                  <a:cs typeface="Comfortaa Bold"/>
                  <a:sym typeface="Comfortaa Bold"/>
                </a:defRPr>
              </a:lvl1pPr>
            </a:lstStyle>
            <a:p>
              <a:r>
                <a:t>akademie</a:t>
              </a:r>
            </a:p>
          </p:txBody>
        </p:sp>
      </p:grpSp>
      <p:sp>
        <p:nvSpPr>
          <p:cNvPr id="446"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456" name="Gruppieren"/>
          <p:cNvGrpSpPr/>
          <p:nvPr/>
        </p:nvGrpSpPr>
        <p:grpSpPr>
          <a:xfrm>
            <a:off x="21134455" y="12755081"/>
            <a:ext cx="3176181" cy="961839"/>
            <a:chOff x="0" y="0"/>
            <a:chExt cx="3176180" cy="961838"/>
          </a:xfrm>
        </p:grpSpPr>
        <p:sp>
          <p:nvSpPr>
            <p:cNvPr id="453"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454"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455"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457" name="© Ralph Schmauder 2018 all rights reserved"/>
          <p:cNvSpPr txBox="1"/>
          <p:nvPr/>
        </p:nvSpPr>
        <p:spPr>
          <a:xfrm>
            <a:off x="106777" y="13234412"/>
            <a:ext cx="3693618" cy="358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t>© Ralph Schmauder 2018 all rights reserved</a:t>
            </a:r>
          </a:p>
        </p:txBody>
      </p:sp>
      <p:pic>
        <p:nvPicPr>
          <p:cNvPr id="458" name="pasted-image.png" descr="pasted-image.png"/>
          <p:cNvPicPr>
            <a:picLocks noChangeAspect="1"/>
          </p:cNvPicPr>
          <p:nvPr/>
        </p:nvPicPr>
        <p:blipFill>
          <a:blip r:embed="rId3" cstate="print"/>
          <a:srcRect l="16334" r="60806" b="55753"/>
          <a:stretch>
            <a:fillRect/>
          </a:stretch>
        </p:blipFill>
        <p:spPr>
          <a:xfrm>
            <a:off x="15608317" y="-68977"/>
            <a:ext cx="2451680" cy="786727"/>
          </a:xfrm>
          <a:prstGeom prst="rect">
            <a:avLst/>
          </a:prstGeom>
          <a:ln w="12700">
            <a:miter lim="400000"/>
          </a:ln>
        </p:spPr>
      </p:pic>
      <p:sp>
        <p:nvSpPr>
          <p:cNvPr id="459" name="Rechteck"/>
          <p:cNvSpPr/>
          <p:nvPr/>
        </p:nvSpPr>
        <p:spPr>
          <a:xfrm>
            <a:off x="12391548" y="672785"/>
            <a:ext cx="3318367" cy="345965"/>
          </a:xfrm>
          <a:prstGeom prst="rect">
            <a:avLst/>
          </a:prstGeom>
          <a:blipFill>
            <a:blip r:embed="rId4" cstate="print"/>
          </a:blipFill>
          <a:ln w="12700">
            <a:miter lim="400000"/>
          </a:ln>
        </p:spPr>
        <p:txBody>
          <a:bodyPr lIns="71437" tIns="71437" rIns="71437" bIns="71437" anchor="ctr"/>
          <a:lstStyle/>
          <a:p>
            <a:pPr>
              <a:defRPr sz="3200">
                <a:solidFill>
                  <a:srgbClr val="FF2600"/>
                </a:solidFill>
              </a:defRPr>
            </a:pPr>
            <a:endParaRPr/>
          </a:p>
        </p:txBody>
      </p:sp>
      <p:sp>
        <p:nvSpPr>
          <p:cNvPr id="460" name="Rechteck"/>
          <p:cNvSpPr/>
          <p:nvPr/>
        </p:nvSpPr>
        <p:spPr>
          <a:xfrm>
            <a:off x="18016636" y="659974"/>
            <a:ext cx="6467963" cy="358776"/>
          </a:xfrm>
          <a:prstGeom prst="rect">
            <a:avLst/>
          </a:prstGeom>
          <a:blipFill>
            <a:blip r:embed="rId4" cstate="print"/>
          </a:blipFill>
          <a:ln w="12700">
            <a:miter lim="400000"/>
          </a:ln>
        </p:spPr>
        <p:txBody>
          <a:bodyPr lIns="71437" tIns="71437" rIns="71437" bIns="71437" anchor="ctr"/>
          <a:lstStyle/>
          <a:p>
            <a:pPr>
              <a:defRPr sz="3200">
                <a:solidFill>
                  <a:srgbClr val="FF2600"/>
                </a:solidFill>
              </a:defRPr>
            </a:pPr>
            <a:endParaRPr/>
          </a:p>
        </p:txBody>
      </p:sp>
      <p:sp>
        <p:nvSpPr>
          <p:cNvPr id="461" name="BUILDING DISTRIBUTION DEUTSCHLAND"/>
          <p:cNvSpPr txBox="1"/>
          <p:nvPr/>
        </p:nvSpPr>
        <p:spPr>
          <a:xfrm>
            <a:off x="18470934" y="594196"/>
            <a:ext cx="5382857" cy="460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900">
                <a:solidFill>
                  <a:srgbClr val="FFFFFF"/>
                </a:solidFill>
                <a:latin typeface="Comfortaa Bold"/>
                <a:ea typeface="Comfortaa Bold"/>
                <a:cs typeface="Comfortaa Bold"/>
                <a:sym typeface="Comfortaa Bold"/>
              </a:defRPr>
            </a:lvl1pPr>
          </a:lstStyle>
          <a:p>
            <a:r>
              <a:t>BUILDING DISTRIBUTION DEUTSCHLAND</a:t>
            </a:r>
          </a:p>
        </p:txBody>
      </p:sp>
      <p:sp>
        <p:nvSpPr>
          <p:cNvPr id="462" name="powered by"/>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463" name="SAINT-GOBAIN"/>
          <p:cNvSpPr txBox="1"/>
          <p:nvPr/>
        </p:nvSpPr>
        <p:spPr>
          <a:xfrm>
            <a:off x="15789173" y="575146"/>
            <a:ext cx="2097406" cy="498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000">
                <a:solidFill>
                  <a:srgbClr val="2B679A"/>
                </a:solidFill>
                <a:latin typeface="Comfortaa Bold"/>
                <a:ea typeface="Comfortaa Bold"/>
                <a:cs typeface="Comfortaa Bold"/>
                <a:sym typeface="Comfortaa Bold"/>
              </a:defRPr>
            </a:lvl1pPr>
          </a:lstStyle>
          <a:p>
            <a:r>
              <a:t>SAINT-GOBAIN</a:t>
            </a:r>
          </a:p>
        </p:txBody>
      </p:sp>
      <p:sp>
        <p:nvSpPr>
          <p:cNvPr id="464" name="Abgerundetes Rechteck"/>
          <p:cNvSpPr/>
          <p:nvPr/>
        </p:nvSpPr>
        <p:spPr>
          <a:xfrm rot="1301920">
            <a:off x="12297233" y="678282"/>
            <a:ext cx="188227" cy="336106"/>
          </a:xfrm>
          <a:prstGeom prst="roundRect">
            <a:avLst>
              <a:gd name="adj" fmla="val 35895"/>
            </a:avLst>
          </a:prstGeom>
          <a:solidFill>
            <a:srgbClr val="CA352B"/>
          </a:solidFill>
          <a:ln w="12700">
            <a:miter lim="400000"/>
          </a:ln>
        </p:spPr>
        <p:txBody>
          <a:bodyPr lIns="71437" tIns="71437" rIns="71437" bIns="71437" anchor="ctr"/>
          <a:lstStyle/>
          <a:p>
            <a:pPr>
              <a:defRPr sz="3200">
                <a:solidFill>
                  <a:srgbClr val="FFFFFF"/>
                </a:solidFill>
              </a:defRPr>
            </a:pPr>
            <a:endParaRPr/>
          </a:p>
        </p:txBody>
      </p:sp>
      <p:sp>
        <p:nvSpPr>
          <p:cNvPr id="465" name="Linien"/>
          <p:cNvSpPr/>
          <p:nvPr/>
        </p:nvSpPr>
        <p:spPr>
          <a:xfrm flipV="1">
            <a:off x="18002408" y="-367886"/>
            <a:ext cx="1" cy="1594775"/>
          </a:xfrm>
          <a:prstGeom prst="line">
            <a:avLst/>
          </a:prstGeom>
          <a:ln w="25400">
            <a:solidFill>
              <a:srgbClr val="EBEBEB"/>
            </a:solidFill>
            <a:miter lim="400000"/>
          </a:ln>
        </p:spPr>
        <p:txBody>
          <a:bodyPr lIns="71437" tIns="71437" rIns="71437" bIns="71437" anchor="ctr"/>
          <a:lstStyle/>
          <a:p>
            <a:pPr>
              <a:defRPr sz="3200">
                <a:solidFill>
                  <a:srgbClr val="FFFFFF"/>
                </a:solidFill>
              </a:defRPr>
            </a:pPr>
            <a:endParaRPr/>
          </a:p>
        </p:txBody>
      </p:sp>
      <p:sp>
        <p:nvSpPr>
          <p:cNvPr id="466" name="Linien"/>
          <p:cNvSpPr/>
          <p:nvPr/>
        </p:nvSpPr>
        <p:spPr>
          <a:xfrm flipV="1">
            <a:off x="15719988" y="-282469"/>
            <a:ext cx="1" cy="1807307"/>
          </a:xfrm>
          <a:prstGeom prst="line">
            <a:avLst/>
          </a:prstGeom>
          <a:ln w="25400">
            <a:solidFill>
              <a:srgbClr val="EBEBEB"/>
            </a:solidFill>
            <a:miter lim="400000"/>
          </a:ln>
        </p:spPr>
        <p:txBody>
          <a:bodyPr lIns="71437" tIns="71437" rIns="71437" bIns="71437" anchor="ctr"/>
          <a:lstStyle/>
          <a:p>
            <a:pPr>
              <a:defRPr sz="3200">
                <a:solidFill>
                  <a:srgbClr val="FFFFFF"/>
                </a:solidFill>
              </a:defRPr>
            </a:pPr>
            <a:endParaRPr/>
          </a:p>
        </p:txBody>
      </p:sp>
      <p:sp>
        <p:nvSpPr>
          <p:cNvPr id="467" name="Linien"/>
          <p:cNvSpPr/>
          <p:nvPr/>
        </p:nvSpPr>
        <p:spPr>
          <a:xfrm flipV="1">
            <a:off x="15711440" y="1224700"/>
            <a:ext cx="2303671" cy="320804"/>
          </a:xfrm>
          <a:prstGeom prst="line">
            <a:avLst/>
          </a:prstGeom>
          <a:ln w="25400">
            <a:solidFill>
              <a:srgbClr val="EBEBEB"/>
            </a:solidFill>
            <a:miter lim="400000"/>
          </a:ln>
        </p:spPr>
        <p:txBody>
          <a:bodyPr lIns="71437" tIns="71437" rIns="71437" bIns="71437" anchor="ctr"/>
          <a:lstStyle/>
          <a:p>
            <a:pPr>
              <a:defRPr sz="3200">
                <a:solidFill>
                  <a:srgbClr val="FFFFFF"/>
                </a:solidFill>
              </a:defRPr>
            </a:pPr>
            <a:endParaRPr/>
          </a:p>
        </p:txBody>
      </p:sp>
      <p:sp>
        <p:nvSpPr>
          <p:cNvPr id="468"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grpSp>
        <p:nvGrpSpPr>
          <p:cNvPr id="481" name="Gruppieren"/>
          <p:cNvGrpSpPr/>
          <p:nvPr/>
        </p:nvGrpSpPr>
        <p:grpSpPr>
          <a:xfrm>
            <a:off x="762000" y="-35280"/>
            <a:ext cx="22860001" cy="13368610"/>
            <a:chOff x="0" y="-35282"/>
            <a:chExt cx="22860000" cy="13368609"/>
          </a:xfrm>
        </p:grpSpPr>
        <p:sp>
          <p:nvSpPr>
            <p:cNvPr id="475" name="Rechteck"/>
            <p:cNvSpPr/>
            <p:nvPr/>
          </p:nvSpPr>
          <p:spPr>
            <a:xfrm>
              <a:off x="0" y="1524207"/>
              <a:ext cx="22860001" cy="407491"/>
            </a:xfrm>
            <a:prstGeom prst="rect">
              <a:avLst/>
            </a:prstGeom>
            <a:solidFill>
              <a:srgbClr val="EDB300"/>
            </a:solidFill>
            <a:ln w="12700" cap="flat">
              <a:noFill/>
              <a:miter lim="400000"/>
            </a:ln>
            <a:effectLst/>
          </p:spPr>
          <p:txBody>
            <a:bodyPr wrap="square" lIns="114300" tIns="114300" rIns="114300" bIns="114300" numCol="1" anchor="t">
              <a:noAutofit/>
            </a:bodyPr>
            <a:lstStyle/>
            <a:p>
              <a:pPr algn="l" defTabSz="2286000">
                <a:defRPr sz="6000">
                  <a:solidFill>
                    <a:srgbClr val="FFFFFF"/>
                  </a:solidFill>
                  <a:latin typeface="Times New Roman"/>
                  <a:ea typeface="Times New Roman"/>
                  <a:cs typeface="Times New Roman"/>
                  <a:sym typeface="Times New Roman"/>
                </a:defRPr>
              </a:pPr>
              <a:endParaRPr/>
            </a:p>
          </p:txBody>
        </p:sp>
        <p:grpSp>
          <p:nvGrpSpPr>
            <p:cNvPr id="478" name="Gruppieren"/>
            <p:cNvGrpSpPr/>
            <p:nvPr/>
          </p:nvGrpSpPr>
          <p:grpSpPr>
            <a:xfrm>
              <a:off x="1297562" y="-35283"/>
              <a:ext cx="6561366" cy="1880186"/>
              <a:chOff x="196596" y="-133754"/>
              <a:chExt cx="6561365" cy="1880184"/>
            </a:xfrm>
          </p:grpSpPr>
          <p:sp>
            <p:nvSpPr>
              <p:cNvPr id="476" name="betaConcept"/>
              <p:cNvSpPr txBox="1"/>
              <p:nvPr/>
            </p:nvSpPr>
            <p:spPr>
              <a:xfrm>
                <a:off x="571779" y="-133755"/>
                <a:ext cx="6186184" cy="18801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0" tIns="127000" rIns="127000" bIns="127000" numCol="1" anchor="ctr">
                <a:noAutofit/>
              </a:bodyPr>
              <a:lstStyle>
                <a:lvl1pPr defTabSz="1460500">
                  <a:defRPr sz="6000" spc="-659">
                    <a:solidFill>
                      <a:srgbClr val="E57031"/>
                    </a:solidFill>
                    <a:latin typeface="Comfortaa Bold"/>
                    <a:ea typeface="Comfortaa Bold"/>
                    <a:cs typeface="Comfortaa Bold"/>
                    <a:sym typeface="Comfortaa Bold"/>
                  </a:defRPr>
                </a:lvl1pPr>
              </a:lstStyle>
              <a:p>
                <a:r>
                  <a:t>betaConcept</a:t>
                </a:r>
              </a:p>
            </p:txBody>
          </p:sp>
          <p:pic>
            <p:nvPicPr>
              <p:cNvPr id="477" name="pasted-image.png" descr="pasted-image.png"/>
              <p:cNvPicPr>
                <a:picLocks noChangeAspect="1"/>
              </p:cNvPicPr>
              <p:nvPr/>
            </p:nvPicPr>
            <p:blipFill>
              <a:blip r:embed="rId2" cstate="print"/>
              <a:srcRect l="1915" t="5882" r="73623" b="11760"/>
              <a:stretch>
                <a:fillRect/>
              </a:stretch>
            </p:blipFill>
            <p:spPr>
              <a:xfrm>
                <a:off x="196596" y="263472"/>
                <a:ext cx="1091804" cy="1085454"/>
              </a:xfrm>
              <a:custGeom>
                <a:avLst/>
                <a:gdLst/>
                <a:ahLst/>
                <a:cxnLst>
                  <a:cxn ang="0">
                    <a:pos x="wd2" y="hd2"/>
                  </a:cxn>
                  <a:cxn ang="5400000">
                    <a:pos x="wd2" y="hd2"/>
                  </a:cxn>
                  <a:cxn ang="10800000">
                    <a:pos x="wd2" y="hd2"/>
                  </a:cxn>
                  <a:cxn ang="16200000">
                    <a:pos x="wd2" y="hd2"/>
                  </a:cxn>
                </a:cxnLst>
                <a:rect l="0" t="0" r="r" b="b"/>
                <a:pathLst>
                  <a:path w="21600" h="21600" extrusionOk="0">
                    <a:moveTo>
                      <a:pt x="9925" y="0"/>
                    </a:moveTo>
                    <a:cubicBezTo>
                      <a:pt x="9534" y="0"/>
                      <a:pt x="8876" y="672"/>
                      <a:pt x="8244" y="1580"/>
                    </a:cubicBezTo>
                    <a:cubicBezTo>
                      <a:pt x="7613" y="2487"/>
                      <a:pt x="7011" y="3628"/>
                      <a:pt x="6745" y="4573"/>
                    </a:cubicBezTo>
                    <a:cubicBezTo>
                      <a:pt x="6676" y="4815"/>
                      <a:pt x="6654" y="4936"/>
                      <a:pt x="6862" y="4999"/>
                    </a:cubicBezTo>
                    <a:cubicBezTo>
                      <a:pt x="7070" y="5063"/>
                      <a:pt x="7513" y="5070"/>
                      <a:pt x="8378" y="5070"/>
                    </a:cubicBezTo>
                    <a:lnTo>
                      <a:pt x="10144" y="5070"/>
                    </a:lnTo>
                    <a:lnTo>
                      <a:pt x="10144" y="2535"/>
                    </a:lnTo>
                    <a:cubicBezTo>
                      <a:pt x="10144" y="1053"/>
                      <a:pt x="10048" y="0"/>
                      <a:pt x="9925" y="0"/>
                    </a:cubicBezTo>
                    <a:close/>
                    <a:moveTo>
                      <a:pt x="11668" y="0"/>
                    </a:moveTo>
                    <a:cubicBezTo>
                      <a:pt x="11606" y="0"/>
                      <a:pt x="11556" y="262"/>
                      <a:pt x="11518" y="711"/>
                    </a:cubicBezTo>
                    <a:cubicBezTo>
                      <a:pt x="11481" y="1159"/>
                      <a:pt x="11456" y="1794"/>
                      <a:pt x="11456" y="2535"/>
                    </a:cubicBezTo>
                    <a:lnTo>
                      <a:pt x="11456" y="5070"/>
                    </a:lnTo>
                    <a:lnTo>
                      <a:pt x="13222" y="5070"/>
                    </a:lnTo>
                    <a:cubicBezTo>
                      <a:pt x="15265" y="5070"/>
                      <a:pt x="15228" y="5167"/>
                      <a:pt x="14062" y="2717"/>
                    </a:cubicBezTo>
                    <a:cubicBezTo>
                      <a:pt x="13765" y="2092"/>
                      <a:pt x="13291" y="1416"/>
                      <a:pt x="12830" y="892"/>
                    </a:cubicBezTo>
                    <a:cubicBezTo>
                      <a:pt x="12599" y="630"/>
                      <a:pt x="12380" y="402"/>
                      <a:pt x="12178" y="245"/>
                    </a:cubicBezTo>
                    <a:cubicBezTo>
                      <a:pt x="11976" y="87"/>
                      <a:pt x="11794" y="0"/>
                      <a:pt x="11668" y="0"/>
                    </a:cubicBezTo>
                    <a:close/>
                    <a:moveTo>
                      <a:pt x="7954" y="245"/>
                    </a:moveTo>
                    <a:lnTo>
                      <a:pt x="7302" y="434"/>
                    </a:lnTo>
                    <a:cubicBezTo>
                      <a:pt x="6593" y="639"/>
                      <a:pt x="5754" y="1057"/>
                      <a:pt x="4947" y="1580"/>
                    </a:cubicBezTo>
                    <a:cubicBezTo>
                      <a:pt x="4139" y="2101"/>
                      <a:pt x="3371" y="2731"/>
                      <a:pt x="2795" y="3356"/>
                    </a:cubicBezTo>
                    <a:cubicBezTo>
                      <a:pt x="2137" y="4071"/>
                      <a:pt x="1594" y="4751"/>
                      <a:pt x="1594" y="4865"/>
                    </a:cubicBezTo>
                    <a:cubicBezTo>
                      <a:pt x="1594" y="4979"/>
                      <a:pt x="2470" y="5070"/>
                      <a:pt x="3541" y="5070"/>
                    </a:cubicBezTo>
                    <a:lnTo>
                      <a:pt x="5480" y="5070"/>
                    </a:lnTo>
                    <a:lnTo>
                      <a:pt x="6069" y="3459"/>
                    </a:lnTo>
                    <a:cubicBezTo>
                      <a:pt x="6391" y="2573"/>
                      <a:pt x="6942" y="1490"/>
                      <a:pt x="7302" y="1050"/>
                    </a:cubicBezTo>
                    <a:lnTo>
                      <a:pt x="7954" y="245"/>
                    </a:lnTo>
                    <a:close/>
                    <a:moveTo>
                      <a:pt x="13638" y="245"/>
                    </a:moveTo>
                    <a:lnTo>
                      <a:pt x="14290" y="1050"/>
                    </a:lnTo>
                    <a:cubicBezTo>
                      <a:pt x="14650" y="1490"/>
                      <a:pt x="15209" y="2573"/>
                      <a:pt x="15531" y="3459"/>
                    </a:cubicBezTo>
                    <a:lnTo>
                      <a:pt x="16120" y="5070"/>
                    </a:lnTo>
                    <a:lnTo>
                      <a:pt x="18059" y="5070"/>
                    </a:lnTo>
                    <a:cubicBezTo>
                      <a:pt x="18594" y="5070"/>
                      <a:pt x="19081" y="5045"/>
                      <a:pt x="19433" y="5007"/>
                    </a:cubicBezTo>
                    <a:cubicBezTo>
                      <a:pt x="19785" y="4970"/>
                      <a:pt x="19998" y="4922"/>
                      <a:pt x="19998" y="4865"/>
                    </a:cubicBezTo>
                    <a:cubicBezTo>
                      <a:pt x="19998" y="4751"/>
                      <a:pt x="19463" y="4071"/>
                      <a:pt x="18805" y="3356"/>
                    </a:cubicBezTo>
                    <a:cubicBezTo>
                      <a:pt x="18229" y="2731"/>
                      <a:pt x="17453" y="2101"/>
                      <a:pt x="16646" y="1580"/>
                    </a:cubicBezTo>
                    <a:cubicBezTo>
                      <a:pt x="15839" y="1057"/>
                      <a:pt x="14999" y="639"/>
                      <a:pt x="14290" y="434"/>
                    </a:cubicBezTo>
                    <a:lnTo>
                      <a:pt x="13638" y="245"/>
                    </a:lnTo>
                    <a:close/>
                    <a:moveTo>
                      <a:pt x="919" y="6168"/>
                    </a:moveTo>
                    <a:lnTo>
                      <a:pt x="573" y="6981"/>
                    </a:lnTo>
                    <a:cubicBezTo>
                      <a:pt x="388" y="7428"/>
                      <a:pt x="192" y="8320"/>
                      <a:pt x="126" y="8964"/>
                    </a:cubicBezTo>
                    <a:lnTo>
                      <a:pt x="0" y="10141"/>
                    </a:lnTo>
                    <a:lnTo>
                      <a:pt x="2442" y="10141"/>
                    </a:lnTo>
                    <a:lnTo>
                      <a:pt x="4884" y="10141"/>
                    </a:lnTo>
                    <a:lnTo>
                      <a:pt x="4892" y="9090"/>
                    </a:lnTo>
                    <a:cubicBezTo>
                      <a:pt x="4897" y="8514"/>
                      <a:pt x="4981" y="7623"/>
                      <a:pt x="5080" y="7108"/>
                    </a:cubicBezTo>
                    <a:lnTo>
                      <a:pt x="5261" y="6168"/>
                    </a:lnTo>
                    <a:lnTo>
                      <a:pt x="3086" y="6168"/>
                    </a:lnTo>
                    <a:lnTo>
                      <a:pt x="919" y="6168"/>
                    </a:lnTo>
                    <a:close/>
                    <a:moveTo>
                      <a:pt x="8291" y="6168"/>
                    </a:moveTo>
                    <a:cubicBezTo>
                      <a:pt x="7274" y="6168"/>
                      <a:pt x="6391" y="6255"/>
                      <a:pt x="6328" y="6358"/>
                    </a:cubicBezTo>
                    <a:cubicBezTo>
                      <a:pt x="6265" y="6460"/>
                      <a:pt x="6151" y="7351"/>
                      <a:pt x="6069" y="8340"/>
                    </a:cubicBezTo>
                    <a:lnTo>
                      <a:pt x="5912" y="10141"/>
                    </a:lnTo>
                    <a:lnTo>
                      <a:pt x="8024" y="10141"/>
                    </a:lnTo>
                    <a:lnTo>
                      <a:pt x="10144" y="10141"/>
                    </a:lnTo>
                    <a:lnTo>
                      <a:pt x="10144" y="8158"/>
                    </a:lnTo>
                    <a:lnTo>
                      <a:pt x="10144" y="6168"/>
                    </a:lnTo>
                    <a:lnTo>
                      <a:pt x="8291" y="6168"/>
                    </a:lnTo>
                    <a:close/>
                    <a:moveTo>
                      <a:pt x="11456" y="6168"/>
                    </a:moveTo>
                    <a:lnTo>
                      <a:pt x="11456" y="8158"/>
                    </a:lnTo>
                    <a:lnTo>
                      <a:pt x="11456" y="10141"/>
                    </a:lnTo>
                    <a:lnTo>
                      <a:pt x="13568" y="10141"/>
                    </a:lnTo>
                    <a:lnTo>
                      <a:pt x="15680" y="10141"/>
                    </a:lnTo>
                    <a:lnTo>
                      <a:pt x="15531" y="8340"/>
                    </a:lnTo>
                    <a:cubicBezTo>
                      <a:pt x="15449" y="7351"/>
                      <a:pt x="15335" y="6460"/>
                      <a:pt x="15272" y="6358"/>
                    </a:cubicBezTo>
                    <a:cubicBezTo>
                      <a:pt x="15209" y="6255"/>
                      <a:pt x="14318" y="6168"/>
                      <a:pt x="13301" y="6168"/>
                    </a:cubicBezTo>
                    <a:lnTo>
                      <a:pt x="11456" y="6168"/>
                    </a:lnTo>
                    <a:close/>
                    <a:moveTo>
                      <a:pt x="16339" y="6168"/>
                    </a:moveTo>
                    <a:lnTo>
                      <a:pt x="16512" y="7108"/>
                    </a:lnTo>
                    <a:cubicBezTo>
                      <a:pt x="16611" y="7623"/>
                      <a:pt x="16703" y="8514"/>
                      <a:pt x="16708" y="9090"/>
                    </a:cubicBezTo>
                    <a:lnTo>
                      <a:pt x="16716" y="10141"/>
                    </a:lnTo>
                    <a:lnTo>
                      <a:pt x="19150" y="10141"/>
                    </a:lnTo>
                    <a:lnTo>
                      <a:pt x="21600" y="10141"/>
                    </a:lnTo>
                    <a:lnTo>
                      <a:pt x="21474" y="8964"/>
                    </a:lnTo>
                    <a:cubicBezTo>
                      <a:pt x="21408" y="8320"/>
                      <a:pt x="21205" y="7428"/>
                      <a:pt x="21019" y="6981"/>
                    </a:cubicBezTo>
                    <a:lnTo>
                      <a:pt x="20681" y="6168"/>
                    </a:lnTo>
                    <a:lnTo>
                      <a:pt x="18506" y="6168"/>
                    </a:lnTo>
                    <a:lnTo>
                      <a:pt x="16339" y="6168"/>
                    </a:lnTo>
                    <a:close/>
                    <a:moveTo>
                      <a:pt x="0" y="11459"/>
                    </a:moveTo>
                    <a:lnTo>
                      <a:pt x="126" y="12628"/>
                    </a:lnTo>
                    <a:cubicBezTo>
                      <a:pt x="192" y="13272"/>
                      <a:pt x="388" y="14172"/>
                      <a:pt x="573" y="14619"/>
                    </a:cubicBezTo>
                    <a:lnTo>
                      <a:pt x="919" y="15424"/>
                    </a:lnTo>
                    <a:lnTo>
                      <a:pt x="3086" y="15424"/>
                    </a:lnTo>
                    <a:lnTo>
                      <a:pt x="5261" y="15424"/>
                    </a:lnTo>
                    <a:lnTo>
                      <a:pt x="5080" y="14492"/>
                    </a:lnTo>
                    <a:cubicBezTo>
                      <a:pt x="4981" y="13977"/>
                      <a:pt x="4897" y="13086"/>
                      <a:pt x="4892" y="12510"/>
                    </a:cubicBezTo>
                    <a:lnTo>
                      <a:pt x="4884" y="11459"/>
                    </a:lnTo>
                    <a:lnTo>
                      <a:pt x="2442" y="11459"/>
                    </a:lnTo>
                    <a:lnTo>
                      <a:pt x="0" y="11459"/>
                    </a:lnTo>
                    <a:close/>
                    <a:moveTo>
                      <a:pt x="5912" y="11459"/>
                    </a:moveTo>
                    <a:lnTo>
                      <a:pt x="6069" y="13260"/>
                    </a:lnTo>
                    <a:cubicBezTo>
                      <a:pt x="6151" y="14249"/>
                      <a:pt x="6265" y="15140"/>
                      <a:pt x="6328" y="15242"/>
                    </a:cubicBezTo>
                    <a:cubicBezTo>
                      <a:pt x="6360" y="15294"/>
                      <a:pt x="6592" y="15335"/>
                      <a:pt x="6949" y="15369"/>
                    </a:cubicBezTo>
                    <a:cubicBezTo>
                      <a:pt x="7305" y="15403"/>
                      <a:pt x="7783" y="15424"/>
                      <a:pt x="8291" y="15424"/>
                    </a:cubicBezTo>
                    <a:lnTo>
                      <a:pt x="10144" y="15424"/>
                    </a:lnTo>
                    <a:lnTo>
                      <a:pt x="10144" y="13442"/>
                    </a:lnTo>
                    <a:lnTo>
                      <a:pt x="10144" y="11459"/>
                    </a:lnTo>
                    <a:lnTo>
                      <a:pt x="8024" y="11459"/>
                    </a:lnTo>
                    <a:lnTo>
                      <a:pt x="5912" y="11459"/>
                    </a:lnTo>
                    <a:close/>
                    <a:moveTo>
                      <a:pt x="11456" y="11459"/>
                    </a:moveTo>
                    <a:lnTo>
                      <a:pt x="11456" y="13442"/>
                    </a:lnTo>
                    <a:lnTo>
                      <a:pt x="11456" y="15424"/>
                    </a:lnTo>
                    <a:lnTo>
                      <a:pt x="13301" y="15424"/>
                    </a:lnTo>
                    <a:cubicBezTo>
                      <a:pt x="14318" y="15424"/>
                      <a:pt x="15209" y="15345"/>
                      <a:pt x="15272" y="15242"/>
                    </a:cubicBezTo>
                    <a:cubicBezTo>
                      <a:pt x="15335" y="15140"/>
                      <a:pt x="15449" y="14249"/>
                      <a:pt x="15531" y="13260"/>
                    </a:cubicBezTo>
                    <a:lnTo>
                      <a:pt x="15680" y="11459"/>
                    </a:lnTo>
                    <a:lnTo>
                      <a:pt x="13568" y="11459"/>
                    </a:lnTo>
                    <a:lnTo>
                      <a:pt x="11456" y="11459"/>
                    </a:lnTo>
                    <a:close/>
                    <a:moveTo>
                      <a:pt x="16716" y="11459"/>
                    </a:moveTo>
                    <a:lnTo>
                      <a:pt x="16708" y="12510"/>
                    </a:lnTo>
                    <a:cubicBezTo>
                      <a:pt x="16703" y="13086"/>
                      <a:pt x="16611" y="13977"/>
                      <a:pt x="16512" y="14492"/>
                    </a:cubicBezTo>
                    <a:lnTo>
                      <a:pt x="16339" y="15424"/>
                    </a:lnTo>
                    <a:lnTo>
                      <a:pt x="18506" y="15424"/>
                    </a:lnTo>
                    <a:lnTo>
                      <a:pt x="20681" y="15424"/>
                    </a:lnTo>
                    <a:lnTo>
                      <a:pt x="21019" y="14619"/>
                    </a:lnTo>
                    <a:cubicBezTo>
                      <a:pt x="21205" y="14172"/>
                      <a:pt x="21408" y="13272"/>
                      <a:pt x="21474" y="12628"/>
                    </a:cubicBezTo>
                    <a:lnTo>
                      <a:pt x="21600" y="11459"/>
                    </a:lnTo>
                    <a:lnTo>
                      <a:pt x="19150" y="11459"/>
                    </a:lnTo>
                    <a:lnTo>
                      <a:pt x="16716" y="11459"/>
                    </a:lnTo>
                    <a:close/>
                    <a:moveTo>
                      <a:pt x="3541" y="16530"/>
                    </a:moveTo>
                    <a:cubicBezTo>
                      <a:pt x="2470" y="16530"/>
                      <a:pt x="1594" y="16621"/>
                      <a:pt x="1594" y="16735"/>
                    </a:cubicBezTo>
                    <a:cubicBezTo>
                      <a:pt x="1594" y="16849"/>
                      <a:pt x="2137" y="17529"/>
                      <a:pt x="2795" y="18244"/>
                    </a:cubicBezTo>
                    <a:cubicBezTo>
                      <a:pt x="3637" y="19158"/>
                      <a:pt x="4936" y="20105"/>
                      <a:pt x="6124" y="20700"/>
                    </a:cubicBezTo>
                    <a:cubicBezTo>
                      <a:pt x="6126" y="20701"/>
                      <a:pt x="6130" y="20699"/>
                      <a:pt x="6132" y="20700"/>
                    </a:cubicBezTo>
                    <a:cubicBezTo>
                      <a:pt x="6526" y="20897"/>
                      <a:pt x="6909" y="21060"/>
                      <a:pt x="7255" y="21166"/>
                    </a:cubicBezTo>
                    <a:cubicBezTo>
                      <a:pt x="7574" y="21263"/>
                      <a:pt x="7868" y="21345"/>
                      <a:pt x="7907" y="21355"/>
                    </a:cubicBezTo>
                    <a:cubicBezTo>
                      <a:pt x="7946" y="21366"/>
                      <a:pt x="7676" y="21012"/>
                      <a:pt x="7310" y="20565"/>
                    </a:cubicBezTo>
                    <a:cubicBezTo>
                      <a:pt x="6944" y="20118"/>
                      <a:pt x="6391" y="19027"/>
                      <a:pt x="6069" y="18141"/>
                    </a:cubicBezTo>
                    <a:lnTo>
                      <a:pt x="5480" y="16530"/>
                    </a:lnTo>
                    <a:lnTo>
                      <a:pt x="3541" y="16530"/>
                    </a:lnTo>
                    <a:close/>
                    <a:moveTo>
                      <a:pt x="8378" y="16530"/>
                    </a:moveTo>
                    <a:cubicBezTo>
                      <a:pt x="6649" y="16530"/>
                      <a:pt x="6608" y="16542"/>
                      <a:pt x="6745" y="17027"/>
                    </a:cubicBezTo>
                    <a:cubicBezTo>
                      <a:pt x="6919" y="17646"/>
                      <a:pt x="7298" y="18458"/>
                      <a:pt x="7718" y="19199"/>
                    </a:cubicBezTo>
                    <a:cubicBezTo>
                      <a:pt x="8138" y="19940"/>
                      <a:pt x="8600" y="20611"/>
                      <a:pt x="8951" y="20921"/>
                    </a:cubicBezTo>
                    <a:cubicBezTo>
                      <a:pt x="9374" y="21295"/>
                      <a:pt x="9808" y="21600"/>
                      <a:pt x="9925" y="21600"/>
                    </a:cubicBezTo>
                    <a:cubicBezTo>
                      <a:pt x="10048" y="21600"/>
                      <a:pt x="10144" y="20547"/>
                      <a:pt x="10144" y="19065"/>
                    </a:cubicBezTo>
                    <a:lnTo>
                      <a:pt x="10144" y="16530"/>
                    </a:lnTo>
                    <a:lnTo>
                      <a:pt x="8378" y="16530"/>
                    </a:lnTo>
                    <a:close/>
                    <a:moveTo>
                      <a:pt x="11456" y="16530"/>
                    </a:moveTo>
                    <a:lnTo>
                      <a:pt x="11456" y="19065"/>
                    </a:lnTo>
                    <a:cubicBezTo>
                      <a:pt x="11456" y="20547"/>
                      <a:pt x="11544" y="21600"/>
                      <a:pt x="11668" y="21600"/>
                    </a:cubicBezTo>
                    <a:cubicBezTo>
                      <a:pt x="11794" y="21600"/>
                      <a:pt x="11976" y="21505"/>
                      <a:pt x="12178" y="21347"/>
                    </a:cubicBezTo>
                    <a:cubicBezTo>
                      <a:pt x="12380" y="21190"/>
                      <a:pt x="12599" y="20962"/>
                      <a:pt x="12830" y="20700"/>
                    </a:cubicBezTo>
                    <a:cubicBezTo>
                      <a:pt x="13291" y="20176"/>
                      <a:pt x="13765" y="19500"/>
                      <a:pt x="14062" y="18875"/>
                    </a:cubicBezTo>
                    <a:cubicBezTo>
                      <a:pt x="15228" y="16425"/>
                      <a:pt x="15265" y="16530"/>
                      <a:pt x="13222" y="16530"/>
                    </a:cubicBezTo>
                    <a:lnTo>
                      <a:pt x="11456" y="16530"/>
                    </a:lnTo>
                    <a:close/>
                    <a:moveTo>
                      <a:pt x="16120" y="16530"/>
                    </a:moveTo>
                    <a:lnTo>
                      <a:pt x="15531" y="18141"/>
                    </a:lnTo>
                    <a:cubicBezTo>
                      <a:pt x="15209" y="19027"/>
                      <a:pt x="14650" y="20110"/>
                      <a:pt x="14290" y="20550"/>
                    </a:cubicBezTo>
                    <a:lnTo>
                      <a:pt x="13638" y="21347"/>
                    </a:lnTo>
                    <a:lnTo>
                      <a:pt x="14290" y="21166"/>
                    </a:lnTo>
                    <a:cubicBezTo>
                      <a:pt x="14999" y="20961"/>
                      <a:pt x="15839" y="20543"/>
                      <a:pt x="16646" y="20020"/>
                    </a:cubicBezTo>
                    <a:cubicBezTo>
                      <a:pt x="17453" y="19499"/>
                      <a:pt x="18229" y="18869"/>
                      <a:pt x="18805" y="18244"/>
                    </a:cubicBezTo>
                    <a:cubicBezTo>
                      <a:pt x="19463" y="17529"/>
                      <a:pt x="19998" y="16849"/>
                      <a:pt x="19998" y="16735"/>
                    </a:cubicBezTo>
                    <a:cubicBezTo>
                      <a:pt x="19998" y="16621"/>
                      <a:pt x="19130" y="16530"/>
                      <a:pt x="18059" y="16530"/>
                    </a:cubicBezTo>
                    <a:lnTo>
                      <a:pt x="16120" y="16530"/>
                    </a:lnTo>
                    <a:close/>
                  </a:path>
                </a:pathLst>
              </a:custGeom>
              <a:ln w="12700" cap="flat">
                <a:noFill/>
                <a:miter lim="400000"/>
              </a:ln>
              <a:effectLst/>
            </p:spPr>
          </p:pic>
        </p:grpSp>
        <p:pic>
          <p:nvPicPr>
            <p:cNvPr id="479" name="pasted-image.pdf" descr="pasted-image.pdf"/>
            <p:cNvPicPr>
              <a:picLocks noChangeAspect="1"/>
            </p:cNvPicPr>
            <p:nvPr/>
          </p:nvPicPr>
          <p:blipFill>
            <a:blip r:embed="rId3" cstate="print"/>
            <a:stretch>
              <a:fillRect/>
            </a:stretch>
          </p:blipFill>
          <p:spPr>
            <a:xfrm>
              <a:off x="17705483" y="354444"/>
              <a:ext cx="3527767" cy="1051204"/>
            </a:xfrm>
            <a:prstGeom prst="rect">
              <a:avLst/>
            </a:prstGeom>
            <a:ln w="12700" cap="flat">
              <a:noFill/>
              <a:miter lim="400000"/>
            </a:ln>
            <a:effectLst/>
          </p:spPr>
        </p:pic>
        <p:pic>
          <p:nvPicPr>
            <p:cNvPr id="480" name="pasted-image.pdf" descr="pasted-image.pdf"/>
            <p:cNvPicPr>
              <a:picLocks noChangeAspect="1"/>
            </p:cNvPicPr>
            <p:nvPr/>
          </p:nvPicPr>
          <p:blipFill>
            <a:blip r:embed="rId4" cstate="print"/>
            <a:stretch>
              <a:fillRect/>
            </a:stretch>
          </p:blipFill>
          <p:spPr>
            <a:xfrm>
              <a:off x="15601686" y="12984077"/>
              <a:ext cx="6159501" cy="349251"/>
            </a:xfrm>
            <a:prstGeom prst="rect">
              <a:avLst/>
            </a:prstGeom>
            <a:ln w="12700" cap="flat">
              <a:noFill/>
              <a:miter lim="400000"/>
            </a:ln>
            <a:effectLst/>
          </p:spPr>
        </p:pic>
      </p:grpSp>
      <p:sp>
        <p:nvSpPr>
          <p:cNvPr id="482" name="Titeltext"/>
          <p:cNvSpPr txBox="1">
            <a:spLocks noGrp="1"/>
          </p:cNvSpPr>
          <p:nvPr>
            <p:ph type="title"/>
          </p:nvPr>
        </p:nvSpPr>
        <p:spPr>
          <a:xfrm>
            <a:off x="2476500" y="4262437"/>
            <a:ext cx="19431000" cy="2936876"/>
          </a:xfrm>
          <a:prstGeom prst="rect">
            <a:avLst/>
          </a:prstGeom>
        </p:spPr>
        <p:txBody>
          <a:bodyPr/>
          <a:lstStyle/>
          <a:p>
            <a:r>
              <a:t>Titeltext</a:t>
            </a:r>
          </a:p>
        </p:txBody>
      </p:sp>
      <p:sp>
        <p:nvSpPr>
          <p:cNvPr id="483" name="Textebene 1…"/>
          <p:cNvSpPr txBox="1">
            <a:spLocks noGrp="1"/>
          </p:cNvSpPr>
          <p:nvPr>
            <p:ph type="body" sz="quarter" idx="1"/>
          </p:nvPr>
        </p:nvSpPr>
        <p:spPr>
          <a:xfrm>
            <a:off x="4191000" y="7770812"/>
            <a:ext cx="16002000" cy="3508376"/>
          </a:xfrm>
          <a:prstGeom prst="rect">
            <a:avLst/>
          </a:prstGeom>
        </p:spPr>
        <p:txBody>
          <a:bodyPr/>
          <a:lstStyle>
            <a:lvl1pPr marL="0" indent="0" algn="ctr"/>
            <a:lvl2pPr marL="0" indent="457200" algn="ctr"/>
            <a:lvl3pPr marL="0" indent="914400" algn="ctr"/>
            <a:lvl4pPr marL="0" indent="1371600" algn="ctr"/>
            <a:lvl5pPr marL="0" indent="1828800" algn="ctr"/>
          </a:lstStyle>
          <a:p>
            <a:r>
              <a:t>Textebene 1</a:t>
            </a:r>
          </a:p>
          <a:p>
            <a:pPr lvl="1"/>
            <a:r>
              <a:t>Textebene 2</a:t>
            </a:r>
          </a:p>
          <a:p>
            <a:pPr lvl="2"/>
            <a:r>
              <a:t>Textebene 3</a:t>
            </a:r>
          </a:p>
          <a:p>
            <a:pPr lvl="3"/>
            <a:r>
              <a:t>Textebene 4</a:t>
            </a:r>
          </a:p>
          <a:p>
            <a:pPr lvl="4"/>
            <a:r>
              <a:t>Textebene 5</a:t>
            </a:r>
          </a:p>
        </p:txBody>
      </p:sp>
      <p:sp>
        <p:nvSpPr>
          <p:cNvPr id="484"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491" name="Titeltext"/>
          <p:cNvSpPr txBox="1">
            <a:spLocks noGrp="1"/>
          </p:cNvSpPr>
          <p:nvPr>
            <p:ph type="title"/>
          </p:nvPr>
        </p:nvSpPr>
        <p:spPr>
          <a:xfrm>
            <a:off x="4833937" y="4536281"/>
            <a:ext cx="14716126" cy="4643438"/>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grpSp>
        <p:nvGrpSpPr>
          <p:cNvPr id="495" name="Gruppieren"/>
          <p:cNvGrpSpPr/>
          <p:nvPr/>
        </p:nvGrpSpPr>
        <p:grpSpPr>
          <a:xfrm>
            <a:off x="21134455" y="12755081"/>
            <a:ext cx="3196201" cy="961839"/>
            <a:chOff x="0" y="0"/>
            <a:chExt cx="3196199" cy="961838"/>
          </a:xfrm>
        </p:grpSpPr>
        <p:sp>
          <p:nvSpPr>
            <p:cNvPr id="492"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493" name="online-academy"/>
            <p:cNvSpPr txBox="1"/>
            <p:nvPr/>
          </p:nvSpPr>
          <p:spPr>
            <a:xfrm>
              <a:off x="13137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1600">
                  <a:solidFill>
                    <a:srgbClr val="E57031"/>
                  </a:solidFill>
                  <a:latin typeface="Comfortaa Bold"/>
                  <a:ea typeface="Comfortaa Bold"/>
                  <a:cs typeface="Comfortaa Bold"/>
                  <a:sym typeface="Comfortaa Bold"/>
                </a:defRPr>
              </a:lvl1pPr>
            </a:lstStyle>
            <a:p>
              <a:r>
                <a:t>online-academy</a:t>
              </a:r>
            </a:p>
          </p:txBody>
        </p:sp>
        <p:pic>
          <p:nvPicPr>
            <p:cNvPr id="494"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496" name="© Ralph Schmauder 2020 all rights reserved"/>
          <p:cNvSpPr txBox="1"/>
          <p:nvPr/>
        </p:nvSpPr>
        <p:spPr>
          <a:xfrm>
            <a:off x="157577" y="13056612"/>
            <a:ext cx="3693618" cy="358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t>© Ralph Schmauder 2020 all rights reserved</a:t>
            </a:r>
          </a:p>
        </p:txBody>
      </p:sp>
      <p:sp>
        <p:nvSpPr>
          <p:cNvPr id="497"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504" name="Titeltext"/>
          <p:cNvSpPr txBox="1">
            <a:spLocks noGrp="1"/>
          </p:cNvSpPr>
          <p:nvPr>
            <p:ph type="title"/>
          </p:nvPr>
        </p:nvSpPr>
        <p:spPr>
          <a:xfrm>
            <a:off x="4833937" y="4536281"/>
            <a:ext cx="14716126" cy="4643438"/>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sp>
        <p:nvSpPr>
          <p:cNvPr id="505" name="DIE MITARBEITER-LEISTUNGS-MATRIX"/>
          <p:cNvSpPr txBox="1"/>
          <p:nvPr/>
        </p:nvSpPr>
        <p:spPr>
          <a:xfrm>
            <a:off x="2937570" y="629011"/>
            <a:ext cx="18508860" cy="16144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2B669A"/>
                </a:solidFill>
                <a:latin typeface="Impact"/>
                <a:ea typeface="Impact"/>
                <a:cs typeface="Impact"/>
                <a:sym typeface="Impact"/>
              </a:defRPr>
            </a:lvl1pPr>
          </a:lstStyle>
          <a:p>
            <a:r>
              <a:t>DIE MITARBEITER-LEISTUNGS-MATRIX</a:t>
            </a:r>
          </a:p>
        </p:txBody>
      </p:sp>
      <p:grpSp>
        <p:nvGrpSpPr>
          <p:cNvPr id="509" name="Gruppieren"/>
          <p:cNvGrpSpPr/>
          <p:nvPr/>
        </p:nvGrpSpPr>
        <p:grpSpPr>
          <a:xfrm>
            <a:off x="21134455" y="12755081"/>
            <a:ext cx="3196201" cy="961839"/>
            <a:chOff x="0" y="0"/>
            <a:chExt cx="3196199" cy="961838"/>
          </a:xfrm>
        </p:grpSpPr>
        <p:sp>
          <p:nvSpPr>
            <p:cNvPr id="506"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507" name="online-academy"/>
            <p:cNvSpPr txBox="1"/>
            <p:nvPr/>
          </p:nvSpPr>
          <p:spPr>
            <a:xfrm>
              <a:off x="13137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1600">
                  <a:solidFill>
                    <a:srgbClr val="E57031"/>
                  </a:solidFill>
                  <a:latin typeface="Comfortaa Bold"/>
                  <a:ea typeface="Comfortaa Bold"/>
                  <a:cs typeface="Comfortaa Bold"/>
                  <a:sym typeface="Comfortaa Bold"/>
                </a:defRPr>
              </a:lvl1pPr>
            </a:lstStyle>
            <a:p>
              <a:r>
                <a:t>online-academy</a:t>
              </a:r>
            </a:p>
          </p:txBody>
        </p:sp>
        <p:pic>
          <p:nvPicPr>
            <p:cNvPr id="508"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510" name="© Ralph Schmauder 2020 all rights reserved"/>
          <p:cNvSpPr txBox="1"/>
          <p:nvPr/>
        </p:nvSpPr>
        <p:spPr>
          <a:xfrm>
            <a:off x="132177" y="13297912"/>
            <a:ext cx="3693618" cy="358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t>© Ralph Schmauder 2020 all rights reserved</a:t>
            </a:r>
          </a:p>
        </p:txBody>
      </p:sp>
      <p:sp>
        <p:nvSpPr>
          <p:cNvPr id="511"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531" name="Titeltext"/>
          <p:cNvSpPr txBox="1">
            <a:spLocks noGrp="1"/>
          </p:cNvSpPr>
          <p:nvPr>
            <p:ph type="title"/>
          </p:nvPr>
        </p:nvSpPr>
        <p:spPr>
          <a:prstGeom prst="rect">
            <a:avLst/>
          </a:prstGeom>
        </p:spPr>
        <p:txBody>
          <a:bodyPr/>
          <a:lstStyle/>
          <a:p>
            <a:r>
              <a:t>Titeltext</a:t>
            </a:r>
          </a:p>
        </p:txBody>
      </p:sp>
      <p:sp>
        <p:nvSpPr>
          <p:cNvPr id="532"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grpSp>
        <p:nvGrpSpPr>
          <p:cNvPr id="535" name="Gruppieren"/>
          <p:cNvGrpSpPr/>
          <p:nvPr/>
        </p:nvGrpSpPr>
        <p:grpSpPr>
          <a:xfrm>
            <a:off x="-106296" y="231085"/>
            <a:ext cx="24469409" cy="1439539"/>
            <a:chOff x="0" y="0"/>
            <a:chExt cx="24469408" cy="1439537"/>
          </a:xfrm>
        </p:grpSpPr>
        <p:sp>
          <p:nvSpPr>
            <p:cNvPr id="533" name="Rechteck"/>
            <p:cNvSpPr/>
            <p:nvPr/>
          </p:nvSpPr>
          <p:spPr>
            <a:xfrm>
              <a:off x="0" y="1293123"/>
              <a:ext cx="24469409" cy="146415"/>
            </a:xfrm>
            <a:prstGeom prst="rect">
              <a:avLst/>
            </a:prstGeom>
            <a:solidFill>
              <a:srgbClr val="F1601F"/>
            </a:solidFill>
            <a:ln w="12700" cap="flat">
              <a:noFill/>
              <a:miter lim="400000"/>
            </a:ln>
            <a:effectLst/>
          </p:spPr>
          <p:txBody>
            <a:bodyPr wrap="square" lIns="114300" tIns="114300" rIns="114300" bIns="114300" numCol="1" anchor="t">
              <a:noAutofit/>
            </a:bodyPr>
            <a:lstStyle/>
            <a:p>
              <a:pPr algn="l" defTabSz="2286000">
                <a:defRPr sz="6000">
                  <a:solidFill>
                    <a:srgbClr val="FFFFFF"/>
                  </a:solidFill>
                  <a:latin typeface="Times New Roman"/>
                  <a:ea typeface="Times New Roman"/>
                  <a:cs typeface="Times New Roman"/>
                  <a:sym typeface="Times New Roman"/>
                </a:defRPr>
              </a:pPr>
              <a:endParaRPr/>
            </a:p>
          </p:txBody>
        </p:sp>
        <p:pic>
          <p:nvPicPr>
            <p:cNvPr id="534" name="pasted-image.png" descr="pasted-image.png"/>
            <p:cNvPicPr>
              <a:picLocks noChangeAspect="1"/>
            </p:cNvPicPr>
            <p:nvPr/>
          </p:nvPicPr>
          <p:blipFill>
            <a:blip r:embed="rId2" cstate="print"/>
            <a:srcRect/>
            <a:stretch>
              <a:fillRect/>
            </a:stretch>
          </p:blipFill>
          <p:spPr>
            <a:xfrm>
              <a:off x="1152698" y="0"/>
              <a:ext cx="4535311" cy="1151684"/>
            </a:xfrm>
            <a:prstGeom prst="rect">
              <a:avLst/>
            </a:prstGeom>
            <a:ln w="12700" cap="flat">
              <a:noFill/>
              <a:miter lim="400000"/>
            </a:ln>
            <a:effectLst/>
          </p:spPr>
        </p:pic>
      </p:grpSp>
      <p:sp>
        <p:nvSpPr>
          <p:cNvPr id="536" name="© Ralph Schmauder 2018 all rights reserved"/>
          <p:cNvSpPr txBox="1"/>
          <p:nvPr/>
        </p:nvSpPr>
        <p:spPr>
          <a:xfrm>
            <a:off x="198528" y="13291101"/>
            <a:ext cx="3179254" cy="311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6972" tIns="66972" rIns="66972" bIns="66972" anchor="ctr">
            <a:spAutoFit/>
          </a:bodyPr>
          <a:lstStyle>
            <a:lvl1pPr algn="l">
              <a:buClr>
                <a:srgbClr val="000000"/>
              </a:buClr>
              <a:defRPr sz="1200"/>
            </a:lvl1pPr>
          </a:lstStyle>
          <a:p>
            <a:r>
              <a:t>© Ralph Schmauder 2018 all rights reserved</a:t>
            </a:r>
          </a:p>
        </p:txBody>
      </p:sp>
      <p:sp>
        <p:nvSpPr>
          <p:cNvPr id="537" name="EINWANDBEHANDLUNG"/>
          <p:cNvSpPr txBox="1"/>
          <p:nvPr/>
        </p:nvSpPr>
        <p:spPr>
          <a:xfrm>
            <a:off x="13740863" y="184086"/>
            <a:ext cx="10340071" cy="1298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7400" spc="887">
                <a:solidFill>
                  <a:srgbClr val="F36602"/>
                </a:solidFill>
                <a:latin typeface="Impact"/>
                <a:ea typeface="Impact"/>
                <a:cs typeface="Impact"/>
                <a:sym typeface="Impact"/>
              </a:defRPr>
            </a:lvl1pPr>
          </a:lstStyle>
          <a:p>
            <a:r>
              <a:t>EINWANDBEHANDLUNG</a:t>
            </a:r>
          </a:p>
        </p:txBody>
      </p:sp>
      <p:sp>
        <p:nvSpPr>
          <p:cNvPr id="538"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548" name="Gruppieren"/>
          <p:cNvGrpSpPr/>
          <p:nvPr/>
        </p:nvGrpSpPr>
        <p:grpSpPr>
          <a:xfrm>
            <a:off x="21134455" y="12755081"/>
            <a:ext cx="3176181" cy="961839"/>
            <a:chOff x="0" y="0"/>
            <a:chExt cx="3176180" cy="961838"/>
          </a:xfrm>
        </p:grpSpPr>
        <p:sp>
          <p:nvSpPr>
            <p:cNvPr id="545"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546"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547"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549" name="© Ralph Schmauder 2018 all rights reserved"/>
          <p:cNvSpPr txBox="1"/>
          <p:nvPr/>
        </p:nvSpPr>
        <p:spPr>
          <a:xfrm>
            <a:off x="106777" y="13234412"/>
            <a:ext cx="3693618" cy="358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t>© Ralph Schmauder 2018 all rights reserved</a:t>
            </a:r>
          </a:p>
        </p:txBody>
      </p:sp>
      <p:sp>
        <p:nvSpPr>
          <p:cNvPr id="550" name="powered by"/>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pic>
        <p:nvPicPr>
          <p:cNvPr id="551" name="pasted-image.pdf" descr="pasted-image.pdf"/>
          <p:cNvPicPr>
            <a:picLocks noChangeAspect="1"/>
          </p:cNvPicPr>
          <p:nvPr/>
        </p:nvPicPr>
        <p:blipFill>
          <a:blip r:embed="rId3" cstate="print"/>
          <a:stretch>
            <a:fillRect/>
          </a:stretch>
        </p:blipFill>
        <p:spPr>
          <a:xfrm>
            <a:off x="533128" y="-204715"/>
            <a:ext cx="2250773" cy="1642457"/>
          </a:xfrm>
          <a:prstGeom prst="rect">
            <a:avLst/>
          </a:prstGeom>
          <a:ln w="12700">
            <a:miter lim="400000"/>
          </a:ln>
        </p:spPr>
      </p:pic>
      <p:sp>
        <p:nvSpPr>
          <p:cNvPr id="552"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559" name="Titeltext"/>
          <p:cNvSpPr txBox="1">
            <a:spLocks noGrp="1"/>
          </p:cNvSpPr>
          <p:nvPr>
            <p:ph type="title"/>
          </p:nvPr>
        </p:nvSpPr>
        <p:spPr>
          <a:xfrm>
            <a:off x="4833937" y="4536281"/>
            <a:ext cx="14716126" cy="4643438"/>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grpSp>
        <p:nvGrpSpPr>
          <p:cNvPr id="563" name="Gruppieren"/>
          <p:cNvGrpSpPr/>
          <p:nvPr/>
        </p:nvGrpSpPr>
        <p:grpSpPr>
          <a:xfrm>
            <a:off x="21134455" y="12755081"/>
            <a:ext cx="3196201" cy="961839"/>
            <a:chOff x="0" y="0"/>
            <a:chExt cx="3196199" cy="961838"/>
          </a:xfrm>
        </p:grpSpPr>
        <p:sp>
          <p:nvSpPr>
            <p:cNvPr id="560"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561" name="online-academy"/>
            <p:cNvSpPr txBox="1"/>
            <p:nvPr/>
          </p:nvSpPr>
          <p:spPr>
            <a:xfrm>
              <a:off x="13137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1600">
                  <a:solidFill>
                    <a:srgbClr val="E57031"/>
                  </a:solidFill>
                  <a:latin typeface="Comfortaa Bold"/>
                  <a:ea typeface="Comfortaa Bold"/>
                  <a:cs typeface="Comfortaa Bold"/>
                  <a:sym typeface="Comfortaa Bold"/>
                </a:defRPr>
              </a:lvl1pPr>
            </a:lstStyle>
            <a:p>
              <a:r>
                <a:t>online-academy</a:t>
              </a:r>
            </a:p>
          </p:txBody>
        </p:sp>
        <p:pic>
          <p:nvPicPr>
            <p:cNvPr id="562"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564" name="© Ralph Schmauder 2017 all rights reserved"/>
          <p:cNvSpPr txBox="1"/>
          <p:nvPr/>
        </p:nvSpPr>
        <p:spPr>
          <a:xfrm>
            <a:off x="157577" y="13056612"/>
            <a:ext cx="3693618" cy="358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t>© Ralph Schmauder 2017 all rights reserved</a:t>
            </a:r>
          </a:p>
        </p:txBody>
      </p:sp>
      <p:sp>
        <p:nvSpPr>
          <p:cNvPr id="565"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575" name="Gruppieren"/>
          <p:cNvGrpSpPr/>
          <p:nvPr/>
        </p:nvGrpSpPr>
        <p:grpSpPr>
          <a:xfrm>
            <a:off x="21134455" y="12755081"/>
            <a:ext cx="3176181" cy="961839"/>
            <a:chOff x="0" y="0"/>
            <a:chExt cx="3176180" cy="961838"/>
          </a:xfrm>
        </p:grpSpPr>
        <p:sp>
          <p:nvSpPr>
            <p:cNvPr id="572"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573"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574"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576" name="© Ralph Schmauder 2020 all rights reserved"/>
          <p:cNvSpPr txBox="1"/>
          <p:nvPr/>
        </p:nvSpPr>
        <p:spPr>
          <a:xfrm>
            <a:off x="106777" y="13234412"/>
            <a:ext cx="3693618" cy="358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t>© Ralph Schmauder 2020 all rights reserved</a:t>
            </a:r>
          </a:p>
        </p:txBody>
      </p:sp>
      <p:sp>
        <p:nvSpPr>
          <p:cNvPr id="577" name="powered by"/>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578" name="Linien"/>
          <p:cNvSpPr/>
          <p:nvPr/>
        </p:nvSpPr>
        <p:spPr>
          <a:xfrm flipV="1">
            <a:off x="18002408" y="-367886"/>
            <a:ext cx="1" cy="1594775"/>
          </a:xfrm>
          <a:prstGeom prst="line">
            <a:avLst/>
          </a:prstGeom>
          <a:ln w="25400">
            <a:solidFill>
              <a:srgbClr val="EBEBEB"/>
            </a:solidFill>
            <a:miter lim="400000"/>
          </a:ln>
        </p:spPr>
        <p:txBody>
          <a:bodyPr lIns="71437" tIns="71437" rIns="71437" bIns="71437" anchor="ctr"/>
          <a:lstStyle/>
          <a:p>
            <a:pPr>
              <a:defRPr sz="3200">
                <a:solidFill>
                  <a:srgbClr val="FFFFFF"/>
                </a:solidFill>
              </a:defRPr>
            </a:pPr>
            <a:endParaRPr/>
          </a:p>
        </p:txBody>
      </p:sp>
      <p:sp>
        <p:nvSpPr>
          <p:cNvPr id="579" name="Linien"/>
          <p:cNvSpPr/>
          <p:nvPr/>
        </p:nvSpPr>
        <p:spPr>
          <a:xfrm flipV="1">
            <a:off x="15719988" y="-282469"/>
            <a:ext cx="1" cy="1807307"/>
          </a:xfrm>
          <a:prstGeom prst="line">
            <a:avLst/>
          </a:prstGeom>
          <a:ln w="25400">
            <a:solidFill>
              <a:srgbClr val="EBEBEB"/>
            </a:solidFill>
            <a:miter lim="400000"/>
          </a:ln>
        </p:spPr>
        <p:txBody>
          <a:bodyPr lIns="71437" tIns="71437" rIns="71437" bIns="71437" anchor="ctr"/>
          <a:lstStyle/>
          <a:p>
            <a:pPr>
              <a:defRPr sz="3200">
                <a:solidFill>
                  <a:srgbClr val="FFFFFF"/>
                </a:solidFill>
              </a:defRPr>
            </a:pPr>
            <a:endParaRPr/>
          </a:p>
        </p:txBody>
      </p:sp>
      <p:sp>
        <p:nvSpPr>
          <p:cNvPr id="580" name="Linien"/>
          <p:cNvSpPr/>
          <p:nvPr/>
        </p:nvSpPr>
        <p:spPr>
          <a:xfrm flipV="1">
            <a:off x="15711440" y="1224700"/>
            <a:ext cx="2303671" cy="320804"/>
          </a:xfrm>
          <a:prstGeom prst="line">
            <a:avLst/>
          </a:prstGeom>
          <a:ln w="25400">
            <a:solidFill>
              <a:srgbClr val="EBEBEB"/>
            </a:solidFill>
            <a:miter lim="400000"/>
          </a:ln>
        </p:spPr>
        <p:txBody>
          <a:bodyPr lIns="71437" tIns="71437" rIns="71437" bIns="71437" anchor="ctr"/>
          <a:lstStyle/>
          <a:p>
            <a:pPr>
              <a:defRPr sz="3200">
                <a:solidFill>
                  <a:srgbClr val="FFFFFF"/>
                </a:solidFill>
              </a:defRPr>
            </a:pPr>
            <a:endParaRPr/>
          </a:p>
        </p:txBody>
      </p:sp>
      <p:pic>
        <p:nvPicPr>
          <p:cNvPr id="581" name="pasted-image.png" descr="pasted-image.png"/>
          <p:cNvPicPr>
            <a:picLocks noChangeAspect="1"/>
          </p:cNvPicPr>
          <p:nvPr/>
        </p:nvPicPr>
        <p:blipFill>
          <a:blip r:embed="rId3" cstate="print"/>
          <a:stretch>
            <a:fillRect/>
          </a:stretch>
        </p:blipFill>
        <p:spPr>
          <a:xfrm>
            <a:off x="21097730" y="326980"/>
            <a:ext cx="2692401" cy="927101"/>
          </a:xfrm>
          <a:prstGeom prst="rect">
            <a:avLst/>
          </a:prstGeom>
          <a:ln w="12700">
            <a:miter lim="400000"/>
          </a:ln>
        </p:spPr>
      </p:pic>
      <p:sp>
        <p:nvSpPr>
          <p:cNvPr id="582"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589" name="Titeltext"/>
          <p:cNvSpPr txBox="1">
            <a:spLocks noGrp="1"/>
          </p:cNvSpPr>
          <p:nvPr>
            <p:ph type="title"/>
          </p:nvPr>
        </p:nvSpPr>
        <p:spPr>
          <a:prstGeom prst="rect">
            <a:avLst/>
          </a:prstGeom>
        </p:spPr>
        <p:txBody>
          <a:bodyPr/>
          <a:lstStyle/>
          <a:p>
            <a:r>
              <a:t>Titeltext</a:t>
            </a:r>
          </a:p>
        </p:txBody>
      </p:sp>
      <p:sp>
        <p:nvSpPr>
          <p:cNvPr id="590"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grpSp>
        <p:nvGrpSpPr>
          <p:cNvPr id="597" name="Gruppieren"/>
          <p:cNvGrpSpPr/>
          <p:nvPr/>
        </p:nvGrpSpPr>
        <p:grpSpPr>
          <a:xfrm>
            <a:off x="762000" y="-35280"/>
            <a:ext cx="22860001" cy="13368610"/>
            <a:chOff x="0" y="-35282"/>
            <a:chExt cx="22860000" cy="13368609"/>
          </a:xfrm>
        </p:grpSpPr>
        <p:sp>
          <p:nvSpPr>
            <p:cNvPr id="591" name="Rechteck"/>
            <p:cNvSpPr/>
            <p:nvPr/>
          </p:nvSpPr>
          <p:spPr>
            <a:xfrm>
              <a:off x="0" y="1524207"/>
              <a:ext cx="22860001" cy="407491"/>
            </a:xfrm>
            <a:prstGeom prst="rect">
              <a:avLst/>
            </a:prstGeom>
            <a:solidFill>
              <a:srgbClr val="EDB300"/>
            </a:solidFill>
            <a:ln w="12700" cap="flat">
              <a:noFill/>
              <a:miter lim="400000"/>
            </a:ln>
            <a:effectLst/>
          </p:spPr>
          <p:txBody>
            <a:bodyPr wrap="square" lIns="114300" tIns="114300" rIns="114300" bIns="114300" numCol="1" anchor="t">
              <a:noAutofit/>
            </a:bodyPr>
            <a:lstStyle/>
            <a:p>
              <a:pPr algn="l" defTabSz="2286000">
                <a:defRPr sz="6000">
                  <a:solidFill>
                    <a:srgbClr val="FFFFFF"/>
                  </a:solidFill>
                  <a:latin typeface="Times New Roman"/>
                  <a:ea typeface="Times New Roman"/>
                  <a:cs typeface="Times New Roman"/>
                  <a:sym typeface="Times New Roman"/>
                </a:defRPr>
              </a:pPr>
              <a:endParaRPr/>
            </a:p>
          </p:txBody>
        </p:sp>
        <p:grpSp>
          <p:nvGrpSpPr>
            <p:cNvPr id="594" name="Gruppieren"/>
            <p:cNvGrpSpPr/>
            <p:nvPr/>
          </p:nvGrpSpPr>
          <p:grpSpPr>
            <a:xfrm>
              <a:off x="1297562" y="-35283"/>
              <a:ext cx="6561366" cy="1880186"/>
              <a:chOff x="196596" y="-133754"/>
              <a:chExt cx="6561365" cy="1880184"/>
            </a:xfrm>
          </p:grpSpPr>
          <p:sp>
            <p:nvSpPr>
              <p:cNvPr id="592" name="betaConcept"/>
              <p:cNvSpPr txBox="1"/>
              <p:nvPr/>
            </p:nvSpPr>
            <p:spPr>
              <a:xfrm>
                <a:off x="571779" y="-133755"/>
                <a:ext cx="6186184" cy="18801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0" tIns="127000" rIns="127000" bIns="127000" numCol="1" anchor="ctr">
                <a:noAutofit/>
              </a:bodyPr>
              <a:lstStyle>
                <a:lvl1pPr defTabSz="1460500">
                  <a:defRPr sz="6000" spc="-659">
                    <a:solidFill>
                      <a:srgbClr val="E57031"/>
                    </a:solidFill>
                    <a:latin typeface="Comfortaa Bold"/>
                    <a:ea typeface="Comfortaa Bold"/>
                    <a:cs typeface="Comfortaa Bold"/>
                    <a:sym typeface="Comfortaa Bold"/>
                  </a:defRPr>
                </a:lvl1pPr>
              </a:lstStyle>
              <a:p>
                <a:r>
                  <a:t>betaConcept</a:t>
                </a:r>
              </a:p>
            </p:txBody>
          </p:sp>
          <p:pic>
            <p:nvPicPr>
              <p:cNvPr id="593" name="pasted-image.png" descr="pasted-image.png"/>
              <p:cNvPicPr>
                <a:picLocks noChangeAspect="1"/>
              </p:cNvPicPr>
              <p:nvPr/>
            </p:nvPicPr>
            <p:blipFill>
              <a:blip r:embed="rId2" cstate="print"/>
              <a:srcRect l="1915" t="5882" r="73623" b="11760"/>
              <a:stretch>
                <a:fillRect/>
              </a:stretch>
            </p:blipFill>
            <p:spPr>
              <a:xfrm>
                <a:off x="196596" y="263472"/>
                <a:ext cx="1091804" cy="1085454"/>
              </a:xfrm>
              <a:custGeom>
                <a:avLst/>
                <a:gdLst/>
                <a:ahLst/>
                <a:cxnLst>
                  <a:cxn ang="0">
                    <a:pos x="wd2" y="hd2"/>
                  </a:cxn>
                  <a:cxn ang="5400000">
                    <a:pos x="wd2" y="hd2"/>
                  </a:cxn>
                  <a:cxn ang="10800000">
                    <a:pos x="wd2" y="hd2"/>
                  </a:cxn>
                  <a:cxn ang="16200000">
                    <a:pos x="wd2" y="hd2"/>
                  </a:cxn>
                </a:cxnLst>
                <a:rect l="0" t="0" r="r" b="b"/>
                <a:pathLst>
                  <a:path w="21600" h="21600" extrusionOk="0">
                    <a:moveTo>
                      <a:pt x="9925" y="0"/>
                    </a:moveTo>
                    <a:cubicBezTo>
                      <a:pt x="9534" y="0"/>
                      <a:pt x="8876" y="672"/>
                      <a:pt x="8244" y="1580"/>
                    </a:cubicBezTo>
                    <a:cubicBezTo>
                      <a:pt x="7613" y="2487"/>
                      <a:pt x="7011" y="3628"/>
                      <a:pt x="6745" y="4573"/>
                    </a:cubicBezTo>
                    <a:cubicBezTo>
                      <a:pt x="6676" y="4815"/>
                      <a:pt x="6654" y="4936"/>
                      <a:pt x="6862" y="4999"/>
                    </a:cubicBezTo>
                    <a:cubicBezTo>
                      <a:pt x="7070" y="5063"/>
                      <a:pt x="7513" y="5070"/>
                      <a:pt x="8378" y="5070"/>
                    </a:cubicBezTo>
                    <a:lnTo>
                      <a:pt x="10144" y="5070"/>
                    </a:lnTo>
                    <a:lnTo>
                      <a:pt x="10144" y="2535"/>
                    </a:lnTo>
                    <a:cubicBezTo>
                      <a:pt x="10144" y="1053"/>
                      <a:pt x="10048" y="0"/>
                      <a:pt x="9925" y="0"/>
                    </a:cubicBezTo>
                    <a:close/>
                    <a:moveTo>
                      <a:pt x="11668" y="0"/>
                    </a:moveTo>
                    <a:cubicBezTo>
                      <a:pt x="11606" y="0"/>
                      <a:pt x="11556" y="262"/>
                      <a:pt x="11518" y="711"/>
                    </a:cubicBezTo>
                    <a:cubicBezTo>
                      <a:pt x="11481" y="1159"/>
                      <a:pt x="11456" y="1794"/>
                      <a:pt x="11456" y="2535"/>
                    </a:cubicBezTo>
                    <a:lnTo>
                      <a:pt x="11456" y="5070"/>
                    </a:lnTo>
                    <a:lnTo>
                      <a:pt x="13222" y="5070"/>
                    </a:lnTo>
                    <a:cubicBezTo>
                      <a:pt x="15265" y="5070"/>
                      <a:pt x="15228" y="5167"/>
                      <a:pt x="14062" y="2717"/>
                    </a:cubicBezTo>
                    <a:cubicBezTo>
                      <a:pt x="13765" y="2092"/>
                      <a:pt x="13291" y="1416"/>
                      <a:pt x="12830" y="892"/>
                    </a:cubicBezTo>
                    <a:cubicBezTo>
                      <a:pt x="12599" y="630"/>
                      <a:pt x="12380" y="402"/>
                      <a:pt x="12178" y="245"/>
                    </a:cubicBezTo>
                    <a:cubicBezTo>
                      <a:pt x="11976" y="87"/>
                      <a:pt x="11794" y="0"/>
                      <a:pt x="11668" y="0"/>
                    </a:cubicBezTo>
                    <a:close/>
                    <a:moveTo>
                      <a:pt x="7954" y="245"/>
                    </a:moveTo>
                    <a:lnTo>
                      <a:pt x="7302" y="434"/>
                    </a:lnTo>
                    <a:cubicBezTo>
                      <a:pt x="6593" y="639"/>
                      <a:pt x="5754" y="1057"/>
                      <a:pt x="4947" y="1580"/>
                    </a:cubicBezTo>
                    <a:cubicBezTo>
                      <a:pt x="4139" y="2101"/>
                      <a:pt x="3371" y="2731"/>
                      <a:pt x="2795" y="3356"/>
                    </a:cubicBezTo>
                    <a:cubicBezTo>
                      <a:pt x="2137" y="4071"/>
                      <a:pt x="1594" y="4751"/>
                      <a:pt x="1594" y="4865"/>
                    </a:cubicBezTo>
                    <a:cubicBezTo>
                      <a:pt x="1594" y="4979"/>
                      <a:pt x="2470" y="5070"/>
                      <a:pt x="3541" y="5070"/>
                    </a:cubicBezTo>
                    <a:lnTo>
                      <a:pt x="5480" y="5070"/>
                    </a:lnTo>
                    <a:lnTo>
                      <a:pt x="6069" y="3459"/>
                    </a:lnTo>
                    <a:cubicBezTo>
                      <a:pt x="6391" y="2573"/>
                      <a:pt x="6942" y="1490"/>
                      <a:pt x="7302" y="1050"/>
                    </a:cubicBezTo>
                    <a:lnTo>
                      <a:pt x="7954" y="245"/>
                    </a:lnTo>
                    <a:close/>
                    <a:moveTo>
                      <a:pt x="13638" y="245"/>
                    </a:moveTo>
                    <a:lnTo>
                      <a:pt x="14290" y="1050"/>
                    </a:lnTo>
                    <a:cubicBezTo>
                      <a:pt x="14650" y="1490"/>
                      <a:pt x="15209" y="2573"/>
                      <a:pt x="15531" y="3459"/>
                    </a:cubicBezTo>
                    <a:lnTo>
                      <a:pt x="16120" y="5070"/>
                    </a:lnTo>
                    <a:lnTo>
                      <a:pt x="18059" y="5070"/>
                    </a:lnTo>
                    <a:cubicBezTo>
                      <a:pt x="18594" y="5070"/>
                      <a:pt x="19081" y="5045"/>
                      <a:pt x="19433" y="5007"/>
                    </a:cubicBezTo>
                    <a:cubicBezTo>
                      <a:pt x="19785" y="4970"/>
                      <a:pt x="19998" y="4922"/>
                      <a:pt x="19998" y="4865"/>
                    </a:cubicBezTo>
                    <a:cubicBezTo>
                      <a:pt x="19998" y="4751"/>
                      <a:pt x="19463" y="4071"/>
                      <a:pt x="18805" y="3356"/>
                    </a:cubicBezTo>
                    <a:cubicBezTo>
                      <a:pt x="18229" y="2731"/>
                      <a:pt x="17453" y="2101"/>
                      <a:pt x="16646" y="1580"/>
                    </a:cubicBezTo>
                    <a:cubicBezTo>
                      <a:pt x="15839" y="1057"/>
                      <a:pt x="14999" y="639"/>
                      <a:pt x="14290" y="434"/>
                    </a:cubicBezTo>
                    <a:lnTo>
                      <a:pt x="13638" y="245"/>
                    </a:lnTo>
                    <a:close/>
                    <a:moveTo>
                      <a:pt x="919" y="6168"/>
                    </a:moveTo>
                    <a:lnTo>
                      <a:pt x="573" y="6981"/>
                    </a:lnTo>
                    <a:cubicBezTo>
                      <a:pt x="388" y="7428"/>
                      <a:pt x="192" y="8320"/>
                      <a:pt x="126" y="8964"/>
                    </a:cubicBezTo>
                    <a:lnTo>
                      <a:pt x="0" y="10141"/>
                    </a:lnTo>
                    <a:lnTo>
                      <a:pt x="2442" y="10141"/>
                    </a:lnTo>
                    <a:lnTo>
                      <a:pt x="4884" y="10141"/>
                    </a:lnTo>
                    <a:lnTo>
                      <a:pt x="4892" y="9090"/>
                    </a:lnTo>
                    <a:cubicBezTo>
                      <a:pt x="4897" y="8514"/>
                      <a:pt x="4981" y="7623"/>
                      <a:pt x="5080" y="7108"/>
                    </a:cubicBezTo>
                    <a:lnTo>
                      <a:pt x="5261" y="6168"/>
                    </a:lnTo>
                    <a:lnTo>
                      <a:pt x="3086" y="6168"/>
                    </a:lnTo>
                    <a:lnTo>
                      <a:pt x="919" y="6168"/>
                    </a:lnTo>
                    <a:close/>
                    <a:moveTo>
                      <a:pt x="8291" y="6168"/>
                    </a:moveTo>
                    <a:cubicBezTo>
                      <a:pt x="7274" y="6168"/>
                      <a:pt x="6391" y="6255"/>
                      <a:pt x="6328" y="6358"/>
                    </a:cubicBezTo>
                    <a:cubicBezTo>
                      <a:pt x="6265" y="6460"/>
                      <a:pt x="6151" y="7351"/>
                      <a:pt x="6069" y="8340"/>
                    </a:cubicBezTo>
                    <a:lnTo>
                      <a:pt x="5912" y="10141"/>
                    </a:lnTo>
                    <a:lnTo>
                      <a:pt x="8024" y="10141"/>
                    </a:lnTo>
                    <a:lnTo>
                      <a:pt x="10144" y="10141"/>
                    </a:lnTo>
                    <a:lnTo>
                      <a:pt x="10144" y="8158"/>
                    </a:lnTo>
                    <a:lnTo>
                      <a:pt x="10144" y="6168"/>
                    </a:lnTo>
                    <a:lnTo>
                      <a:pt x="8291" y="6168"/>
                    </a:lnTo>
                    <a:close/>
                    <a:moveTo>
                      <a:pt x="11456" y="6168"/>
                    </a:moveTo>
                    <a:lnTo>
                      <a:pt x="11456" y="8158"/>
                    </a:lnTo>
                    <a:lnTo>
                      <a:pt x="11456" y="10141"/>
                    </a:lnTo>
                    <a:lnTo>
                      <a:pt x="13568" y="10141"/>
                    </a:lnTo>
                    <a:lnTo>
                      <a:pt x="15680" y="10141"/>
                    </a:lnTo>
                    <a:lnTo>
                      <a:pt x="15531" y="8340"/>
                    </a:lnTo>
                    <a:cubicBezTo>
                      <a:pt x="15449" y="7351"/>
                      <a:pt x="15335" y="6460"/>
                      <a:pt x="15272" y="6358"/>
                    </a:cubicBezTo>
                    <a:cubicBezTo>
                      <a:pt x="15209" y="6255"/>
                      <a:pt x="14318" y="6168"/>
                      <a:pt x="13301" y="6168"/>
                    </a:cubicBezTo>
                    <a:lnTo>
                      <a:pt x="11456" y="6168"/>
                    </a:lnTo>
                    <a:close/>
                    <a:moveTo>
                      <a:pt x="16339" y="6168"/>
                    </a:moveTo>
                    <a:lnTo>
                      <a:pt x="16512" y="7108"/>
                    </a:lnTo>
                    <a:cubicBezTo>
                      <a:pt x="16611" y="7623"/>
                      <a:pt x="16703" y="8514"/>
                      <a:pt x="16708" y="9090"/>
                    </a:cubicBezTo>
                    <a:lnTo>
                      <a:pt x="16716" y="10141"/>
                    </a:lnTo>
                    <a:lnTo>
                      <a:pt x="19150" y="10141"/>
                    </a:lnTo>
                    <a:lnTo>
                      <a:pt x="21600" y="10141"/>
                    </a:lnTo>
                    <a:lnTo>
                      <a:pt x="21474" y="8964"/>
                    </a:lnTo>
                    <a:cubicBezTo>
                      <a:pt x="21408" y="8320"/>
                      <a:pt x="21205" y="7428"/>
                      <a:pt x="21019" y="6981"/>
                    </a:cubicBezTo>
                    <a:lnTo>
                      <a:pt x="20681" y="6168"/>
                    </a:lnTo>
                    <a:lnTo>
                      <a:pt x="18506" y="6168"/>
                    </a:lnTo>
                    <a:lnTo>
                      <a:pt x="16339" y="6168"/>
                    </a:lnTo>
                    <a:close/>
                    <a:moveTo>
                      <a:pt x="0" y="11459"/>
                    </a:moveTo>
                    <a:lnTo>
                      <a:pt x="126" y="12628"/>
                    </a:lnTo>
                    <a:cubicBezTo>
                      <a:pt x="192" y="13272"/>
                      <a:pt x="388" y="14172"/>
                      <a:pt x="573" y="14619"/>
                    </a:cubicBezTo>
                    <a:lnTo>
                      <a:pt x="919" y="15424"/>
                    </a:lnTo>
                    <a:lnTo>
                      <a:pt x="3086" y="15424"/>
                    </a:lnTo>
                    <a:lnTo>
                      <a:pt x="5261" y="15424"/>
                    </a:lnTo>
                    <a:lnTo>
                      <a:pt x="5080" y="14492"/>
                    </a:lnTo>
                    <a:cubicBezTo>
                      <a:pt x="4981" y="13977"/>
                      <a:pt x="4897" y="13086"/>
                      <a:pt x="4892" y="12510"/>
                    </a:cubicBezTo>
                    <a:lnTo>
                      <a:pt x="4884" y="11459"/>
                    </a:lnTo>
                    <a:lnTo>
                      <a:pt x="2442" y="11459"/>
                    </a:lnTo>
                    <a:lnTo>
                      <a:pt x="0" y="11459"/>
                    </a:lnTo>
                    <a:close/>
                    <a:moveTo>
                      <a:pt x="5912" y="11459"/>
                    </a:moveTo>
                    <a:lnTo>
                      <a:pt x="6069" y="13260"/>
                    </a:lnTo>
                    <a:cubicBezTo>
                      <a:pt x="6151" y="14249"/>
                      <a:pt x="6265" y="15140"/>
                      <a:pt x="6328" y="15242"/>
                    </a:cubicBezTo>
                    <a:cubicBezTo>
                      <a:pt x="6360" y="15294"/>
                      <a:pt x="6592" y="15335"/>
                      <a:pt x="6949" y="15369"/>
                    </a:cubicBezTo>
                    <a:cubicBezTo>
                      <a:pt x="7305" y="15403"/>
                      <a:pt x="7783" y="15424"/>
                      <a:pt x="8291" y="15424"/>
                    </a:cubicBezTo>
                    <a:lnTo>
                      <a:pt x="10144" y="15424"/>
                    </a:lnTo>
                    <a:lnTo>
                      <a:pt x="10144" y="13442"/>
                    </a:lnTo>
                    <a:lnTo>
                      <a:pt x="10144" y="11459"/>
                    </a:lnTo>
                    <a:lnTo>
                      <a:pt x="8024" y="11459"/>
                    </a:lnTo>
                    <a:lnTo>
                      <a:pt x="5912" y="11459"/>
                    </a:lnTo>
                    <a:close/>
                    <a:moveTo>
                      <a:pt x="11456" y="11459"/>
                    </a:moveTo>
                    <a:lnTo>
                      <a:pt x="11456" y="13442"/>
                    </a:lnTo>
                    <a:lnTo>
                      <a:pt x="11456" y="15424"/>
                    </a:lnTo>
                    <a:lnTo>
                      <a:pt x="13301" y="15424"/>
                    </a:lnTo>
                    <a:cubicBezTo>
                      <a:pt x="14318" y="15424"/>
                      <a:pt x="15209" y="15345"/>
                      <a:pt x="15272" y="15242"/>
                    </a:cubicBezTo>
                    <a:cubicBezTo>
                      <a:pt x="15335" y="15140"/>
                      <a:pt x="15449" y="14249"/>
                      <a:pt x="15531" y="13260"/>
                    </a:cubicBezTo>
                    <a:lnTo>
                      <a:pt x="15680" y="11459"/>
                    </a:lnTo>
                    <a:lnTo>
                      <a:pt x="13568" y="11459"/>
                    </a:lnTo>
                    <a:lnTo>
                      <a:pt x="11456" y="11459"/>
                    </a:lnTo>
                    <a:close/>
                    <a:moveTo>
                      <a:pt x="16716" y="11459"/>
                    </a:moveTo>
                    <a:lnTo>
                      <a:pt x="16708" y="12510"/>
                    </a:lnTo>
                    <a:cubicBezTo>
                      <a:pt x="16703" y="13086"/>
                      <a:pt x="16611" y="13977"/>
                      <a:pt x="16512" y="14492"/>
                    </a:cubicBezTo>
                    <a:lnTo>
                      <a:pt x="16339" y="15424"/>
                    </a:lnTo>
                    <a:lnTo>
                      <a:pt x="18506" y="15424"/>
                    </a:lnTo>
                    <a:lnTo>
                      <a:pt x="20681" y="15424"/>
                    </a:lnTo>
                    <a:lnTo>
                      <a:pt x="21019" y="14619"/>
                    </a:lnTo>
                    <a:cubicBezTo>
                      <a:pt x="21205" y="14172"/>
                      <a:pt x="21408" y="13272"/>
                      <a:pt x="21474" y="12628"/>
                    </a:cubicBezTo>
                    <a:lnTo>
                      <a:pt x="21600" y="11459"/>
                    </a:lnTo>
                    <a:lnTo>
                      <a:pt x="19150" y="11459"/>
                    </a:lnTo>
                    <a:lnTo>
                      <a:pt x="16716" y="11459"/>
                    </a:lnTo>
                    <a:close/>
                    <a:moveTo>
                      <a:pt x="3541" y="16530"/>
                    </a:moveTo>
                    <a:cubicBezTo>
                      <a:pt x="2470" y="16530"/>
                      <a:pt x="1594" y="16621"/>
                      <a:pt x="1594" y="16735"/>
                    </a:cubicBezTo>
                    <a:cubicBezTo>
                      <a:pt x="1594" y="16849"/>
                      <a:pt x="2137" y="17529"/>
                      <a:pt x="2795" y="18244"/>
                    </a:cubicBezTo>
                    <a:cubicBezTo>
                      <a:pt x="3637" y="19158"/>
                      <a:pt x="4936" y="20105"/>
                      <a:pt x="6124" y="20700"/>
                    </a:cubicBezTo>
                    <a:cubicBezTo>
                      <a:pt x="6126" y="20701"/>
                      <a:pt x="6130" y="20699"/>
                      <a:pt x="6132" y="20700"/>
                    </a:cubicBezTo>
                    <a:cubicBezTo>
                      <a:pt x="6526" y="20897"/>
                      <a:pt x="6909" y="21060"/>
                      <a:pt x="7255" y="21166"/>
                    </a:cubicBezTo>
                    <a:cubicBezTo>
                      <a:pt x="7574" y="21263"/>
                      <a:pt x="7868" y="21345"/>
                      <a:pt x="7907" y="21355"/>
                    </a:cubicBezTo>
                    <a:cubicBezTo>
                      <a:pt x="7946" y="21366"/>
                      <a:pt x="7676" y="21012"/>
                      <a:pt x="7310" y="20565"/>
                    </a:cubicBezTo>
                    <a:cubicBezTo>
                      <a:pt x="6944" y="20118"/>
                      <a:pt x="6391" y="19027"/>
                      <a:pt x="6069" y="18141"/>
                    </a:cubicBezTo>
                    <a:lnTo>
                      <a:pt x="5480" y="16530"/>
                    </a:lnTo>
                    <a:lnTo>
                      <a:pt x="3541" y="16530"/>
                    </a:lnTo>
                    <a:close/>
                    <a:moveTo>
                      <a:pt x="8378" y="16530"/>
                    </a:moveTo>
                    <a:cubicBezTo>
                      <a:pt x="6649" y="16530"/>
                      <a:pt x="6608" y="16542"/>
                      <a:pt x="6745" y="17027"/>
                    </a:cubicBezTo>
                    <a:cubicBezTo>
                      <a:pt x="6919" y="17646"/>
                      <a:pt x="7298" y="18458"/>
                      <a:pt x="7718" y="19199"/>
                    </a:cubicBezTo>
                    <a:cubicBezTo>
                      <a:pt x="8138" y="19940"/>
                      <a:pt x="8600" y="20611"/>
                      <a:pt x="8951" y="20921"/>
                    </a:cubicBezTo>
                    <a:cubicBezTo>
                      <a:pt x="9374" y="21295"/>
                      <a:pt x="9808" y="21600"/>
                      <a:pt x="9925" y="21600"/>
                    </a:cubicBezTo>
                    <a:cubicBezTo>
                      <a:pt x="10048" y="21600"/>
                      <a:pt x="10144" y="20547"/>
                      <a:pt x="10144" y="19065"/>
                    </a:cubicBezTo>
                    <a:lnTo>
                      <a:pt x="10144" y="16530"/>
                    </a:lnTo>
                    <a:lnTo>
                      <a:pt x="8378" y="16530"/>
                    </a:lnTo>
                    <a:close/>
                    <a:moveTo>
                      <a:pt x="11456" y="16530"/>
                    </a:moveTo>
                    <a:lnTo>
                      <a:pt x="11456" y="19065"/>
                    </a:lnTo>
                    <a:cubicBezTo>
                      <a:pt x="11456" y="20547"/>
                      <a:pt x="11544" y="21600"/>
                      <a:pt x="11668" y="21600"/>
                    </a:cubicBezTo>
                    <a:cubicBezTo>
                      <a:pt x="11794" y="21600"/>
                      <a:pt x="11976" y="21505"/>
                      <a:pt x="12178" y="21347"/>
                    </a:cubicBezTo>
                    <a:cubicBezTo>
                      <a:pt x="12380" y="21190"/>
                      <a:pt x="12599" y="20962"/>
                      <a:pt x="12830" y="20700"/>
                    </a:cubicBezTo>
                    <a:cubicBezTo>
                      <a:pt x="13291" y="20176"/>
                      <a:pt x="13765" y="19500"/>
                      <a:pt x="14062" y="18875"/>
                    </a:cubicBezTo>
                    <a:cubicBezTo>
                      <a:pt x="15228" y="16425"/>
                      <a:pt x="15265" y="16530"/>
                      <a:pt x="13222" y="16530"/>
                    </a:cubicBezTo>
                    <a:lnTo>
                      <a:pt x="11456" y="16530"/>
                    </a:lnTo>
                    <a:close/>
                    <a:moveTo>
                      <a:pt x="16120" y="16530"/>
                    </a:moveTo>
                    <a:lnTo>
                      <a:pt x="15531" y="18141"/>
                    </a:lnTo>
                    <a:cubicBezTo>
                      <a:pt x="15209" y="19027"/>
                      <a:pt x="14650" y="20110"/>
                      <a:pt x="14290" y="20550"/>
                    </a:cubicBezTo>
                    <a:lnTo>
                      <a:pt x="13638" y="21347"/>
                    </a:lnTo>
                    <a:lnTo>
                      <a:pt x="14290" y="21166"/>
                    </a:lnTo>
                    <a:cubicBezTo>
                      <a:pt x="14999" y="20961"/>
                      <a:pt x="15839" y="20543"/>
                      <a:pt x="16646" y="20020"/>
                    </a:cubicBezTo>
                    <a:cubicBezTo>
                      <a:pt x="17453" y="19499"/>
                      <a:pt x="18229" y="18869"/>
                      <a:pt x="18805" y="18244"/>
                    </a:cubicBezTo>
                    <a:cubicBezTo>
                      <a:pt x="19463" y="17529"/>
                      <a:pt x="19998" y="16849"/>
                      <a:pt x="19998" y="16735"/>
                    </a:cubicBezTo>
                    <a:cubicBezTo>
                      <a:pt x="19998" y="16621"/>
                      <a:pt x="19130" y="16530"/>
                      <a:pt x="18059" y="16530"/>
                    </a:cubicBezTo>
                    <a:lnTo>
                      <a:pt x="16120" y="16530"/>
                    </a:lnTo>
                    <a:close/>
                  </a:path>
                </a:pathLst>
              </a:custGeom>
              <a:ln w="12700" cap="flat">
                <a:noFill/>
                <a:miter lim="400000"/>
              </a:ln>
              <a:effectLst/>
            </p:spPr>
          </p:pic>
        </p:grpSp>
        <p:pic>
          <p:nvPicPr>
            <p:cNvPr id="595" name="pasted-image.pdf" descr="pasted-image.pdf"/>
            <p:cNvPicPr>
              <a:picLocks noChangeAspect="1"/>
            </p:cNvPicPr>
            <p:nvPr/>
          </p:nvPicPr>
          <p:blipFill>
            <a:blip r:embed="rId3" cstate="print"/>
            <a:stretch>
              <a:fillRect/>
            </a:stretch>
          </p:blipFill>
          <p:spPr>
            <a:xfrm>
              <a:off x="17705483" y="354444"/>
              <a:ext cx="3527767" cy="1051204"/>
            </a:xfrm>
            <a:prstGeom prst="rect">
              <a:avLst/>
            </a:prstGeom>
            <a:ln w="12700" cap="flat">
              <a:noFill/>
              <a:miter lim="400000"/>
            </a:ln>
            <a:effectLst/>
          </p:spPr>
        </p:pic>
        <p:pic>
          <p:nvPicPr>
            <p:cNvPr id="596" name="pasted-image.pdf" descr="pasted-image.pdf"/>
            <p:cNvPicPr>
              <a:picLocks noChangeAspect="1"/>
            </p:cNvPicPr>
            <p:nvPr/>
          </p:nvPicPr>
          <p:blipFill>
            <a:blip r:embed="rId4" cstate="print"/>
            <a:stretch>
              <a:fillRect/>
            </a:stretch>
          </p:blipFill>
          <p:spPr>
            <a:xfrm>
              <a:off x="15601686" y="12984077"/>
              <a:ext cx="6159501" cy="349251"/>
            </a:xfrm>
            <a:prstGeom prst="rect">
              <a:avLst/>
            </a:prstGeom>
            <a:ln w="12700" cap="flat">
              <a:noFill/>
              <a:miter lim="400000"/>
            </a:ln>
            <a:effectLst/>
          </p:spPr>
        </p:pic>
      </p:grpSp>
      <p:sp>
        <p:nvSpPr>
          <p:cNvPr id="598"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el - Oben">
    <p:spTree>
      <p:nvGrpSpPr>
        <p:cNvPr id="1" name=""/>
        <p:cNvGrpSpPr/>
        <p:nvPr/>
      </p:nvGrpSpPr>
      <p:grpSpPr>
        <a:xfrm>
          <a:off x="0" y="0"/>
          <a:ext cx="0" cy="0"/>
          <a:chOff x="0" y="0"/>
          <a:chExt cx="0" cy="0"/>
        </a:xfrm>
      </p:grpSpPr>
      <p:sp>
        <p:nvSpPr>
          <p:cNvPr id="60" name="Titeltext"/>
          <p:cNvSpPr txBox="1">
            <a:spLocks noGrp="1"/>
          </p:cNvSpPr>
          <p:nvPr>
            <p:ph type="title"/>
          </p:nvPr>
        </p:nvSpPr>
        <p:spPr>
          <a:xfrm>
            <a:off x="4387453" y="625078"/>
            <a:ext cx="15609094" cy="3036094"/>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sp>
        <p:nvSpPr>
          <p:cNvPr id="61"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608" name="Gruppieren"/>
          <p:cNvGrpSpPr/>
          <p:nvPr/>
        </p:nvGrpSpPr>
        <p:grpSpPr>
          <a:xfrm>
            <a:off x="21134455" y="12755081"/>
            <a:ext cx="3176181" cy="961839"/>
            <a:chOff x="0" y="0"/>
            <a:chExt cx="3176180" cy="961838"/>
          </a:xfrm>
        </p:grpSpPr>
        <p:sp>
          <p:nvSpPr>
            <p:cNvPr id="605"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606"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607"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09" name="powered by"/>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611" name="© Ralph Schmauder 2025 all rights reserved"/>
          <p:cNvSpPr txBox="1"/>
          <p:nvPr/>
        </p:nvSpPr>
        <p:spPr>
          <a:xfrm>
            <a:off x="106777" y="13233944"/>
            <a:ext cx="3409587" cy="3597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rPr dirty="0"/>
              <a:t>© </a:t>
            </a:r>
            <a:r>
              <a:rPr lang="de-DE" dirty="0"/>
              <a:t>betaConcept</a:t>
            </a:r>
            <a:r>
              <a:rPr dirty="0"/>
              <a:t> 202</a:t>
            </a:r>
            <a:r>
              <a:rPr lang="de-DE" dirty="0"/>
              <a:t>6</a:t>
            </a:r>
            <a:r>
              <a:rPr dirty="0"/>
              <a:t> all rights reserved</a:t>
            </a:r>
          </a:p>
        </p:txBody>
      </p:sp>
      <p:sp>
        <p:nvSpPr>
          <p:cNvPr id="612"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619" name="betaConcept"/>
          <p:cNvSpPr txBox="1"/>
          <p:nvPr/>
        </p:nvSpPr>
        <p:spPr>
          <a:xfrm>
            <a:off x="21858587" y="12755081"/>
            <a:ext cx="2452050" cy="7673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620" name="academy"/>
          <p:cNvSpPr txBox="1"/>
          <p:nvPr/>
        </p:nvSpPr>
        <p:spPr>
          <a:xfrm>
            <a:off x="22422769" y="13209898"/>
            <a:ext cx="1882487" cy="5070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dirty="0"/>
              <a:t>academy</a:t>
            </a:r>
          </a:p>
        </p:txBody>
      </p:sp>
      <p:pic>
        <p:nvPicPr>
          <p:cNvPr id="621" name="pasted-image.png" descr="pasted-image.png"/>
          <p:cNvPicPr>
            <a:picLocks noChangeAspect="1"/>
          </p:cNvPicPr>
          <p:nvPr/>
        </p:nvPicPr>
        <p:blipFill>
          <a:blip r:embed="rId2" cstate="print"/>
          <a:srcRect l="1915" t="5882" r="73622" b="11760"/>
          <a:stretch>
            <a:fillRect/>
          </a:stretch>
        </p:blipFill>
        <p:spPr>
          <a:xfrm>
            <a:off x="21134455" y="12765908"/>
            <a:ext cx="750094" cy="745730"/>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623" name="powered by"/>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625" name="© Ralph Schmauder 2024 all rights reserved"/>
          <p:cNvSpPr txBox="1"/>
          <p:nvPr/>
        </p:nvSpPr>
        <p:spPr>
          <a:xfrm>
            <a:off x="106777" y="13233944"/>
            <a:ext cx="3310201" cy="3597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rPr dirty="0"/>
              <a:t>© </a:t>
            </a:r>
            <a:r>
              <a:rPr lang="de-DE" dirty="0"/>
              <a:t>betaConcept</a:t>
            </a:r>
            <a:r>
              <a:rPr dirty="0"/>
              <a:t> 202</a:t>
            </a:r>
            <a:r>
              <a:rPr lang="de-DE" dirty="0"/>
              <a:t>6</a:t>
            </a:r>
            <a:r>
              <a:rPr dirty="0"/>
              <a:t> all rights reserved</a:t>
            </a:r>
          </a:p>
        </p:txBody>
      </p:sp>
      <p:sp>
        <p:nvSpPr>
          <p:cNvPr id="626"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dirty="0"/>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636" name="Gruppieren"/>
          <p:cNvGrpSpPr/>
          <p:nvPr/>
        </p:nvGrpSpPr>
        <p:grpSpPr>
          <a:xfrm>
            <a:off x="21134455" y="12755081"/>
            <a:ext cx="3176181" cy="961839"/>
            <a:chOff x="0" y="0"/>
            <a:chExt cx="3176180" cy="961838"/>
          </a:xfrm>
        </p:grpSpPr>
        <p:sp>
          <p:nvSpPr>
            <p:cNvPr id="633"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634"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635"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37" name="powered by"/>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pic>
        <p:nvPicPr>
          <p:cNvPr id="638" name="pasted-image.png" descr="pasted-image.png"/>
          <p:cNvPicPr>
            <a:picLocks noChangeAspect="1"/>
          </p:cNvPicPr>
          <p:nvPr/>
        </p:nvPicPr>
        <p:blipFill>
          <a:blip r:embed="rId3" cstate="print"/>
          <a:stretch>
            <a:fillRect/>
          </a:stretch>
        </p:blipFill>
        <p:spPr>
          <a:xfrm>
            <a:off x="21097730" y="326980"/>
            <a:ext cx="2692401" cy="927101"/>
          </a:xfrm>
          <a:prstGeom prst="rect">
            <a:avLst/>
          </a:prstGeom>
          <a:ln w="12700">
            <a:miter lim="400000"/>
          </a:ln>
        </p:spPr>
      </p:pic>
      <p:sp>
        <p:nvSpPr>
          <p:cNvPr id="639" name="© Ralph Schmauder 2024 all rights reserved"/>
          <p:cNvSpPr txBox="1"/>
          <p:nvPr/>
        </p:nvSpPr>
        <p:spPr>
          <a:xfrm>
            <a:off x="106777" y="13234412"/>
            <a:ext cx="3693618" cy="358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t>© Ralph Schmauder 2024 all rights reserved</a:t>
            </a:r>
          </a:p>
        </p:txBody>
      </p:sp>
      <p:sp>
        <p:nvSpPr>
          <p:cNvPr id="640"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cSld name="Titel &amp; Untertitel">
    <p:spTree>
      <p:nvGrpSpPr>
        <p:cNvPr id="1" name=""/>
        <p:cNvGrpSpPr/>
        <p:nvPr/>
      </p:nvGrpSpPr>
      <p:grpSpPr>
        <a:xfrm>
          <a:off x="0" y="0"/>
          <a:ext cx="0" cy="0"/>
          <a:chOff x="0" y="0"/>
          <a:chExt cx="0" cy="0"/>
        </a:xfrm>
      </p:grpSpPr>
      <p:sp>
        <p:nvSpPr>
          <p:cNvPr id="15" name="Titeltext"/>
          <p:cNvSpPr txBox="1">
            <a:spLocks noGrp="1"/>
          </p:cNvSpPr>
          <p:nvPr>
            <p:ph type="title"/>
          </p:nvPr>
        </p:nvSpPr>
        <p:spPr>
          <a:xfrm>
            <a:off x="4833937" y="2303859"/>
            <a:ext cx="14716126" cy="4643438"/>
          </a:xfrm>
          <a:prstGeom prst="rect">
            <a:avLst/>
          </a:prstGeom>
        </p:spPr>
        <p:txBody>
          <a:bodyPr lIns="71437" tIns="71437" rIns="71437" bIns="71437" anchor="b"/>
          <a:lstStyle>
            <a:lvl1pPr algn="ctr" defTabSz="821531">
              <a:lnSpc>
                <a:spcPct val="100000"/>
              </a:lnSpc>
              <a:defRPr sz="11200">
                <a:latin typeface="+mn-lt"/>
                <a:ea typeface="+mn-ea"/>
                <a:cs typeface="+mn-cs"/>
                <a:sym typeface="Helvetica Light"/>
              </a:defRPr>
            </a:lvl1pPr>
          </a:lstStyle>
          <a:p>
            <a:r>
              <a:t>Titeltext</a:t>
            </a:r>
          </a:p>
        </p:txBody>
      </p:sp>
      <p:sp>
        <p:nvSpPr>
          <p:cNvPr id="16" name="Textebene 1…"/>
          <p:cNvSpPr txBox="1">
            <a:spLocks noGrp="1"/>
          </p:cNvSpPr>
          <p:nvPr>
            <p:ph type="body" sz="quarter" idx="1"/>
          </p:nvPr>
        </p:nvSpPr>
        <p:spPr>
          <a:xfrm>
            <a:off x="4833937" y="7072312"/>
            <a:ext cx="14716126" cy="1589485"/>
          </a:xfrm>
          <a:prstGeom prst="rect">
            <a:avLst/>
          </a:prstGeom>
        </p:spPr>
        <p:txBody>
          <a:bodyPr lIns="71437" tIns="71437" rIns="71437" bIns="71437"/>
          <a:lstStyle>
            <a:lvl1pPr marL="0" indent="0" algn="ctr" defTabSz="821531">
              <a:spcBef>
                <a:spcPts val="0"/>
              </a:spcBef>
              <a:defRPr sz="4400">
                <a:latin typeface="+mn-lt"/>
                <a:ea typeface="+mn-ea"/>
                <a:cs typeface="+mn-cs"/>
                <a:sym typeface="Helvetica Light"/>
              </a:defRPr>
            </a:lvl1pPr>
            <a:lvl2pPr marL="0" indent="228600" algn="ctr" defTabSz="821531">
              <a:spcBef>
                <a:spcPts val="0"/>
              </a:spcBef>
              <a:defRPr sz="4400">
                <a:latin typeface="+mn-lt"/>
                <a:ea typeface="+mn-ea"/>
                <a:cs typeface="+mn-cs"/>
                <a:sym typeface="Helvetica Light"/>
              </a:defRPr>
            </a:lvl2pPr>
            <a:lvl3pPr marL="0" indent="457200" algn="ctr" defTabSz="821531">
              <a:spcBef>
                <a:spcPts val="0"/>
              </a:spcBef>
              <a:defRPr sz="4400">
                <a:latin typeface="+mn-lt"/>
                <a:ea typeface="+mn-ea"/>
                <a:cs typeface="+mn-cs"/>
                <a:sym typeface="Helvetica Light"/>
              </a:defRPr>
            </a:lvl3pPr>
            <a:lvl4pPr marL="0" indent="685800" algn="ctr" defTabSz="821531">
              <a:spcBef>
                <a:spcPts val="0"/>
              </a:spcBef>
              <a:defRPr sz="4400">
                <a:latin typeface="+mn-lt"/>
                <a:ea typeface="+mn-ea"/>
                <a:cs typeface="+mn-cs"/>
                <a:sym typeface="Helvetica Light"/>
              </a:defRPr>
            </a:lvl4pPr>
            <a:lvl5pPr marL="0" indent="914400" algn="ctr" defTabSz="821531">
              <a:spcBef>
                <a:spcPts val="0"/>
              </a:spcBef>
              <a:defRPr sz="4400">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20"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
        <p:nvSpPr>
          <p:cNvPr id="2" name="© Ralph Schmauder 2025 all rights reserved">
            <a:extLst>
              <a:ext uri="{FF2B5EF4-FFF2-40B4-BE49-F238E27FC236}">
                <a16:creationId xmlns:a16="http://schemas.microsoft.com/office/drawing/2014/main" id="{BED2E7A3-2CF9-7BB6-6CA8-A9EEE05FE43C}"/>
              </a:ext>
            </a:extLst>
          </p:cNvPr>
          <p:cNvSpPr txBox="1"/>
          <p:nvPr userDrawn="1"/>
        </p:nvSpPr>
        <p:spPr>
          <a:xfrm>
            <a:off x="106777" y="13233944"/>
            <a:ext cx="3310201" cy="3597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rPr lang="de-DE" dirty="0"/>
              <a:t>© betaConcept 2026 all </a:t>
            </a:r>
            <a:r>
              <a:rPr lang="de-DE" dirty="0" err="1"/>
              <a:t>rights</a:t>
            </a:r>
            <a:r>
              <a:rPr lang="de-DE" dirty="0"/>
              <a:t> </a:t>
            </a:r>
            <a:r>
              <a:rPr lang="de-DE" dirty="0" err="1"/>
              <a:t>reserved</a:t>
            </a:r>
            <a:endParaRPr lang="de-DE" dirty="0"/>
          </a:p>
        </p:txBody>
      </p:sp>
    </p:spTree>
    <p:extLst>
      <p:ext uri="{BB962C8B-B14F-4D97-AF65-F5344CB8AC3E}">
        <p14:creationId xmlns:p14="http://schemas.microsoft.com/office/powerpoint/2010/main" val="392996301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el, Aufzählung &amp; Foto">
    <p:spTree>
      <p:nvGrpSpPr>
        <p:cNvPr id="1" name=""/>
        <p:cNvGrpSpPr/>
        <p:nvPr/>
      </p:nvGrpSpPr>
      <p:grpSpPr>
        <a:xfrm>
          <a:off x="0" y="0"/>
          <a:ext cx="0" cy="0"/>
          <a:chOff x="0" y="0"/>
          <a:chExt cx="0" cy="0"/>
        </a:xfrm>
      </p:grpSpPr>
      <p:sp>
        <p:nvSpPr>
          <p:cNvPr id="77" name="Bild"/>
          <p:cNvSpPr>
            <a:spLocks noGrp="1"/>
          </p:cNvSpPr>
          <p:nvPr>
            <p:ph type="pic" sz="half" idx="21"/>
          </p:nvPr>
        </p:nvSpPr>
        <p:spPr>
          <a:xfrm>
            <a:off x="9423796" y="3661171"/>
            <a:ext cx="13260587" cy="8840392"/>
          </a:xfrm>
          <a:prstGeom prst="rect">
            <a:avLst/>
          </a:prstGeom>
        </p:spPr>
        <p:txBody>
          <a:bodyPr lIns="91439" tIns="45719" rIns="91439" bIns="45719">
            <a:noAutofit/>
          </a:bodyPr>
          <a:lstStyle/>
          <a:p>
            <a:endParaRPr/>
          </a:p>
        </p:txBody>
      </p:sp>
      <p:sp>
        <p:nvSpPr>
          <p:cNvPr id="78" name="Titeltext"/>
          <p:cNvSpPr txBox="1">
            <a:spLocks noGrp="1"/>
          </p:cNvSpPr>
          <p:nvPr>
            <p:ph type="title"/>
          </p:nvPr>
        </p:nvSpPr>
        <p:spPr>
          <a:xfrm>
            <a:off x="4387453" y="625078"/>
            <a:ext cx="15609094" cy="3036094"/>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sp>
        <p:nvSpPr>
          <p:cNvPr id="79" name="Textebene 1…"/>
          <p:cNvSpPr txBox="1">
            <a:spLocks noGrp="1"/>
          </p:cNvSpPr>
          <p:nvPr>
            <p:ph type="body" sz="quarter" idx="1"/>
          </p:nvPr>
        </p:nvSpPr>
        <p:spPr>
          <a:xfrm>
            <a:off x="4387453" y="3661171"/>
            <a:ext cx="7500938" cy="8840392"/>
          </a:xfrm>
          <a:prstGeom prst="rect">
            <a:avLst/>
          </a:prstGeom>
        </p:spPr>
        <p:txBody>
          <a:bodyPr lIns="71437" tIns="71437" rIns="71437" bIns="71437" anchor="ctr"/>
          <a:lstStyle>
            <a:lvl1pPr marL="465364" indent="-465364" defTabSz="821531">
              <a:spcBef>
                <a:spcPts val="4500"/>
              </a:spcBef>
              <a:buSzPct val="75000"/>
              <a:buChar char="•"/>
              <a:defRPr sz="3800">
                <a:latin typeface="+mn-lt"/>
                <a:ea typeface="+mn-ea"/>
                <a:cs typeface="+mn-cs"/>
                <a:sym typeface="Helvetica Light"/>
              </a:defRPr>
            </a:lvl1pPr>
            <a:lvl2pPr marL="808264" indent="-465364" defTabSz="821531">
              <a:spcBef>
                <a:spcPts val="4500"/>
              </a:spcBef>
              <a:buSzPct val="75000"/>
              <a:buChar char="•"/>
              <a:defRPr sz="3800">
                <a:latin typeface="+mn-lt"/>
                <a:ea typeface="+mn-ea"/>
                <a:cs typeface="+mn-cs"/>
                <a:sym typeface="Helvetica Light"/>
              </a:defRPr>
            </a:lvl2pPr>
            <a:lvl3pPr marL="1151164" indent="-465364" defTabSz="821531">
              <a:spcBef>
                <a:spcPts val="4500"/>
              </a:spcBef>
              <a:buSzPct val="75000"/>
              <a:buChar char="•"/>
              <a:defRPr sz="3800">
                <a:latin typeface="+mn-lt"/>
                <a:ea typeface="+mn-ea"/>
                <a:cs typeface="+mn-cs"/>
                <a:sym typeface="Helvetica Light"/>
              </a:defRPr>
            </a:lvl3pPr>
            <a:lvl4pPr marL="1494064" indent="-465364" defTabSz="821531">
              <a:spcBef>
                <a:spcPts val="4500"/>
              </a:spcBef>
              <a:buSzPct val="75000"/>
              <a:buChar char="•"/>
              <a:defRPr sz="3800">
                <a:latin typeface="+mn-lt"/>
                <a:ea typeface="+mn-ea"/>
                <a:cs typeface="+mn-cs"/>
                <a:sym typeface="Helvetica Light"/>
              </a:defRPr>
            </a:lvl4pPr>
            <a:lvl5pPr marL="1836964" indent="-465364" defTabSz="821531">
              <a:spcBef>
                <a:spcPts val="4500"/>
              </a:spcBef>
              <a:buSzPct val="75000"/>
              <a:buChar char="•"/>
              <a:defRPr sz="3800">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80"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unkte">
    <p:spTree>
      <p:nvGrpSpPr>
        <p:cNvPr id="1" name=""/>
        <p:cNvGrpSpPr/>
        <p:nvPr/>
      </p:nvGrpSpPr>
      <p:grpSpPr>
        <a:xfrm>
          <a:off x="0" y="0"/>
          <a:ext cx="0" cy="0"/>
          <a:chOff x="0" y="0"/>
          <a:chExt cx="0" cy="0"/>
        </a:xfrm>
      </p:grpSpPr>
      <p:sp>
        <p:nvSpPr>
          <p:cNvPr id="87" name="Textebene 1…"/>
          <p:cNvSpPr txBox="1">
            <a:spLocks noGrp="1"/>
          </p:cNvSpPr>
          <p:nvPr>
            <p:ph type="body" idx="1"/>
          </p:nvPr>
        </p:nvSpPr>
        <p:spPr>
          <a:xfrm>
            <a:off x="4387453" y="1785937"/>
            <a:ext cx="15609094" cy="10144126"/>
          </a:xfrm>
          <a:prstGeom prst="rect">
            <a:avLst/>
          </a:prstGeom>
        </p:spPr>
        <p:txBody>
          <a:bodyPr lIns="71437" tIns="71437" rIns="71437" bIns="71437" anchor="ctr"/>
          <a:lstStyle>
            <a:lvl1pPr marL="617361" indent="-617361" defTabSz="821531">
              <a:spcBef>
                <a:spcPts val="5900"/>
              </a:spcBef>
              <a:buSzPct val="75000"/>
              <a:buChar char="•"/>
              <a:defRPr sz="5000">
                <a:latin typeface="+mn-lt"/>
                <a:ea typeface="+mn-ea"/>
                <a:cs typeface="+mn-cs"/>
                <a:sym typeface="Helvetica Light"/>
              </a:defRPr>
            </a:lvl1pPr>
            <a:lvl2pPr marL="1061861" indent="-617361" defTabSz="821531">
              <a:spcBef>
                <a:spcPts val="5900"/>
              </a:spcBef>
              <a:buSzPct val="75000"/>
              <a:buChar char="•"/>
              <a:defRPr sz="5000">
                <a:latin typeface="+mn-lt"/>
                <a:ea typeface="+mn-ea"/>
                <a:cs typeface="+mn-cs"/>
                <a:sym typeface="Helvetica Light"/>
              </a:defRPr>
            </a:lvl2pPr>
            <a:lvl3pPr marL="1506361" indent="-617361" defTabSz="821531">
              <a:spcBef>
                <a:spcPts val="5900"/>
              </a:spcBef>
              <a:buSzPct val="75000"/>
              <a:buChar char="•"/>
              <a:defRPr sz="5000">
                <a:latin typeface="+mn-lt"/>
                <a:ea typeface="+mn-ea"/>
                <a:cs typeface="+mn-cs"/>
                <a:sym typeface="Helvetica Light"/>
              </a:defRPr>
            </a:lvl3pPr>
            <a:lvl4pPr marL="1950861" indent="-617361" defTabSz="821531">
              <a:spcBef>
                <a:spcPts val="5900"/>
              </a:spcBef>
              <a:buSzPct val="75000"/>
              <a:buChar char="•"/>
              <a:defRPr sz="5000">
                <a:latin typeface="+mn-lt"/>
                <a:ea typeface="+mn-ea"/>
                <a:cs typeface="+mn-cs"/>
                <a:sym typeface="Helvetica Light"/>
              </a:defRPr>
            </a:lvl4pPr>
            <a:lvl5pPr marL="2395361" indent="-617361" defTabSz="821531">
              <a:spcBef>
                <a:spcPts val="5900"/>
              </a:spcBef>
              <a:buSzPct val="75000"/>
              <a:buChar char="•"/>
              <a:defRPr sz="5000">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88"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Foto - 3 Stück">
    <p:spTree>
      <p:nvGrpSpPr>
        <p:cNvPr id="1" name=""/>
        <p:cNvGrpSpPr/>
        <p:nvPr/>
      </p:nvGrpSpPr>
      <p:grpSpPr>
        <a:xfrm>
          <a:off x="0" y="0"/>
          <a:ext cx="0" cy="0"/>
          <a:chOff x="0" y="0"/>
          <a:chExt cx="0" cy="0"/>
        </a:xfrm>
      </p:grpSpPr>
      <p:sp>
        <p:nvSpPr>
          <p:cNvPr id="95" name="Bild"/>
          <p:cNvSpPr>
            <a:spLocks noGrp="1"/>
          </p:cNvSpPr>
          <p:nvPr>
            <p:ph type="pic" sz="quarter" idx="21"/>
          </p:nvPr>
        </p:nvSpPr>
        <p:spPr>
          <a:xfrm>
            <a:off x="12442031" y="7069144"/>
            <a:ext cx="8518923" cy="5682241"/>
          </a:xfrm>
          <a:prstGeom prst="rect">
            <a:avLst/>
          </a:prstGeom>
        </p:spPr>
        <p:txBody>
          <a:bodyPr lIns="91439" tIns="45719" rIns="91439" bIns="45719">
            <a:noAutofit/>
          </a:bodyPr>
          <a:lstStyle/>
          <a:p>
            <a:endParaRPr/>
          </a:p>
        </p:txBody>
      </p:sp>
      <p:sp>
        <p:nvSpPr>
          <p:cNvPr id="96" name="Bild"/>
          <p:cNvSpPr>
            <a:spLocks noGrp="1"/>
          </p:cNvSpPr>
          <p:nvPr>
            <p:ph type="pic" sz="quarter" idx="22"/>
          </p:nvPr>
        </p:nvSpPr>
        <p:spPr>
          <a:xfrm>
            <a:off x="12192000" y="1246988"/>
            <a:ext cx="8251032" cy="5500689"/>
          </a:xfrm>
          <a:prstGeom prst="rect">
            <a:avLst/>
          </a:prstGeom>
        </p:spPr>
        <p:txBody>
          <a:bodyPr lIns="91439" tIns="45719" rIns="91439" bIns="45719">
            <a:noAutofit/>
          </a:bodyPr>
          <a:lstStyle/>
          <a:p>
            <a:endParaRPr/>
          </a:p>
        </p:txBody>
      </p:sp>
      <p:sp>
        <p:nvSpPr>
          <p:cNvPr id="97" name="Bild"/>
          <p:cNvSpPr>
            <a:spLocks noGrp="1"/>
          </p:cNvSpPr>
          <p:nvPr>
            <p:ph type="pic" idx="23"/>
          </p:nvPr>
        </p:nvSpPr>
        <p:spPr>
          <a:xfrm>
            <a:off x="-291704" y="1250156"/>
            <a:ext cx="16841392" cy="11227594"/>
          </a:xfrm>
          <a:prstGeom prst="rect">
            <a:avLst/>
          </a:prstGeom>
        </p:spPr>
        <p:txBody>
          <a:bodyPr lIns="91439" tIns="45719" rIns="91439" bIns="45719">
            <a:noAutofit/>
          </a:bodyPr>
          <a:lstStyle/>
          <a:p>
            <a:endParaRPr/>
          </a:p>
        </p:txBody>
      </p:sp>
      <p:sp>
        <p:nvSpPr>
          <p:cNvPr id="98"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Zitat">
    <p:spTree>
      <p:nvGrpSpPr>
        <p:cNvPr id="1" name=""/>
        <p:cNvGrpSpPr/>
        <p:nvPr/>
      </p:nvGrpSpPr>
      <p:grpSpPr>
        <a:xfrm>
          <a:off x="0" y="0"/>
          <a:ext cx="0" cy="0"/>
          <a:chOff x="0" y="0"/>
          <a:chExt cx="0" cy="0"/>
        </a:xfrm>
      </p:grpSpPr>
      <p:sp>
        <p:nvSpPr>
          <p:cNvPr id="105" name="–Christian Bauer"/>
          <p:cNvSpPr txBox="1">
            <a:spLocks noGrp="1"/>
          </p:cNvSpPr>
          <p:nvPr>
            <p:ph type="body" sz="quarter" idx="21"/>
          </p:nvPr>
        </p:nvSpPr>
        <p:spPr>
          <a:xfrm>
            <a:off x="4833937" y="8947546"/>
            <a:ext cx="14716126" cy="660798"/>
          </a:xfrm>
          <a:prstGeom prst="rect">
            <a:avLst/>
          </a:prstGeom>
        </p:spPr>
        <p:txBody>
          <a:bodyPr lIns="71437" tIns="71437" rIns="71437" bIns="71437" anchor="ctr">
            <a:spAutoFit/>
          </a:bodyPr>
          <a:lstStyle>
            <a:lvl1pPr marL="0" indent="0" algn="ctr" defTabSz="821531">
              <a:spcBef>
                <a:spcPts val="0"/>
              </a:spcBef>
              <a:defRPr sz="3200">
                <a:latin typeface="Helvetica"/>
                <a:ea typeface="Helvetica"/>
                <a:cs typeface="Helvetica"/>
                <a:sym typeface="Helvetica"/>
              </a:defRPr>
            </a:lvl1pPr>
          </a:lstStyle>
          <a:p>
            <a:r>
              <a:t>–Christian Bauer</a:t>
            </a:r>
          </a:p>
        </p:txBody>
      </p:sp>
      <p:sp>
        <p:nvSpPr>
          <p:cNvPr id="106" name="„Zitat hier eingeben.“"/>
          <p:cNvSpPr txBox="1">
            <a:spLocks noGrp="1"/>
          </p:cNvSpPr>
          <p:nvPr>
            <p:ph type="body" sz="quarter" idx="22"/>
          </p:nvPr>
        </p:nvSpPr>
        <p:spPr>
          <a:xfrm>
            <a:off x="4833937" y="6000353"/>
            <a:ext cx="14716126" cy="965201"/>
          </a:xfrm>
          <a:prstGeom prst="rect">
            <a:avLst/>
          </a:prstGeom>
        </p:spPr>
        <p:txBody>
          <a:bodyPr lIns="71437" tIns="71437" rIns="71437" bIns="71437" anchor="ctr">
            <a:spAutoFit/>
          </a:bodyPr>
          <a:lstStyle>
            <a:lvl1pPr marL="0" indent="0" algn="ctr" defTabSz="821531">
              <a:spcBef>
                <a:spcPts val="0"/>
              </a:spcBef>
              <a:defRPr sz="5200">
                <a:latin typeface="+mn-lt"/>
                <a:ea typeface="+mn-ea"/>
                <a:cs typeface="+mn-cs"/>
                <a:sym typeface="Helvetica Light"/>
              </a:defRPr>
            </a:lvl1pPr>
          </a:lstStyle>
          <a:p>
            <a:r>
              <a:t>„Zitat hier eingeben.“ </a:t>
            </a:r>
          </a:p>
        </p:txBody>
      </p:sp>
      <p:sp>
        <p:nvSpPr>
          <p:cNvPr id="107"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Foto">
    <p:spTree>
      <p:nvGrpSpPr>
        <p:cNvPr id="1" name=""/>
        <p:cNvGrpSpPr/>
        <p:nvPr/>
      </p:nvGrpSpPr>
      <p:grpSpPr>
        <a:xfrm>
          <a:off x="0" y="0"/>
          <a:ext cx="0" cy="0"/>
          <a:chOff x="0" y="0"/>
          <a:chExt cx="0" cy="0"/>
        </a:xfrm>
      </p:grpSpPr>
      <p:sp>
        <p:nvSpPr>
          <p:cNvPr id="114" name="Bild"/>
          <p:cNvSpPr>
            <a:spLocks noGrp="1"/>
          </p:cNvSpPr>
          <p:nvPr>
            <p:ph type="pic" idx="21"/>
          </p:nvPr>
        </p:nvSpPr>
        <p:spPr>
          <a:xfrm>
            <a:off x="1905000" y="0"/>
            <a:ext cx="21420093" cy="14287500"/>
          </a:xfrm>
          <a:prstGeom prst="rect">
            <a:avLst/>
          </a:prstGeom>
        </p:spPr>
        <p:txBody>
          <a:bodyPr lIns="91439" tIns="45719" rIns="91439" bIns="45719">
            <a:noAutofit/>
          </a:bodyPr>
          <a:lstStyle/>
          <a:p>
            <a:endParaRPr/>
          </a:p>
        </p:txBody>
      </p:sp>
      <p:sp>
        <p:nvSpPr>
          <p:cNvPr id="115"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1905000" y="547687"/>
            <a:ext cx="20574000" cy="228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normAutofit/>
          </a:bodyPr>
          <a:lstStyle/>
          <a:p>
            <a:r>
              <a:t>Titeltext</a:t>
            </a:r>
          </a:p>
        </p:txBody>
      </p:sp>
      <p:sp>
        <p:nvSpPr>
          <p:cNvPr id="3" name="Textebene 1…"/>
          <p:cNvSpPr txBox="1">
            <a:spLocks noGrp="1"/>
          </p:cNvSpPr>
          <p:nvPr>
            <p:ph type="body" idx="1"/>
          </p:nvPr>
        </p:nvSpPr>
        <p:spPr>
          <a:xfrm>
            <a:off x="1905000" y="3198812"/>
            <a:ext cx="20574000" cy="9052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normAutofit/>
          </a:bodyPr>
          <a:lstStyle/>
          <a:p>
            <a:r>
              <a:t>Textebene 1</a:t>
            </a:r>
          </a:p>
          <a:p>
            <a:pPr lvl="1"/>
            <a:r>
              <a:t>Textebene 2</a:t>
            </a:r>
          </a:p>
          <a:p>
            <a:pPr lvl="2"/>
            <a:r>
              <a:t>Textebene 3</a:t>
            </a:r>
          </a:p>
          <a:p>
            <a:pPr lvl="3"/>
            <a:r>
              <a:t>Textebene 4</a:t>
            </a:r>
          </a:p>
          <a:p>
            <a:pPr lvl="4"/>
            <a:r>
              <a:t>Textebene 5</a:t>
            </a:r>
          </a:p>
        </p:txBody>
      </p:sp>
      <p:sp>
        <p:nvSpPr>
          <p:cNvPr id="8" name="Foliennummer"/>
          <p:cNvSpPr txBox="1">
            <a:spLocks noGrp="1"/>
          </p:cNvSpPr>
          <p:nvPr>
            <p:ph type="sldNum" sz="quarter" idx="2"/>
          </p:nvPr>
        </p:nvSpPr>
        <p:spPr>
          <a:xfrm>
            <a:off x="1143000" y="13144500"/>
            <a:ext cx="1088877" cy="1079972"/>
          </a:xfrm>
          <a:prstGeom prst="rect">
            <a:avLst/>
          </a:prstGeom>
          <a:ln w="12700">
            <a:miter lim="400000"/>
          </a:ln>
        </p:spPr>
        <p:txBody>
          <a:bodyPr wrap="none" lIns="114300" tIns="114300" rIns="114300" bIns="114300">
            <a:spAutoFit/>
          </a:bodyPr>
          <a:lstStyle>
            <a:lvl1pPr algn="l" defTabSz="2286000">
              <a:defRPr sz="6000">
                <a:latin typeface="Arial"/>
                <a:ea typeface="Arial"/>
                <a:cs typeface="Arial"/>
                <a:sym typeface="Arial"/>
              </a:defRPr>
            </a:lvl1pPr>
          </a:lstStyle>
          <a:p>
            <a:fld id="{86CB4B4D-7CA3-9044-876B-883B54F8677D}" type="slidenum">
              <a:rPr/>
              <a:pPr/>
              <a:t>‹Nr.›</a:t>
            </a:fld>
            <a:endParaRPr/>
          </a:p>
        </p:txBody>
      </p:sp>
      <p:sp>
        <p:nvSpPr>
          <p:cNvPr id="17" name="© Ralph Schmauder 2025 all rights reserved">
            <a:extLst>
              <a:ext uri="{FF2B5EF4-FFF2-40B4-BE49-F238E27FC236}">
                <a16:creationId xmlns:a16="http://schemas.microsoft.com/office/drawing/2014/main" id="{2F568E36-30F0-CCFB-F42B-C57EDE243195}"/>
              </a:ext>
            </a:extLst>
          </p:cNvPr>
          <p:cNvSpPr txBox="1"/>
          <p:nvPr userDrawn="1"/>
        </p:nvSpPr>
        <p:spPr>
          <a:xfrm>
            <a:off x="106777" y="13233944"/>
            <a:ext cx="3310201" cy="3597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rPr lang="de-DE" dirty="0"/>
              <a:t>© betaConcept 2026 all </a:t>
            </a:r>
            <a:r>
              <a:rPr lang="de-DE" dirty="0" err="1"/>
              <a:t>rights</a:t>
            </a:r>
            <a:r>
              <a:rPr lang="de-DE" dirty="0"/>
              <a:t> </a:t>
            </a:r>
            <a:r>
              <a:rPr lang="de-DE" dirty="0" err="1"/>
              <a:t>reserved</a:t>
            </a:r>
            <a:endParaRPr lang="de-DE"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 id="2147483661" r:id="rId10"/>
    <p:sldLayoutId id="2147483662" r:id="rId11"/>
    <p:sldLayoutId id="2147483663" r:id="rId12"/>
    <p:sldLayoutId id="2147483664" r:id="rId13"/>
    <p:sldLayoutId id="2147483667" r:id="rId14"/>
    <p:sldLayoutId id="2147483668" r:id="rId15"/>
    <p:sldLayoutId id="2147483669" r:id="rId16"/>
    <p:sldLayoutId id="2147483671" r:id="rId17"/>
    <p:sldLayoutId id="2147483672" r:id="rId18"/>
    <p:sldLayoutId id="2147483673" r:id="rId19"/>
    <p:sldLayoutId id="2147483674" r:id="rId20"/>
    <p:sldLayoutId id="2147483675" r:id="rId21"/>
    <p:sldLayoutId id="2147483676" r:id="rId22"/>
    <p:sldLayoutId id="2147483677" r:id="rId23"/>
    <p:sldLayoutId id="2147483679" r:id="rId24"/>
    <p:sldLayoutId id="2147483680" r:id="rId25"/>
    <p:sldLayoutId id="2147483681" r:id="rId26"/>
    <p:sldLayoutId id="2147483683" r:id="rId27"/>
    <p:sldLayoutId id="2147483685" r:id="rId28"/>
    <p:sldLayoutId id="2147483686" r:id="rId29"/>
    <p:sldLayoutId id="2147483687" r:id="rId30"/>
    <p:sldLayoutId id="2147483688" r:id="rId31"/>
    <p:sldLayoutId id="2147483689" r:id="rId32"/>
    <p:sldLayoutId id="2147483690" r:id="rId33"/>
    <p:sldLayoutId id="2147483691"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2" r:id="rId43"/>
  </p:sldLayoutIdLst>
  <p:transition spd="med"/>
  <p:txStyles>
    <p:titleStyle>
      <a:lvl1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1pPr>
      <a:lvl2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2pPr>
      <a:lvl3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3pPr>
      <a:lvl4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4pPr>
      <a:lvl5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5pPr>
      <a:lvl6pPr marL="0" marR="0" indent="45720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6pPr>
      <a:lvl7pPr marL="0" marR="0" indent="91440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7pPr>
      <a:lvl8pPr marL="0" marR="0" indent="137160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8pPr>
      <a:lvl9pPr marL="0" marR="0" indent="182880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9pPr>
    </p:titleStyle>
    <p:bodyStyle>
      <a:lvl1pPr marL="857250" marR="0" indent="-8572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1pPr>
      <a:lvl2pPr marL="857250" marR="0" indent="-4000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2pPr>
      <a:lvl3pPr marL="857250" marR="0" indent="571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3pPr>
      <a:lvl4pPr marL="857250" marR="0" indent="5143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4pPr>
      <a:lvl5pPr marL="857250" marR="0" indent="9715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5pPr>
      <a:lvl6pPr marL="857250" marR="0" indent="14287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6pPr>
      <a:lvl7pPr marL="857250" marR="0" indent="18859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7pPr>
      <a:lvl8pPr marL="857250" marR="0" indent="23431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8pPr>
      <a:lvl9pPr marL="857250" marR="0" indent="28003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9pPr>
    </p:bodyStyle>
    <p:otherStyle>
      <a:lvl1pPr marL="0" marR="0" indent="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1pPr>
      <a:lvl2pPr marL="0" marR="0" indent="4572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2pPr>
      <a:lvl3pPr marL="0" marR="0" indent="9144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3pPr>
      <a:lvl4pPr marL="0" marR="0" indent="13716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4pPr>
      <a:lvl5pPr marL="0" marR="0" indent="18288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5pPr>
      <a:lvl6pPr marL="0" marR="0" indent="22860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6pPr>
      <a:lvl7pPr marL="0" marR="0" indent="27432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7pPr>
      <a:lvl8pPr marL="0" marR="0" indent="32004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8pPr>
      <a:lvl9pPr marL="0" marR="0" indent="36576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1.xml"/><Relationship Id="rId5" Type="http://schemas.openxmlformats.org/officeDocument/2006/relationships/image" Target="../media/image2.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40.xml"/><Relationship Id="rId5" Type="http://schemas.openxmlformats.org/officeDocument/2006/relationships/image" Target="../media/image19.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40.xml"/><Relationship Id="rId5" Type="http://schemas.openxmlformats.org/officeDocument/2006/relationships/image" Target="../media/image19.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6.t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6.t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40.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40.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40.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2.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4.png"/><Relationship Id="rId4" Type="http://schemas.openxmlformats.org/officeDocument/2006/relationships/image" Target="../media/image26.tif"/></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43.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1.jpeg"/><Relationship Id="rId7"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8.png"/><Relationship Id="rId9" Type="http://schemas.openxmlformats.org/officeDocument/2006/relationships/image" Target="../media/image42.jpe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43.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ales-Professional-Workshop…"/>
          <p:cNvSpPr txBox="1"/>
          <p:nvPr/>
        </p:nvSpPr>
        <p:spPr>
          <a:xfrm>
            <a:off x="153774" y="3833664"/>
            <a:ext cx="24076452" cy="7516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p>
            <a:pPr defTabSz="1285875">
              <a:defRPr sz="12000">
                <a:solidFill>
                  <a:srgbClr val="344D90"/>
                </a:solidFill>
                <a:latin typeface="Impact"/>
                <a:ea typeface="Impact"/>
                <a:cs typeface="Impact"/>
                <a:sym typeface="Impact"/>
              </a:defRPr>
            </a:pPr>
            <a:r>
              <a:rPr dirty="0"/>
              <a:t>Sales-Professional-Workshop</a:t>
            </a:r>
            <a:endParaRPr lang="de-DE" dirty="0"/>
          </a:p>
          <a:p>
            <a:pPr defTabSz="1285875">
              <a:defRPr sz="12000">
                <a:solidFill>
                  <a:srgbClr val="344D90"/>
                </a:solidFill>
                <a:latin typeface="Impact"/>
                <a:ea typeface="Impact"/>
                <a:cs typeface="Impact"/>
                <a:sym typeface="Impact"/>
              </a:defRPr>
            </a:pPr>
            <a:r>
              <a:rPr lang="de-DE" dirty="0"/>
              <a:t>online</a:t>
            </a:r>
          </a:p>
          <a:p>
            <a:pPr defTabSz="1285875">
              <a:defRPr sz="12000">
                <a:solidFill>
                  <a:srgbClr val="344D90"/>
                </a:solidFill>
                <a:latin typeface="Impact"/>
                <a:ea typeface="Impact"/>
                <a:cs typeface="Impact"/>
                <a:sym typeface="Impact"/>
              </a:defRPr>
            </a:pPr>
            <a:r>
              <a:rPr lang="de-DE" dirty="0" err="1"/>
              <a:t>Aussendienst</a:t>
            </a:r>
            <a:endParaRPr lang="de-DE" dirty="0"/>
          </a:p>
          <a:p>
            <a:pPr defTabSz="1285875">
              <a:defRPr sz="12000">
                <a:solidFill>
                  <a:srgbClr val="344D90"/>
                </a:solidFill>
                <a:latin typeface="Impact"/>
                <a:ea typeface="Impact"/>
                <a:cs typeface="Impact"/>
                <a:sym typeface="Impact"/>
              </a:defRPr>
            </a:pPr>
            <a:r>
              <a:rPr lang="de-DE" dirty="0"/>
              <a:t>2. Tag</a:t>
            </a:r>
            <a:endParaRPr dirty="0"/>
          </a:p>
        </p:txBody>
      </p:sp>
      <p:grpSp>
        <p:nvGrpSpPr>
          <p:cNvPr id="13" name="Gruppieren 12">
            <a:extLst>
              <a:ext uri="{FF2B5EF4-FFF2-40B4-BE49-F238E27FC236}">
                <a16:creationId xmlns:a16="http://schemas.microsoft.com/office/drawing/2014/main" id="{DEA93607-AEE4-A4BB-9274-C9D559815BCE}"/>
              </a:ext>
            </a:extLst>
          </p:cNvPr>
          <p:cNvGrpSpPr/>
          <p:nvPr/>
        </p:nvGrpSpPr>
        <p:grpSpPr>
          <a:xfrm>
            <a:off x="0" y="-360698"/>
            <a:ext cx="24384000" cy="2114039"/>
            <a:chOff x="0" y="-360698"/>
            <a:chExt cx="24384000" cy="2114039"/>
          </a:xfrm>
        </p:grpSpPr>
        <p:sp>
          <p:nvSpPr>
            <p:cNvPr id="14" name="Rechteck">
              <a:extLst>
                <a:ext uri="{FF2B5EF4-FFF2-40B4-BE49-F238E27FC236}">
                  <a16:creationId xmlns:a16="http://schemas.microsoft.com/office/drawing/2014/main" id="{0E8D337A-9BEF-6492-5DD2-402EA2F77B55}"/>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grpSp>
          <p:nvGrpSpPr>
            <p:cNvPr id="15" name="Gruppieren 14">
              <a:extLst>
                <a:ext uri="{FF2B5EF4-FFF2-40B4-BE49-F238E27FC236}">
                  <a16:creationId xmlns:a16="http://schemas.microsoft.com/office/drawing/2014/main" id="{F8E935D3-D015-3F7D-BFFD-DE26FB2FE89C}"/>
                </a:ext>
              </a:extLst>
            </p:cNvPr>
            <p:cNvGrpSpPr/>
            <p:nvPr/>
          </p:nvGrpSpPr>
          <p:grpSpPr>
            <a:xfrm>
              <a:off x="20214824" y="-360698"/>
              <a:ext cx="3777766" cy="2114039"/>
              <a:chOff x="16080432" y="2079665"/>
              <a:chExt cx="3777766" cy="2114039"/>
            </a:xfrm>
          </p:grpSpPr>
          <p:sp>
            <p:nvSpPr>
              <p:cNvPr id="16" name="Rechteck 15">
                <a:extLst>
                  <a:ext uri="{FF2B5EF4-FFF2-40B4-BE49-F238E27FC236}">
                    <a16:creationId xmlns:a16="http://schemas.microsoft.com/office/drawing/2014/main" id="{4BAA0B67-F949-D9B9-DE86-E78CA71FAD8D}"/>
                  </a:ext>
                </a:extLst>
              </p:cNvPr>
              <p:cNvSpPr/>
              <p:nvPr/>
            </p:nvSpPr>
            <p:spPr>
              <a:xfrm>
                <a:off x="16080432" y="2079665"/>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7" name="Grafik 16">
                <a:extLst>
                  <a:ext uri="{FF2B5EF4-FFF2-40B4-BE49-F238E27FC236}">
                    <a16:creationId xmlns:a16="http://schemas.microsoft.com/office/drawing/2014/main" id="{A6461871-6338-70C4-D26A-BBC238D2EC12}"/>
                  </a:ext>
                </a:extLst>
              </p:cNvPr>
              <p:cNvPicPr>
                <a:picLocks noChangeAspect="1"/>
              </p:cNvPicPr>
              <p:nvPr/>
            </p:nvPicPr>
            <p:blipFill>
              <a:blip r:embed="rId4" cstate="print"/>
              <a:stretch>
                <a:fillRect/>
              </a:stretch>
            </p:blipFill>
            <p:spPr>
              <a:xfrm>
                <a:off x="16656496" y="2715249"/>
                <a:ext cx="2645433" cy="1100784"/>
              </a:xfrm>
              <a:prstGeom prst="rect">
                <a:avLst/>
              </a:prstGeom>
            </p:spPr>
          </p:pic>
        </p:grpSp>
      </p:grpSp>
      <p:grpSp>
        <p:nvGrpSpPr>
          <p:cNvPr id="2" name="Gruppieren 1">
            <a:extLst>
              <a:ext uri="{FF2B5EF4-FFF2-40B4-BE49-F238E27FC236}">
                <a16:creationId xmlns:a16="http://schemas.microsoft.com/office/drawing/2014/main" id="{1F864DA4-8376-9519-C220-6FE50575D635}"/>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FC4CFAD0-7918-FD61-F95E-403F2BE561A4}"/>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grpSp>
          <p:nvGrpSpPr>
            <p:cNvPr id="4" name="Gruppieren 3">
              <a:extLst>
                <a:ext uri="{FF2B5EF4-FFF2-40B4-BE49-F238E27FC236}">
                  <a16:creationId xmlns:a16="http://schemas.microsoft.com/office/drawing/2014/main" id="{86C5D808-515D-9410-D559-DBB8A5249E75}"/>
                </a:ext>
              </a:extLst>
            </p:cNvPr>
            <p:cNvGrpSpPr/>
            <p:nvPr/>
          </p:nvGrpSpPr>
          <p:grpSpPr>
            <a:xfrm>
              <a:off x="20214824" y="-360698"/>
              <a:ext cx="3777766" cy="2114039"/>
              <a:chOff x="16080432" y="2079665"/>
              <a:chExt cx="3777766" cy="2114039"/>
            </a:xfrm>
          </p:grpSpPr>
          <p:sp>
            <p:nvSpPr>
              <p:cNvPr id="5" name="Rechteck 4">
                <a:extLst>
                  <a:ext uri="{FF2B5EF4-FFF2-40B4-BE49-F238E27FC236}">
                    <a16:creationId xmlns:a16="http://schemas.microsoft.com/office/drawing/2014/main" id="{1B0DF224-EFFB-CBBB-7E97-53A7EB697CD1}"/>
                  </a:ext>
                </a:extLst>
              </p:cNvPr>
              <p:cNvSpPr/>
              <p:nvPr/>
            </p:nvSpPr>
            <p:spPr>
              <a:xfrm>
                <a:off x="16080432" y="2079665"/>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0BF8A107-E43A-95D6-9C86-D72D4E07610F}"/>
                  </a:ext>
                </a:extLst>
              </p:cNvPr>
              <p:cNvPicPr>
                <a:picLocks noChangeAspect="1"/>
              </p:cNvPicPr>
              <p:nvPr/>
            </p:nvPicPr>
            <p:blipFill>
              <a:blip r:embed="rId4" cstate="print"/>
              <a:stretch>
                <a:fillRect/>
              </a:stretch>
            </p:blipFill>
            <p:spPr>
              <a:xfrm>
                <a:off x="16656496" y="2715249"/>
                <a:ext cx="2645433" cy="1100784"/>
              </a:xfrm>
              <a:prstGeom prst="rect">
                <a:avLst/>
              </a:prstGeom>
            </p:spPr>
          </p:pic>
        </p:grpSp>
      </p:grpSp>
      <p:grpSp>
        <p:nvGrpSpPr>
          <p:cNvPr id="7" name="Gruppieren">
            <a:extLst>
              <a:ext uri="{FF2B5EF4-FFF2-40B4-BE49-F238E27FC236}">
                <a16:creationId xmlns:a16="http://schemas.microsoft.com/office/drawing/2014/main" id="{39C8A4CD-3758-8481-9BE9-85880350D6B5}"/>
              </a:ext>
            </a:extLst>
          </p:cNvPr>
          <p:cNvGrpSpPr/>
          <p:nvPr/>
        </p:nvGrpSpPr>
        <p:grpSpPr>
          <a:xfrm>
            <a:off x="1214290" y="17240"/>
            <a:ext cx="5425183" cy="1425153"/>
            <a:chOff x="266611" y="151719"/>
            <a:chExt cx="5425181" cy="1425151"/>
          </a:xfrm>
        </p:grpSpPr>
        <p:sp>
          <p:nvSpPr>
            <p:cNvPr id="8" name="betaConcept">
              <a:extLst>
                <a:ext uri="{FF2B5EF4-FFF2-40B4-BE49-F238E27FC236}">
                  <a16:creationId xmlns:a16="http://schemas.microsoft.com/office/drawing/2014/main" id="{0DAC0A3F-39B4-9695-9871-49A6477DFEF6}"/>
                </a:ext>
              </a:extLst>
            </p:cNvPr>
            <p:cNvSpPr txBox="1"/>
            <p:nvPr/>
          </p:nvSpPr>
          <p:spPr>
            <a:xfrm>
              <a:off x="1451233" y="151719"/>
              <a:ext cx="4240559" cy="14251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5600" spc="-615">
                  <a:solidFill>
                    <a:srgbClr val="E57031"/>
                  </a:solidFill>
                  <a:latin typeface="Comfortaa Bold"/>
                  <a:ea typeface="Comfortaa Bold"/>
                  <a:cs typeface="Comfortaa Bold"/>
                  <a:sym typeface="Comfortaa Bold"/>
                </a:defRPr>
              </a:lvl1pPr>
            </a:lstStyle>
            <a:p>
              <a:r>
                <a:rPr dirty="0" err="1"/>
                <a:t>betaConcep</a:t>
              </a:r>
              <a:r>
                <a:rPr lang="de-DE" dirty="0"/>
                <a:t>t</a:t>
              </a:r>
              <a:endParaRPr dirty="0"/>
            </a:p>
          </p:txBody>
        </p:sp>
        <p:pic>
          <p:nvPicPr>
            <p:cNvPr id="9" name="pasted-image.png" descr="pasted-image.png">
              <a:extLst>
                <a:ext uri="{FF2B5EF4-FFF2-40B4-BE49-F238E27FC236}">
                  <a16:creationId xmlns:a16="http://schemas.microsoft.com/office/drawing/2014/main" id="{F8755CDB-2C6F-FF08-9224-91F956D87F3C}"/>
                </a:ext>
              </a:extLst>
            </p:cNvPr>
            <p:cNvPicPr>
              <a:picLocks noChangeAspect="1"/>
            </p:cNvPicPr>
            <p:nvPr/>
          </p:nvPicPr>
          <p:blipFill>
            <a:blip r:embed="rId5" cstate="print"/>
            <a:srcRect l="1915" t="5882" r="73626" b="11774"/>
            <a:stretch>
              <a:fillRect/>
            </a:stretch>
          </p:blipFill>
          <p:spPr>
            <a:xfrm>
              <a:off x="266611" y="317358"/>
              <a:ext cx="1081111" cy="1074805"/>
            </a:xfrm>
            <a:custGeom>
              <a:avLst/>
              <a:gdLst/>
              <a:ahLst/>
              <a:cxnLst>
                <a:cxn ang="0">
                  <a:pos x="wd2" y="hd2"/>
                </a:cxn>
                <a:cxn ang="5400000">
                  <a:pos x="wd2" y="hd2"/>
                </a:cxn>
                <a:cxn ang="10800000">
                  <a:pos x="wd2" y="hd2"/>
                </a:cxn>
                <a:cxn ang="16200000">
                  <a:pos x="wd2" y="hd2"/>
                </a:cxn>
              </a:cxnLst>
              <a:rect l="0" t="0" r="r" b="b"/>
              <a:pathLst>
                <a:path w="21600" h="21600" extrusionOk="0">
                  <a:moveTo>
                    <a:pt x="9930" y="0"/>
                  </a:moveTo>
                  <a:cubicBezTo>
                    <a:pt x="9539" y="0"/>
                    <a:pt x="8878" y="671"/>
                    <a:pt x="8246" y="1578"/>
                  </a:cubicBezTo>
                  <a:cubicBezTo>
                    <a:pt x="7614" y="2486"/>
                    <a:pt x="7012" y="3629"/>
                    <a:pt x="6746" y="4573"/>
                  </a:cubicBezTo>
                  <a:cubicBezTo>
                    <a:pt x="6677" y="4816"/>
                    <a:pt x="6652" y="4936"/>
                    <a:pt x="6860" y="5000"/>
                  </a:cubicBezTo>
                  <a:cubicBezTo>
                    <a:pt x="7068" y="5063"/>
                    <a:pt x="7513" y="5069"/>
                    <a:pt x="8378" y="5069"/>
                  </a:cubicBezTo>
                  <a:lnTo>
                    <a:pt x="10141" y="5069"/>
                  </a:lnTo>
                  <a:lnTo>
                    <a:pt x="10141" y="2534"/>
                  </a:lnTo>
                  <a:cubicBezTo>
                    <a:pt x="10141" y="1052"/>
                    <a:pt x="10053" y="0"/>
                    <a:pt x="9930" y="0"/>
                  </a:cubicBezTo>
                  <a:close/>
                  <a:moveTo>
                    <a:pt x="11670" y="0"/>
                  </a:moveTo>
                  <a:cubicBezTo>
                    <a:pt x="11609" y="0"/>
                    <a:pt x="11559" y="260"/>
                    <a:pt x="11522" y="708"/>
                  </a:cubicBezTo>
                  <a:cubicBezTo>
                    <a:pt x="11484" y="1157"/>
                    <a:pt x="11459" y="1793"/>
                    <a:pt x="11459" y="2534"/>
                  </a:cubicBezTo>
                  <a:lnTo>
                    <a:pt x="11459" y="5069"/>
                  </a:lnTo>
                  <a:lnTo>
                    <a:pt x="13222" y="5069"/>
                  </a:lnTo>
                  <a:cubicBezTo>
                    <a:pt x="15265" y="5069"/>
                    <a:pt x="15230" y="5169"/>
                    <a:pt x="14064" y="2719"/>
                  </a:cubicBezTo>
                  <a:cubicBezTo>
                    <a:pt x="13767" y="2094"/>
                    <a:pt x="13294" y="1417"/>
                    <a:pt x="12833" y="893"/>
                  </a:cubicBezTo>
                  <a:cubicBezTo>
                    <a:pt x="12602" y="631"/>
                    <a:pt x="12376" y="405"/>
                    <a:pt x="12174" y="248"/>
                  </a:cubicBezTo>
                  <a:cubicBezTo>
                    <a:pt x="11972" y="90"/>
                    <a:pt x="11797" y="0"/>
                    <a:pt x="11670" y="0"/>
                  </a:cubicBezTo>
                  <a:close/>
                  <a:moveTo>
                    <a:pt x="7960" y="248"/>
                  </a:moveTo>
                  <a:lnTo>
                    <a:pt x="7307" y="432"/>
                  </a:lnTo>
                  <a:cubicBezTo>
                    <a:pt x="6598" y="636"/>
                    <a:pt x="5760" y="1056"/>
                    <a:pt x="4953" y="1578"/>
                  </a:cubicBezTo>
                  <a:cubicBezTo>
                    <a:pt x="4145" y="2100"/>
                    <a:pt x="3370" y="2727"/>
                    <a:pt x="2794" y="3352"/>
                  </a:cubicBezTo>
                  <a:cubicBezTo>
                    <a:pt x="2137" y="4067"/>
                    <a:pt x="1598" y="4747"/>
                    <a:pt x="1598" y="4861"/>
                  </a:cubicBezTo>
                  <a:cubicBezTo>
                    <a:pt x="1598" y="4976"/>
                    <a:pt x="2468" y="5069"/>
                    <a:pt x="3539" y="5069"/>
                  </a:cubicBezTo>
                  <a:lnTo>
                    <a:pt x="5480" y="5069"/>
                  </a:lnTo>
                  <a:lnTo>
                    <a:pt x="6070" y="3456"/>
                  </a:lnTo>
                  <a:cubicBezTo>
                    <a:pt x="6391" y="2569"/>
                    <a:pt x="6947" y="1488"/>
                    <a:pt x="7307" y="1048"/>
                  </a:cubicBezTo>
                  <a:lnTo>
                    <a:pt x="7960" y="248"/>
                  </a:lnTo>
                  <a:close/>
                  <a:moveTo>
                    <a:pt x="13640" y="248"/>
                  </a:moveTo>
                  <a:lnTo>
                    <a:pt x="14293" y="1048"/>
                  </a:lnTo>
                  <a:cubicBezTo>
                    <a:pt x="14653" y="1488"/>
                    <a:pt x="15209" y="2569"/>
                    <a:pt x="15530" y="3456"/>
                  </a:cubicBezTo>
                  <a:lnTo>
                    <a:pt x="16120" y="5069"/>
                  </a:lnTo>
                  <a:lnTo>
                    <a:pt x="18061" y="5069"/>
                  </a:lnTo>
                  <a:cubicBezTo>
                    <a:pt x="18597" y="5069"/>
                    <a:pt x="19084" y="5043"/>
                    <a:pt x="19435" y="5005"/>
                  </a:cubicBezTo>
                  <a:cubicBezTo>
                    <a:pt x="19788" y="4968"/>
                    <a:pt x="20002" y="4919"/>
                    <a:pt x="20002" y="4861"/>
                  </a:cubicBezTo>
                  <a:cubicBezTo>
                    <a:pt x="20002" y="4747"/>
                    <a:pt x="19463" y="4067"/>
                    <a:pt x="18806" y="3352"/>
                  </a:cubicBezTo>
                  <a:cubicBezTo>
                    <a:pt x="18230" y="2727"/>
                    <a:pt x="17455" y="2100"/>
                    <a:pt x="16647" y="1578"/>
                  </a:cubicBezTo>
                  <a:cubicBezTo>
                    <a:pt x="15840" y="1056"/>
                    <a:pt x="15002" y="636"/>
                    <a:pt x="14293" y="432"/>
                  </a:cubicBezTo>
                  <a:lnTo>
                    <a:pt x="13640" y="248"/>
                  </a:lnTo>
                  <a:close/>
                  <a:moveTo>
                    <a:pt x="916" y="6175"/>
                  </a:moveTo>
                  <a:lnTo>
                    <a:pt x="573" y="6987"/>
                  </a:lnTo>
                  <a:cubicBezTo>
                    <a:pt x="387" y="7434"/>
                    <a:pt x="186" y="8324"/>
                    <a:pt x="120" y="8968"/>
                  </a:cubicBezTo>
                  <a:lnTo>
                    <a:pt x="0" y="10138"/>
                  </a:lnTo>
                  <a:lnTo>
                    <a:pt x="2445" y="10138"/>
                  </a:lnTo>
                  <a:lnTo>
                    <a:pt x="4885" y="10138"/>
                  </a:lnTo>
                  <a:lnTo>
                    <a:pt x="4890" y="9095"/>
                  </a:lnTo>
                  <a:cubicBezTo>
                    <a:pt x="4896" y="8519"/>
                    <a:pt x="4980" y="7623"/>
                    <a:pt x="5079" y="7108"/>
                  </a:cubicBezTo>
                  <a:lnTo>
                    <a:pt x="5257" y="6175"/>
                  </a:lnTo>
                  <a:lnTo>
                    <a:pt x="3087" y="6175"/>
                  </a:lnTo>
                  <a:lnTo>
                    <a:pt x="916" y="6175"/>
                  </a:lnTo>
                  <a:close/>
                  <a:moveTo>
                    <a:pt x="8292" y="6175"/>
                  </a:moveTo>
                  <a:cubicBezTo>
                    <a:pt x="7274" y="6175"/>
                    <a:pt x="6391" y="6256"/>
                    <a:pt x="6328" y="6359"/>
                  </a:cubicBezTo>
                  <a:cubicBezTo>
                    <a:pt x="6265" y="6462"/>
                    <a:pt x="6152" y="7352"/>
                    <a:pt x="6070" y="8340"/>
                  </a:cubicBezTo>
                  <a:lnTo>
                    <a:pt x="5915" y="10138"/>
                  </a:lnTo>
                  <a:lnTo>
                    <a:pt x="8028" y="10138"/>
                  </a:lnTo>
                  <a:lnTo>
                    <a:pt x="10141" y="10138"/>
                  </a:lnTo>
                  <a:lnTo>
                    <a:pt x="10141" y="8156"/>
                  </a:lnTo>
                  <a:lnTo>
                    <a:pt x="10141" y="6175"/>
                  </a:lnTo>
                  <a:lnTo>
                    <a:pt x="8292" y="6175"/>
                  </a:lnTo>
                  <a:close/>
                  <a:moveTo>
                    <a:pt x="11459" y="6175"/>
                  </a:moveTo>
                  <a:lnTo>
                    <a:pt x="11459" y="8156"/>
                  </a:lnTo>
                  <a:lnTo>
                    <a:pt x="11459" y="10138"/>
                  </a:lnTo>
                  <a:lnTo>
                    <a:pt x="13572" y="10138"/>
                  </a:lnTo>
                  <a:lnTo>
                    <a:pt x="15685" y="10138"/>
                  </a:lnTo>
                  <a:lnTo>
                    <a:pt x="15530" y="8340"/>
                  </a:lnTo>
                  <a:cubicBezTo>
                    <a:pt x="15448" y="7352"/>
                    <a:pt x="15335" y="6462"/>
                    <a:pt x="15272" y="6359"/>
                  </a:cubicBezTo>
                  <a:cubicBezTo>
                    <a:pt x="15209" y="6256"/>
                    <a:pt x="14326" y="6175"/>
                    <a:pt x="13308" y="6175"/>
                  </a:cubicBezTo>
                  <a:lnTo>
                    <a:pt x="11459" y="6175"/>
                  </a:lnTo>
                  <a:close/>
                  <a:moveTo>
                    <a:pt x="16337" y="6175"/>
                  </a:moveTo>
                  <a:lnTo>
                    <a:pt x="16521" y="7108"/>
                  </a:lnTo>
                  <a:cubicBezTo>
                    <a:pt x="16620" y="7623"/>
                    <a:pt x="16704" y="8519"/>
                    <a:pt x="16710" y="9095"/>
                  </a:cubicBezTo>
                  <a:lnTo>
                    <a:pt x="16715" y="10138"/>
                  </a:lnTo>
                  <a:lnTo>
                    <a:pt x="19155" y="10138"/>
                  </a:lnTo>
                  <a:lnTo>
                    <a:pt x="21600" y="10138"/>
                  </a:lnTo>
                  <a:lnTo>
                    <a:pt x="21474" y="8968"/>
                  </a:lnTo>
                  <a:cubicBezTo>
                    <a:pt x="21408" y="8324"/>
                    <a:pt x="21207" y="7434"/>
                    <a:pt x="21022" y="6987"/>
                  </a:cubicBezTo>
                  <a:lnTo>
                    <a:pt x="20684" y="6175"/>
                  </a:lnTo>
                  <a:lnTo>
                    <a:pt x="18513" y="6175"/>
                  </a:lnTo>
                  <a:lnTo>
                    <a:pt x="16337" y="6175"/>
                  </a:lnTo>
                  <a:close/>
                  <a:moveTo>
                    <a:pt x="0" y="11462"/>
                  </a:moveTo>
                  <a:lnTo>
                    <a:pt x="120" y="12632"/>
                  </a:lnTo>
                  <a:cubicBezTo>
                    <a:pt x="186" y="13276"/>
                    <a:pt x="387" y="14172"/>
                    <a:pt x="573" y="14619"/>
                  </a:cubicBezTo>
                  <a:lnTo>
                    <a:pt x="916" y="15431"/>
                  </a:lnTo>
                  <a:lnTo>
                    <a:pt x="3087" y="15431"/>
                  </a:lnTo>
                  <a:lnTo>
                    <a:pt x="5257" y="15431"/>
                  </a:lnTo>
                  <a:lnTo>
                    <a:pt x="5079" y="14492"/>
                  </a:lnTo>
                  <a:cubicBezTo>
                    <a:pt x="4980" y="13977"/>
                    <a:pt x="4896" y="13087"/>
                    <a:pt x="4890" y="12511"/>
                  </a:cubicBezTo>
                  <a:lnTo>
                    <a:pt x="4885" y="11462"/>
                  </a:lnTo>
                  <a:lnTo>
                    <a:pt x="2445" y="11462"/>
                  </a:lnTo>
                  <a:lnTo>
                    <a:pt x="0" y="11462"/>
                  </a:lnTo>
                  <a:close/>
                  <a:moveTo>
                    <a:pt x="5915" y="11462"/>
                  </a:moveTo>
                  <a:lnTo>
                    <a:pt x="6070" y="13260"/>
                  </a:lnTo>
                  <a:cubicBezTo>
                    <a:pt x="6152" y="14248"/>
                    <a:pt x="6265" y="15144"/>
                    <a:pt x="6328" y="15247"/>
                  </a:cubicBezTo>
                  <a:cubicBezTo>
                    <a:pt x="6359" y="15298"/>
                    <a:pt x="6596" y="15340"/>
                    <a:pt x="6952" y="15373"/>
                  </a:cubicBezTo>
                  <a:cubicBezTo>
                    <a:pt x="7308" y="15407"/>
                    <a:pt x="7783" y="15431"/>
                    <a:pt x="8292" y="15431"/>
                  </a:cubicBezTo>
                  <a:lnTo>
                    <a:pt x="10141" y="15431"/>
                  </a:lnTo>
                  <a:lnTo>
                    <a:pt x="10141" y="13444"/>
                  </a:lnTo>
                  <a:lnTo>
                    <a:pt x="10141" y="11462"/>
                  </a:lnTo>
                  <a:lnTo>
                    <a:pt x="8028" y="11462"/>
                  </a:lnTo>
                  <a:lnTo>
                    <a:pt x="5915" y="11462"/>
                  </a:lnTo>
                  <a:close/>
                  <a:moveTo>
                    <a:pt x="11459" y="11462"/>
                  </a:moveTo>
                  <a:lnTo>
                    <a:pt x="11459" y="13444"/>
                  </a:lnTo>
                  <a:lnTo>
                    <a:pt x="11459" y="15431"/>
                  </a:lnTo>
                  <a:lnTo>
                    <a:pt x="13308" y="15431"/>
                  </a:lnTo>
                  <a:cubicBezTo>
                    <a:pt x="14326" y="15431"/>
                    <a:pt x="15209" y="15349"/>
                    <a:pt x="15272" y="15247"/>
                  </a:cubicBezTo>
                  <a:cubicBezTo>
                    <a:pt x="15335" y="15144"/>
                    <a:pt x="15448" y="14248"/>
                    <a:pt x="15530" y="13260"/>
                  </a:cubicBezTo>
                  <a:lnTo>
                    <a:pt x="15685" y="11462"/>
                  </a:lnTo>
                  <a:lnTo>
                    <a:pt x="13572" y="11462"/>
                  </a:lnTo>
                  <a:lnTo>
                    <a:pt x="11459" y="11462"/>
                  </a:lnTo>
                  <a:close/>
                  <a:moveTo>
                    <a:pt x="16715" y="11462"/>
                  </a:moveTo>
                  <a:lnTo>
                    <a:pt x="16710" y="12511"/>
                  </a:lnTo>
                  <a:cubicBezTo>
                    <a:pt x="16704" y="13087"/>
                    <a:pt x="16620" y="13977"/>
                    <a:pt x="16521" y="14492"/>
                  </a:cubicBezTo>
                  <a:lnTo>
                    <a:pt x="16337" y="15431"/>
                  </a:lnTo>
                  <a:lnTo>
                    <a:pt x="18513" y="15431"/>
                  </a:lnTo>
                  <a:lnTo>
                    <a:pt x="20684" y="15431"/>
                  </a:lnTo>
                  <a:lnTo>
                    <a:pt x="21022" y="14619"/>
                  </a:lnTo>
                  <a:cubicBezTo>
                    <a:pt x="21207" y="14172"/>
                    <a:pt x="21408" y="13276"/>
                    <a:pt x="21474" y="12632"/>
                  </a:cubicBezTo>
                  <a:lnTo>
                    <a:pt x="21600" y="11462"/>
                  </a:lnTo>
                  <a:lnTo>
                    <a:pt x="19155" y="11462"/>
                  </a:lnTo>
                  <a:lnTo>
                    <a:pt x="16715" y="11462"/>
                  </a:lnTo>
                  <a:close/>
                  <a:moveTo>
                    <a:pt x="3539" y="16531"/>
                  </a:moveTo>
                  <a:cubicBezTo>
                    <a:pt x="2468" y="16531"/>
                    <a:pt x="1598" y="16624"/>
                    <a:pt x="1598" y="16739"/>
                  </a:cubicBezTo>
                  <a:cubicBezTo>
                    <a:pt x="1598" y="16853"/>
                    <a:pt x="2137" y="17533"/>
                    <a:pt x="2794" y="18248"/>
                  </a:cubicBezTo>
                  <a:cubicBezTo>
                    <a:pt x="3636" y="19162"/>
                    <a:pt x="4939" y="20112"/>
                    <a:pt x="6127" y="20707"/>
                  </a:cubicBezTo>
                  <a:cubicBezTo>
                    <a:pt x="6129" y="20708"/>
                    <a:pt x="6131" y="20706"/>
                    <a:pt x="6133" y="20707"/>
                  </a:cubicBezTo>
                  <a:cubicBezTo>
                    <a:pt x="6527" y="20904"/>
                    <a:pt x="6915" y="21063"/>
                    <a:pt x="7261" y="21168"/>
                  </a:cubicBezTo>
                  <a:cubicBezTo>
                    <a:pt x="7580" y="21265"/>
                    <a:pt x="7869" y="21353"/>
                    <a:pt x="7908" y="21364"/>
                  </a:cubicBezTo>
                  <a:cubicBezTo>
                    <a:pt x="7947" y="21374"/>
                    <a:pt x="7679" y="21016"/>
                    <a:pt x="7313" y="20569"/>
                  </a:cubicBezTo>
                  <a:cubicBezTo>
                    <a:pt x="6946" y="20122"/>
                    <a:pt x="6391" y="19031"/>
                    <a:pt x="6070" y="18144"/>
                  </a:cubicBezTo>
                  <a:lnTo>
                    <a:pt x="5480" y="16531"/>
                  </a:lnTo>
                  <a:lnTo>
                    <a:pt x="3539" y="16531"/>
                  </a:lnTo>
                  <a:close/>
                  <a:moveTo>
                    <a:pt x="8378" y="16531"/>
                  </a:moveTo>
                  <a:cubicBezTo>
                    <a:pt x="6649" y="16531"/>
                    <a:pt x="6609" y="16542"/>
                    <a:pt x="6746" y="17027"/>
                  </a:cubicBezTo>
                  <a:cubicBezTo>
                    <a:pt x="6920" y="17645"/>
                    <a:pt x="7299" y="18463"/>
                    <a:pt x="7719" y="19204"/>
                  </a:cubicBezTo>
                  <a:cubicBezTo>
                    <a:pt x="8139" y="19945"/>
                    <a:pt x="8600" y="20611"/>
                    <a:pt x="8950" y="20920"/>
                  </a:cubicBezTo>
                  <a:cubicBezTo>
                    <a:pt x="9374" y="21294"/>
                    <a:pt x="9813" y="21600"/>
                    <a:pt x="9930" y="21600"/>
                  </a:cubicBezTo>
                  <a:cubicBezTo>
                    <a:pt x="10053" y="21600"/>
                    <a:pt x="10141" y="20548"/>
                    <a:pt x="10141" y="19066"/>
                  </a:cubicBezTo>
                  <a:lnTo>
                    <a:pt x="10141" y="16531"/>
                  </a:lnTo>
                  <a:lnTo>
                    <a:pt x="8378" y="16531"/>
                  </a:lnTo>
                  <a:close/>
                  <a:moveTo>
                    <a:pt x="11459" y="16531"/>
                  </a:moveTo>
                  <a:lnTo>
                    <a:pt x="11459" y="19066"/>
                  </a:lnTo>
                  <a:cubicBezTo>
                    <a:pt x="11459" y="20548"/>
                    <a:pt x="11547" y="21600"/>
                    <a:pt x="11670" y="21600"/>
                  </a:cubicBezTo>
                  <a:cubicBezTo>
                    <a:pt x="11797" y="21600"/>
                    <a:pt x="11972" y="21510"/>
                    <a:pt x="12174" y="21352"/>
                  </a:cubicBezTo>
                  <a:cubicBezTo>
                    <a:pt x="12376" y="21195"/>
                    <a:pt x="12602" y="20969"/>
                    <a:pt x="12833" y="20707"/>
                  </a:cubicBezTo>
                  <a:cubicBezTo>
                    <a:pt x="13294" y="20183"/>
                    <a:pt x="13767" y="19506"/>
                    <a:pt x="14064" y="18881"/>
                  </a:cubicBezTo>
                  <a:cubicBezTo>
                    <a:pt x="15230" y="16431"/>
                    <a:pt x="15265" y="16531"/>
                    <a:pt x="13222" y="16531"/>
                  </a:cubicBezTo>
                  <a:lnTo>
                    <a:pt x="11459" y="16531"/>
                  </a:lnTo>
                  <a:close/>
                  <a:moveTo>
                    <a:pt x="16120" y="16531"/>
                  </a:moveTo>
                  <a:lnTo>
                    <a:pt x="15530" y="18144"/>
                  </a:lnTo>
                  <a:cubicBezTo>
                    <a:pt x="15209" y="19031"/>
                    <a:pt x="14653" y="20118"/>
                    <a:pt x="14293" y="20557"/>
                  </a:cubicBezTo>
                  <a:lnTo>
                    <a:pt x="13640" y="21352"/>
                  </a:lnTo>
                  <a:lnTo>
                    <a:pt x="14293" y="21168"/>
                  </a:lnTo>
                  <a:cubicBezTo>
                    <a:pt x="15002" y="20964"/>
                    <a:pt x="15840" y="20550"/>
                    <a:pt x="16647" y="20028"/>
                  </a:cubicBezTo>
                  <a:cubicBezTo>
                    <a:pt x="17455" y="19506"/>
                    <a:pt x="18230" y="18873"/>
                    <a:pt x="18806" y="18248"/>
                  </a:cubicBezTo>
                  <a:cubicBezTo>
                    <a:pt x="19463" y="17533"/>
                    <a:pt x="20002" y="16853"/>
                    <a:pt x="20002" y="16739"/>
                  </a:cubicBezTo>
                  <a:cubicBezTo>
                    <a:pt x="20002" y="16624"/>
                    <a:pt x="19132" y="16531"/>
                    <a:pt x="18061" y="16531"/>
                  </a:cubicBezTo>
                  <a:lnTo>
                    <a:pt x="16120" y="16531"/>
                  </a:lnTo>
                  <a:close/>
                </a:path>
              </a:pathLst>
            </a:custGeom>
            <a:ln w="12700" cap="flat">
              <a:noFill/>
              <a:miter lim="400000"/>
            </a:ln>
            <a:effectLst/>
          </p:spPr>
        </p:pic>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24ECD-122C-77A4-C491-CA617579136D}"/>
            </a:ext>
          </a:extLst>
        </p:cNvPr>
        <p:cNvGrpSpPr/>
        <p:nvPr/>
      </p:nvGrpSpPr>
      <p:grpSpPr>
        <a:xfrm>
          <a:off x="0" y="0"/>
          <a:ext cx="0" cy="0"/>
          <a:chOff x="0" y="0"/>
          <a:chExt cx="0" cy="0"/>
        </a:xfrm>
      </p:grpSpPr>
      <p:grpSp>
        <p:nvGrpSpPr>
          <p:cNvPr id="4" name="Gruppieren 3">
            <a:extLst>
              <a:ext uri="{FF2B5EF4-FFF2-40B4-BE49-F238E27FC236}">
                <a16:creationId xmlns:a16="http://schemas.microsoft.com/office/drawing/2014/main" id="{D99CD731-38BA-9C0C-14FB-9B2E7EF24613}"/>
              </a:ext>
            </a:extLst>
          </p:cNvPr>
          <p:cNvGrpSpPr/>
          <p:nvPr/>
        </p:nvGrpSpPr>
        <p:grpSpPr>
          <a:xfrm>
            <a:off x="0" y="-360698"/>
            <a:ext cx="24384000" cy="2114039"/>
            <a:chOff x="0" y="-360698"/>
            <a:chExt cx="24384000" cy="2114039"/>
          </a:xfrm>
        </p:grpSpPr>
        <p:sp>
          <p:nvSpPr>
            <p:cNvPr id="5" name="Rechteck">
              <a:extLst>
                <a:ext uri="{FF2B5EF4-FFF2-40B4-BE49-F238E27FC236}">
                  <a16:creationId xmlns:a16="http://schemas.microsoft.com/office/drawing/2014/main" id="{5C7FA9C5-65CD-AA44-D1BE-DD61292BE0D0}"/>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6" name="Rechteck 5">
              <a:extLst>
                <a:ext uri="{FF2B5EF4-FFF2-40B4-BE49-F238E27FC236}">
                  <a16:creationId xmlns:a16="http://schemas.microsoft.com/office/drawing/2014/main" id="{148183BD-581C-BEB9-1E25-BE7922A4BE77}"/>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7" name="Grafik 6">
              <a:extLst>
                <a:ext uri="{FF2B5EF4-FFF2-40B4-BE49-F238E27FC236}">
                  <a16:creationId xmlns:a16="http://schemas.microsoft.com/office/drawing/2014/main" id="{E10B8732-3871-71AE-3F91-6138F6AB9124}"/>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8" name="BEDARFSANALYSE">
            <a:extLst>
              <a:ext uri="{FF2B5EF4-FFF2-40B4-BE49-F238E27FC236}">
                <a16:creationId xmlns:a16="http://schemas.microsoft.com/office/drawing/2014/main" id="{4858DB18-85B7-BD88-865F-8F778D7267B4}"/>
              </a:ext>
            </a:extLst>
          </p:cNvPr>
          <p:cNvSpPr txBox="1"/>
          <p:nvPr/>
        </p:nvSpPr>
        <p:spPr>
          <a:xfrm rot="591">
            <a:off x="5095832" y="-144081"/>
            <a:ext cx="12496769"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4293" tIns="64293" rIns="64293" bIns="64293">
            <a:spAutoFit/>
          </a:bodyPr>
          <a:lstStyle>
            <a:lvl1pPr algn="l" defTabSz="1285875">
              <a:defRPr sz="9600">
                <a:solidFill>
                  <a:srgbClr val="5E5E5E"/>
                </a:solidFill>
                <a:latin typeface="Impact"/>
                <a:ea typeface="Impact"/>
                <a:cs typeface="Impact"/>
                <a:sym typeface="Impact"/>
              </a:defRPr>
            </a:lvl1pPr>
          </a:lstStyle>
          <a:p>
            <a:r>
              <a:rPr lang="de-DE" dirty="0">
                <a:solidFill>
                  <a:schemeClr val="bg1"/>
                </a:solidFill>
              </a:rPr>
              <a:t>KUNDENSEGMENTIERUNG</a:t>
            </a:r>
            <a:endParaRPr dirty="0">
              <a:solidFill>
                <a:schemeClr val="bg1"/>
              </a:solidFill>
            </a:endParaRPr>
          </a:p>
        </p:txBody>
      </p:sp>
      <p:grpSp>
        <p:nvGrpSpPr>
          <p:cNvPr id="16" name="Gruppieren 16">
            <a:extLst>
              <a:ext uri="{FF2B5EF4-FFF2-40B4-BE49-F238E27FC236}">
                <a16:creationId xmlns:a16="http://schemas.microsoft.com/office/drawing/2014/main" id="{B651D15F-0A43-1CEE-8653-6189296F446C}"/>
              </a:ext>
            </a:extLst>
          </p:cNvPr>
          <p:cNvGrpSpPr/>
          <p:nvPr/>
        </p:nvGrpSpPr>
        <p:grpSpPr>
          <a:xfrm>
            <a:off x="3918172" y="1385392"/>
            <a:ext cx="15714263" cy="12342620"/>
            <a:chOff x="4020492" y="1373380"/>
            <a:chExt cx="15714263" cy="12342620"/>
          </a:xfrm>
        </p:grpSpPr>
        <p:pic>
          <p:nvPicPr>
            <p:cNvPr id="3" name="Grafik 2">
              <a:extLst>
                <a:ext uri="{FF2B5EF4-FFF2-40B4-BE49-F238E27FC236}">
                  <a16:creationId xmlns:a16="http://schemas.microsoft.com/office/drawing/2014/main" id="{A3D295B9-80A3-0FBD-82B8-FBB311DEAF1C}"/>
                </a:ext>
              </a:extLst>
            </p:cNvPr>
            <p:cNvPicPr>
              <a:picLocks noChangeAspect="1"/>
            </p:cNvPicPr>
            <p:nvPr/>
          </p:nvPicPr>
          <p:blipFill>
            <a:blip r:embed="rId5" cstate="print"/>
            <a:stretch>
              <a:fillRect/>
            </a:stretch>
          </p:blipFill>
          <p:spPr>
            <a:xfrm>
              <a:off x="4020492" y="1373380"/>
              <a:ext cx="15714263" cy="12342620"/>
            </a:xfrm>
            <a:prstGeom prst="rect">
              <a:avLst/>
            </a:prstGeom>
          </p:spPr>
        </p:pic>
        <p:sp>
          <p:nvSpPr>
            <p:cNvPr id="9" name="Textfeld 8">
              <a:extLst>
                <a:ext uri="{FF2B5EF4-FFF2-40B4-BE49-F238E27FC236}">
                  <a16:creationId xmlns:a16="http://schemas.microsoft.com/office/drawing/2014/main" id="{52448CFD-BD35-C619-3472-A1E92C8BA8BE}"/>
                </a:ext>
              </a:extLst>
            </p:cNvPr>
            <p:cNvSpPr txBox="1"/>
            <p:nvPr/>
          </p:nvSpPr>
          <p:spPr>
            <a:xfrm>
              <a:off x="13053818" y="5425064"/>
              <a:ext cx="4060406" cy="1375376"/>
            </a:xfrm>
            <a:prstGeom prst="rect">
              <a:avLst/>
            </a:prstGeom>
            <a:solidFill>
              <a:srgbClr val="3E538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3200" b="1" i="0" u="none" strike="noStrike" cap="none" spc="0" normalizeH="0" baseline="0" dirty="0">
                  <a:ln>
                    <a:noFill/>
                  </a:ln>
                  <a:solidFill>
                    <a:schemeClr val="bg1"/>
                  </a:solidFill>
                  <a:effectLst/>
                  <a:uFillTx/>
                  <a:latin typeface="+mn-lt"/>
                  <a:ea typeface="+mn-ea"/>
                  <a:cs typeface="+mn-cs"/>
                  <a:sym typeface="Helvetica Light"/>
                </a:rPr>
                <a:t>STARKUNDEN</a:t>
              </a:r>
            </a:p>
            <a:p>
              <a:pPr marL="0" marR="0" indent="0" algn="ctr" defTabSz="821531" rtl="0" fontAlgn="auto" latinLnBrk="0" hangingPunct="0">
                <a:lnSpc>
                  <a:spcPct val="100000"/>
                </a:lnSpc>
                <a:spcBef>
                  <a:spcPts val="0"/>
                </a:spcBef>
                <a:spcAft>
                  <a:spcPts val="0"/>
                </a:spcAft>
                <a:buClrTx/>
                <a:buSzTx/>
                <a:buFontTx/>
                <a:buNone/>
                <a:tabLst/>
              </a:pPr>
              <a:r>
                <a:rPr lang="de-DE" sz="2400" b="1" dirty="0">
                  <a:solidFill>
                    <a:schemeClr val="bg1"/>
                  </a:solidFill>
                </a:rPr>
                <a:t>Ertragspotenzial &gt; €15.000,-</a:t>
              </a:r>
            </a:p>
            <a:p>
              <a:pPr marL="0" marR="0" indent="0" algn="ctr" defTabSz="821531"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chemeClr val="bg1"/>
                  </a:solidFill>
                  <a:effectLst/>
                  <a:uFillTx/>
                  <a:latin typeface="+mn-lt"/>
                  <a:ea typeface="+mn-ea"/>
                  <a:cs typeface="+mn-cs"/>
                  <a:sym typeface="Helvetica Light"/>
                </a:rPr>
                <a:t>Einlieferungsquote &gt; 30%</a:t>
              </a:r>
            </a:p>
          </p:txBody>
        </p:sp>
        <p:sp>
          <p:nvSpPr>
            <p:cNvPr id="10" name="Textfeld 9">
              <a:extLst>
                <a:ext uri="{FF2B5EF4-FFF2-40B4-BE49-F238E27FC236}">
                  <a16:creationId xmlns:a16="http://schemas.microsoft.com/office/drawing/2014/main" id="{63414672-E7C9-C7CF-04C4-834866540881}"/>
                </a:ext>
              </a:extLst>
            </p:cNvPr>
            <p:cNvSpPr txBox="1"/>
            <p:nvPr/>
          </p:nvSpPr>
          <p:spPr>
            <a:xfrm>
              <a:off x="8131594" y="8718952"/>
              <a:ext cx="4060406" cy="1375376"/>
            </a:xfrm>
            <a:prstGeom prst="rect">
              <a:avLst/>
            </a:prstGeom>
            <a:solidFill>
              <a:srgbClr val="6874A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3200" b="1" i="0" u="none" strike="noStrike" cap="none" spc="0" normalizeH="0" baseline="0" dirty="0">
                  <a:ln>
                    <a:noFill/>
                  </a:ln>
                  <a:solidFill>
                    <a:schemeClr val="bg1"/>
                  </a:solidFill>
                  <a:effectLst/>
                  <a:uFillTx/>
                  <a:latin typeface="+mn-lt"/>
                  <a:ea typeface="+mn-ea"/>
                  <a:cs typeface="+mn-cs"/>
                  <a:sym typeface="Helvetica Light"/>
                </a:rPr>
                <a:t>KLEINKUNDEN</a:t>
              </a:r>
            </a:p>
            <a:p>
              <a:pPr marL="0" marR="0" indent="0" algn="ctr" defTabSz="821531" rtl="0" fontAlgn="auto" latinLnBrk="0" hangingPunct="0">
                <a:lnSpc>
                  <a:spcPct val="100000"/>
                </a:lnSpc>
                <a:spcBef>
                  <a:spcPts val="0"/>
                </a:spcBef>
                <a:spcAft>
                  <a:spcPts val="0"/>
                </a:spcAft>
                <a:buClrTx/>
                <a:buSzTx/>
                <a:buFontTx/>
                <a:buNone/>
                <a:tabLst/>
              </a:pPr>
              <a:r>
                <a:rPr lang="de-DE" sz="2400" b="1" dirty="0">
                  <a:solidFill>
                    <a:schemeClr val="bg1"/>
                  </a:solidFill>
                </a:rPr>
                <a:t>Ertragspotenzial &lt; €15.000,-</a:t>
              </a:r>
            </a:p>
            <a:p>
              <a:pPr marL="0" marR="0" indent="0" algn="ctr" defTabSz="821531"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chemeClr val="bg1"/>
                  </a:solidFill>
                  <a:effectLst/>
                  <a:uFillTx/>
                  <a:latin typeface="+mn-lt"/>
                  <a:ea typeface="+mn-ea"/>
                  <a:cs typeface="+mn-cs"/>
                  <a:sym typeface="Helvetica Light"/>
                </a:rPr>
                <a:t>Einlieferungsquote &lt; 30%</a:t>
              </a:r>
            </a:p>
          </p:txBody>
        </p:sp>
        <p:sp>
          <p:nvSpPr>
            <p:cNvPr id="11" name="Textfeld 10">
              <a:extLst>
                <a:ext uri="{FF2B5EF4-FFF2-40B4-BE49-F238E27FC236}">
                  <a16:creationId xmlns:a16="http://schemas.microsoft.com/office/drawing/2014/main" id="{9B82AC7F-CB86-A1A7-5085-F3F99D2AE787}"/>
                </a:ext>
              </a:extLst>
            </p:cNvPr>
            <p:cNvSpPr txBox="1"/>
            <p:nvPr/>
          </p:nvSpPr>
          <p:spPr>
            <a:xfrm>
              <a:off x="13025218" y="8715008"/>
              <a:ext cx="4060406" cy="1375376"/>
            </a:xfrm>
            <a:prstGeom prst="rect">
              <a:avLst/>
            </a:prstGeom>
            <a:solidFill>
              <a:srgbClr val="3E538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3200" b="1" i="0" u="none" strike="noStrike" cap="none" spc="0" normalizeH="0" baseline="0" dirty="0">
                  <a:ln>
                    <a:noFill/>
                  </a:ln>
                  <a:solidFill>
                    <a:schemeClr val="bg1"/>
                  </a:solidFill>
                  <a:effectLst/>
                  <a:uFillTx/>
                  <a:latin typeface="+mn-lt"/>
                  <a:ea typeface="+mn-ea"/>
                  <a:cs typeface="+mn-cs"/>
                  <a:sym typeface="Helvetica Light"/>
                </a:rPr>
                <a:t>TREUEKUNDEN</a:t>
              </a:r>
            </a:p>
            <a:p>
              <a:pPr marL="0" marR="0" indent="0" algn="ctr" defTabSz="821531" rtl="0" fontAlgn="auto" latinLnBrk="0" hangingPunct="0">
                <a:lnSpc>
                  <a:spcPct val="100000"/>
                </a:lnSpc>
                <a:spcBef>
                  <a:spcPts val="0"/>
                </a:spcBef>
                <a:spcAft>
                  <a:spcPts val="0"/>
                </a:spcAft>
                <a:buClrTx/>
                <a:buSzTx/>
                <a:buFontTx/>
                <a:buNone/>
                <a:tabLst/>
              </a:pPr>
              <a:r>
                <a:rPr lang="de-DE" sz="2400" b="1" dirty="0">
                  <a:solidFill>
                    <a:schemeClr val="bg1"/>
                  </a:solidFill>
                </a:rPr>
                <a:t>Ertragspotenzial &lt; €15.000,-</a:t>
              </a:r>
            </a:p>
            <a:p>
              <a:pPr marL="0" marR="0" indent="0" algn="ctr" defTabSz="821531"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chemeClr val="bg1"/>
                  </a:solidFill>
                  <a:effectLst/>
                  <a:uFillTx/>
                  <a:latin typeface="+mn-lt"/>
                  <a:ea typeface="+mn-ea"/>
                  <a:cs typeface="+mn-cs"/>
                  <a:sym typeface="Helvetica Light"/>
                </a:rPr>
                <a:t>Einlieferungsquote &gt; 30%</a:t>
              </a:r>
            </a:p>
          </p:txBody>
        </p:sp>
        <p:sp>
          <p:nvSpPr>
            <p:cNvPr id="12" name="Textfeld 11">
              <a:extLst>
                <a:ext uri="{FF2B5EF4-FFF2-40B4-BE49-F238E27FC236}">
                  <a16:creationId xmlns:a16="http://schemas.microsoft.com/office/drawing/2014/main" id="{692E0D94-C76F-A3A6-C8DE-6B0DBAE53B5D}"/>
                </a:ext>
              </a:extLst>
            </p:cNvPr>
            <p:cNvSpPr txBox="1"/>
            <p:nvPr/>
          </p:nvSpPr>
          <p:spPr>
            <a:xfrm>
              <a:off x="8118770" y="5425064"/>
              <a:ext cx="4073230" cy="1375376"/>
            </a:xfrm>
            <a:prstGeom prst="rect">
              <a:avLst/>
            </a:prstGeom>
            <a:solidFill>
              <a:srgbClr val="3E538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3200" b="1" i="0" u="none" strike="noStrike" cap="none" spc="0" normalizeH="0" baseline="0" dirty="0">
                  <a:ln>
                    <a:noFill/>
                  </a:ln>
                  <a:solidFill>
                    <a:schemeClr val="bg1"/>
                  </a:solidFill>
                  <a:effectLst/>
                  <a:uFillTx/>
                  <a:latin typeface="+mn-lt"/>
                  <a:ea typeface="+mn-ea"/>
                  <a:cs typeface="+mn-cs"/>
                  <a:sym typeface="Helvetica Light"/>
                </a:rPr>
                <a:t>POTENZIALKUNDEN</a:t>
              </a:r>
            </a:p>
            <a:p>
              <a:pPr marL="0" marR="0" indent="0" algn="ctr" defTabSz="821531" rtl="0" fontAlgn="auto" latinLnBrk="0" hangingPunct="0">
                <a:lnSpc>
                  <a:spcPct val="100000"/>
                </a:lnSpc>
                <a:spcBef>
                  <a:spcPts val="0"/>
                </a:spcBef>
                <a:spcAft>
                  <a:spcPts val="0"/>
                </a:spcAft>
                <a:buClrTx/>
                <a:buSzTx/>
                <a:buFontTx/>
                <a:buNone/>
                <a:tabLst/>
              </a:pPr>
              <a:r>
                <a:rPr lang="de-DE" sz="2400" b="1" dirty="0">
                  <a:solidFill>
                    <a:schemeClr val="bg1"/>
                  </a:solidFill>
                </a:rPr>
                <a:t>Ertragspotenzial &gt; €15.000,-</a:t>
              </a:r>
            </a:p>
            <a:p>
              <a:pPr marL="0" marR="0" indent="0" algn="ctr" defTabSz="821531" rtl="0" fontAlgn="auto" latinLnBrk="0" hangingPunct="0">
                <a:lnSpc>
                  <a:spcPct val="100000"/>
                </a:lnSpc>
                <a:spcBef>
                  <a:spcPts val="0"/>
                </a:spcBef>
                <a:spcAft>
                  <a:spcPts val="0"/>
                </a:spcAft>
                <a:buClrTx/>
                <a:buSzTx/>
                <a:buFontTx/>
                <a:buNone/>
                <a:tabLst/>
              </a:pPr>
              <a:r>
                <a:rPr kumimoji="0" lang="de-DE" sz="2400" b="1" i="0" u="none" strike="noStrike" cap="none" spc="0" normalizeH="0" baseline="0" dirty="0">
                  <a:ln>
                    <a:noFill/>
                  </a:ln>
                  <a:solidFill>
                    <a:schemeClr val="bg1"/>
                  </a:solidFill>
                  <a:effectLst/>
                  <a:uFillTx/>
                  <a:latin typeface="+mn-lt"/>
                  <a:ea typeface="+mn-ea"/>
                  <a:cs typeface="+mn-cs"/>
                  <a:sym typeface="Helvetica Light"/>
                </a:rPr>
                <a:t>Einlieferungsquote &lt; 30%</a:t>
              </a:r>
            </a:p>
          </p:txBody>
        </p:sp>
        <p:sp>
          <p:nvSpPr>
            <p:cNvPr id="13" name="Textfeld 12">
              <a:extLst>
                <a:ext uri="{FF2B5EF4-FFF2-40B4-BE49-F238E27FC236}">
                  <a16:creationId xmlns:a16="http://schemas.microsoft.com/office/drawing/2014/main" id="{746BA44F-966A-7AC1-25B5-72E118B508A8}"/>
                </a:ext>
              </a:extLst>
            </p:cNvPr>
            <p:cNvSpPr txBox="1"/>
            <p:nvPr/>
          </p:nvSpPr>
          <p:spPr>
            <a:xfrm>
              <a:off x="6321554" y="7547303"/>
              <a:ext cx="1665520" cy="575156"/>
            </a:xfrm>
            <a:prstGeom prst="rect">
              <a:avLst/>
            </a:prstGeom>
            <a:solidFill>
              <a:srgbClr val="EF7C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2800" b="0" i="0" u="none" strike="noStrike" cap="none" spc="0" normalizeH="0" baseline="0" dirty="0">
                  <a:ln>
                    <a:noFill/>
                  </a:ln>
                  <a:solidFill>
                    <a:schemeClr val="bg1"/>
                  </a:solidFill>
                  <a:effectLst/>
                  <a:uFillTx/>
                  <a:latin typeface="+mn-lt"/>
                  <a:ea typeface="+mn-ea"/>
                  <a:cs typeface="+mn-cs"/>
                  <a:sym typeface="Helvetica Light"/>
                </a:rPr>
                <a:t>€15.000,-</a:t>
              </a:r>
            </a:p>
          </p:txBody>
        </p:sp>
        <p:sp>
          <p:nvSpPr>
            <p:cNvPr id="14" name="Textfeld 13">
              <a:extLst>
                <a:ext uri="{FF2B5EF4-FFF2-40B4-BE49-F238E27FC236}">
                  <a16:creationId xmlns:a16="http://schemas.microsoft.com/office/drawing/2014/main" id="{73B7D10F-75E3-83A2-EFC7-D65B42A2BFD0}"/>
                </a:ext>
              </a:extLst>
            </p:cNvPr>
            <p:cNvSpPr txBox="1"/>
            <p:nvPr/>
          </p:nvSpPr>
          <p:spPr>
            <a:xfrm>
              <a:off x="12126952" y="11134720"/>
              <a:ext cx="929144" cy="575156"/>
            </a:xfrm>
            <a:prstGeom prst="rect">
              <a:avLst/>
            </a:prstGeom>
            <a:solidFill>
              <a:srgbClr val="EF7C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de-DE" sz="2800" b="1" dirty="0">
                  <a:solidFill>
                    <a:schemeClr val="bg1"/>
                  </a:solidFill>
                </a:rPr>
                <a:t>30%</a:t>
              </a:r>
              <a:endParaRPr kumimoji="0" lang="de-DE" sz="2800" b="1" i="0" u="none" strike="noStrike" cap="none" spc="0" normalizeH="0" baseline="0" dirty="0">
                <a:ln>
                  <a:noFill/>
                </a:ln>
                <a:solidFill>
                  <a:schemeClr val="bg1"/>
                </a:solidFill>
                <a:effectLst/>
                <a:uFillTx/>
                <a:latin typeface="+mn-lt"/>
                <a:ea typeface="+mn-ea"/>
                <a:cs typeface="+mn-cs"/>
                <a:sym typeface="Helvetica Light"/>
              </a:endParaRPr>
            </a:p>
          </p:txBody>
        </p:sp>
      </p:grpSp>
      <p:sp>
        <p:nvSpPr>
          <p:cNvPr id="17" name="Rechteck 16"/>
          <p:cNvSpPr/>
          <p:nvPr/>
        </p:nvSpPr>
        <p:spPr>
          <a:xfrm>
            <a:off x="238672" y="1457400"/>
            <a:ext cx="9042860" cy="861774"/>
          </a:xfrm>
          <a:prstGeom prst="rect">
            <a:avLst/>
          </a:prstGeom>
        </p:spPr>
        <p:txBody>
          <a:bodyPr wrap="none">
            <a:spAutoFit/>
          </a:bodyPr>
          <a:lstStyle/>
          <a:p>
            <a:r>
              <a:rPr lang="de-DE" b="1" dirty="0"/>
              <a:t>Zeit- und Recourcenplanung </a:t>
            </a:r>
            <a:endParaRPr lang="de-DE" dirty="0"/>
          </a:p>
        </p:txBody>
      </p:sp>
    </p:spTree>
    <p:extLst>
      <p:ext uri="{BB962C8B-B14F-4D97-AF65-F5344CB8AC3E}">
        <p14:creationId xmlns:p14="http://schemas.microsoft.com/office/powerpoint/2010/main" val="231021585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C1CF9-E5F9-DA5F-8337-51099B580F99}"/>
            </a:ext>
          </a:extLst>
        </p:cNvPr>
        <p:cNvGrpSpPr/>
        <p:nvPr/>
      </p:nvGrpSpPr>
      <p:grpSpPr>
        <a:xfrm>
          <a:off x="0" y="0"/>
          <a:ext cx="0" cy="0"/>
          <a:chOff x="0" y="0"/>
          <a:chExt cx="0" cy="0"/>
        </a:xfrm>
      </p:grpSpPr>
      <p:sp>
        <p:nvSpPr>
          <p:cNvPr id="6" name="Rechteck 5">
            <a:extLst>
              <a:ext uri="{FF2B5EF4-FFF2-40B4-BE49-F238E27FC236}">
                <a16:creationId xmlns:a16="http://schemas.microsoft.com/office/drawing/2014/main" id="{80E5BABF-3232-16FC-DD87-8FE5D22FCEAE}"/>
              </a:ext>
            </a:extLst>
          </p:cNvPr>
          <p:cNvSpPr/>
          <p:nvPr/>
        </p:nvSpPr>
        <p:spPr>
          <a:xfrm>
            <a:off x="2110880" y="2542257"/>
            <a:ext cx="17185069" cy="10556736"/>
          </a:xfrm>
          <a:prstGeom prst="rect">
            <a:avLst/>
          </a:prstGeom>
        </p:spPr>
        <p:txBody>
          <a:bodyPr wrap="square">
            <a:spAutoFit/>
          </a:bodyPr>
          <a:lstStyle/>
          <a:p>
            <a:pPr marL="285750" indent="-285750" algn="l">
              <a:buFont typeface="Arial" panose="020B0604020202020204" pitchFamily="34" charset="0"/>
              <a:buChar char="•"/>
            </a:pPr>
            <a:r>
              <a:rPr lang="de-DE" sz="4000" b="1" dirty="0" err="1"/>
              <a:t>InfoPlus</a:t>
            </a:r>
            <a:endParaRPr lang="de-DE" sz="4000" b="1" dirty="0"/>
          </a:p>
          <a:p>
            <a:pPr marL="285750" indent="-285750" algn="l">
              <a:buFont typeface="Arial" panose="020B0604020202020204" pitchFamily="34" charset="0"/>
              <a:buChar char="•"/>
            </a:pPr>
            <a:r>
              <a:rPr lang="de-DE" sz="4000" b="1" dirty="0"/>
              <a:t>Berichte aus dem vorherigen Termin</a:t>
            </a:r>
          </a:p>
          <a:p>
            <a:pPr marL="285750" indent="-285750" algn="l">
              <a:buFont typeface="Arial" panose="020B0604020202020204" pitchFamily="34" charset="0"/>
              <a:buChar char="•"/>
            </a:pPr>
            <a:r>
              <a:rPr lang="de-DE" sz="4000" b="1" dirty="0"/>
              <a:t>Größe des Unternehmens</a:t>
            </a:r>
          </a:p>
          <a:p>
            <a:pPr marL="285750" indent="-285750" algn="l">
              <a:buFont typeface="Arial" panose="020B0604020202020204" pitchFamily="34" charset="0"/>
              <a:buChar char="•"/>
            </a:pPr>
            <a:r>
              <a:rPr lang="de-DE" sz="4000" b="1" dirty="0"/>
              <a:t>Homepage (Stellenausschreibungen, Firmenphilosophie, Werte)</a:t>
            </a:r>
          </a:p>
          <a:p>
            <a:pPr marL="285750" indent="-285750" algn="l">
              <a:buFont typeface="Arial" panose="020B0604020202020204" pitchFamily="34" charset="0"/>
              <a:buChar char="•"/>
            </a:pPr>
            <a:r>
              <a:rPr lang="de-DE" sz="4000" b="1" dirty="0"/>
              <a:t>Womit verdient der Kunde sein Geld/wie steht er finanziell da</a:t>
            </a:r>
          </a:p>
          <a:p>
            <a:pPr marL="285750" indent="-285750" algn="l">
              <a:buFont typeface="Arial" panose="020B0604020202020204" pitchFamily="34" charset="0"/>
              <a:buChar char="•"/>
            </a:pPr>
            <a:r>
              <a:rPr lang="de-DE" sz="4000" b="1" dirty="0"/>
              <a:t>Wer sind seine Kunden</a:t>
            </a:r>
          </a:p>
          <a:p>
            <a:pPr marL="285750" indent="-285750" algn="l">
              <a:buFont typeface="Arial" panose="020B0604020202020204" pitchFamily="34" charset="0"/>
              <a:buChar char="•"/>
            </a:pPr>
            <a:r>
              <a:rPr lang="de-DE" sz="4000" b="1" dirty="0"/>
              <a:t>Infos zu den Menschen im Unternehmen</a:t>
            </a:r>
          </a:p>
          <a:p>
            <a:pPr marL="285750" indent="-285750" algn="l">
              <a:buFont typeface="Arial" panose="020B0604020202020204" pitchFamily="34" charset="0"/>
              <a:buChar char="•"/>
            </a:pPr>
            <a:r>
              <a:rPr lang="de-DE" sz="4000" b="1" dirty="0"/>
              <a:t>ChatGPT </a:t>
            </a:r>
          </a:p>
          <a:p>
            <a:pPr marL="285750" indent="-285750" algn="l">
              <a:buFont typeface="Arial" panose="020B0604020202020204" pitchFamily="34" charset="0"/>
              <a:buChar char="•"/>
            </a:pPr>
            <a:r>
              <a:rPr lang="de-DE" sz="4000" b="1" dirty="0"/>
              <a:t>Google</a:t>
            </a:r>
          </a:p>
          <a:p>
            <a:pPr marL="285750" indent="-285750" algn="l">
              <a:buFont typeface="Arial" panose="020B0604020202020204" pitchFamily="34" charset="0"/>
              <a:buChar char="•"/>
            </a:pPr>
            <a:r>
              <a:rPr lang="de-DE" sz="4000" b="1" dirty="0"/>
              <a:t>Copilot</a:t>
            </a:r>
          </a:p>
          <a:p>
            <a:pPr marL="285750" indent="-285750" algn="l">
              <a:buFont typeface="Arial" panose="020B0604020202020204" pitchFamily="34" charset="0"/>
              <a:buChar char="•"/>
            </a:pPr>
            <a:r>
              <a:rPr lang="de-DE" sz="4000" b="1" dirty="0" err="1"/>
              <a:t>Linkedin</a:t>
            </a:r>
            <a:endParaRPr lang="de-DE" sz="4000" b="1" dirty="0"/>
          </a:p>
          <a:p>
            <a:pPr marL="285750" indent="-285750" algn="l">
              <a:buFont typeface="Arial" panose="020B0604020202020204" pitchFamily="34" charset="0"/>
              <a:buChar char="•"/>
            </a:pPr>
            <a:r>
              <a:rPr lang="de-DE" sz="4000" b="1" dirty="0"/>
              <a:t>XING</a:t>
            </a:r>
          </a:p>
          <a:p>
            <a:pPr marL="285750" indent="-285750" algn="l">
              <a:buFont typeface="Arial" panose="020B0604020202020204" pitchFamily="34" charset="0"/>
              <a:buChar char="•"/>
            </a:pPr>
            <a:r>
              <a:rPr lang="de-DE" sz="4000" b="1" dirty="0"/>
              <a:t>Strukturen (Konzerne o.ä., externe Einflussfaktoren)</a:t>
            </a:r>
          </a:p>
          <a:p>
            <a:pPr marL="285750" indent="-285750" algn="l">
              <a:buFont typeface="Arial" panose="020B0604020202020204" pitchFamily="34" charset="0"/>
              <a:buChar char="•"/>
            </a:pPr>
            <a:r>
              <a:rPr lang="de-DE" sz="4000" b="1" dirty="0"/>
              <a:t>Handelsregister / North Data</a:t>
            </a:r>
          </a:p>
          <a:p>
            <a:pPr marL="285750" indent="-285750" algn="l">
              <a:buFont typeface="Arial" panose="020B0604020202020204" pitchFamily="34" charset="0"/>
              <a:buChar char="•"/>
            </a:pPr>
            <a:r>
              <a:rPr lang="de-DE" sz="4000" b="1" dirty="0"/>
              <a:t>Pförtner oder Bekannte im Unternehmen</a:t>
            </a:r>
          </a:p>
          <a:p>
            <a:pPr marL="285750" indent="-285750" algn="l">
              <a:buFont typeface="Arial" panose="020B0604020202020204" pitchFamily="34" charset="0"/>
              <a:buChar char="•"/>
            </a:pPr>
            <a:r>
              <a:rPr lang="de-DE" sz="4000" b="1" dirty="0"/>
              <a:t>Lauf durchs Unternehmen</a:t>
            </a:r>
          </a:p>
          <a:p>
            <a:pPr marL="285750" indent="-285750" algn="l">
              <a:buFont typeface="Arial" panose="020B0604020202020204" pitchFamily="34" charset="0"/>
              <a:buChar char="•"/>
            </a:pPr>
            <a:r>
              <a:rPr lang="de-DE" sz="4000" b="1" dirty="0" err="1"/>
              <a:t>Stepstone</a:t>
            </a:r>
            <a:r>
              <a:rPr lang="de-DE" sz="4000" b="1" dirty="0"/>
              <a:t> o.ä.</a:t>
            </a:r>
          </a:p>
        </p:txBody>
      </p:sp>
      <p:sp>
        <p:nvSpPr>
          <p:cNvPr id="2" name="Rechteck">
            <a:extLst>
              <a:ext uri="{FF2B5EF4-FFF2-40B4-BE49-F238E27FC236}">
                <a16:creationId xmlns:a16="http://schemas.microsoft.com/office/drawing/2014/main" id="{D1DD42A0-6117-CD1E-FA5C-F85557554B46}"/>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3" name="Rechteck 2">
            <a:extLst>
              <a:ext uri="{FF2B5EF4-FFF2-40B4-BE49-F238E27FC236}">
                <a16:creationId xmlns:a16="http://schemas.microsoft.com/office/drawing/2014/main" id="{A4CC3551-3B43-B488-7F57-17AB41F989D3}"/>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4" name="Grafik 3">
            <a:extLst>
              <a:ext uri="{FF2B5EF4-FFF2-40B4-BE49-F238E27FC236}">
                <a16:creationId xmlns:a16="http://schemas.microsoft.com/office/drawing/2014/main" id="{6B4A4AB9-3A87-550F-5104-3C686EF8B003}"/>
              </a:ext>
            </a:extLst>
          </p:cNvPr>
          <p:cNvPicPr>
            <a:picLocks noChangeAspect="1"/>
          </p:cNvPicPr>
          <p:nvPr/>
        </p:nvPicPr>
        <p:blipFill>
          <a:blip r:embed="rId4" cstate="print"/>
          <a:stretch>
            <a:fillRect/>
          </a:stretch>
        </p:blipFill>
        <p:spPr>
          <a:xfrm>
            <a:off x="20790888" y="274886"/>
            <a:ext cx="2645433" cy="1100784"/>
          </a:xfrm>
          <a:prstGeom prst="rect">
            <a:avLst/>
          </a:prstGeom>
        </p:spPr>
      </p:pic>
      <p:sp>
        <p:nvSpPr>
          <p:cNvPr id="7" name="Rechteck 6">
            <a:extLst>
              <a:ext uri="{FF2B5EF4-FFF2-40B4-BE49-F238E27FC236}">
                <a16:creationId xmlns:a16="http://schemas.microsoft.com/office/drawing/2014/main" id="{B19014F4-34CB-E6A7-1C27-60ADF669FFDB}"/>
              </a:ext>
            </a:extLst>
          </p:cNvPr>
          <p:cNvSpPr/>
          <p:nvPr/>
        </p:nvSpPr>
        <p:spPr>
          <a:xfrm>
            <a:off x="3264323" y="96156"/>
            <a:ext cx="16394232" cy="1200329"/>
          </a:xfrm>
          <a:prstGeom prst="rect">
            <a:avLst/>
          </a:prstGeom>
        </p:spPr>
        <p:txBody>
          <a:bodyPr wrap="none">
            <a:spAutoFit/>
          </a:bodyPr>
          <a:lstStyle/>
          <a:p>
            <a:r>
              <a:rPr lang="de-DE" sz="7200" b="1" dirty="0">
                <a:solidFill>
                  <a:schemeClr val="bg1"/>
                </a:solidFill>
              </a:rPr>
              <a:t>Recherche zum Kundentermin  /  AD </a:t>
            </a:r>
            <a:endParaRPr lang="de-DE" sz="7200" dirty="0">
              <a:solidFill>
                <a:schemeClr val="bg1"/>
              </a:solidFill>
            </a:endParaRPr>
          </a:p>
        </p:txBody>
      </p:sp>
      <p:sp>
        <p:nvSpPr>
          <p:cNvPr id="5" name="Warum?">
            <a:extLst>
              <a:ext uri="{FF2B5EF4-FFF2-40B4-BE49-F238E27FC236}">
                <a16:creationId xmlns:a16="http://schemas.microsoft.com/office/drawing/2014/main" id="{1DCCD70E-03DF-9F19-D88E-9A48228AD593}"/>
              </a:ext>
            </a:extLst>
          </p:cNvPr>
          <p:cNvSpPr txBox="1"/>
          <p:nvPr/>
        </p:nvSpPr>
        <p:spPr>
          <a:xfrm>
            <a:off x="9311680" y="1753840"/>
            <a:ext cx="3557490" cy="769441"/>
          </a:xfrm>
          <a:prstGeom prst="rect">
            <a:avLst/>
          </a:prstGeom>
          <a:solidFill>
            <a:srgbClr val="FF93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nchor="ctr">
            <a:spAutoFit/>
          </a:bodyPr>
          <a:lstStyle>
            <a:lvl1pPr defTabSz="2286000">
              <a:lnSpc>
                <a:spcPct val="70000"/>
              </a:lnSpc>
              <a:defRPr sz="10700">
                <a:solidFill>
                  <a:srgbClr val="FFFFFF"/>
                </a:solidFill>
                <a:latin typeface="Impact"/>
                <a:ea typeface="Impact"/>
                <a:cs typeface="Impact"/>
                <a:sym typeface="Impact"/>
              </a:defRPr>
            </a:lvl1pPr>
          </a:lstStyle>
          <a:p>
            <a:endParaRPr lang="de-DE" sz="1800" dirty="0"/>
          </a:p>
          <a:p>
            <a:r>
              <a:rPr lang="de-DE" sz="3200" dirty="0"/>
              <a:t>IDEEN</a:t>
            </a:r>
          </a:p>
        </p:txBody>
      </p:sp>
    </p:spTree>
    <p:extLst>
      <p:ext uri="{BB962C8B-B14F-4D97-AF65-F5344CB8AC3E}">
        <p14:creationId xmlns:p14="http://schemas.microsoft.com/office/powerpoint/2010/main" val="426678802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95F02-C1B8-02E5-2EB0-197974DA295D}"/>
            </a:ext>
          </a:extLst>
        </p:cNvPr>
        <p:cNvGrpSpPr/>
        <p:nvPr/>
      </p:nvGrpSpPr>
      <p:grpSpPr>
        <a:xfrm>
          <a:off x="0" y="0"/>
          <a:ext cx="0" cy="0"/>
          <a:chOff x="0" y="0"/>
          <a:chExt cx="0" cy="0"/>
        </a:xfrm>
      </p:grpSpPr>
      <p:sp>
        <p:nvSpPr>
          <p:cNvPr id="1687" name="betaConcept">
            <a:extLst>
              <a:ext uri="{FF2B5EF4-FFF2-40B4-BE49-F238E27FC236}">
                <a16:creationId xmlns:a16="http://schemas.microsoft.com/office/drawing/2014/main" id="{5DBBBFD3-33A9-83EF-67F5-048AB027FC06}"/>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688" name="academy">
            <a:extLst>
              <a:ext uri="{FF2B5EF4-FFF2-40B4-BE49-F238E27FC236}">
                <a16:creationId xmlns:a16="http://schemas.microsoft.com/office/drawing/2014/main" id="{F8CFEE11-EDEB-797E-C514-19AE0AC7EF45}"/>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689" name="pasted-image.png" descr="pasted-image.png">
            <a:extLst>
              <a:ext uri="{FF2B5EF4-FFF2-40B4-BE49-F238E27FC236}">
                <a16:creationId xmlns:a16="http://schemas.microsoft.com/office/drawing/2014/main" id="{634CCCA5-D362-A70C-E8F4-96A3393A8C2A}"/>
              </a:ext>
            </a:extLst>
          </p:cNvPr>
          <p:cNvPicPr>
            <a:picLocks noChangeAspect="1"/>
          </p:cNvPicPr>
          <p:nvPr/>
        </p:nvPicPr>
        <p:blipFill>
          <a:blip r:embed="rId3" cstate="print"/>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pic>
        <p:nvPicPr>
          <p:cNvPr id="1690" name="pasted-image.pdf" descr="pasted-image.pdf">
            <a:extLst>
              <a:ext uri="{FF2B5EF4-FFF2-40B4-BE49-F238E27FC236}">
                <a16:creationId xmlns:a16="http://schemas.microsoft.com/office/drawing/2014/main" id="{D3E21953-ADAB-7FC5-0AE0-8B8BFE1195AB}"/>
              </a:ext>
            </a:extLst>
          </p:cNvPr>
          <p:cNvPicPr>
            <a:picLocks noChangeAspect="1"/>
          </p:cNvPicPr>
          <p:nvPr/>
        </p:nvPicPr>
        <p:blipFill>
          <a:blip r:embed="rId4" cstate="print"/>
          <a:stretch>
            <a:fillRect/>
          </a:stretch>
        </p:blipFill>
        <p:spPr>
          <a:xfrm>
            <a:off x="2724602" y="2472105"/>
            <a:ext cx="19633681" cy="10299450"/>
          </a:xfrm>
          <a:prstGeom prst="rect">
            <a:avLst/>
          </a:prstGeom>
          <a:ln w="12700">
            <a:miter lim="400000"/>
          </a:ln>
        </p:spPr>
      </p:pic>
      <p:sp>
        <p:nvSpPr>
          <p:cNvPr id="1691" name="Oval">
            <a:extLst>
              <a:ext uri="{FF2B5EF4-FFF2-40B4-BE49-F238E27FC236}">
                <a16:creationId xmlns:a16="http://schemas.microsoft.com/office/drawing/2014/main" id="{A1EF78C5-9EE3-9B81-A9C0-39E334B66AC3}"/>
              </a:ext>
            </a:extLst>
          </p:cNvPr>
          <p:cNvSpPr/>
          <p:nvPr/>
        </p:nvSpPr>
        <p:spPr>
          <a:xfrm>
            <a:off x="17913515" y="5035282"/>
            <a:ext cx="4602618" cy="3622918"/>
          </a:xfrm>
          <a:prstGeom prst="ellipse">
            <a:avLst/>
          </a:prstGeom>
          <a:ln w="444500">
            <a:solidFill>
              <a:srgbClr val="FF26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2" name="Rechteck">
            <a:extLst>
              <a:ext uri="{FF2B5EF4-FFF2-40B4-BE49-F238E27FC236}">
                <a16:creationId xmlns:a16="http://schemas.microsoft.com/office/drawing/2014/main" id="{4D9B6319-BC19-B4A9-EB80-F6AB56AD285C}"/>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3" name="Rechteck 2">
            <a:extLst>
              <a:ext uri="{FF2B5EF4-FFF2-40B4-BE49-F238E27FC236}">
                <a16:creationId xmlns:a16="http://schemas.microsoft.com/office/drawing/2014/main" id="{58243B6C-C2FC-9153-F294-E54D4DEAE6ED}"/>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4" name="Grafik 3">
            <a:extLst>
              <a:ext uri="{FF2B5EF4-FFF2-40B4-BE49-F238E27FC236}">
                <a16:creationId xmlns:a16="http://schemas.microsoft.com/office/drawing/2014/main" id="{DDC7A2F5-CF8F-D5B9-9845-94DDCA9B5598}"/>
              </a:ext>
            </a:extLst>
          </p:cNvPr>
          <p:cNvPicPr>
            <a:picLocks noChangeAspect="1"/>
          </p:cNvPicPr>
          <p:nvPr/>
        </p:nvPicPr>
        <p:blipFill>
          <a:blip r:embed="rId6" cstate="print"/>
          <a:stretch>
            <a:fillRect/>
          </a:stretch>
        </p:blipFill>
        <p:spPr>
          <a:xfrm>
            <a:off x="20790888" y="274886"/>
            <a:ext cx="2645433" cy="1100784"/>
          </a:xfrm>
          <a:prstGeom prst="rect">
            <a:avLst/>
          </a:prstGeom>
        </p:spPr>
      </p:pic>
      <p:sp>
        <p:nvSpPr>
          <p:cNvPr id="5" name="ERFOLGSFAKTOREN-PROZESS  VERTRIEB">
            <a:extLst>
              <a:ext uri="{FF2B5EF4-FFF2-40B4-BE49-F238E27FC236}">
                <a16:creationId xmlns:a16="http://schemas.microsoft.com/office/drawing/2014/main" id="{A06D61C6-0562-8351-5A91-4073B3EAD2D5}"/>
              </a:ext>
            </a:extLst>
          </p:cNvPr>
          <p:cNvSpPr txBox="1"/>
          <p:nvPr/>
        </p:nvSpPr>
        <p:spPr>
          <a:xfrm>
            <a:off x="825622" y="-97530"/>
            <a:ext cx="18508860" cy="1484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sz="8800" dirty="0"/>
              <a:t>ERFOLGSFAKTOREN-PROZESS  VERTRIEB</a:t>
            </a:r>
          </a:p>
        </p:txBody>
      </p:sp>
      <p:sp>
        <p:nvSpPr>
          <p:cNvPr id="6" name="Textfeld 5">
            <a:extLst>
              <a:ext uri="{FF2B5EF4-FFF2-40B4-BE49-F238E27FC236}">
                <a16:creationId xmlns:a16="http://schemas.microsoft.com/office/drawing/2014/main" id="{31121DC0-6AB0-8173-8057-80B95E40BDE3}"/>
              </a:ext>
            </a:extLst>
          </p:cNvPr>
          <p:cNvSpPr txBox="1"/>
          <p:nvPr/>
        </p:nvSpPr>
        <p:spPr>
          <a:xfrm>
            <a:off x="3362246" y="5705872"/>
            <a:ext cx="2709074" cy="55976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2700" b="1" u="none" strike="noStrike" cap="none" spc="0" normalizeH="0" baseline="0" dirty="0">
                <a:ln>
                  <a:noFill/>
                </a:ln>
                <a:solidFill>
                  <a:srgbClr val="4D80BD"/>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CROSS</a:t>
            </a:r>
            <a:r>
              <a:rPr kumimoji="0" lang="de-DE" sz="2700" b="1" u="none" strike="noStrike" cap="none" spc="0" normalizeH="0" baseline="0" dirty="0">
                <a:ln>
                  <a:noFill/>
                </a:ln>
                <a:solidFill>
                  <a:srgbClr val="2A669A"/>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 SELLING</a:t>
            </a:r>
          </a:p>
        </p:txBody>
      </p:sp>
    </p:spTree>
    <p:extLst>
      <p:ext uri="{BB962C8B-B14F-4D97-AF65-F5344CB8AC3E}">
        <p14:creationId xmlns:p14="http://schemas.microsoft.com/office/powerpoint/2010/main" val="4016512922"/>
      </p:ext>
    </p:extLst>
  </p:cSld>
  <p:clrMapOvr>
    <a:masterClrMapping/>
  </p:clrMapOvr>
  <mc:AlternateContent xmlns:mc="http://schemas.openxmlformats.org/markup-compatibility/2006" xmlns:p14="http://schemas.microsoft.com/office/powerpoint/2010/main">
    <mc:Choice Requires="p14">
      <p:transition spd="slow">
        <p:wipe dir="r"/>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a:extLst>
              <a:ext uri="{FF2B5EF4-FFF2-40B4-BE49-F238E27FC236}">
                <a16:creationId xmlns:a16="http://schemas.microsoft.com/office/drawing/2014/main" id="{3B18A10B-DDBB-4E73-3A20-8624CE73A016}"/>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pic>
        <p:nvPicPr>
          <p:cNvPr id="7" name="Grafik 6">
            <a:extLst>
              <a:ext uri="{FF2B5EF4-FFF2-40B4-BE49-F238E27FC236}">
                <a16:creationId xmlns:a16="http://schemas.microsoft.com/office/drawing/2014/main" id="{138DA282-FD2D-40B4-F00C-312026FB7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85392"/>
            <a:ext cx="24384000" cy="11037688"/>
          </a:xfrm>
          <a:prstGeom prst="rect">
            <a:avLst/>
          </a:prstGeom>
        </p:spPr>
      </p:pic>
      <p:sp>
        <p:nvSpPr>
          <p:cNvPr id="8" name="Rechteck 7">
            <a:extLst>
              <a:ext uri="{FF2B5EF4-FFF2-40B4-BE49-F238E27FC236}">
                <a16:creationId xmlns:a16="http://schemas.microsoft.com/office/drawing/2014/main" id="{6BC89143-7638-F96E-A6F8-C115D8A43115}"/>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9" name="Grafik 8">
            <a:extLst>
              <a:ext uri="{FF2B5EF4-FFF2-40B4-BE49-F238E27FC236}">
                <a16:creationId xmlns:a16="http://schemas.microsoft.com/office/drawing/2014/main" id="{4582DAA2-1007-7158-BC7A-1669364455DF}"/>
              </a:ext>
            </a:extLst>
          </p:cNvPr>
          <p:cNvPicPr>
            <a:picLocks noChangeAspect="1"/>
          </p:cNvPicPr>
          <p:nvPr/>
        </p:nvPicPr>
        <p:blipFill>
          <a:blip r:embed="rId5" cstate="print"/>
          <a:stretch>
            <a:fillRect/>
          </a:stretch>
        </p:blipFill>
        <p:spPr>
          <a:xfrm>
            <a:off x="20790888" y="274886"/>
            <a:ext cx="2645433" cy="1100784"/>
          </a:xfrm>
          <a:prstGeom prst="rect">
            <a:avLst/>
          </a:prstGeom>
        </p:spPr>
      </p:pic>
      <p:sp>
        <p:nvSpPr>
          <p:cNvPr id="1414" name="ALARM KUNDEN"/>
          <p:cNvSpPr txBox="1"/>
          <p:nvPr/>
        </p:nvSpPr>
        <p:spPr>
          <a:xfrm>
            <a:off x="0" y="10899844"/>
            <a:ext cx="7272808" cy="2816156"/>
          </a:xfrm>
          <a:prstGeom prst="rect">
            <a:avLst/>
          </a:prstGeom>
          <a:solidFill>
            <a:srgbClr val="FF93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lvl1pPr defTabSz="2286000">
              <a:lnSpc>
                <a:spcPct val="70000"/>
              </a:lnSpc>
              <a:defRPr sz="10700">
                <a:solidFill>
                  <a:srgbClr val="FFFFFF"/>
                </a:solidFill>
                <a:latin typeface="Impact"/>
                <a:ea typeface="Impact"/>
                <a:cs typeface="Impact"/>
                <a:sym typeface="Impact"/>
              </a:defRPr>
            </a:lvl1pPr>
          </a:lstStyle>
          <a:p>
            <a:endParaRPr lang="de-DE" sz="4000" dirty="0"/>
          </a:p>
          <a:p>
            <a:pPr algn="l"/>
            <a:r>
              <a:rPr sz="4000" dirty="0">
                <a:solidFill>
                  <a:schemeClr val="bg1"/>
                </a:solidFill>
              </a:rPr>
              <a:t>A</a:t>
            </a:r>
            <a:r>
              <a:rPr sz="4000" dirty="0"/>
              <a:t>LARM KUNDEN</a:t>
            </a:r>
            <a:r>
              <a:rPr lang="de-DE" sz="4000" dirty="0"/>
              <a:t>	  3 Monate</a:t>
            </a:r>
          </a:p>
          <a:p>
            <a:pPr algn="l"/>
            <a:endParaRPr lang="de-DE" sz="4000" dirty="0"/>
          </a:p>
          <a:p>
            <a:pPr algn="l"/>
            <a:r>
              <a:rPr lang="de-DE" sz="4000" dirty="0">
                <a:solidFill>
                  <a:schemeClr val="bg1"/>
                </a:solidFill>
              </a:rPr>
              <a:t>L</a:t>
            </a:r>
            <a:r>
              <a:rPr lang="de-DE" sz="4000" dirty="0"/>
              <a:t>OST KUNDEN	  4 Monate</a:t>
            </a:r>
          </a:p>
          <a:p>
            <a:pPr algn="l"/>
            <a:endParaRPr lang="de-DE" sz="4000" dirty="0"/>
          </a:p>
          <a:p>
            <a:pPr algn="l"/>
            <a:r>
              <a:rPr lang="de-DE" sz="4000" dirty="0">
                <a:solidFill>
                  <a:schemeClr val="bg1"/>
                </a:solidFill>
              </a:rPr>
              <a:t>V</a:t>
            </a:r>
            <a:r>
              <a:rPr lang="de-DE" sz="4000" dirty="0"/>
              <a:t>ERLORENE KUNDEN	12 Monate	</a:t>
            </a:r>
            <a:endParaRPr sz="4000" dirty="0"/>
          </a:p>
        </p:txBody>
      </p:sp>
      <p:pic>
        <p:nvPicPr>
          <p:cNvPr id="2" name="Grafik 1">
            <a:extLst>
              <a:ext uri="{FF2B5EF4-FFF2-40B4-BE49-F238E27FC236}">
                <a16:creationId xmlns:a16="http://schemas.microsoft.com/office/drawing/2014/main" id="{34D6CFAD-7467-D0CA-D840-44502DA9A49A}"/>
              </a:ext>
            </a:extLst>
          </p:cNvPr>
          <p:cNvPicPr>
            <a:picLocks noChangeAspect="1"/>
          </p:cNvPicPr>
          <p:nvPr/>
        </p:nvPicPr>
        <p:blipFill>
          <a:blip r:embed="rId5" cstate="print"/>
          <a:stretch>
            <a:fillRect/>
          </a:stretch>
        </p:blipFill>
        <p:spPr>
          <a:xfrm rot="347745">
            <a:off x="5503796" y="5013000"/>
            <a:ext cx="4094437" cy="1703725"/>
          </a:xfrm>
          <a:prstGeom prst="rect">
            <a:avLst/>
          </a:prstGeom>
        </p:spPr>
      </p:pic>
    </p:spTree>
  </p:cSld>
  <p:clrMapOvr>
    <a:masterClrMapping/>
  </p:clrMapOvr>
  <mc:AlternateContent xmlns:mc="http://schemas.openxmlformats.org/markup-compatibility/2006" xmlns:p14="http://schemas.microsoft.com/office/powerpoint/2010/main">
    <mc:Choice Requires="p14">
      <p:transition>
        <p:fade/>
      </p:transition>
    </mc:Choice>
    <mc:Fallback xmlns:a14="http://schemas.microsoft.com/office/drawing/2010/main" xmlns:m="http://schemas.openxmlformats.org/officeDocument/2006/math" xmlns="">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8F94D-3F64-0477-AF87-A13DA835DDB2}"/>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38323570-B026-622D-84E6-978067669BE8}"/>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B32BC030-0992-514E-1CB4-0D93E15A395E}"/>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2A29F06B-75E3-BEBC-12D5-35C01D20B9D4}"/>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EBDF7B38-4EF8-C0D5-46DA-6F5EEB9BE4A4}"/>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10" name="Nachhaltigkeit">
            <a:extLst>
              <a:ext uri="{FF2B5EF4-FFF2-40B4-BE49-F238E27FC236}">
                <a16:creationId xmlns:a16="http://schemas.microsoft.com/office/drawing/2014/main" id="{7455D13B-EAE9-D34B-06FA-5B8E2F46AFB6}"/>
              </a:ext>
            </a:extLst>
          </p:cNvPr>
          <p:cNvSpPr txBox="1"/>
          <p:nvPr/>
        </p:nvSpPr>
        <p:spPr>
          <a:xfrm>
            <a:off x="0" y="-147446"/>
            <a:ext cx="6431360" cy="1674137"/>
          </a:xfrm>
          <a:prstGeom prst="rect">
            <a:avLst/>
          </a:prstGeom>
          <a:solidFill>
            <a:srgbClr val="FF0000"/>
          </a:solidFill>
          <a:ln w="3175">
            <a:solidFill>
              <a:srgbClr val="FF0000"/>
            </a:solidFill>
            <a:miter lim="400000"/>
          </a:ln>
          <a:effectLst>
            <a:outerShdw blurRad="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6973" tIns="66973" rIns="66973" bIns="66973" anchor="ctr">
            <a:spAutoFit/>
          </a:bodyPr>
          <a:lstStyle>
            <a:lvl1pPr algn="ctr" defTabSz="182879">
              <a:defRPr sz="2200">
                <a:solidFill>
                  <a:schemeClr val="accent3">
                    <a:lumOff val="44000"/>
                  </a:schemeClr>
                </a:solidFill>
                <a:latin typeface="Comfortaa Bold"/>
                <a:ea typeface="Comfortaa Bold"/>
                <a:cs typeface="Comfortaa Bold"/>
                <a:sym typeface="Comfortaa Bold"/>
              </a:defRPr>
            </a:lvl1pPr>
          </a:lstStyle>
          <a:p>
            <a:endParaRPr lang="de-DE" sz="2000" dirty="0"/>
          </a:p>
          <a:p>
            <a:r>
              <a:rPr sz="6000" dirty="0" err="1"/>
              <a:t>Nachhaltigkeit</a:t>
            </a:r>
            <a:endParaRPr lang="de-DE" sz="6000" dirty="0"/>
          </a:p>
          <a:p>
            <a:endParaRPr sz="2000" dirty="0"/>
          </a:p>
        </p:txBody>
      </p:sp>
      <p:sp>
        <p:nvSpPr>
          <p:cNvPr id="12" name="Textfeld 11">
            <a:extLst>
              <a:ext uri="{FF2B5EF4-FFF2-40B4-BE49-F238E27FC236}">
                <a16:creationId xmlns:a16="http://schemas.microsoft.com/office/drawing/2014/main" id="{FE4570D8-1427-CD7D-8528-CF7C213BE168}"/>
              </a:ext>
            </a:extLst>
          </p:cNvPr>
          <p:cNvSpPr txBox="1"/>
          <p:nvPr/>
        </p:nvSpPr>
        <p:spPr>
          <a:xfrm>
            <a:off x="940517" y="5561856"/>
            <a:ext cx="22502966" cy="57861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685800" indent="-685800" algn="l">
              <a:buFont typeface="Arial" panose="020B0604020202020204" pitchFamily="34" charset="0"/>
              <a:buChar char="•"/>
            </a:pPr>
            <a:r>
              <a:rPr lang="de-DE" dirty="0"/>
              <a:t>Entwickelt bitte je einen authentischen und aussagefähigen Kernsatz zum Telefonleitfaden für Bestands-, Lost- und Neukunden.</a:t>
            </a:r>
          </a:p>
          <a:p>
            <a:pPr marL="685800" indent="-685800" algn="l">
              <a:buFont typeface="Arial" panose="020B0604020202020204" pitchFamily="34" charset="0"/>
              <a:buChar char="•"/>
            </a:pPr>
            <a:r>
              <a:rPr lang="de-DE" dirty="0"/>
              <a:t>Probiert die Texte an Kunden konkret aus und notiert Euch Eure Erfahrungen damit.</a:t>
            </a:r>
          </a:p>
          <a:p>
            <a:pPr marL="685800" indent="-685800" algn="l">
              <a:buFont typeface="Arial" panose="020B0604020202020204" pitchFamily="34" charset="0"/>
              <a:buChar char="•"/>
            </a:pPr>
            <a:endParaRPr lang="de-DE" dirty="0"/>
          </a:p>
          <a:p>
            <a:pPr marL="685800" indent="-685800" algn="l">
              <a:buFont typeface="Arial" panose="020B0604020202020204" pitchFamily="34" charset="0"/>
              <a:buChar char="•"/>
            </a:pPr>
            <a:r>
              <a:rPr lang="de-DE" b="1" dirty="0">
                <a:solidFill>
                  <a:srgbClr val="00B050"/>
                </a:solidFill>
              </a:rPr>
              <a:t>Wie sind denn Eure Erfahrungen mit der entwickelten Kundenansprache?</a:t>
            </a:r>
          </a:p>
          <a:p>
            <a:pPr algn="l"/>
            <a:endParaRPr lang="de-DE" dirty="0"/>
          </a:p>
          <a:p>
            <a:pPr algn="l"/>
            <a:endParaRPr lang="de-DE" sz="2000" dirty="0"/>
          </a:p>
        </p:txBody>
      </p:sp>
      <p:sp>
        <p:nvSpPr>
          <p:cNvPr id="701" name="AGENDA">
            <a:extLst>
              <a:ext uri="{FF2B5EF4-FFF2-40B4-BE49-F238E27FC236}">
                <a16:creationId xmlns:a16="http://schemas.microsoft.com/office/drawing/2014/main" id="{F45AD77D-396F-DDFE-6F7A-A257D680CB90}"/>
              </a:ext>
            </a:extLst>
          </p:cNvPr>
          <p:cNvSpPr txBox="1"/>
          <p:nvPr/>
        </p:nvSpPr>
        <p:spPr>
          <a:xfrm>
            <a:off x="3695056" y="-189473"/>
            <a:ext cx="18508860"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solidFill>
                  <a:schemeClr val="bg1"/>
                </a:solidFill>
              </a:rPr>
              <a:t>Hausaufgabe </a:t>
            </a:r>
            <a:r>
              <a:rPr lang="de-DE" dirty="0">
                <a:solidFill>
                  <a:schemeClr val="bg1"/>
                </a:solidFill>
                <a:sym typeface="Wingdings" pitchFamily="2" charset="2"/>
              </a:rPr>
              <a:t></a:t>
            </a:r>
            <a:endParaRPr sz="4000" dirty="0">
              <a:solidFill>
                <a:schemeClr val="bg1"/>
              </a:solidFill>
            </a:endParaRPr>
          </a:p>
        </p:txBody>
      </p:sp>
      <p:pic>
        <p:nvPicPr>
          <p:cNvPr id="2" name="phone-2476595_640.png" descr="phone-2476595_640.png">
            <a:extLst>
              <a:ext uri="{FF2B5EF4-FFF2-40B4-BE49-F238E27FC236}">
                <a16:creationId xmlns:a16="http://schemas.microsoft.com/office/drawing/2014/main" id="{2617BE5C-48BF-A8E8-BEA9-FBDEAB772BA4}"/>
              </a:ext>
            </a:extLst>
          </p:cNvPr>
          <p:cNvPicPr>
            <a:picLocks noChangeAspect="1"/>
          </p:cNvPicPr>
          <p:nvPr/>
        </p:nvPicPr>
        <p:blipFill>
          <a:blip r:embed="rId5" cstate="print"/>
          <a:stretch>
            <a:fillRect/>
          </a:stretch>
        </p:blipFill>
        <p:spPr>
          <a:xfrm rot="523683">
            <a:off x="20892398" y="2302524"/>
            <a:ext cx="3067286" cy="1571985"/>
          </a:xfrm>
          <a:prstGeom prst="rect">
            <a:avLst/>
          </a:prstGeom>
          <a:ln w="12700">
            <a:miter lim="400000"/>
          </a:ln>
        </p:spPr>
      </p:pic>
      <p:sp>
        <p:nvSpPr>
          <p:cNvPr id="7" name="TELEFON">
            <a:extLst>
              <a:ext uri="{FF2B5EF4-FFF2-40B4-BE49-F238E27FC236}">
                <a16:creationId xmlns:a16="http://schemas.microsoft.com/office/drawing/2014/main" id="{2EC5839D-ED1F-A955-F046-6E181743D5CE}"/>
              </a:ext>
            </a:extLst>
          </p:cNvPr>
          <p:cNvSpPr txBox="1"/>
          <p:nvPr/>
        </p:nvSpPr>
        <p:spPr>
          <a:xfrm>
            <a:off x="1318792" y="2537132"/>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solidFill>
                  <a:srgbClr val="2E7CAC"/>
                </a:solidFill>
              </a:rPr>
              <a:t>TELEFON</a:t>
            </a:r>
            <a:r>
              <a:rPr lang="de-DE" dirty="0">
                <a:solidFill>
                  <a:srgbClr val="2E7CAC"/>
                </a:solidFill>
              </a:rPr>
              <a:t>-Leitfaden</a:t>
            </a:r>
            <a:endParaRPr dirty="0">
              <a:solidFill>
                <a:srgbClr val="2E7CAC"/>
              </a:solidFill>
            </a:endParaRPr>
          </a:p>
        </p:txBody>
      </p:sp>
      <p:sp>
        <p:nvSpPr>
          <p:cNvPr id="8" name="Ellipse 10">
            <a:extLst>
              <a:ext uri="{FF2B5EF4-FFF2-40B4-BE49-F238E27FC236}">
                <a16:creationId xmlns:a16="http://schemas.microsoft.com/office/drawing/2014/main" id="{C7CD2E39-DDAD-790A-3BAE-1DED8B6D505E}"/>
              </a:ext>
            </a:extLst>
          </p:cNvPr>
          <p:cNvSpPr/>
          <p:nvPr/>
        </p:nvSpPr>
        <p:spPr>
          <a:xfrm>
            <a:off x="8087544" y="11939327"/>
            <a:ext cx="5112568" cy="895337"/>
          </a:xfrm>
          <a:prstGeom prst="ellipse">
            <a:avLst/>
          </a:prstGeom>
          <a:blipFill rotWithShape="1">
            <a:blip r:embed="rId3" cstate="print"/>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3200" b="0" i="0" u="none" strike="noStrike" cap="none" spc="0" normalizeH="0" baseline="0" dirty="0">
                <a:ln>
                  <a:noFill/>
                </a:ln>
                <a:solidFill>
                  <a:srgbClr val="FFFFFF"/>
                </a:solidFill>
                <a:effectLst/>
                <a:uFillTx/>
                <a:latin typeface="+mn-lt"/>
                <a:ea typeface="+mn-ea"/>
                <a:cs typeface="+mn-cs"/>
                <a:sym typeface="Helvetica Light"/>
              </a:rPr>
              <a:t>Plenum</a:t>
            </a:r>
          </a:p>
        </p:txBody>
      </p:sp>
    </p:spTree>
    <p:extLst>
      <p:ext uri="{BB962C8B-B14F-4D97-AF65-F5344CB8AC3E}">
        <p14:creationId xmlns:p14="http://schemas.microsoft.com/office/powerpoint/2010/main" val="180116634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LEFONLEITFADEN"/>
          <p:cNvSpPr txBox="1"/>
          <p:nvPr/>
        </p:nvSpPr>
        <p:spPr>
          <a:xfrm>
            <a:off x="2937570" y="305358"/>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TELEFONLEITFADEN</a:t>
            </a:r>
          </a:p>
        </p:txBody>
      </p:sp>
      <p:sp>
        <p:nvSpPr>
          <p:cNvPr id="838" name="„Guten Tag Herr…. , Max Mustermann von Raab Karcher.…"/>
          <p:cNvSpPr txBox="1"/>
          <p:nvPr/>
        </p:nvSpPr>
        <p:spPr>
          <a:xfrm>
            <a:off x="1149695" y="3977680"/>
            <a:ext cx="22472948" cy="7238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p>
            <a:pPr algn="l" defTabSz="457200">
              <a:defRPr sz="6000" b="1">
                <a:solidFill>
                  <a:srgbClr val="2B669A"/>
                </a:solidFill>
                <a:latin typeface="Verdana"/>
                <a:ea typeface="Verdana"/>
                <a:cs typeface="Verdana"/>
                <a:sym typeface="Verdana"/>
              </a:defRPr>
            </a:pPr>
            <a:r>
              <a:rPr dirty="0"/>
              <a:t>„</a:t>
            </a:r>
            <a:r>
              <a:rPr dirty="0" err="1"/>
              <a:t>Guten</a:t>
            </a:r>
            <a:r>
              <a:rPr dirty="0"/>
              <a:t> Tag Herr…. , Raab Karcher</a:t>
            </a:r>
            <a:r>
              <a:rPr lang="de-DE" dirty="0"/>
              <a:t> Max Muster</a:t>
            </a:r>
            <a:r>
              <a:rPr dirty="0"/>
              <a:t>.</a:t>
            </a:r>
          </a:p>
          <a:p>
            <a:pPr algn="l" defTabSz="457200">
              <a:defRPr sz="6000" b="1" i="1">
                <a:solidFill>
                  <a:srgbClr val="E93F33"/>
                </a:solidFill>
                <a:latin typeface="Verdana"/>
                <a:ea typeface="Verdana"/>
                <a:cs typeface="Verdana"/>
                <a:sym typeface="Verdana"/>
              </a:defRPr>
            </a:pPr>
            <a:r>
              <a:rPr dirty="0"/>
              <a:t>(Pause)</a:t>
            </a:r>
            <a:r>
              <a:rPr lang="de-DE" dirty="0"/>
              <a:t>	</a:t>
            </a:r>
          </a:p>
          <a:p>
            <a:pPr algn="l" defTabSz="457200">
              <a:defRPr sz="6000" b="1" i="1">
                <a:solidFill>
                  <a:srgbClr val="E93F33"/>
                </a:solidFill>
                <a:latin typeface="Verdana"/>
                <a:ea typeface="Verdana"/>
                <a:cs typeface="Verdana"/>
                <a:sym typeface="Verdana"/>
              </a:defRPr>
            </a:pPr>
            <a:r>
              <a:rPr lang="de-DE" sz="3600" dirty="0"/>
              <a:t>									</a:t>
            </a:r>
            <a:endParaRPr sz="3600" dirty="0"/>
          </a:p>
          <a:p>
            <a:pPr algn="l" defTabSz="457200">
              <a:spcBef>
                <a:spcPts val="600"/>
              </a:spcBef>
              <a:spcAft>
                <a:spcPts val="600"/>
              </a:spcAft>
              <a:defRPr sz="6000" b="1">
                <a:solidFill>
                  <a:srgbClr val="2B669A"/>
                </a:solidFill>
                <a:latin typeface="Verdana"/>
                <a:ea typeface="Verdana"/>
                <a:cs typeface="Verdana"/>
                <a:sym typeface="Verdana"/>
              </a:defRPr>
            </a:pPr>
            <a:r>
              <a:rPr dirty="0"/>
              <a:t>„Herr…, </a:t>
            </a:r>
            <a:r>
              <a:rPr dirty="0" err="1"/>
              <a:t>ich</a:t>
            </a:r>
            <a:r>
              <a:rPr dirty="0"/>
              <a:t> </a:t>
            </a:r>
            <a:r>
              <a:rPr dirty="0" err="1"/>
              <a:t>habe</a:t>
            </a:r>
            <a:r>
              <a:rPr dirty="0"/>
              <a:t> </a:t>
            </a:r>
            <a:r>
              <a:rPr lang="de-DE" dirty="0"/>
              <a:t>gesehen</a:t>
            </a:r>
            <a:r>
              <a:rPr dirty="0"/>
              <a:t>, </a:t>
            </a:r>
            <a:r>
              <a:rPr dirty="0" err="1"/>
              <a:t>dass</a:t>
            </a:r>
            <a:r>
              <a:rPr dirty="0"/>
              <a:t> </a:t>
            </a:r>
            <a:r>
              <a:rPr dirty="0" err="1"/>
              <a:t>Sie</a:t>
            </a:r>
            <a:r>
              <a:rPr dirty="0"/>
              <a:t> </a:t>
            </a:r>
            <a:r>
              <a:rPr dirty="0" err="1"/>
              <a:t>schon</a:t>
            </a:r>
            <a:r>
              <a:rPr dirty="0"/>
              <a:t> </a:t>
            </a:r>
            <a:r>
              <a:rPr dirty="0" err="1"/>
              <a:t>seit</a:t>
            </a:r>
            <a:r>
              <a:rPr dirty="0"/>
              <a:t> … </a:t>
            </a:r>
            <a:r>
              <a:rPr i="1" dirty="0"/>
              <a:t>(</a:t>
            </a:r>
            <a:r>
              <a:rPr i="1" dirty="0" err="1"/>
              <a:t>Zeitraum</a:t>
            </a:r>
            <a:r>
              <a:rPr i="1" dirty="0"/>
              <a:t> </a:t>
            </a:r>
            <a:r>
              <a:rPr i="1" dirty="0" err="1"/>
              <a:t>nennen</a:t>
            </a:r>
            <a:r>
              <a:rPr i="1" dirty="0"/>
              <a:t>)</a:t>
            </a:r>
            <a:r>
              <a:rPr dirty="0"/>
              <a:t>… </a:t>
            </a:r>
            <a:r>
              <a:rPr dirty="0" err="1"/>
              <a:t>nicht</a:t>
            </a:r>
            <a:r>
              <a:rPr dirty="0"/>
              <a:t> </a:t>
            </a:r>
            <a:r>
              <a:rPr dirty="0" err="1"/>
              <a:t>mehr</a:t>
            </a:r>
            <a:r>
              <a:rPr dirty="0"/>
              <a:t> </a:t>
            </a:r>
            <a:r>
              <a:rPr dirty="0" err="1"/>
              <a:t>bei</a:t>
            </a:r>
            <a:r>
              <a:rPr dirty="0"/>
              <a:t> </a:t>
            </a:r>
            <a:r>
              <a:rPr dirty="0" err="1"/>
              <a:t>uns</a:t>
            </a:r>
            <a:r>
              <a:rPr dirty="0"/>
              <a:t> ….</a:t>
            </a:r>
            <a:r>
              <a:rPr i="1" dirty="0"/>
              <a:t>(</a:t>
            </a:r>
            <a:r>
              <a:rPr i="1" dirty="0" err="1"/>
              <a:t>Artikel</a:t>
            </a:r>
            <a:r>
              <a:rPr i="1" dirty="0"/>
              <a:t> </a:t>
            </a:r>
            <a:r>
              <a:rPr i="1" dirty="0" err="1"/>
              <a:t>nennen</a:t>
            </a:r>
            <a:r>
              <a:rPr i="1" dirty="0"/>
              <a:t>)</a:t>
            </a:r>
            <a:r>
              <a:rPr dirty="0"/>
              <a:t>… </a:t>
            </a:r>
            <a:r>
              <a:rPr dirty="0" err="1"/>
              <a:t>bestellt</a:t>
            </a:r>
            <a:r>
              <a:rPr dirty="0"/>
              <a:t> </a:t>
            </a:r>
            <a:r>
              <a:rPr dirty="0" err="1"/>
              <a:t>haben</a:t>
            </a:r>
            <a:r>
              <a:rPr dirty="0"/>
              <a:t> und </a:t>
            </a:r>
            <a:r>
              <a:rPr dirty="0" err="1"/>
              <a:t>genau</a:t>
            </a:r>
            <a:r>
              <a:rPr dirty="0"/>
              <a:t> </a:t>
            </a:r>
            <a:r>
              <a:rPr dirty="0" err="1"/>
              <a:t>deswegen</a:t>
            </a:r>
            <a:r>
              <a:rPr dirty="0"/>
              <a:t> </a:t>
            </a:r>
            <a:r>
              <a:rPr dirty="0" err="1"/>
              <a:t>rufe</a:t>
            </a:r>
            <a:r>
              <a:rPr dirty="0"/>
              <a:t> </a:t>
            </a:r>
            <a:r>
              <a:rPr dirty="0" err="1"/>
              <a:t>ich</a:t>
            </a:r>
            <a:r>
              <a:rPr dirty="0"/>
              <a:t> </a:t>
            </a:r>
            <a:r>
              <a:rPr dirty="0" err="1"/>
              <a:t>Sie</a:t>
            </a:r>
            <a:r>
              <a:rPr dirty="0"/>
              <a:t> an. </a:t>
            </a:r>
            <a:r>
              <a:rPr i="1" dirty="0">
                <a:solidFill>
                  <a:srgbClr val="FF0000"/>
                </a:solidFill>
              </a:rPr>
              <a:t>(</a:t>
            </a:r>
            <a:r>
              <a:rPr i="1" dirty="0" err="1">
                <a:solidFill>
                  <a:srgbClr val="FF0000"/>
                </a:solidFill>
              </a:rPr>
              <a:t>ohne</a:t>
            </a:r>
            <a:r>
              <a:rPr i="1" dirty="0">
                <a:solidFill>
                  <a:srgbClr val="FF0000"/>
                </a:solidFill>
              </a:rPr>
              <a:t> Pause) </a:t>
            </a:r>
            <a:r>
              <a:rPr dirty="0"/>
              <a:t>Herr…, </a:t>
            </a:r>
            <a:r>
              <a:rPr dirty="0" err="1"/>
              <a:t>ich</a:t>
            </a:r>
            <a:r>
              <a:rPr dirty="0"/>
              <a:t> </a:t>
            </a:r>
            <a:r>
              <a:rPr dirty="0" err="1"/>
              <a:t>möchte</a:t>
            </a:r>
            <a:r>
              <a:rPr dirty="0"/>
              <a:t> </a:t>
            </a:r>
            <a:r>
              <a:rPr dirty="0" err="1"/>
              <a:t>Sie</a:t>
            </a:r>
            <a:r>
              <a:rPr dirty="0"/>
              <a:t> </a:t>
            </a:r>
            <a:r>
              <a:rPr dirty="0" err="1"/>
              <a:t>gerne</a:t>
            </a:r>
            <a:r>
              <a:rPr dirty="0"/>
              <a:t> </a:t>
            </a:r>
            <a:r>
              <a:rPr dirty="0" err="1"/>
              <a:t>als</a:t>
            </a:r>
            <a:r>
              <a:rPr dirty="0"/>
              <a:t> </a:t>
            </a:r>
            <a:r>
              <a:rPr dirty="0" err="1"/>
              <a:t>Kunden</a:t>
            </a:r>
            <a:r>
              <a:rPr dirty="0"/>
              <a:t> </a:t>
            </a:r>
            <a:r>
              <a:rPr dirty="0" err="1"/>
              <a:t>wieder</a:t>
            </a:r>
            <a:r>
              <a:rPr dirty="0"/>
              <a:t> </a:t>
            </a:r>
            <a:r>
              <a:rPr u="sng" dirty="0" err="1">
                <a:solidFill>
                  <a:schemeClr val="accent2"/>
                </a:solidFill>
              </a:rPr>
              <a:t>zurückgewinnen</a:t>
            </a:r>
            <a:r>
              <a:rPr dirty="0"/>
              <a:t>.“</a:t>
            </a:r>
          </a:p>
        </p:txBody>
      </p:sp>
      <p:grpSp>
        <p:nvGrpSpPr>
          <p:cNvPr id="2" name="Gruppieren 1">
            <a:extLst>
              <a:ext uri="{FF2B5EF4-FFF2-40B4-BE49-F238E27FC236}">
                <a16:creationId xmlns:a16="http://schemas.microsoft.com/office/drawing/2014/main" id="{0D25001F-BF1D-7096-0084-2D626E537CDE}"/>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E9120484-8F9E-02B2-CAD8-524C7E44C292}"/>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1506CBE0-58D0-8678-D7A4-ECF7C286E8B2}"/>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0B803EED-E596-043F-91CE-4879363814D0}"/>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A72DEB3A-1167-8407-9715-DD227BCE02E3}"/>
              </a:ext>
            </a:extLst>
          </p:cNvPr>
          <p:cNvSpPr txBox="1"/>
          <p:nvPr/>
        </p:nvSpPr>
        <p:spPr>
          <a:xfrm>
            <a:off x="1149695" y="-161946"/>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TELEFON</a:t>
            </a:r>
            <a:r>
              <a:rPr lang="de-DE" dirty="0"/>
              <a:t>-Leitfaden</a:t>
            </a:r>
            <a:endParaRPr dirty="0"/>
          </a:p>
        </p:txBody>
      </p:sp>
      <p:pic>
        <p:nvPicPr>
          <p:cNvPr id="839" name="phone-2476595_640.png" descr="phone-2476595_640.png"/>
          <p:cNvPicPr>
            <a:picLocks noChangeAspect="1"/>
          </p:cNvPicPr>
          <p:nvPr/>
        </p:nvPicPr>
        <p:blipFill>
          <a:blip r:embed="rId5" cstate="print"/>
          <a:stretch>
            <a:fillRect/>
          </a:stretch>
        </p:blipFill>
        <p:spPr>
          <a:xfrm rot="523683">
            <a:off x="20892398" y="2302524"/>
            <a:ext cx="3067286" cy="1571985"/>
          </a:xfrm>
          <a:prstGeom prst="rect">
            <a:avLst/>
          </a:prstGeom>
          <a:ln w="12700">
            <a:miter lim="400000"/>
          </a:ln>
        </p:spPr>
      </p:pic>
      <p:sp>
        <p:nvSpPr>
          <p:cNvPr id="840" name="BEISPIELE"/>
          <p:cNvSpPr/>
          <p:nvPr/>
        </p:nvSpPr>
        <p:spPr>
          <a:xfrm rot="20363172">
            <a:off x="-480170" y="768109"/>
            <a:ext cx="6157020" cy="1555770"/>
          </a:xfrm>
          <a:prstGeom prst="roundRect">
            <a:avLst>
              <a:gd name="adj" fmla="val 15000"/>
            </a:avLst>
          </a:prstGeom>
          <a:blipFill>
            <a:blip r:embed="rId6" cstate="print"/>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rPr dirty="0"/>
              <a:t>BEISPIEL</a:t>
            </a:r>
            <a:endParaRPr lang="de-DE" dirty="0"/>
          </a:p>
          <a:p>
            <a:r>
              <a:rPr lang="de-DE" sz="2800" dirty="0"/>
              <a:t>das kennt ihr schon</a:t>
            </a:r>
            <a:endParaRPr sz="2800"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
          <p:cNvSpPr txBox="1"/>
          <p:nvPr/>
        </p:nvSpPr>
        <p:spPr>
          <a:xfrm>
            <a:off x="1280867" y="3027220"/>
            <a:ext cx="21729611" cy="8762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p>
            <a:pPr algn="l" defTabSz="457200">
              <a:spcBef>
                <a:spcPts val="600"/>
              </a:spcBef>
              <a:spcAft>
                <a:spcPts val="600"/>
              </a:spcAft>
              <a:defRPr sz="5200" b="1" i="1">
                <a:solidFill>
                  <a:srgbClr val="2B669A"/>
                </a:solidFill>
                <a:latin typeface="Verdana"/>
                <a:ea typeface="Verdana"/>
                <a:cs typeface="Verdana"/>
                <a:sym typeface="Verdana"/>
              </a:defRPr>
            </a:pPr>
            <a:r>
              <a:rPr dirty="0"/>
              <a:t>…</a:t>
            </a:r>
          </a:p>
          <a:p>
            <a:pPr algn="l" defTabSz="457200">
              <a:spcBef>
                <a:spcPts val="600"/>
              </a:spcBef>
              <a:spcAft>
                <a:spcPts val="600"/>
              </a:spcAft>
              <a:defRPr sz="5200" b="1">
                <a:solidFill>
                  <a:srgbClr val="2B669A"/>
                </a:solidFill>
                <a:latin typeface="Verdana"/>
                <a:ea typeface="Verdana"/>
                <a:cs typeface="Verdana"/>
                <a:sym typeface="Verdana"/>
              </a:defRPr>
            </a:pPr>
            <a:r>
              <a:rPr dirty="0"/>
              <a:t>„Herr…, </a:t>
            </a:r>
            <a:r>
              <a:rPr u="sng" dirty="0"/>
              <a:t>Ziel </a:t>
            </a:r>
            <a:r>
              <a:rPr u="sng" dirty="0" err="1"/>
              <a:t>meines</a:t>
            </a:r>
            <a:r>
              <a:rPr u="sng" dirty="0"/>
              <a:t> </a:t>
            </a:r>
            <a:r>
              <a:rPr u="sng" dirty="0" err="1"/>
              <a:t>Anrufes</a:t>
            </a:r>
            <a:r>
              <a:rPr dirty="0"/>
              <a:t> </a:t>
            </a:r>
            <a:r>
              <a:rPr dirty="0" err="1"/>
              <a:t>ist</a:t>
            </a:r>
            <a:r>
              <a:rPr dirty="0"/>
              <a:t> es, Sie </a:t>
            </a:r>
            <a:r>
              <a:rPr dirty="0" err="1"/>
              <a:t>wieder</a:t>
            </a:r>
            <a:r>
              <a:rPr dirty="0"/>
              <a:t> </a:t>
            </a:r>
            <a:r>
              <a:rPr dirty="0" err="1"/>
              <a:t>als</a:t>
            </a:r>
            <a:r>
              <a:rPr dirty="0"/>
              <a:t> Kunden  </a:t>
            </a:r>
            <a:r>
              <a:rPr dirty="0" err="1">
                <a:solidFill>
                  <a:schemeClr val="accent2"/>
                </a:solidFill>
              </a:rPr>
              <a:t>zurückgewinnen</a:t>
            </a:r>
            <a:r>
              <a:rPr dirty="0"/>
              <a:t>, </a:t>
            </a:r>
            <a:r>
              <a:rPr i="1" dirty="0">
                <a:solidFill>
                  <a:srgbClr val="FF0000"/>
                </a:solidFill>
              </a:rPr>
              <a:t>(</a:t>
            </a:r>
            <a:r>
              <a:rPr i="1" dirty="0" err="1">
                <a:solidFill>
                  <a:srgbClr val="FF0000"/>
                </a:solidFill>
              </a:rPr>
              <a:t>ohne</a:t>
            </a:r>
            <a:r>
              <a:rPr i="1" dirty="0">
                <a:solidFill>
                  <a:srgbClr val="FF0000"/>
                </a:solidFill>
              </a:rPr>
              <a:t> Pause) </a:t>
            </a:r>
            <a:r>
              <a:rPr dirty="0"/>
              <a:t>was </a:t>
            </a:r>
            <a:r>
              <a:rPr dirty="0" err="1"/>
              <a:t>kann</a:t>
            </a:r>
            <a:r>
              <a:rPr dirty="0"/>
              <a:t> ich </a:t>
            </a:r>
            <a:r>
              <a:rPr dirty="0" err="1"/>
              <a:t>dafür</a:t>
            </a:r>
            <a:r>
              <a:rPr dirty="0"/>
              <a:t> tun, </a:t>
            </a:r>
            <a:r>
              <a:rPr dirty="0" err="1"/>
              <a:t>dass</a:t>
            </a:r>
            <a:r>
              <a:rPr dirty="0"/>
              <a:t> Sie dies </a:t>
            </a:r>
            <a:r>
              <a:rPr dirty="0" err="1"/>
              <a:t>zulassen</a:t>
            </a:r>
            <a:r>
              <a:rPr dirty="0"/>
              <a:t>?</a:t>
            </a:r>
          </a:p>
          <a:p>
            <a:pPr algn="l" defTabSz="457200">
              <a:spcBef>
                <a:spcPts val="600"/>
              </a:spcBef>
              <a:spcAft>
                <a:spcPts val="600"/>
              </a:spcAft>
              <a:defRPr sz="5200" b="1">
                <a:solidFill>
                  <a:srgbClr val="2B669A"/>
                </a:solidFill>
                <a:latin typeface="Verdana"/>
                <a:ea typeface="Verdana"/>
                <a:cs typeface="Verdana"/>
                <a:sym typeface="Verdana"/>
              </a:defRPr>
            </a:pPr>
            <a:endParaRPr dirty="0"/>
          </a:p>
          <a:p>
            <a:pPr algn="l" defTabSz="457200">
              <a:spcBef>
                <a:spcPts val="600"/>
              </a:spcBef>
              <a:spcAft>
                <a:spcPts val="600"/>
              </a:spcAft>
              <a:defRPr sz="5200" b="1" i="1">
                <a:solidFill>
                  <a:srgbClr val="2B669A"/>
                </a:solidFill>
                <a:latin typeface="Verdana"/>
                <a:ea typeface="Verdana"/>
                <a:cs typeface="Verdana"/>
                <a:sym typeface="Verdana"/>
              </a:defRPr>
            </a:pPr>
            <a:r>
              <a:rPr dirty="0"/>
              <a:t>…</a:t>
            </a:r>
          </a:p>
          <a:p>
            <a:pPr algn="l" defTabSz="457200">
              <a:spcBef>
                <a:spcPts val="600"/>
              </a:spcBef>
              <a:spcAft>
                <a:spcPts val="600"/>
              </a:spcAft>
              <a:defRPr sz="5200" b="1">
                <a:solidFill>
                  <a:srgbClr val="2B669A"/>
                </a:solidFill>
                <a:latin typeface="Verdana"/>
                <a:ea typeface="Verdana"/>
                <a:cs typeface="Verdana"/>
                <a:sym typeface="Verdana"/>
              </a:defRPr>
            </a:pPr>
            <a:r>
              <a:rPr dirty="0"/>
              <a:t>„Herr…, Sie </a:t>
            </a:r>
            <a:r>
              <a:rPr dirty="0" err="1"/>
              <a:t>haben</a:t>
            </a:r>
            <a:r>
              <a:rPr dirty="0"/>
              <a:t> </a:t>
            </a:r>
            <a:r>
              <a:rPr dirty="0" err="1"/>
              <a:t>schon</a:t>
            </a:r>
            <a:r>
              <a:rPr dirty="0"/>
              <a:t> </a:t>
            </a:r>
            <a:r>
              <a:rPr dirty="0" err="1"/>
              <a:t>länger</a:t>
            </a:r>
            <a:r>
              <a:rPr dirty="0"/>
              <a:t> </a:t>
            </a:r>
            <a:r>
              <a:rPr dirty="0" err="1"/>
              <a:t>nichts</a:t>
            </a:r>
            <a:r>
              <a:rPr dirty="0"/>
              <a:t> </a:t>
            </a:r>
            <a:r>
              <a:rPr dirty="0" err="1"/>
              <a:t>mehr</a:t>
            </a:r>
            <a:r>
              <a:rPr dirty="0"/>
              <a:t> </a:t>
            </a:r>
            <a:r>
              <a:rPr dirty="0" err="1"/>
              <a:t>bei</a:t>
            </a:r>
            <a:r>
              <a:rPr dirty="0"/>
              <a:t> mir </a:t>
            </a:r>
            <a:r>
              <a:rPr dirty="0" err="1"/>
              <a:t>bestellt</a:t>
            </a:r>
            <a:r>
              <a:rPr dirty="0"/>
              <a:t> und Ziel </a:t>
            </a:r>
            <a:r>
              <a:rPr dirty="0" err="1"/>
              <a:t>meines</a:t>
            </a:r>
            <a:r>
              <a:rPr dirty="0"/>
              <a:t> </a:t>
            </a:r>
            <a:r>
              <a:rPr dirty="0" err="1"/>
              <a:t>heutigen</a:t>
            </a:r>
            <a:r>
              <a:rPr dirty="0"/>
              <a:t> </a:t>
            </a:r>
            <a:r>
              <a:rPr dirty="0" err="1"/>
              <a:t>Anrufes</a:t>
            </a:r>
            <a:r>
              <a:rPr dirty="0"/>
              <a:t> </a:t>
            </a:r>
            <a:r>
              <a:rPr dirty="0" err="1"/>
              <a:t>ist</a:t>
            </a:r>
            <a:r>
              <a:rPr dirty="0"/>
              <a:t> es </a:t>
            </a:r>
            <a:r>
              <a:rPr dirty="0" err="1"/>
              <a:t>herauszufinden</a:t>
            </a:r>
            <a:r>
              <a:rPr dirty="0"/>
              <a:t>, was ich tun </a:t>
            </a:r>
            <a:r>
              <a:rPr dirty="0" err="1"/>
              <a:t>kann</a:t>
            </a:r>
            <a:r>
              <a:rPr dirty="0"/>
              <a:t>, </a:t>
            </a:r>
            <a:r>
              <a:rPr dirty="0" err="1"/>
              <a:t>damit</a:t>
            </a:r>
            <a:r>
              <a:rPr dirty="0"/>
              <a:t> ich Sie </a:t>
            </a:r>
            <a:r>
              <a:rPr dirty="0" err="1"/>
              <a:t>wieder</a:t>
            </a:r>
            <a:r>
              <a:rPr dirty="0"/>
              <a:t> </a:t>
            </a:r>
            <a:r>
              <a:rPr dirty="0" err="1"/>
              <a:t>als</a:t>
            </a:r>
            <a:r>
              <a:rPr dirty="0"/>
              <a:t> Kunden </a:t>
            </a:r>
            <a:r>
              <a:rPr u="sng" dirty="0" err="1">
                <a:solidFill>
                  <a:schemeClr val="accent2"/>
                </a:solidFill>
              </a:rPr>
              <a:t>zurückgewinnen</a:t>
            </a:r>
            <a:r>
              <a:rPr dirty="0"/>
              <a:t> </a:t>
            </a:r>
            <a:r>
              <a:rPr dirty="0" err="1"/>
              <a:t>kann</a:t>
            </a:r>
            <a:r>
              <a:rPr dirty="0"/>
              <a:t>.</a:t>
            </a:r>
          </a:p>
        </p:txBody>
      </p:sp>
      <p:grpSp>
        <p:nvGrpSpPr>
          <p:cNvPr id="2" name="Gruppieren 1">
            <a:extLst>
              <a:ext uri="{FF2B5EF4-FFF2-40B4-BE49-F238E27FC236}">
                <a16:creationId xmlns:a16="http://schemas.microsoft.com/office/drawing/2014/main" id="{A69B6247-8C33-7099-F1CE-96D94C936720}"/>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EC74C428-4CC7-E077-65BC-705997A8289D}"/>
                </a:ext>
              </a:extLst>
            </p:cNvPr>
            <p:cNvSpPr/>
            <p:nvPr/>
          </p:nvSpPr>
          <p:spPr>
            <a:xfrm>
              <a:off x="0" y="-134479"/>
              <a:ext cx="24384000" cy="1497182"/>
            </a:xfrm>
            <a:prstGeom prst="rect">
              <a:avLst/>
            </a:prstGeom>
            <a:blipFill>
              <a:blip r:embed="rId2"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362DA2FB-35F5-C090-F05C-44B74CF9ADA5}"/>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71C51EEE-D998-D14D-8BD1-3D5647E2D7DD}"/>
                </a:ext>
              </a:extLst>
            </p:cNvPr>
            <p:cNvPicPr>
              <a:picLocks noChangeAspect="1"/>
            </p:cNvPicPr>
            <p:nvPr/>
          </p:nvPicPr>
          <p:blipFill>
            <a:blip r:embed="rId3"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F601486B-832A-4289-4A73-9D2ECA1E413A}"/>
              </a:ext>
            </a:extLst>
          </p:cNvPr>
          <p:cNvSpPr txBox="1"/>
          <p:nvPr/>
        </p:nvSpPr>
        <p:spPr>
          <a:xfrm>
            <a:off x="1149695" y="-161946"/>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TELEFON</a:t>
            </a:r>
            <a:r>
              <a:rPr lang="de-DE" dirty="0"/>
              <a:t>-Leitfaden</a:t>
            </a:r>
            <a:endParaRPr dirty="0"/>
          </a:p>
        </p:txBody>
      </p:sp>
      <p:pic>
        <p:nvPicPr>
          <p:cNvPr id="7" name="phone-2476595_640.png" descr="phone-2476595_640.png">
            <a:extLst>
              <a:ext uri="{FF2B5EF4-FFF2-40B4-BE49-F238E27FC236}">
                <a16:creationId xmlns:a16="http://schemas.microsoft.com/office/drawing/2014/main" id="{5C28886F-F8DD-F5D7-4DE2-F647963AC9EA}"/>
              </a:ext>
            </a:extLst>
          </p:cNvPr>
          <p:cNvPicPr>
            <a:picLocks noChangeAspect="1"/>
          </p:cNvPicPr>
          <p:nvPr/>
        </p:nvPicPr>
        <p:blipFill>
          <a:blip r:embed="rId4" cstate="print"/>
          <a:stretch>
            <a:fillRect/>
          </a:stretch>
        </p:blipFill>
        <p:spPr>
          <a:xfrm rot="523683">
            <a:off x="20892398" y="2302524"/>
            <a:ext cx="3067286" cy="1571985"/>
          </a:xfrm>
          <a:prstGeom prst="rect">
            <a:avLst/>
          </a:prstGeom>
          <a:ln w="12700">
            <a:miter lim="400000"/>
          </a:ln>
        </p:spPr>
      </p:pic>
      <p:sp>
        <p:nvSpPr>
          <p:cNvPr id="8" name="BEISPIELE">
            <a:extLst>
              <a:ext uri="{FF2B5EF4-FFF2-40B4-BE49-F238E27FC236}">
                <a16:creationId xmlns:a16="http://schemas.microsoft.com/office/drawing/2014/main" id="{A609493C-D228-BC26-0543-2FD3A7F11F0A}"/>
              </a:ext>
            </a:extLst>
          </p:cNvPr>
          <p:cNvSpPr/>
          <p:nvPr/>
        </p:nvSpPr>
        <p:spPr>
          <a:xfrm rot="20363172">
            <a:off x="-530475" y="777257"/>
            <a:ext cx="6157020" cy="1270001"/>
          </a:xfrm>
          <a:prstGeom prst="roundRect">
            <a:avLst>
              <a:gd name="adj" fmla="val 15000"/>
            </a:avLst>
          </a:prstGeom>
          <a:blipFill>
            <a:blip r:embed="rId5" cstate="print"/>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t>BEISPIELE</a:t>
            </a:r>
          </a:p>
        </p:txBody>
      </p:sp>
    </p:spTree>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
          <p:cNvSpPr txBox="1"/>
          <p:nvPr/>
        </p:nvSpPr>
        <p:spPr>
          <a:xfrm>
            <a:off x="574847" y="2589244"/>
            <a:ext cx="23234305" cy="92852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spAutoFit/>
          </a:bodyPr>
          <a:lstStyle/>
          <a:p>
            <a:pPr algn="l" defTabSz="457200">
              <a:defRPr sz="6000" b="1" i="1">
                <a:solidFill>
                  <a:srgbClr val="2B669A"/>
                </a:solidFill>
                <a:latin typeface="Verdana"/>
                <a:ea typeface="Verdana"/>
                <a:cs typeface="Verdana"/>
                <a:sym typeface="Verdana"/>
              </a:defRPr>
            </a:pPr>
            <a:r>
              <a:rPr sz="5400" dirty="0"/>
              <a:t>…</a:t>
            </a:r>
          </a:p>
          <a:p>
            <a:pPr algn="l" defTabSz="457200">
              <a:defRPr sz="6000" b="1">
                <a:solidFill>
                  <a:srgbClr val="2B669A"/>
                </a:solidFill>
                <a:latin typeface="Verdana"/>
                <a:ea typeface="Verdana"/>
                <a:cs typeface="Verdana"/>
                <a:sym typeface="Verdana"/>
              </a:defRPr>
            </a:pPr>
            <a:r>
              <a:rPr sz="5400" dirty="0"/>
              <a:t>„Herr…, </a:t>
            </a:r>
            <a:r>
              <a:rPr sz="5400" dirty="0" err="1"/>
              <a:t>ich</a:t>
            </a:r>
            <a:r>
              <a:rPr sz="5400" dirty="0"/>
              <a:t> </a:t>
            </a:r>
            <a:r>
              <a:rPr sz="5400" dirty="0" err="1"/>
              <a:t>habe</a:t>
            </a:r>
            <a:r>
              <a:rPr sz="5400" dirty="0"/>
              <a:t> </a:t>
            </a:r>
            <a:r>
              <a:rPr sz="5400" dirty="0" err="1"/>
              <a:t>gesehen</a:t>
            </a:r>
            <a:r>
              <a:rPr sz="5400" dirty="0"/>
              <a:t>, </a:t>
            </a:r>
            <a:r>
              <a:rPr sz="5400" dirty="0" err="1"/>
              <a:t>dass</a:t>
            </a:r>
            <a:r>
              <a:rPr sz="5400" dirty="0"/>
              <a:t> </a:t>
            </a:r>
            <a:r>
              <a:rPr sz="5400" dirty="0" err="1"/>
              <a:t>Sie</a:t>
            </a:r>
            <a:r>
              <a:rPr sz="5400" dirty="0"/>
              <a:t> </a:t>
            </a:r>
            <a:r>
              <a:rPr sz="5400" dirty="0" err="1"/>
              <a:t>schon</a:t>
            </a:r>
            <a:r>
              <a:rPr sz="5400" dirty="0"/>
              <a:t> </a:t>
            </a:r>
            <a:r>
              <a:rPr sz="5400" dirty="0" err="1"/>
              <a:t>längere</a:t>
            </a:r>
            <a:r>
              <a:rPr sz="5400" dirty="0"/>
              <a:t> </a:t>
            </a:r>
            <a:r>
              <a:rPr sz="5400" dirty="0" err="1"/>
              <a:t>Zeit</a:t>
            </a:r>
            <a:r>
              <a:rPr sz="5400" dirty="0"/>
              <a:t> </a:t>
            </a:r>
            <a:r>
              <a:rPr sz="5400" dirty="0" err="1"/>
              <a:t>bei</a:t>
            </a:r>
            <a:r>
              <a:rPr sz="5400" dirty="0"/>
              <a:t> </a:t>
            </a:r>
            <a:r>
              <a:rPr sz="5400" dirty="0" err="1"/>
              <a:t>uns</a:t>
            </a:r>
            <a:r>
              <a:rPr sz="5400" dirty="0"/>
              <a:t> </a:t>
            </a:r>
            <a:r>
              <a:rPr sz="5400" dirty="0" err="1"/>
              <a:t>nichts</a:t>
            </a:r>
            <a:r>
              <a:rPr sz="5400" dirty="0"/>
              <a:t> </a:t>
            </a:r>
            <a:r>
              <a:rPr sz="5400" dirty="0" err="1"/>
              <a:t>mehr</a:t>
            </a:r>
            <a:r>
              <a:rPr sz="5400" dirty="0"/>
              <a:t> </a:t>
            </a:r>
            <a:r>
              <a:rPr sz="5400" dirty="0" err="1"/>
              <a:t>bestellt</a:t>
            </a:r>
            <a:r>
              <a:rPr sz="5400" dirty="0"/>
              <a:t> </a:t>
            </a:r>
            <a:r>
              <a:rPr sz="5400" dirty="0" err="1"/>
              <a:t>haben</a:t>
            </a:r>
            <a:r>
              <a:rPr sz="5400" dirty="0"/>
              <a:t> und das </a:t>
            </a:r>
            <a:r>
              <a:rPr sz="5400" dirty="0" err="1"/>
              <a:t>möchte</a:t>
            </a:r>
            <a:r>
              <a:rPr sz="5400" dirty="0"/>
              <a:t> </a:t>
            </a:r>
            <a:r>
              <a:rPr sz="5400" dirty="0" err="1"/>
              <a:t>ich</a:t>
            </a:r>
            <a:r>
              <a:rPr sz="5400" dirty="0"/>
              <a:t> </a:t>
            </a:r>
            <a:r>
              <a:rPr sz="5400" dirty="0" err="1"/>
              <a:t>gerne</a:t>
            </a:r>
            <a:r>
              <a:rPr sz="5400" dirty="0"/>
              <a:t> </a:t>
            </a:r>
            <a:r>
              <a:rPr sz="5400" dirty="0" err="1"/>
              <a:t>ändern</a:t>
            </a:r>
            <a:r>
              <a:rPr sz="5400" dirty="0"/>
              <a:t>, </a:t>
            </a:r>
            <a:r>
              <a:rPr sz="5400" dirty="0" err="1"/>
              <a:t>aber</a:t>
            </a:r>
            <a:r>
              <a:rPr sz="5400" dirty="0"/>
              <a:t> </a:t>
            </a:r>
            <a:r>
              <a:rPr sz="5400" dirty="0" err="1"/>
              <a:t>nur</a:t>
            </a:r>
            <a:r>
              <a:rPr sz="5400" dirty="0"/>
              <a:t> </a:t>
            </a:r>
            <a:r>
              <a:rPr sz="5400" dirty="0" err="1"/>
              <a:t>wenn</a:t>
            </a:r>
            <a:r>
              <a:rPr sz="5400" dirty="0"/>
              <a:t> </a:t>
            </a:r>
            <a:r>
              <a:rPr sz="5400" dirty="0" err="1"/>
              <a:t>es</a:t>
            </a:r>
            <a:r>
              <a:rPr sz="5400" dirty="0"/>
              <a:t> </a:t>
            </a:r>
            <a:r>
              <a:rPr sz="5400" dirty="0" err="1"/>
              <a:t>für</a:t>
            </a:r>
            <a:r>
              <a:rPr sz="5400" dirty="0"/>
              <a:t> </a:t>
            </a:r>
            <a:r>
              <a:rPr sz="5400" dirty="0" err="1"/>
              <a:t>Sie</a:t>
            </a:r>
            <a:r>
              <a:rPr sz="5400" dirty="0"/>
              <a:t> </a:t>
            </a:r>
            <a:r>
              <a:rPr sz="5400" dirty="0" err="1"/>
              <a:t>passt</a:t>
            </a:r>
            <a:r>
              <a:rPr sz="5400" dirty="0"/>
              <a:t>. </a:t>
            </a:r>
            <a:r>
              <a:rPr sz="5400" i="1" dirty="0">
                <a:solidFill>
                  <a:srgbClr val="FF0000"/>
                </a:solidFill>
              </a:rPr>
              <a:t>(</a:t>
            </a:r>
            <a:r>
              <a:rPr sz="5400" i="1" dirty="0" err="1">
                <a:solidFill>
                  <a:srgbClr val="FF0000"/>
                </a:solidFill>
              </a:rPr>
              <a:t>ohne</a:t>
            </a:r>
            <a:r>
              <a:rPr sz="5400" i="1" dirty="0">
                <a:solidFill>
                  <a:srgbClr val="FF0000"/>
                </a:solidFill>
              </a:rPr>
              <a:t> Pause) </a:t>
            </a:r>
            <a:r>
              <a:rPr sz="5400" i="1" dirty="0"/>
              <a:t>Herr… </a:t>
            </a:r>
            <a:r>
              <a:rPr sz="5400" i="1" dirty="0" err="1"/>
              <a:t>ich</a:t>
            </a:r>
            <a:r>
              <a:rPr sz="5400" i="1" dirty="0"/>
              <a:t> </a:t>
            </a:r>
            <a:r>
              <a:rPr sz="5400" i="1" dirty="0" err="1"/>
              <a:t>möchte</a:t>
            </a:r>
            <a:r>
              <a:rPr sz="5400" i="1" dirty="0"/>
              <a:t> </a:t>
            </a:r>
            <a:r>
              <a:rPr sz="5400" i="1" dirty="0" err="1"/>
              <a:t>Sie</a:t>
            </a:r>
            <a:r>
              <a:rPr sz="5400" i="1" dirty="0"/>
              <a:t> </a:t>
            </a:r>
            <a:r>
              <a:rPr sz="5400" i="1" dirty="0" err="1"/>
              <a:t>daher</a:t>
            </a:r>
            <a:r>
              <a:rPr sz="5400" i="1" dirty="0"/>
              <a:t> </a:t>
            </a:r>
            <a:r>
              <a:rPr sz="5400" i="1" dirty="0" err="1"/>
              <a:t>gerne</a:t>
            </a:r>
            <a:r>
              <a:rPr sz="5400" i="1" dirty="0"/>
              <a:t> </a:t>
            </a:r>
            <a:r>
              <a:rPr sz="5400" i="1" dirty="0" err="1"/>
              <a:t>zu</a:t>
            </a:r>
            <a:r>
              <a:rPr sz="5400" i="1" dirty="0"/>
              <a:t> </a:t>
            </a:r>
            <a:r>
              <a:rPr sz="5400" i="1" dirty="0" err="1"/>
              <a:t>uns</a:t>
            </a:r>
            <a:r>
              <a:rPr sz="5400" i="1" dirty="0"/>
              <a:t> in die </a:t>
            </a:r>
            <a:r>
              <a:rPr sz="5400" i="1" dirty="0" err="1"/>
              <a:t>Niederlassung</a:t>
            </a:r>
            <a:r>
              <a:rPr sz="5400" i="1" dirty="0"/>
              <a:t> </a:t>
            </a:r>
            <a:r>
              <a:rPr sz="5400" i="1" dirty="0" err="1"/>
              <a:t>einladen</a:t>
            </a:r>
            <a:r>
              <a:rPr sz="5400" i="1" dirty="0"/>
              <a:t>, </a:t>
            </a:r>
            <a:r>
              <a:rPr sz="5400" i="1" dirty="0" err="1"/>
              <a:t>damit</a:t>
            </a:r>
            <a:r>
              <a:rPr sz="5400" i="1" dirty="0"/>
              <a:t> </a:t>
            </a:r>
            <a:r>
              <a:rPr sz="5400" i="1" dirty="0" err="1"/>
              <a:t>ich</a:t>
            </a:r>
            <a:r>
              <a:rPr sz="5400" i="1" dirty="0"/>
              <a:t> </a:t>
            </a:r>
            <a:r>
              <a:rPr sz="5400" i="1" dirty="0" err="1"/>
              <a:t>Sie</a:t>
            </a:r>
            <a:r>
              <a:rPr sz="5400" i="1" dirty="0"/>
              <a:t> </a:t>
            </a:r>
            <a:r>
              <a:rPr lang="de-DE" sz="5400" i="1" dirty="0"/>
              <a:t>neu für</a:t>
            </a:r>
            <a:r>
              <a:rPr sz="5400" i="1" dirty="0"/>
              <a:t> </a:t>
            </a:r>
            <a:r>
              <a:rPr lang="de-DE" sz="5400" u="sng" dirty="0"/>
              <a:t>…..(orientiert an dem was er früher gekauft hat)</a:t>
            </a:r>
            <a:r>
              <a:rPr lang="de-DE" sz="5400" dirty="0"/>
              <a:t> begeistern kann. </a:t>
            </a:r>
            <a:r>
              <a:rPr sz="5400" i="1" dirty="0">
                <a:solidFill>
                  <a:srgbClr val="FF0000"/>
                </a:solidFill>
              </a:rPr>
              <a:t>(</a:t>
            </a:r>
            <a:r>
              <a:rPr sz="5400" i="1" dirty="0" err="1">
                <a:solidFill>
                  <a:srgbClr val="FF0000"/>
                </a:solidFill>
              </a:rPr>
              <a:t>ohne</a:t>
            </a:r>
            <a:r>
              <a:rPr sz="5400" i="1" dirty="0">
                <a:solidFill>
                  <a:srgbClr val="FF0000"/>
                </a:solidFill>
              </a:rPr>
              <a:t> Pause)</a:t>
            </a:r>
            <a:r>
              <a:rPr sz="5400" i="1" dirty="0"/>
              <a:t>. </a:t>
            </a:r>
            <a:endParaRPr lang="de-DE" sz="5400" i="1" dirty="0"/>
          </a:p>
          <a:p>
            <a:pPr algn="l" defTabSz="457200">
              <a:defRPr sz="6000" b="1">
                <a:solidFill>
                  <a:srgbClr val="2B669A"/>
                </a:solidFill>
                <a:latin typeface="Verdana"/>
                <a:ea typeface="Verdana"/>
                <a:cs typeface="Verdana"/>
                <a:sym typeface="Verdana"/>
              </a:defRPr>
            </a:pPr>
            <a:r>
              <a:rPr sz="5400" i="1" dirty="0"/>
              <a:t>Wann </a:t>
            </a:r>
            <a:r>
              <a:rPr sz="5400" i="1" dirty="0" err="1"/>
              <a:t>passt</a:t>
            </a:r>
            <a:r>
              <a:rPr sz="5400" i="1" dirty="0"/>
              <a:t> es </a:t>
            </a:r>
            <a:r>
              <a:rPr sz="5400" i="1" dirty="0" err="1"/>
              <a:t>bei</a:t>
            </a:r>
            <a:r>
              <a:rPr sz="5400" i="1" dirty="0"/>
              <a:t> Ihnen </a:t>
            </a:r>
            <a:r>
              <a:rPr sz="5400" i="1" dirty="0" err="1"/>
              <a:t>denn</a:t>
            </a:r>
            <a:r>
              <a:rPr sz="5400" i="1" dirty="0"/>
              <a:t> </a:t>
            </a:r>
            <a:r>
              <a:rPr sz="5400" i="1" dirty="0" err="1"/>
              <a:t>nächste</a:t>
            </a:r>
            <a:r>
              <a:rPr sz="5400" i="1" dirty="0"/>
              <a:t> </a:t>
            </a:r>
            <a:r>
              <a:rPr sz="5400" i="1" dirty="0" err="1"/>
              <a:t>Woche</a:t>
            </a:r>
            <a:r>
              <a:rPr sz="5400" i="1" dirty="0"/>
              <a:t> am </a:t>
            </a:r>
            <a:r>
              <a:rPr sz="5400" i="1" dirty="0" err="1"/>
              <a:t>besten</a:t>
            </a:r>
            <a:r>
              <a:rPr sz="5400" i="1" dirty="0"/>
              <a:t>?“</a:t>
            </a:r>
            <a:endParaRPr lang="de-DE" sz="5400" i="1" dirty="0"/>
          </a:p>
          <a:p>
            <a:pPr defTabSz="457200">
              <a:defRPr sz="6000" b="1">
                <a:solidFill>
                  <a:srgbClr val="2B669A"/>
                </a:solidFill>
                <a:latin typeface="Verdana"/>
                <a:ea typeface="Verdana"/>
                <a:cs typeface="Verdana"/>
                <a:sym typeface="Verdana"/>
              </a:defRPr>
            </a:pPr>
            <a:r>
              <a:rPr lang="de-DE" sz="5400" i="1" u="sng" dirty="0"/>
              <a:t>oder</a:t>
            </a:r>
          </a:p>
          <a:p>
            <a:pPr algn="l" defTabSz="457200">
              <a:defRPr sz="6000" b="1">
                <a:solidFill>
                  <a:srgbClr val="2B669A"/>
                </a:solidFill>
                <a:latin typeface="Verdana"/>
                <a:ea typeface="Verdana"/>
                <a:cs typeface="Verdana"/>
                <a:sym typeface="Verdana"/>
              </a:defRPr>
            </a:pPr>
            <a:r>
              <a:rPr lang="de-DE" sz="5400" i="1" u="sng" dirty="0"/>
              <a:t>Wann passte es bei Ihnen denn nächste Woche nicht?</a:t>
            </a:r>
            <a:endParaRPr sz="5400" i="1" u="sng" dirty="0"/>
          </a:p>
        </p:txBody>
      </p:sp>
      <p:grpSp>
        <p:nvGrpSpPr>
          <p:cNvPr id="2" name="Gruppieren 1">
            <a:extLst>
              <a:ext uri="{FF2B5EF4-FFF2-40B4-BE49-F238E27FC236}">
                <a16:creationId xmlns:a16="http://schemas.microsoft.com/office/drawing/2014/main" id="{8BB3CEF4-D591-CC09-D077-124A1FA93443}"/>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870B9CE5-C2EB-DEC2-E6A2-8279F263EE3E}"/>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F4D1C780-F8FC-093F-AE1A-C870AD2E8F93}"/>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7D5BA071-440B-CCA6-9F5A-A5991AAF3277}"/>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2F412185-3290-697A-3F2D-CAB16E6F35C6}"/>
              </a:ext>
            </a:extLst>
          </p:cNvPr>
          <p:cNvSpPr txBox="1"/>
          <p:nvPr/>
        </p:nvSpPr>
        <p:spPr>
          <a:xfrm>
            <a:off x="1149695" y="-161946"/>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TELEFON</a:t>
            </a:r>
            <a:r>
              <a:rPr lang="de-DE" dirty="0"/>
              <a:t>-Leitfaden</a:t>
            </a:r>
            <a:endParaRPr dirty="0"/>
          </a:p>
        </p:txBody>
      </p:sp>
      <p:pic>
        <p:nvPicPr>
          <p:cNvPr id="7" name="phone-2476595_640.png" descr="phone-2476595_640.png">
            <a:extLst>
              <a:ext uri="{FF2B5EF4-FFF2-40B4-BE49-F238E27FC236}">
                <a16:creationId xmlns:a16="http://schemas.microsoft.com/office/drawing/2014/main" id="{EC2A28A9-131F-0550-DFB2-83CB967B28F6}"/>
              </a:ext>
            </a:extLst>
          </p:cNvPr>
          <p:cNvPicPr>
            <a:picLocks noChangeAspect="1"/>
          </p:cNvPicPr>
          <p:nvPr/>
        </p:nvPicPr>
        <p:blipFill>
          <a:blip r:embed="rId5" cstate="print"/>
          <a:stretch>
            <a:fillRect/>
          </a:stretch>
        </p:blipFill>
        <p:spPr>
          <a:xfrm rot="523683">
            <a:off x="21243215" y="1750356"/>
            <a:ext cx="3067286" cy="1571985"/>
          </a:xfrm>
          <a:prstGeom prst="rect">
            <a:avLst/>
          </a:prstGeom>
          <a:ln w="12700">
            <a:miter lim="400000"/>
          </a:ln>
        </p:spPr>
      </p:pic>
      <p:sp>
        <p:nvSpPr>
          <p:cNvPr id="8" name="BEISPIELE">
            <a:extLst>
              <a:ext uri="{FF2B5EF4-FFF2-40B4-BE49-F238E27FC236}">
                <a16:creationId xmlns:a16="http://schemas.microsoft.com/office/drawing/2014/main" id="{DB0DDD9F-F229-6FA4-F1C6-C76BBA25C216}"/>
              </a:ext>
            </a:extLst>
          </p:cNvPr>
          <p:cNvSpPr/>
          <p:nvPr/>
        </p:nvSpPr>
        <p:spPr>
          <a:xfrm rot="20363172">
            <a:off x="-530475" y="777257"/>
            <a:ext cx="6157020" cy="1270001"/>
          </a:xfrm>
          <a:prstGeom prst="roundRect">
            <a:avLst>
              <a:gd name="adj" fmla="val 15000"/>
            </a:avLst>
          </a:prstGeom>
          <a:blipFill>
            <a:blip r:embed="rId6" cstate="print"/>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t>BEISPIELE</a:t>
            </a:r>
          </a:p>
        </p:txBody>
      </p:sp>
    </p:spTree>
    <p:extLst>
      <p:ext uri="{BB962C8B-B14F-4D97-AF65-F5344CB8AC3E}">
        <p14:creationId xmlns:p14="http://schemas.microsoft.com/office/powerpoint/2010/main" val="3065512106"/>
      </p:ext>
    </p:extLst>
  </p:cSld>
  <p:clrMapOvr>
    <a:masterClrMapping/>
  </p:clrMapOvr>
  <mc:AlternateContent xmlns:mc="http://schemas.openxmlformats.org/markup-compatibility/2006" xmlns:p14="http://schemas.microsoft.com/office/powerpoint/2010/main">
    <mc:Choice Requires="p14">
      <p:transition spd="slow">
        <p:wipe dir="r"/>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
          <p:cNvSpPr txBox="1"/>
          <p:nvPr/>
        </p:nvSpPr>
        <p:spPr>
          <a:xfrm>
            <a:off x="1280867" y="3027220"/>
            <a:ext cx="21729611" cy="7184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p>
            <a:pPr algn="l" defTabSz="457200">
              <a:lnSpc>
                <a:spcPct val="150000"/>
              </a:lnSpc>
              <a:defRPr sz="5200" b="1" i="1">
                <a:solidFill>
                  <a:srgbClr val="2B669A"/>
                </a:solidFill>
                <a:latin typeface="Verdana"/>
                <a:ea typeface="Verdana"/>
                <a:cs typeface="Verdana"/>
                <a:sym typeface="Verdana"/>
              </a:defRPr>
            </a:pPr>
            <a:r>
              <a:rPr dirty="0"/>
              <a:t>…</a:t>
            </a:r>
          </a:p>
          <a:p>
            <a:pPr algn="l" defTabSz="457200">
              <a:lnSpc>
                <a:spcPct val="150000"/>
              </a:lnSpc>
              <a:defRPr sz="5200" b="1">
                <a:solidFill>
                  <a:srgbClr val="2B669A"/>
                </a:solidFill>
                <a:latin typeface="Verdana"/>
                <a:ea typeface="Verdana"/>
                <a:cs typeface="Verdana"/>
                <a:sym typeface="Verdana"/>
              </a:defRPr>
            </a:pPr>
            <a:r>
              <a:rPr dirty="0"/>
              <a:t>„Herr…, </a:t>
            </a:r>
            <a:r>
              <a:rPr dirty="0" err="1"/>
              <a:t>Ziel</a:t>
            </a:r>
            <a:r>
              <a:rPr dirty="0"/>
              <a:t> </a:t>
            </a:r>
            <a:r>
              <a:rPr dirty="0" err="1"/>
              <a:t>meines</a:t>
            </a:r>
            <a:r>
              <a:rPr dirty="0"/>
              <a:t> </a:t>
            </a:r>
            <a:r>
              <a:rPr dirty="0" err="1"/>
              <a:t>Anrufes</a:t>
            </a:r>
            <a:r>
              <a:rPr dirty="0"/>
              <a:t> </a:t>
            </a:r>
            <a:r>
              <a:rPr dirty="0" err="1"/>
              <a:t>ist</a:t>
            </a:r>
            <a:r>
              <a:rPr dirty="0"/>
              <a:t> </a:t>
            </a:r>
            <a:r>
              <a:rPr dirty="0" err="1"/>
              <a:t>es</a:t>
            </a:r>
            <a:r>
              <a:rPr dirty="0"/>
              <a:t>, </a:t>
            </a:r>
            <a:r>
              <a:rPr dirty="0" err="1"/>
              <a:t>Sie</a:t>
            </a:r>
            <a:r>
              <a:rPr dirty="0"/>
              <a:t> </a:t>
            </a:r>
            <a:r>
              <a:rPr dirty="0" err="1"/>
              <a:t>wieder</a:t>
            </a:r>
            <a:r>
              <a:rPr dirty="0"/>
              <a:t> </a:t>
            </a:r>
            <a:r>
              <a:rPr dirty="0" err="1"/>
              <a:t>als</a:t>
            </a:r>
            <a:r>
              <a:rPr dirty="0"/>
              <a:t> </a:t>
            </a:r>
            <a:r>
              <a:rPr dirty="0" err="1"/>
              <a:t>Kunden</a:t>
            </a:r>
            <a:r>
              <a:rPr dirty="0"/>
              <a:t>  </a:t>
            </a:r>
            <a:r>
              <a:rPr u="sng" dirty="0" err="1">
                <a:solidFill>
                  <a:schemeClr val="accent2"/>
                </a:solidFill>
              </a:rPr>
              <a:t>zurückgewinnen</a:t>
            </a:r>
            <a:r>
              <a:rPr dirty="0"/>
              <a:t>, </a:t>
            </a:r>
            <a:r>
              <a:rPr i="1" dirty="0">
                <a:solidFill>
                  <a:srgbClr val="FF0000"/>
                </a:solidFill>
              </a:rPr>
              <a:t>(</a:t>
            </a:r>
            <a:r>
              <a:rPr i="1" dirty="0" err="1">
                <a:solidFill>
                  <a:srgbClr val="FF0000"/>
                </a:solidFill>
              </a:rPr>
              <a:t>ohne</a:t>
            </a:r>
            <a:r>
              <a:rPr i="1" dirty="0">
                <a:solidFill>
                  <a:srgbClr val="FF0000"/>
                </a:solidFill>
              </a:rPr>
              <a:t> Pause)</a:t>
            </a:r>
            <a:r>
              <a:rPr i="1" dirty="0"/>
              <a:t> </a:t>
            </a:r>
            <a:r>
              <a:rPr dirty="0"/>
              <a:t>und </a:t>
            </a:r>
            <a:r>
              <a:rPr lang="de-DE" dirty="0"/>
              <a:t>dazu </a:t>
            </a:r>
            <a:r>
              <a:rPr dirty="0" err="1"/>
              <a:t>habe</a:t>
            </a:r>
            <a:r>
              <a:rPr dirty="0"/>
              <a:t> </a:t>
            </a:r>
            <a:r>
              <a:rPr dirty="0" err="1"/>
              <a:t>ich</a:t>
            </a:r>
            <a:r>
              <a:rPr dirty="0"/>
              <a:t> </a:t>
            </a:r>
            <a:r>
              <a:rPr lang="de-DE" dirty="0"/>
              <a:t>Ihnen </a:t>
            </a:r>
            <a:r>
              <a:rPr dirty="0" err="1"/>
              <a:t>heute</a:t>
            </a:r>
            <a:r>
              <a:rPr dirty="0"/>
              <a:t> </a:t>
            </a:r>
            <a:r>
              <a:rPr dirty="0" err="1"/>
              <a:t>ein</a:t>
            </a:r>
            <a:r>
              <a:rPr dirty="0"/>
              <a:t> </a:t>
            </a:r>
            <a:r>
              <a:rPr dirty="0" err="1"/>
              <a:t>Angebot</a:t>
            </a:r>
            <a:r>
              <a:rPr dirty="0"/>
              <a:t> </a:t>
            </a:r>
            <a:r>
              <a:rPr lang="de-DE" dirty="0"/>
              <a:t>vorbereitet</a:t>
            </a:r>
            <a:r>
              <a:rPr dirty="0"/>
              <a:t>, das </a:t>
            </a:r>
            <a:r>
              <a:rPr dirty="0" err="1"/>
              <a:t>wieder</a:t>
            </a:r>
            <a:r>
              <a:rPr dirty="0"/>
              <a:t> </a:t>
            </a:r>
            <a:r>
              <a:rPr dirty="0" err="1"/>
              <a:t>ein</a:t>
            </a:r>
            <a:r>
              <a:rPr dirty="0"/>
              <a:t> </a:t>
            </a:r>
            <a:r>
              <a:rPr dirty="0" err="1"/>
              <a:t>erster</a:t>
            </a:r>
            <a:r>
              <a:rPr dirty="0"/>
              <a:t> </a:t>
            </a:r>
            <a:r>
              <a:rPr dirty="0" err="1"/>
              <a:t>Schritt</a:t>
            </a:r>
            <a:r>
              <a:rPr dirty="0"/>
              <a:t> </a:t>
            </a:r>
            <a:r>
              <a:rPr dirty="0" err="1"/>
              <a:t>für</a:t>
            </a:r>
            <a:r>
              <a:rPr dirty="0"/>
              <a:t> </a:t>
            </a:r>
            <a:r>
              <a:rPr lang="de-DE" dirty="0"/>
              <a:t>unsere </a:t>
            </a:r>
            <a:r>
              <a:rPr dirty="0" err="1"/>
              <a:t>zukünftige</a:t>
            </a:r>
            <a:r>
              <a:rPr lang="de-DE" dirty="0"/>
              <a:t>n </a:t>
            </a:r>
            <a:r>
              <a:rPr dirty="0" err="1"/>
              <a:t>Geschäfte</a:t>
            </a:r>
            <a:r>
              <a:rPr dirty="0"/>
              <a:t> </a:t>
            </a:r>
            <a:r>
              <a:rPr dirty="0" err="1"/>
              <a:t>sein</a:t>
            </a:r>
            <a:r>
              <a:rPr dirty="0"/>
              <a:t> </a:t>
            </a:r>
            <a:r>
              <a:rPr lang="de-DE" dirty="0"/>
              <a:t>kann</a:t>
            </a:r>
            <a:r>
              <a:rPr dirty="0"/>
              <a:t>. </a:t>
            </a:r>
            <a:endParaRPr lang="de-DE" dirty="0"/>
          </a:p>
          <a:p>
            <a:pPr algn="l" defTabSz="457200">
              <a:lnSpc>
                <a:spcPct val="150000"/>
              </a:lnSpc>
              <a:defRPr sz="5200" b="1">
                <a:solidFill>
                  <a:srgbClr val="2B669A"/>
                </a:solidFill>
                <a:latin typeface="Verdana"/>
                <a:ea typeface="Verdana"/>
                <a:cs typeface="Verdana"/>
                <a:sym typeface="Verdana"/>
              </a:defRPr>
            </a:pPr>
            <a:r>
              <a:rPr lang="de-DE" dirty="0"/>
              <a:t>Was halten sie von….(KUNDENNUTZEN)?</a:t>
            </a:r>
            <a:endParaRPr dirty="0"/>
          </a:p>
        </p:txBody>
      </p:sp>
      <p:grpSp>
        <p:nvGrpSpPr>
          <p:cNvPr id="2" name="Gruppieren 1">
            <a:extLst>
              <a:ext uri="{FF2B5EF4-FFF2-40B4-BE49-F238E27FC236}">
                <a16:creationId xmlns:a16="http://schemas.microsoft.com/office/drawing/2014/main" id="{F5528645-40BE-91D7-5A75-408E754F6FAB}"/>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38A18FA2-04C0-4DB1-7BC3-E663B28BDF8C}"/>
                </a:ext>
              </a:extLst>
            </p:cNvPr>
            <p:cNvSpPr/>
            <p:nvPr/>
          </p:nvSpPr>
          <p:spPr>
            <a:xfrm>
              <a:off x="0" y="-134479"/>
              <a:ext cx="24384000" cy="1497182"/>
            </a:xfrm>
            <a:prstGeom prst="rect">
              <a:avLst/>
            </a:prstGeom>
            <a:blipFill>
              <a:blip r:embed="rId2"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8DCF7531-27F5-0E2A-7811-05FB97C6F37A}"/>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FC130F51-A227-CAE1-E461-53A5B4111FE7}"/>
                </a:ext>
              </a:extLst>
            </p:cNvPr>
            <p:cNvPicPr>
              <a:picLocks noChangeAspect="1"/>
            </p:cNvPicPr>
            <p:nvPr/>
          </p:nvPicPr>
          <p:blipFill>
            <a:blip r:embed="rId3"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9D8CEC7B-D480-0F71-B10E-2DD6401AA9DB}"/>
              </a:ext>
            </a:extLst>
          </p:cNvPr>
          <p:cNvSpPr txBox="1"/>
          <p:nvPr/>
        </p:nvSpPr>
        <p:spPr>
          <a:xfrm>
            <a:off x="1149695" y="-161946"/>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TELEFON</a:t>
            </a:r>
            <a:r>
              <a:rPr lang="de-DE" dirty="0"/>
              <a:t>-Leitfaden</a:t>
            </a:r>
            <a:endParaRPr dirty="0"/>
          </a:p>
        </p:txBody>
      </p:sp>
      <p:pic>
        <p:nvPicPr>
          <p:cNvPr id="7" name="phone-2476595_640.png" descr="phone-2476595_640.png">
            <a:extLst>
              <a:ext uri="{FF2B5EF4-FFF2-40B4-BE49-F238E27FC236}">
                <a16:creationId xmlns:a16="http://schemas.microsoft.com/office/drawing/2014/main" id="{CC293C27-4E96-4ABD-261D-53F12B80BCB9}"/>
              </a:ext>
            </a:extLst>
          </p:cNvPr>
          <p:cNvPicPr>
            <a:picLocks noChangeAspect="1"/>
          </p:cNvPicPr>
          <p:nvPr/>
        </p:nvPicPr>
        <p:blipFill>
          <a:blip r:embed="rId4" cstate="print"/>
          <a:stretch>
            <a:fillRect/>
          </a:stretch>
        </p:blipFill>
        <p:spPr>
          <a:xfrm rot="523683">
            <a:off x="20892398" y="2302524"/>
            <a:ext cx="3067286" cy="1571985"/>
          </a:xfrm>
          <a:prstGeom prst="rect">
            <a:avLst/>
          </a:prstGeom>
          <a:ln w="12700">
            <a:miter lim="400000"/>
          </a:ln>
        </p:spPr>
      </p:pic>
      <p:sp>
        <p:nvSpPr>
          <p:cNvPr id="8" name="BEISPIELE">
            <a:extLst>
              <a:ext uri="{FF2B5EF4-FFF2-40B4-BE49-F238E27FC236}">
                <a16:creationId xmlns:a16="http://schemas.microsoft.com/office/drawing/2014/main" id="{79F26EE2-5569-DCAC-0378-1F9A396A778D}"/>
              </a:ext>
            </a:extLst>
          </p:cNvPr>
          <p:cNvSpPr/>
          <p:nvPr/>
        </p:nvSpPr>
        <p:spPr>
          <a:xfrm rot="20363172">
            <a:off x="-530475" y="777257"/>
            <a:ext cx="6157020" cy="1270001"/>
          </a:xfrm>
          <a:prstGeom prst="roundRect">
            <a:avLst>
              <a:gd name="adj" fmla="val 15000"/>
            </a:avLst>
          </a:prstGeom>
          <a:blipFill>
            <a:blip r:embed="rId5" cstate="print"/>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t>BEISPIELE</a:t>
            </a:r>
          </a:p>
        </p:txBody>
      </p:sp>
    </p:spTree>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 name="pasted-image.tiff" descr="pasted-image.tiff"/>
          <p:cNvPicPr>
            <a:picLocks noChangeAspect="1"/>
          </p:cNvPicPr>
          <p:nvPr/>
        </p:nvPicPr>
        <p:blipFill>
          <a:blip r:embed="rId2"/>
          <a:srcRect l="13603" t="21791" r="19919" b="5436"/>
          <a:stretch>
            <a:fillRect/>
          </a:stretch>
        </p:blipFill>
        <p:spPr>
          <a:xfrm>
            <a:off x="0" y="-3136"/>
            <a:ext cx="24384044" cy="18875179"/>
          </a:xfrm>
          <a:prstGeom prst="rect">
            <a:avLst/>
          </a:prstGeom>
          <a:ln w="12700">
            <a:miter lim="400000"/>
          </a:ln>
        </p:spPr>
      </p:pic>
      <p:sp>
        <p:nvSpPr>
          <p:cNvPr id="852" name="Gruppenarbeit"/>
          <p:cNvSpPr txBox="1"/>
          <p:nvPr/>
        </p:nvSpPr>
        <p:spPr>
          <a:xfrm>
            <a:off x="460492" y="731419"/>
            <a:ext cx="23463015" cy="255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spAutoFit/>
          </a:bodyPr>
          <a:lstStyle/>
          <a:p>
            <a:pPr lvl="1" indent="457200" defTabSz="2286000">
              <a:spcBef>
                <a:spcPts val="2400"/>
              </a:spcBef>
              <a:defRPr sz="15000">
                <a:solidFill>
                  <a:srgbClr val="2B669A"/>
                </a:solidFill>
                <a:latin typeface="Impact"/>
                <a:ea typeface="Impact"/>
                <a:cs typeface="Impact"/>
                <a:sym typeface="Impact"/>
              </a:defRPr>
            </a:pPr>
            <a:r>
              <a:rPr dirty="0" err="1"/>
              <a:t>Gruppenarbeit</a:t>
            </a:r>
            <a:endParaRPr dirty="0"/>
          </a:p>
        </p:txBody>
      </p:sp>
      <p:sp>
        <p:nvSpPr>
          <p:cNvPr id="853" name="Text"/>
          <p:cNvSpPr txBox="1"/>
          <p:nvPr/>
        </p:nvSpPr>
        <p:spPr>
          <a:xfrm>
            <a:off x="9442450" y="6739492"/>
            <a:ext cx="197687" cy="371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457200">
              <a:defRPr sz="1466">
                <a:latin typeface="Calibri"/>
                <a:ea typeface="Calibri"/>
                <a:cs typeface="Calibri"/>
                <a:sym typeface="Calibri"/>
              </a:defRPr>
            </a:lvl1pPr>
          </a:lstStyle>
          <a:p>
            <a:r>
              <a:t> </a:t>
            </a:r>
          </a:p>
        </p:txBody>
      </p:sp>
      <p:sp>
        <p:nvSpPr>
          <p:cNvPr id="854" name="zunächst einmal ein Blick auf uns als Vertriebs-Mitarbeiter und auf unsere Kunden"/>
          <p:cNvSpPr txBox="1"/>
          <p:nvPr/>
        </p:nvSpPr>
        <p:spPr>
          <a:xfrm>
            <a:off x="2067723" y="6281936"/>
            <a:ext cx="20248551" cy="5684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1" indent="457200" defTabSz="2286000">
              <a:spcBef>
                <a:spcPts val="2400"/>
              </a:spcBef>
              <a:defRPr sz="12000">
                <a:solidFill>
                  <a:srgbClr val="FF9300"/>
                </a:solidFill>
                <a:latin typeface="Impact"/>
                <a:ea typeface="Impact"/>
                <a:cs typeface="Impact"/>
                <a:sym typeface="Impact"/>
              </a:defRPr>
            </a:pPr>
            <a:r>
              <a:rPr lang="de-DE" dirty="0"/>
              <a:t>Wir wollen unsere Kunden von UNS begeistern und Ihnen einen Nutzen bieten.</a:t>
            </a:r>
            <a:endParaRPr dirty="0"/>
          </a:p>
        </p:txBody>
      </p:sp>
      <p:sp>
        <p:nvSpPr>
          <p:cNvPr id="2" name="… in den…">
            <a:extLst>
              <a:ext uri="{FF2B5EF4-FFF2-40B4-BE49-F238E27FC236}">
                <a16:creationId xmlns:a16="http://schemas.microsoft.com/office/drawing/2014/main" id="{52761647-5EAD-48C2-F2C7-D6705331C75D}"/>
              </a:ext>
            </a:extLst>
          </p:cNvPr>
          <p:cNvSpPr txBox="1"/>
          <p:nvPr/>
        </p:nvSpPr>
        <p:spPr>
          <a:xfrm>
            <a:off x="2722946" y="3207876"/>
            <a:ext cx="18938104" cy="1067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lvl="1" indent="457200" defTabSz="2286000">
              <a:spcBef>
                <a:spcPts val="2400"/>
              </a:spcBef>
              <a:defRPr sz="12000">
                <a:solidFill>
                  <a:srgbClr val="2B669A"/>
                </a:solidFill>
                <a:latin typeface="Impact"/>
                <a:ea typeface="Impact"/>
                <a:cs typeface="Impact"/>
                <a:sym typeface="Impact"/>
              </a:defRPr>
            </a:pPr>
            <a:r>
              <a:rPr sz="6000" dirty="0"/>
              <a:t>… in den</a:t>
            </a:r>
            <a:r>
              <a:rPr lang="de-DE" sz="6000" dirty="0"/>
              <a:t> </a:t>
            </a:r>
            <a:r>
              <a:rPr sz="6000" dirty="0"/>
              <a:t>Breakout Rooms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F90A6295-91CE-E18A-24DF-529844ED3D82}"/>
              </a:ext>
            </a:extLst>
          </p:cNvPr>
          <p:cNvGrpSpPr/>
          <p:nvPr/>
        </p:nvGrpSpPr>
        <p:grpSpPr>
          <a:xfrm>
            <a:off x="0" y="-360698"/>
            <a:ext cx="24384000" cy="2114039"/>
            <a:chOff x="0" y="-360698"/>
            <a:chExt cx="24384000" cy="2114039"/>
          </a:xfrm>
        </p:grpSpPr>
        <p:sp>
          <p:nvSpPr>
            <p:cNvPr id="671" name="Rechteck"/>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grpSp>
          <p:nvGrpSpPr>
            <p:cNvPr id="10" name="Gruppieren 9">
              <a:extLst>
                <a:ext uri="{FF2B5EF4-FFF2-40B4-BE49-F238E27FC236}">
                  <a16:creationId xmlns:a16="http://schemas.microsoft.com/office/drawing/2014/main" id="{AA6D5FD0-DB94-65F2-02F5-6283A7896011}"/>
                </a:ext>
              </a:extLst>
            </p:cNvPr>
            <p:cNvGrpSpPr/>
            <p:nvPr/>
          </p:nvGrpSpPr>
          <p:grpSpPr>
            <a:xfrm>
              <a:off x="20214824" y="-360698"/>
              <a:ext cx="3777766" cy="2114039"/>
              <a:chOff x="16080432" y="2079665"/>
              <a:chExt cx="3777766" cy="2114039"/>
            </a:xfrm>
          </p:grpSpPr>
          <p:sp>
            <p:nvSpPr>
              <p:cNvPr id="8" name="Rechteck 7">
                <a:extLst>
                  <a:ext uri="{FF2B5EF4-FFF2-40B4-BE49-F238E27FC236}">
                    <a16:creationId xmlns:a16="http://schemas.microsoft.com/office/drawing/2014/main" id="{CDEDE6C9-21E8-C869-84BE-5129515E31AB}"/>
                  </a:ext>
                </a:extLst>
              </p:cNvPr>
              <p:cNvSpPr/>
              <p:nvPr/>
            </p:nvSpPr>
            <p:spPr>
              <a:xfrm>
                <a:off x="16080432" y="2079665"/>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9" name="Grafik 8">
                <a:extLst>
                  <a:ext uri="{FF2B5EF4-FFF2-40B4-BE49-F238E27FC236}">
                    <a16:creationId xmlns:a16="http://schemas.microsoft.com/office/drawing/2014/main" id="{6DEE5239-43A3-2395-6226-1AA4C07ED174}"/>
                  </a:ext>
                </a:extLst>
              </p:cNvPr>
              <p:cNvPicPr>
                <a:picLocks noChangeAspect="1"/>
              </p:cNvPicPr>
              <p:nvPr/>
            </p:nvPicPr>
            <p:blipFill>
              <a:blip r:embed="rId4"/>
              <a:stretch>
                <a:fillRect/>
              </a:stretch>
            </p:blipFill>
            <p:spPr>
              <a:xfrm>
                <a:off x="16656496" y="2715249"/>
                <a:ext cx="2645433" cy="1100784"/>
              </a:xfrm>
              <a:prstGeom prst="rect">
                <a:avLst/>
              </a:prstGeom>
            </p:spPr>
          </p:pic>
        </p:grpSp>
      </p:grpSp>
      <p:sp>
        <p:nvSpPr>
          <p:cNvPr id="3" name="seit 24 Jahren Unternehmer…">
            <a:extLst>
              <a:ext uri="{FF2B5EF4-FFF2-40B4-BE49-F238E27FC236}">
                <a16:creationId xmlns:a16="http://schemas.microsoft.com/office/drawing/2014/main" id="{587E1D71-6B06-BD1B-0C0A-556F1709AA6B}"/>
              </a:ext>
            </a:extLst>
          </p:cNvPr>
          <p:cNvSpPr txBox="1"/>
          <p:nvPr/>
        </p:nvSpPr>
        <p:spPr>
          <a:xfrm>
            <a:off x="4003648" y="3689648"/>
            <a:ext cx="16201800" cy="7530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spAutoFit/>
          </a:bodyPr>
          <a:lstStyle/>
          <a:p>
            <a:pPr lvl="8" indent="0" defTabSz="457200">
              <a:buSzPct val="45000"/>
              <a:defRPr sz="5800">
                <a:solidFill>
                  <a:srgbClr val="2B669A"/>
                </a:solidFill>
                <a:latin typeface="Comfortaa Bold"/>
                <a:ea typeface="Comfortaa Bold"/>
                <a:cs typeface="Comfortaa Bold"/>
                <a:sym typeface="Comfortaa Bold"/>
              </a:defRPr>
            </a:pPr>
            <a:r>
              <a:rPr lang="de-DE" sz="8000" b="1" i="1" dirty="0">
                <a:latin typeface="Verdana" panose="020B0604030504040204" pitchFamily="34" charset="0"/>
                <a:ea typeface="Verdana" panose="020B0604030504040204" pitchFamily="34" charset="0"/>
                <a:cs typeface="Verdana" panose="020B0604030504040204" pitchFamily="34" charset="0"/>
              </a:rPr>
              <a:t>„Liebe Trainer,</a:t>
            </a:r>
          </a:p>
          <a:p>
            <a:pPr lvl="8" indent="0" defTabSz="457200">
              <a:buSzPct val="45000"/>
              <a:defRPr sz="5800">
                <a:solidFill>
                  <a:srgbClr val="2B669A"/>
                </a:solidFill>
                <a:latin typeface="Comfortaa Bold"/>
                <a:ea typeface="Comfortaa Bold"/>
                <a:cs typeface="Comfortaa Bold"/>
                <a:sym typeface="Comfortaa Bold"/>
              </a:defRPr>
            </a:pPr>
            <a:r>
              <a:rPr lang="de-DE" sz="8000" b="1" i="1" dirty="0">
                <a:latin typeface="Verdana" panose="020B0604030504040204" pitchFamily="34" charset="0"/>
                <a:ea typeface="Verdana" panose="020B0604030504040204" pitchFamily="34" charset="0"/>
                <a:cs typeface="Verdana" panose="020B0604030504040204" pitchFamily="34" charset="0"/>
              </a:rPr>
              <a:t>sofern es für Euch eine neue Gruppe ist, </a:t>
            </a:r>
          </a:p>
          <a:p>
            <a:pPr lvl="8" indent="0" defTabSz="457200">
              <a:buSzPct val="45000"/>
              <a:defRPr sz="5800">
                <a:solidFill>
                  <a:srgbClr val="2B669A"/>
                </a:solidFill>
                <a:latin typeface="Comfortaa Bold"/>
                <a:ea typeface="Comfortaa Bold"/>
                <a:cs typeface="Comfortaa Bold"/>
                <a:sym typeface="Comfortaa Bold"/>
              </a:defRPr>
            </a:pPr>
            <a:r>
              <a:rPr lang="de-DE" sz="8000" b="1" i="1" dirty="0">
                <a:latin typeface="Verdana" panose="020B0604030504040204" pitchFamily="34" charset="0"/>
                <a:ea typeface="Verdana" panose="020B0604030504040204" pitchFamily="34" charset="0"/>
                <a:cs typeface="Verdana" panose="020B0604030504040204" pitchFamily="34" charset="0"/>
              </a:rPr>
              <a:t>fügt ihr hier bitte ein paar Sätze zu Euch ein.</a:t>
            </a:r>
          </a:p>
          <a:p>
            <a:pPr lvl="8" indent="0" defTabSz="457200">
              <a:buSzPct val="45000"/>
              <a:defRPr sz="5800">
                <a:solidFill>
                  <a:srgbClr val="2B669A"/>
                </a:solidFill>
                <a:latin typeface="Comfortaa Bold"/>
                <a:ea typeface="Comfortaa Bold"/>
                <a:cs typeface="Comfortaa Bold"/>
                <a:sym typeface="Comfortaa Bold"/>
              </a:defRPr>
            </a:pPr>
            <a:r>
              <a:rPr lang="de-DE" sz="8000" b="1" i="1" dirty="0">
                <a:latin typeface="Verdana" panose="020B0604030504040204" pitchFamily="34" charset="0"/>
                <a:ea typeface="Verdana" panose="020B0604030504040204" pitchFamily="34" charset="0"/>
                <a:cs typeface="Verdana" panose="020B0604030504040204" pitchFamily="34" charset="0"/>
              </a:rPr>
              <a:t>LG Ralph“</a:t>
            </a:r>
            <a:endParaRPr sz="8000" b="1" i="1" dirty="0">
              <a:latin typeface="Verdana" panose="020B0604030504040204" pitchFamily="34" charset="0"/>
              <a:ea typeface="Verdana" panose="020B0604030504040204" pitchFamily="34" charset="0"/>
              <a:cs typeface="Verdana" panose="020B0604030504040204" pitchFamily="34" charset="0"/>
            </a:endParaRPr>
          </a:p>
        </p:txBody>
      </p:sp>
      <p:sp>
        <p:nvSpPr>
          <p:cNvPr id="5" name="WER BIN ICH?">
            <a:extLst>
              <a:ext uri="{FF2B5EF4-FFF2-40B4-BE49-F238E27FC236}">
                <a16:creationId xmlns:a16="http://schemas.microsoft.com/office/drawing/2014/main" id="{A3E180BC-1BAA-EFAB-6209-12182CDD93DC}"/>
              </a:ext>
            </a:extLst>
          </p:cNvPr>
          <p:cNvSpPr txBox="1"/>
          <p:nvPr/>
        </p:nvSpPr>
        <p:spPr>
          <a:xfrm>
            <a:off x="2937570" y="-110922"/>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WER </a:t>
            </a:r>
            <a:r>
              <a:rPr lang="de-DE" dirty="0"/>
              <a:t>bin ich </a:t>
            </a:r>
            <a:r>
              <a:rPr dirty="0"/>
              <a:t>?</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 name="pasted-image.tiff" descr="pasted-image.tiff"/>
          <p:cNvPicPr>
            <a:picLocks noChangeAspect="1"/>
          </p:cNvPicPr>
          <p:nvPr/>
        </p:nvPicPr>
        <p:blipFill>
          <a:blip r:embed="rId2"/>
          <a:srcRect l="13603" t="21791" r="19919" b="5436"/>
          <a:stretch>
            <a:fillRect/>
          </a:stretch>
        </p:blipFill>
        <p:spPr>
          <a:xfrm>
            <a:off x="-195" y="0"/>
            <a:ext cx="24384044" cy="18875179"/>
          </a:xfrm>
          <a:prstGeom prst="rect">
            <a:avLst/>
          </a:prstGeom>
          <a:ln w="12700">
            <a:miter lim="400000"/>
          </a:ln>
        </p:spPr>
      </p:pic>
      <p:sp>
        <p:nvSpPr>
          <p:cNvPr id="857" name="Gruppenarbeit"/>
          <p:cNvSpPr txBox="1"/>
          <p:nvPr/>
        </p:nvSpPr>
        <p:spPr>
          <a:xfrm>
            <a:off x="460492" y="113202"/>
            <a:ext cx="23463015" cy="255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spAutoFit/>
          </a:bodyPr>
          <a:lstStyle/>
          <a:p>
            <a:pPr lvl="1" indent="457200" defTabSz="2286000">
              <a:spcBef>
                <a:spcPts val="2400"/>
              </a:spcBef>
              <a:defRPr sz="15000">
                <a:solidFill>
                  <a:srgbClr val="2B669A"/>
                </a:solidFill>
                <a:latin typeface="Impact"/>
                <a:ea typeface="Impact"/>
                <a:cs typeface="Impact"/>
                <a:sym typeface="Impact"/>
              </a:defRPr>
            </a:pPr>
            <a:r>
              <a:t>Gruppenarbeit</a:t>
            </a:r>
          </a:p>
        </p:txBody>
      </p:sp>
      <p:sp>
        <p:nvSpPr>
          <p:cNvPr id="858" name="Text"/>
          <p:cNvSpPr txBox="1"/>
          <p:nvPr/>
        </p:nvSpPr>
        <p:spPr>
          <a:xfrm>
            <a:off x="9442450" y="6739492"/>
            <a:ext cx="197687" cy="371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457200">
              <a:defRPr sz="1466">
                <a:latin typeface="Calibri"/>
                <a:ea typeface="Calibri"/>
                <a:cs typeface="Calibri"/>
                <a:sym typeface="Calibri"/>
              </a:defRPr>
            </a:lvl1pPr>
          </a:lstStyle>
          <a:p>
            <a:r>
              <a:t> </a:t>
            </a:r>
          </a:p>
        </p:txBody>
      </p:sp>
      <p:sp>
        <p:nvSpPr>
          <p:cNvPr id="859" name="WAS MACHT EINEN OPTIMALEN KUNDEN AUS?"/>
          <p:cNvSpPr txBox="1"/>
          <p:nvPr/>
        </p:nvSpPr>
        <p:spPr>
          <a:xfrm>
            <a:off x="12661031" y="4803769"/>
            <a:ext cx="10092506" cy="5222583"/>
          </a:xfrm>
          <a:prstGeom prst="rect">
            <a:avLst/>
          </a:prstGeom>
          <a:ln w="127000">
            <a:solidFill>
              <a:srgbClr val="FE990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defTabSz="2286000">
              <a:spcBef>
                <a:spcPts val="2400"/>
              </a:spcBef>
              <a:defRPr sz="7000">
                <a:solidFill>
                  <a:srgbClr val="4E4E4F"/>
                </a:solidFill>
                <a:latin typeface="Futura Bold"/>
                <a:ea typeface="Futura Bold"/>
                <a:cs typeface="Futura Bold"/>
                <a:sym typeface="Futura Bold"/>
              </a:defRPr>
            </a:lvl1pPr>
          </a:lstStyle>
          <a:p>
            <a:pPr>
              <a:defRPr sz="10700">
                <a:solidFill>
                  <a:srgbClr val="FFFFFF"/>
                </a:solidFill>
                <a:latin typeface="Impact"/>
                <a:ea typeface="Impact"/>
                <a:cs typeface="Impact"/>
                <a:sym typeface="Impact"/>
              </a:defRPr>
            </a:pPr>
            <a:r>
              <a:rPr lang="de-DE" sz="6600" dirty="0">
                <a:solidFill>
                  <a:schemeClr val="tx1"/>
                </a:solidFill>
                <a:latin typeface="Verdana" panose="020B0604030504040204" pitchFamily="34" charset="0"/>
                <a:ea typeface="Verdana" panose="020B0604030504040204" pitchFamily="34" charset="0"/>
                <a:cs typeface="Verdana" panose="020B0604030504040204" pitchFamily="34" charset="0"/>
              </a:rPr>
              <a:t>Mit welchen Gründen/ mit welchem Nutzen können wir bei unseren Kunden Begeisterung schaffen?</a:t>
            </a:r>
          </a:p>
        </p:txBody>
      </p:sp>
      <p:sp>
        <p:nvSpPr>
          <p:cNvPr id="860" name="WAS MACHT EINEN OPTIMALEN SALES-MITARBEITER AUS?"/>
          <p:cNvSpPr txBox="1"/>
          <p:nvPr/>
        </p:nvSpPr>
        <p:spPr>
          <a:xfrm>
            <a:off x="2087964" y="4819159"/>
            <a:ext cx="8880125" cy="5191805"/>
          </a:xfrm>
          <a:prstGeom prst="rect">
            <a:avLst/>
          </a:prstGeom>
          <a:ln w="127000">
            <a:solidFill>
              <a:srgbClr val="FE990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t">
            <a:spAutoFit/>
          </a:bodyPr>
          <a:lstStyle>
            <a:lvl1pPr defTabSz="2286000">
              <a:spcBef>
                <a:spcPts val="2400"/>
              </a:spcBef>
              <a:defRPr sz="7000">
                <a:solidFill>
                  <a:srgbClr val="4E4E4F"/>
                </a:solidFill>
                <a:latin typeface="Futura Bold"/>
                <a:ea typeface="Futura Bold"/>
                <a:cs typeface="Futura Bold"/>
                <a:sym typeface="Futura Bold"/>
              </a:defRPr>
            </a:lvl1pPr>
          </a:lstStyle>
          <a:p>
            <a:r>
              <a:rPr lang="de-DE" sz="6600" dirty="0">
                <a:latin typeface="Verdana" panose="020B0604030504040204" pitchFamily="34" charset="0"/>
                <a:ea typeface="Verdana" panose="020B0604030504040204" pitchFamily="34" charset="0"/>
                <a:cs typeface="Verdana" panose="020B0604030504040204" pitchFamily="34" charset="0"/>
              </a:rPr>
              <a:t>Was können wir in unserem Business besonders gut?</a:t>
            </a:r>
          </a:p>
          <a:p>
            <a:endParaRPr lang="de-DE" sz="2400" dirty="0">
              <a:latin typeface="Verdana" panose="020B0604030504040204" pitchFamily="34" charset="0"/>
              <a:ea typeface="Verdana" panose="020B0604030504040204" pitchFamily="34" charset="0"/>
              <a:cs typeface="Verdana" panose="020B0604030504040204" pitchFamily="34" charset="0"/>
            </a:endParaRPr>
          </a:p>
          <a:p>
            <a:r>
              <a:rPr lang="de-DE" sz="6600" dirty="0">
                <a:latin typeface="Verdana" panose="020B0604030504040204" pitchFamily="34" charset="0"/>
                <a:ea typeface="Verdana" panose="020B0604030504040204" pitchFamily="34" charset="0"/>
                <a:cs typeface="Verdana" panose="020B0604030504040204" pitchFamily="34" charset="0"/>
              </a:rPr>
              <a:t>(Service / Produkte)</a:t>
            </a:r>
          </a:p>
        </p:txBody>
      </p:sp>
      <p:sp>
        <p:nvSpPr>
          <p:cNvPr id="861" name="danach Präsentation durch einen Gruppenteilnehmer"/>
          <p:cNvSpPr txBox="1"/>
          <p:nvPr/>
        </p:nvSpPr>
        <p:spPr>
          <a:xfrm>
            <a:off x="8447584" y="10458400"/>
            <a:ext cx="14643430" cy="3222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2286000">
              <a:defRPr sz="10000">
                <a:solidFill>
                  <a:srgbClr val="FF9300"/>
                </a:solidFill>
                <a:latin typeface="Impact"/>
                <a:ea typeface="Impact"/>
                <a:cs typeface="Impact"/>
                <a:sym typeface="Impact"/>
              </a:defRPr>
            </a:lvl1pPr>
          </a:lstStyle>
          <a:p>
            <a:pPr>
              <a:defRPr>
                <a:solidFill>
                  <a:srgbClr val="2B669A"/>
                </a:solidFill>
              </a:defRPr>
            </a:pPr>
            <a:r>
              <a:rPr dirty="0" err="1">
                <a:solidFill>
                  <a:srgbClr val="FF9300"/>
                </a:solidFill>
              </a:rPr>
              <a:t>danach</a:t>
            </a:r>
            <a:r>
              <a:rPr dirty="0">
                <a:solidFill>
                  <a:srgbClr val="FF9300"/>
                </a:solidFill>
              </a:rPr>
              <a:t> </a:t>
            </a:r>
            <a:r>
              <a:rPr dirty="0" err="1">
                <a:solidFill>
                  <a:srgbClr val="FF9300"/>
                </a:solidFill>
              </a:rPr>
              <a:t>Präsentation</a:t>
            </a:r>
            <a:r>
              <a:rPr dirty="0">
                <a:solidFill>
                  <a:srgbClr val="FF9300"/>
                </a:solidFill>
              </a:rPr>
              <a:t> </a:t>
            </a:r>
            <a:r>
              <a:rPr dirty="0" err="1">
                <a:solidFill>
                  <a:srgbClr val="FF9300"/>
                </a:solidFill>
              </a:rPr>
              <a:t>durch</a:t>
            </a:r>
            <a:r>
              <a:rPr dirty="0">
                <a:solidFill>
                  <a:srgbClr val="FF9300"/>
                </a:solidFill>
              </a:rPr>
              <a:t> </a:t>
            </a:r>
            <a:endParaRPr lang="de-DE" dirty="0">
              <a:solidFill>
                <a:srgbClr val="FF9300"/>
              </a:solidFill>
            </a:endParaRPr>
          </a:p>
          <a:p>
            <a:pPr>
              <a:defRPr>
                <a:solidFill>
                  <a:srgbClr val="2B669A"/>
                </a:solidFill>
              </a:defRPr>
            </a:pPr>
            <a:r>
              <a:rPr dirty="0" err="1">
                <a:solidFill>
                  <a:srgbClr val="FF9300"/>
                </a:solidFill>
              </a:rPr>
              <a:t>einen</a:t>
            </a:r>
            <a:r>
              <a:rPr dirty="0">
                <a:solidFill>
                  <a:srgbClr val="FF9300"/>
                </a:solidFill>
              </a:rPr>
              <a:t> </a:t>
            </a:r>
            <a:r>
              <a:rPr dirty="0" err="1">
                <a:solidFill>
                  <a:srgbClr val="FF9300"/>
                </a:solidFill>
              </a:rPr>
              <a:t>Gruppenteilnehmer</a:t>
            </a:r>
            <a:endParaRPr dirty="0">
              <a:solidFill>
                <a:srgbClr val="FF9300"/>
              </a:solidFill>
            </a:endParaRPr>
          </a:p>
        </p:txBody>
      </p:sp>
      <p:sp>
        <p:nvSpPr>
          <p:cNvPr id="2" name="Breakout Room 01">
            <a:extLst>
              <a:ext uri="{FF2B5EF4-FFF2-40B4-BE49-F238E27FC236}">
                <a16:creationId xmlns:a16="http://schemas.microsoft.com/office/drawing/2014/main" id="{C0A5B88B-7087-26E0-102D-DB8EA9D9A774}"/>
              </a:ext>
            </a:extLst>
          </p:cNvPr>
          <p:cNvSpPr txBox="1"/>
          <p:nvPr/>
        </p:nvSpPr>
        <p:spPr>
          <a:xfrm>
            <a:off x="1380259" y="3178904"/>
            <a:ext cx="9938719" cy="1692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lvl="1" indent="457200" defTabSz="2286000">
              <a:spcBef>
                <a:spcPts val="2400"/>
              </a:spcBef>
              <a:defRPr sz="10000">
                <a:solidFill>
                  <a:srgbClr val="2B669A"/>
                </a:solidFill>
                <a:latin typeface="Impact"/>
                <a:ea typeface="Impact"/>
                <a:cs typeface="Impact"/>
                <a:sym typeface="Impact"/>
              </a:defRPr>
            </a:pPr>
            <a:r>
              <a:rPr dirty="0"/>
              <a:t>Breakout Room 01</a:t>
            </a:r>
          </a:p>
        </p:txBody>
      </p:sp>
      <p:sp>
        <p:nvSpPr>
          <p:cNvPr id="3" name="Breakout Room 02">
            <a:extLst>
              <a:ext uri="{FF2B5EF4-FFF2-40B4-BE49-F238E27FC236}">
                <a16:creationId xmlns:a16="http://schemas.microsoft.com/office/drawing/2014/main" id="{36C15267-008A-9E87-629A-1AC31C847B0E}"/>
              </a:ext>
            </a:extLst>
          </p:cNvPr>
          <p:cNvSpPr txBox="1"/>
          <p:nvPr/>
        </p:nvSpPr>
        <p:spPr>
          <a:xfrm>
            <a:off x="12310142" y="3221508"/>
            <a:ext cx="10092507" cy="1692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lvl="1" indent="457200" defTabSz="2286000">
              <a:spcBef>
                <a:spcPts val="2400"/>
              </a:spcBef>
              <a:defRPr sz="10000">
                <a:solidFill>
                  <a:srgbClr val="2B669A"/>
                </a:solidFill>
                <a:latin typeface="Impact"/>
                <a:ea typeface="Impact"/>
                <a:cs typeface="Impact"/>
                <a:sym typeface="Impact"/>
              </a:defRPr>
            </a:pPr>
            <a:r>
              <a:rPr dirty="0"/>
              <a:t>Breakout Room 02</a:t>
            </a:r>
          </a:p>
        </p:txBody>
      </p:sp>
      <p:sp>
        <p:nvSpPr>
          <p:cNvPr id="4" name="Ergebnisse digital">
            <a:extLst>
              <a:ext uri="{FF2B5EF4-FFF2-40B4-BE49-F238E27FC236}">
                <a16:creationId xmlns:a16="http://schemas.microsoft.com/office/drawing/2014/main" id="{985D36CC-BE4D-12F2-FA72-5E3DE0D1C693}"/>
              </a:ext>
            </a:extLst>
          </p:cNvPr>
          <p:cNvSpPr txBox="1"/>
          <p:nvPr/>
        </p:nvSpPr>
        <p:spPr>
          <a:xfrm rot="20946165">
            <a:off x="-419107" y="10823132"/>
            <a:ext cx="8617815" cy="2283316"/>
          </a:xfrm>
          <a:prstGeom prst="rect">
            <a:avLst/>
          </a:pr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defRPr sz="7900" i="1">
                <a:solidFill>
                  <a:srgbClr val="FFFFFF"/>
                </a:solidFill>
                <a:latin typeface="Helvetica"/>
                <a:ea typeface="Helvetica"/>
                <a:cs typeface="Helvetica"/>
                <a:sym typeface="Helvetica"/>
              </a:defRPr>
            </a:lvl1pPr>
          </a:lstStyle>
          <a:p>
            <a:r>
              <a:rPr dirty="0" err="1"/>
              <a:t>Ergebnisse</a:t>
            </a:r>
            <a:r>
              <a:rPr dirty="0"/>
              <a:t> digital</a:t>
            </a:r>
            <a:endParaRPr lang="de-DE" dirty="0"/>
          </a:p>
          <a:p>
            <a:r>
              <a:rPr lang="de-DE" sz="6000" dirty="0"/>
              <a:t>an Trainer</a:t>
            </a:r>
            <a:endParaRPr sz="6000" dirty="0"/>
          </a:p>
        </p:txBody>
      </p:sp>
      <p:sp>
        <p:nvSpPr>
          <p:cNvPr id="5" name="10 Minuten">
            <a:extLst>
              <a:ext uri="{FF2B5EF4-FFF2-40B4-BE49-F238E27FC236}">
                <a16:creationId xmlns:a16="http://schemas.microsoft.com/office/drawing/2014/main" id="{DF7D08E4-5266-D489-5FCC-BFF17EB39A9F}"/>
              </a:ext>
            </a:extLst>
          </p:cNvPr>
          <p:cNvSpPr txBox="1"/>
          <p:nvPr/>
        </p:nvSpPr>
        <p:spPr>
          <a:xfrm>
            <a:off x="19465597" y="612267"/>
            <a:ext cx="4781055"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defTabSz="2286000">
              <a:lnSpc>
                <a:spcPct val="70000"/>
              </a:lnSpc>
              <a:defRPr sz="8000">
                <a:solidFill>
                  <a:srgbClr val="FF9300"/>
                </a:solidFill>
                <a:latin typeface="Impact"/>
                <a:ea typeface="Impact"/>
                <a:cs typeface="Impact"/>
                <a:sym typeface="Impact"/>
              </a:defRPr>
            </a:lvl1pPr>
          </a:lstStyle>
          <a:p>
            <a:r>
              <a:rPr dirty="0"/>
              <a:t>10 Minuten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Mögliche KUNDENREAKTIONEN:"/>
          <p:cNvSpPr txBox="1"/>
          <p:nvPr/>
        </p:nvSpPr>
        <p:spPr>
          <a:xfrm>
            <a:off x="2758952" y="2086063"/>
            <a:ext cx="17142385" cy="260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spAutoFit/>
          </a:bodyPr>
          <a:lstStyle>
            <a:lvl1pPr algn="l" defTabSz="457200">
              <a:defRPr sz="6000" b="1">
                <a:solidFill>
                  <a:srgbClr val="2B669A"/>
                </a:solidFill>
                <a:latin typeface="Verdana"/>
                <a:ea typeface="Verdana"/>
                <a:cs typeface="Verdana"/>
                <a:sym typeface="Verdana"/>
              </a:defRPr>
            </a:lvl1pPr>
          </a:lstStyle>
          <a:p>
            <a:pPr algn="ctr"/>
            <a:r>
              <a:rPr sz="8000" dirty="0" err="1"/>
              <a:t>Mögliche</a:t>
            </a:r>
            <a:r>
              <a:rPr lang="de-DE" sz="8000" dirty="0"/>
              <a:t> positive </a:t>
            </a:r>
            <a:r>
              <a:rPr sz="8000" dirty="0"/>
              <a:t> KUNDENREAKTIONEN:</a:t>
            </a:r>
          </a:p>
        </p:txBody>
      </p:sp>
      <p:sp>
        <p:nvSpPr>
          <p:cNvPr id="870" name="Positive Reaktionen…"/>
          <p:cNvSpPr txBox="1"/>
          <p:nvPr/>
        </p:nvSpPr>
        <p:spPr>
          <a:xfrm>
            <a:off x="1542165" y="5393324"/>
            <a:ext cx="22591727" cy="69153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spAutoFit/>
          </a:bodyPr>
          <a:lstStyle/>
          <a:p>
            <a:pPr marL="1143000" indent="-1143000" algn="l" defTabSz="457200">
              <a:buFont typeface="Arial" panose="020B0604020202020204" pitchFamily="34" charset="0"/>
              <a:buChar char="•"/>
              <a:defRPr sz="6500" b="1">
                <a:solidFill>
                  <a:srgbClr val="75D987"/>
                </a:solidFill>
                <a:latin typeface="Verdana"/>
                <a:ea typeface="Verdana"/>
                <a:cs typeface="Verdana"/>
                <a:sym typeface="Verdana"/>
              </a:defRPr>
            </a:pPr>
            <a:r>
              <a:rPr lang="de-DE" sz="8000" dirty="0"/>
              <a:t>Was haben Sie denn im Angebot?</a:t>
            </a:r>
          </a:p>
          <a:p>
            <a:pPr marL="1143000" indent="-1143000" algn="l" defTabSz="457200">
              <a:buFont typeface="Arial" panose="020B0604020202020204" pitchFamily="34" charset="0"/>
              <a:buChar char="•"/>
              <a:defRPr sz="6500" b="1">
                <a:solidFill>
                  <a:srgbClr val="75D987"/>
                </a:solidFill>
                <a:latin typeface="Verdana"/>
                <a:ea typeface="Verdana"/>
                <a:cs typeface="Verdana"/>
                <a:sym typeface="Verdana"/>
              </a:defRPr>
            </a:pPr>
            <a:r>
              <a:rPr lang="de-DE" sz="8000" dirty="0"/>
              <a:t>Was haben Sie denn für mich?</a:t>
            </a:r>
          </a:p>
          <a:p>
            <a:pPr marL="1143000" indent="-1143000" algn="l" defTabSz="457200">
              <a:buFont typeface="Arial" panose="020B0604020202020204" pitchFamily="34" charset="0"/>
              <a:buChar char="•"/>
              <a:defRPr sz="6500" b="1">
                <a:solidFill>
                  <a:srgbClr val="75D987"/>
                </a:solidFill>
                <a:latin typeface="Verdana"/>
                <a:ea typeface="Verdana"/>
                <a:cs typeface="Verdana"/>
                <a:sym typeface="Verdana"/>
              </a:defRPr>
            </a:pPr>
            <a:r>
              <a:rPr lang="de-DE" sz="8000" dirty="0"/>
              <a:t>Was wollen Sie mir denn anbieten?</a:t>
            </a:r>
          </a:p>
          <a:p>
            <a:pPr algn="l" defTabSz="457200">
              <a:defRPr sz="6500" b="1">
                <a:solidFill>
                  <a:srgbClr val="75D987"/>
                </a:solidFill>
                <a:latin typeface="Verdana"/>
                <a:ea typeface="Verdana"/>
                <a:cs typeface="Verdana"/>
                <a:sym typeface="Verdana"/>
              </a:defRPr>
            </a:pPr>
            <a:endParaRPr lang="de-DE" sz="8000" dirty="0"/>
          </a:p>
          <a:p>
            <a:pPr algn="l" defTabSz="457200">
              <a:defRPr sz="6500" b="1">
                <a:solidFill>
                  <a:srgbClr val="75D987"/>
                </a:solidFill>
                <a:latin typeface="Verdana"/>
                <a:ea typeface="Verdana"/>
                <a:cs typeface="Verdana"/>
                <a:sym typeface="Verdana"/>
              </a:defRPr>
            </a:pPr>
            <a:endParaRPr sz="8000" dirty="0"/>
          </a:p>
          <a:p>
            <a:pPr defTabSz="457200">
              <a:defRPr sz="6500" b="1">
                <a:solidFill>
                  <a:srgbClr val="FF2600"/>
                </a:solidFill>
                <a:latin typeface="Verdana"/>
                <a:ea typeface="Verdana"/>
                <a:cs typeface="Verdana"/>
                <a:sym typeface="Verdana"/>
              </a:defRPr>
            </a:pPr>
            <a:r>
              <a:rPr sz="4000" dirty="0" err="1"/>
              <a:t>Einwände</a:t>
            </a:r>
            <a:r>
              <a:rPr sz="4000" dirty="0"/>
              <a:t> </a:t>
            </a:r>
            <a:r>
              <a:rPr lang="de-DE" sz="4000" dirty="0"/>
              <a:t>machen wir </a:t>
            </a:r>
            <a:r>
              <a:rPr sz="4000" dirty="0" err="1"/>
              <a:t>später</a:t>
            </a:r>
            <a:endParaRPr sz="4000" dirty="0"/>
          </a:p>
        </p:txBody>
      </p:sp>
      <p:grpSp>
        <p:nvGrpSpPr>
          <p:cNvPr id="2" name="Gruppieren 1">
            <a:extLst>
              <a:ext uri="{FF2B5EF4-FFF2-40B4-BE49-F238E27FC236}">
                <a16:creationId xmlns:a16="http://schemas.microsoft.com/office/drawing/2014/main" id="{D7B14448-5A55-78BA-1584-E047F8F2D0A4}"/>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70BF533E-2BFF-A4DF-82D1-8EAE4CE2DC86}"/>
                </a:ext>
              </a:extLst>
            </p:cNvPr>
            <p:cNvSpPr/>
            <p:nvPr/>
          </p:nvSpPr>
          <p:spPr>
            <a:xfrm>
              <a:off x="0" y="-134479"/>
              <a:ext cx="24384000" cy="1497182"/>
            </a:xfrm>
            <a:prstGeom prst="rect">
              <a:avLst/>
            </a:prstGeom>
            <a:blipFill>
              <a:blip r:embed="rId2"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50B29B58-227E-A1E6-9563-727696356CE1}"/>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532007D8-EAF8-0188-EA01-4D5A38B995D0}"/>
                </a:ext>
              </a:extLst>
            </p:cNvPr>
            <p:cNvPicPr>
              <a:picLocks noChangeAspect="1"/>
            </p:cNvPicPr>
            <p:nvPr/>
          </p:nvPicPr>
          <p:blipFill>
            <a:blip r:embed="rId3"/>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207109AC-B62B-F344-CF50-4AAB985A94C7}"/>
              </a:ext>
            </a:extLst>
          </p:cNvPr>
          <p:cNvSpPr txBox="1"/>
          <p:nvPr/>
        </p:nvSpPr>
        <p:spPr>
          <a:xfrm>
            <a:off x="1149695" y="-161946"/>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TELEFON</a:t>
            </a:r>
          </a:p>
        </p:txBody>
      </p:sp>
      <p:pic>
        <p:nvPicPr>
          <p:cNvPr id="7" name="phone-2476595_640.png" descr="phone-2476595_640.png">
            <a:extLst>
              <a:ext uri="{FF2B5EF4-FFF2-40B4-BE49-F238E27FC236}">
                <a16:creationId xmlns:a16="http://schemas.microsoft.com/office/drawing/2014/main" id="{7F13D071-8CCF-2FDD-880D-55B26D35F4B1}"/>
              </a:ext>
            </a:extLst>
          </p:cNvPr>
          <p:cNvPicPr>
            <a:picLocks noChangeAspect="1"/>
          </p:cNvPicPr>
          <p:nvPr/>
        </p:nvPicPr>
        <p:blipFill>
          <a:blip r:embed="rId4" cstate="print"/>
          <a:stretch>
            <a:fillRect/>
          </a:stretch>
        </p:blipFill>
        <p:spPr>
          <a:xfrm rot="523683">
            <a:off x="20892398" y="2302524"/>
            <a:ext cx="3067286" cy="1571985"/>
          </a:xfrm>
          <a:prstGeom prst="rect">
            <a:avLst/>
          </a:prstGeom>
          <a:ln w="12700">
            <a:miter lim="400000"/>
          </a:ln>
        </p:spPr>
      </p:pic>
    </p:spTree>
    <p:extLst>
      <p:ext uri="{BB962C8B-B14F-4D97-AF65-F5344CB8AC3E}">
        <p14:creationId xmlns:p14="http://schemas.microsoft.com/office/powerpoint/2010/main" val="369247046"/>
      </p:ext>
    </p:extLst>
  </p:cSld>
  <p:clrMapOvr>
    <a:masterClrMapping/>
  </p:clrMapOvr>
  <mc:AlternateContent xmlns:mc="http://schemas.openxmlformats.org/markup-compatibility/2006" xmlns:p14="http://schemas.microsoft.com/office/powerpoint/2010/main">
    <mc:Choice Requires="p14">
      <p:transition spd="slow">
        <p:wipe dir="r"/>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pic>
        <p:nvPicPr>
          <p:cNvPr id="742" name="Google Shape;742;p31" descr="pasted-image.tiff"/>
          <p:cNvPicPr preferRelativeResize="0"/>
          <p:nvPr/>
        </p:nvPicPr>
        <p:blipFill rotWithShape="1">
          <a:blip r:embed="rId3">
            <a:alphaModFix/>
          </a:blip>
          <a:srcRect l="13603" t="21791" r="19919" b="24005"/>
          <a:stretch/>
        </p:blipFill>
        <p:spPr>
          <a:xfrm>
            <a:off x="-33852" y="1375670"/>
            <a:ext cx="24384044" cy="14058800"/>
          </a:xfrm>
          <a:prstGeom prst="rect">
            <a:avLst/>
          </a:prstGeom>
          <a:noFill/>
          <a:ln>
            <a:noFill/>
          </a:ln>
        </p:spPr>
      </p:pic>
      <p:sp>
        <p:nvSpPr>
          <p:cNvPr id="743" name="Google Shape;743;p31"/>
          <p:cNvSpPr txBox="1"/>
          <p:nvPr/>
        </p:nvSpPr>
        <p:spPr>
          <a:xfrm>
            <a:off x="0" y="3545632"/>
            <a:ext cx="23463015" cy="1585049"/>
          </a:xfrm>
          <a:prstGeom prst="rect">
            <a:avLst/>
          </a:prstGeom>
          <a:noFill/>
          <a:ln>
            <a:noFill/>
          </a:ln>
        </p:spPr>
        <p:txBody>
          <a:bodyPr spcFirstLastPara="1" wrap="square" lIns="114300" tIns="114300" rIns="114300" bIns="114300" anchor="t" anchorCtr="0">
            <a:spAutoFit/>
          </a:bodyPr>
          <a:lstStyle/>
          <a:p>
            <a:pPr marL="0" marR="0" lvl="1" indent="457200" algn="ctr" rtl="0">
              <a:lnSpc>
                <a:spcPct val="100000"/>
              </a:lnSpc>
              <a:spcBef>
                <a:spcPts val="0"/>
              </a:spcBef>
              <a:spcAft>
                <a:spcPts val="0"/>
              </a:spcAft>
              <a:buClr>
                <a:srgbClr val="2B669A"/>
              </a:buClr>
              <a:buSzPts val="8800"/>
              <a:buFont typeface="Impact"/>
              <a:buNone/>
            </a:pPr>
            <a:r>
              <a:rPr lang="de-DE" sz="8800" b="0" i="0" u="none" strike="noStrike" cap="none">
                <a:solidFill>
                  <a:srgbClr val="2B669A"/>
                </a:solidFill>
                <a:latin typeface="Impact"/>
                <a:ea typeface="Impact"/>
                <a:cs typeface="Impact"/>
                <a:sym typeface="Impact"/>
              </a:rPr>
              <a:t>Reframing</a:t>
            </a:r>
            <a:endParaRPr sz="8800" b="0" i="0" u="none" strike="noStrike" cap="none">
              <a:solidFill>
                <a:srgbClr val="000000"/>
              </a:solidFill>
              <a:latin typeface="Helvetica Neue Light"/>
              <a:ea typeface="Helvetica Neue Light"/>
              <a:cs typeface="Helvetica Neue Light"/>
              <a:sym typeface="Helvetica Neue Light"/>
            </a:endParaRPr>
          </a:p>
        </p:txBody>
      </p:sp>
      <p:sp>
        <p:nvSpPr>
          <p:cNvPr id="744" name="Google Shape;744;p31"/>
          <p:cNvSpPr txBox="1"/>
          <p:nvPr/>
        </p:nvSpPr>
        <p:spPr>
          <a:xfrm>
            <a:off x="9596192" y="6944952"/>
            <a:ext cx="197687" cy="371476"/>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000000"/>
              </a:buClr>
              <a:buSzPts val="1466"/>
              <a:buFont typeface="Calibri"/>
              <a:buNone/>
            </a:pPr>
            <a:r>
              <a:rPr lang="de-DE" sz="1466" b="0" i="0" u="none" strike="noStrike" cap="none">
                <a:solidFill>
                  <a:srgbClr val="000000"/>
                </a:solidFill>
                <a:latin typeface="Calibri"/>
                <a:ea typeface="Calibri"/>
                <a:cs typeface="Calibri"/>
                <a:sym typeface="Calibri"/>
              </a:rPr>
              <a:t> </a:t>
            </a:r>
            <a:endParaRPr/>
          </a:p>
        </p:txBody>
      </p:sp>
      <p:sp>
        <p:nvSpPr>
          <p:cNvPr id="745" name="Google Shape;745;p31"/>
          <p:cNvSpPr txBox="1"/>
          <p:nvPr/>
        </p:nvSpPr>
        <p:spPr>
          <a:xfrm>
            <a:off x="4111028" y="6835815"/>
            <a:ext cx="15240958" cy="3499010"/>
          </a:xfrm>
          <a:prstGeom prst="rect">
            <a:avLst/>
          </a:prstGeom>
          <a:noFill/>
          <a:ln w="127000" cap="flat" cmpd="sng">
            <a:solidFill>
              <a:srgbClr val="FE9901"/>
            </a:solidFill>
            <a:prstDash val="solid"/>
            <a:miter lim="400000"/>
            <a:headEnd type="none" w="sm" len="sm"/>
            <a:tailEnd type="none" w="sm" len="sm"/>
          </a:ln>
        </p:spPr>
        <p:txBody>
          <a:bodyPr spcFirstLastPara="1" wrap="square" lIns="71425" tIns="71425" rIns="71425" bIns="71425" anchor="ctr" anchorCtr="0">
            <a:spAutoFit/>
          </a:bodyPr>
          <a:lstStyle/>
          <a:p>
            <a:pPr marL="0" marR="0" lvl="0" indent="0" algn="ctr" rtl="0">
              <a:lnSpc>
                <a:spcPct val="100000"/>
              </a:lnSpc>
              <a:spcBef>
                <a:spcPts val="2400"/>
              </a:spcBef>
              <a:spcAft>
                <a:spcPts val="0"/>
              </a:spcAft>
              <a:buClr>
                <a:srgbClr val="4E4E4F"/>
              </a:buClr>
              <a:buSzPts val="7000"/>
              <a:buFont typeface="Poppins"/>
              <a:buNone/>
            </a:pPr>
            <a:endParaRPr lang="de-DE" sz="800" b="1" i="0" u="none" strike="noStrike" cap="none" dirty="0">
              <a:solidFill>
                <a:srgbClr val="4E4E4F"/>
              </a:solidFill>
              <a:latin typeface="Poppins"/>
              <a:ea typeface="Poppins"/>
              <a:cs typeface="Poppins"/>
              <a:sym typeface="Poppins"/>
            </a:endParaRPr>
          </a:p>
          <a:p>
            <a:pPr marL="0" marR="0" lvl="0" indent="0" algn="ctr" rtl="0">
              <a:lnSpc>
                <a:spcPct val="100000"/>
              </a:lnSpc>
              <a:spcBef>
                <a:spcPts val="2400"/>
              </a:spcBef>
              <a:spcAft>
                <a:spcPts val="0"/>
              </a:spcAft>
              <a:buClr>
                <a:srgbClr val="4E4E4F"/>
              </a:buClr>
              <a:buSzPts val="7000"/>
              <a:buFont typeface="Poppins"/>
              <a:buNone/>
            </a:pPr>
            <a:r>
              <a:rPr lang="de-DE" sz="7000" b="1" i="0" u="none" strike="noStrike" cap="none" dirty="0">
                <a:solidFill>
                  <a:srgbClr val="4E4E4F"/>
                </a:solidFill>
                <a:latin typeface="Poppins"/>
                <a:ea typeface="Poppins"/>
                <a:cs typeface="Poppins"/>
                <a:sym typeface="Poppins"/>
              </a:rPr>
              <a:t>Am Beispiel „Immobilienanzeigen“</a:t>
            </a:r>
          </a:p>
          <a:p>
            <a:pPr marL="0" marR="0" lvl="0" indent="0" algn="ctr" rtl="0">
              <a:lnSpc>
                <a:spcPct val="100000"/>
              </a:lnSpc>
              <a:spcBef>
                <a:spcPts val="2400"/>
              </a:spcBef>
              <a:spcAft>
                <a:spcPts val="0"/>
              </a:spcAft>
              <a:buClr>
                <a:srgbClr val="4E4E4F"/>
              </a:buClr>
              <a:buSzPts val="7000"/>
              <a:buFont typeface="Poppins"/>
              <a:buNone/>
            </a:pPr>
            <a:endParaRPr sz="1000" b="1" i="0" u="none" strike="noStrike" cap="none" dirty="0">
              <a:solidFill>
                <a:srgbClr val="4E4E4F"/>
              </a:solidFill>
              <a:latin typeface="Poppins"/>
              <a:ea typeface="Poppins"/>
              <a:cs typeface="Poppins"/>
              <a:sym typeface="Poppins"/>
            </a:endParaRPr>
          </a:p>
        </p:txBody>
      </p:sp>
      <p:grpSp>
        <p:nvGrpSpPr>
          <p:cNvPr id="746" name="Google Shape;746;p31"/>
          <p:cNvGrpSpPr/>
          <p:nvPr/>
        </p:nvGrpSpPr>
        <p:grpSpPr>
          <a:xfrm>
            <a:off x="0" y="-360698"/>
            <a:ext cx="24384000" cy="2114039"/>
            <a:chOff x="0" y="-360698"/>
            <a:chExt cx="24384000" cy="2114039"/>
          </a:xfrm>
        </p:grpSpPr>
        <p:sp>
          <p:nvSpPr>
            <p:cNvPr id="747" name="Google Shape;747;p31"/>
            <p:cNvSpPr/>
            <p:nvPr/>
          </p:nvSpPr>
          <p:spPr>
            <a:xfrm>
              <a:off x="0" y="-134479"/>
              <a:ext cx="24384000" cy="1497182"/>
            </a:xfrm>
            <a:prstGeom prst="rect">
              <a:avLst/>
            </a:prstGeom>
            <a:blipFill rotWithShape="1">
              <a:blip r:embed="rId4">
                <a:alphaModFix/>
              </a:blip>
              <a:stretch>
                <a:fillRect/>
              </a:stretch>
            </a:blipFill>
            <a:ln>
              <a:noFill/>
            </a:ln>
            <a:effectLst>
              <a:outerShdw blurRad="50800" dist="25400" dir="5400000" rotWithShape="0">
                <a:srgbClr val="000000">
                  <a:alpha val="50196"/>
                </a:srgbClr>
              </a:outerShdw>
            </a:effectLst>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800"/>
                <a:buFont typeface="Helvetica Neue Light"/>
                <a:buNone/>
              </a:pPr>
              <a:endParaRPr sz="800" b="0" i="0" u="none" strike="noStrike" cap="none">
                <a:solidFill>
                  <a:srgbClr val="000000"/>
                </a:solidFill>
                <a:latin typeface="Helvetica Neue Light"/>
                <a:ea typeface="Helvetica Neue Light"/>
                <a:cs typeface="Helvetica Neue Light"/>
                <a:sym typeface="Helvetica Neue Light"/>
              </a:endParaRPr>
            </a:p>
          </p:txBody>
        </p:sp>
        <p:grpSp>
          <p:nvGrpSpPr>
            <p:cNvPr id="748" name="Google Shape;748;p31"/>
            <p:cNvGrpSpPr/>
            <p:nvPr/>
          </p:nvGrpSpPr>
          <p:grpSpPr>
            <a:xfrm>
              <a:off x="20214824" y="-360698"/>
              <a:ext cx="3777766" cy="2114039"/>
              <a:chOff x="16080432" y="2079665"/>
              <a:chExt cx="3777766" cy="2114039"/>
            </a:xfrm>
          </p:grpSpPr>
          <p:sp>
            <p:nvSpPr>
              <p:cNvPr id="749" name="Google Shape;749;p31"/>
              <p:cNvSpPr/>
              <p:nvPr/>
            </p:nvSpPr>
            <p:spPr>
              <a:xfrm>
                <a:off x="16080432" y="2079665"/>
                <a:ext cx="3777766" cy="2114039"/>
              </a:xfrm>
              <a:prstGeom prst="rect">
                <a:avLst/>
              </a:prstGeom>
              <a:solidFill>
                <a:schemeClr val="lt1"/>
              </a:solidFill>
              <a:ln>
                <a:noFill/>
              </a:ln>
              <a:effectLst>
                <a:outerShdw blurRad="50800" dist="25400" dir="5400000" rotWithShape="0">
                  <a:srgbClr val="000000">
                    <a:alpha val="50196"/>
                  </a:srgbClr>
                </a:outerShdw>
              </a:effectLst>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pic>
            <p:nvPicPr>
              <p:cNvPr id="750" name="Google Shape;750;p31"/>
              <p:cNvPicPr preferRelativeResize="0"/>
              <p:nvPr/>
            </p:nvPicPr>
            <p:blipFill rotWithShape="1">
              <a:blip r:embed="rId5">
                <a:alphaModFix/>
              </a:blip>
              <a:srcRect/>
              <a:stretch/>
            </p:blipFill>
            <p:spPr>
              <a:xfrm>
                <a:off x="16656496" y="2715249"/>
                <a:ext cx="2645433" cy="1100784"/>
              </a:xfrm>
              <a:prstGeom prst="rect">
                <a:avLst/>
              </a:prstGeom>
              <a:noFill/>
              <a:ln>
                <a:noFill/>
              </a:ln>
            </p:spPr>
          </p:pic>
        </p:grpSp>
      </p:grpSp>
      <p:grpSp>
        <p:nvGrpSpPr>
          <p:cNvPr id="751" name="Google Shape;751;p31"/>
          <p:cNvGrpSpPr/>
          <p:nvPr/>
        </p:nvGrpSpPr>
        <p:grpSpPr>
          <a:xfrm>
            <a:off x="21134455" y="12755081"/>
            <a:ext cx="3176182" cy="961840"/>
            <a:chOff x="0" y="0"/>
            <a:chExt cx="3176181" cy="961839"/>
          </a:xfrm>
        </p:grpSpPr>
        <p:sp>
          <p:nvSpPr>
            <p:cNvPr id="752" name="Google Shape;752;p31"/>
            <p:cNvSpPr txBox="1"/>
            <p:nvPr/>
          </p:nvSpPr>
          <p:spPr>
            <a:xfrm>
              <a:off x="724132" y="0"/>
              <a:ext cx="2452049" cy="767384"/>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E57031"/>
                </a:buClr>
                <a:buSzPts val="3200"/>
                <a:buFont typeface="Comfortaa"/>
                <a:buNone/>
              </a:pPr>
              <a:r>
                <a:rPr lang="de-DE" sz="3200" b="1" i="0" u="none" strike="noStrike" cap="none">
                  <a:solidFill>
                    <a:srgbClr val="E57031"/>
                  </a:solidFill>
                  <a:latin typeface="Comfortaa"/>
                  <a:ea typeface="Comfortaa"/>
                  <a:cs typeface="Comfortaa"/>
                  <a:sym typeface="Comfortaa"/>
                </a:rPr>
                <a:t>betaConcept</a:t>
              </a:r>
              <a:endParaRPr/>
            </a:p>
          </p:txBody>
        </p:sp>
        <p:sp>
          <p:nvSpPr>
            <p:cNvPr id="753" name="Google Shape;753;p31"/>
            <p:cNvSpPr txBox="1"/>
            <p:nvPr/>
          </p:nvSpPr>
          <p:spPr>
            <a:xfrm>
              <a:off x="1288314" y="454817"/>
              <a:ext cx="1882486" cy="507022"/>
            </a:xfrm>
            <a:prstGeom prst="rect">
              <a:avLst/>
            </a:prstGeom>
            <a:noFill/>
            <a:ln>
              <a:noFill/>
            </a:ln>
          </p:spPr>
          <p:txBody>
            <a:bodyPr spcFirstLastPara="1" wrap="square" lIns="50800" tIns="50800" rIns="50800" bIns="50800" anchor="ctr" anchorCtr="0">
              <a:noAutofit/>
            </a:bodyPr>
            <a:lstStyle/>
            <a:p>
              <a:pPr marL="0" marR="0" lvl="0" indent="0" algn="r" rtl="0">
                <a:lnSpc>
                  <a:spcPct val="100000"/>
                </a:lnSpc>
                <a:spcBef>
                  <a:spcPts val="0"/>
                </a:spcBef>
                <a:spcAft>
                  <a:spcPts val="0"/>
                </a:spcAft>
                <a:buClr>
                  <a:srgbClr val="E57031"/>
                </a:buClr>
                <a:buSzPts val="1600"/>
                <a:buFont typeface="Comfortaa"/>
                <a:buNone/>
              </a:pPr>
              <a:r>
                <a:rPr lang="de-DE" sz="1600" b="1" i="0" u="none" strike="noStrike" cap="none">
                  <a:solidFill>
                    <a:srgbClr val="E57031"/>
                  </a:solidFill>
                  <a:latin typeface="Comfortaa"/>
                  <a:ea typeface="Comfortaa"/>
                  <a:cs typeface="Comfortaa"/>
                  <a:sym typeface="Comfortaa"/>
                </a:rPr>
                <a:t>academy</a:t>
              </a:r>
              <a:endParaRPr/>
            </a:p>
          </p:txBody>
        </p:sp>
        <p:pic>
          <p:nvPicPr>
            <p:cNvPr id="754" name="Google Shape;754;p31" descr="pasted-image.png"/>
            <p:cNvPicPr preferRelativeResize="0"/>
            <p:nvPr/>
          </p:nvPicPr>
          <p:blipFill rotWithShape="1">
            <a:blip r:embed="rId6">
              <a:alphaModFix/>
            </a:blip>
            <a:srcRect l="1915" t="5882" r="73622" b="11760"/>
            <a:stretch/>
          </p:blipFill>
          <p:spPr>
            <a:xfrm>
              <a:off x="0" y="10827"/>
              <a:ext cx="750094" cy="745729"/>
            </a:xfrm>
            <a:custGeom>
              <a:avLst/>
              <a:gdLst/>
              <a:ahLst/>
              <a:cxnLst/>
              <a:rect l="l" t="t"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noFill/>
            <a:ln>
              <a:noFill/>
            </a:ln>
          </p:spPr>
        </p:pic>
      </p:grpSp>
      <p:sp>
        <p:nvSpPr>
          <p:cNvPr id="755" name="Google Shape;755;p31"/>
          <p:cNvSpPr txBox="1"/>
          <p:nvPr/>
        </p:nvSpPr>
        <p:spPr>
          <a:xfrm>
            <a:off x="22756609" y="12450762"/>
            <a:ext cx="1578382" cy="447676"/>
          </a:xfrm>
          <a:prstGeom prst="rect">
            <a:avLst/>
          </a:prstGeom>
          <a:noFill/>
          <a:ln>
            <a:noFill/>
          </a:ln>
        </p:spPr>
        <p:txBody>
          <a:bodyPr spcFirstLastPara="1" wrap="square" lIns="71425" tIns="71425" rIns="71425" bIns="71425" anchor="ctr" anchorCtr="0">
            <a:spAutoFit/>
          </a:bodyPr>
          <a:lstStyle/>
          <a:p>
            <a:pPr marL="0" marR="0" lvl="0" indent="0" algn="ctr" rtl="0">
              <a:lnSpc>
                <a:spcPct val="100000"/>
              </a:lnSpc>
              <a:spcBef>
                <a:spcPts val="0"/>
              </a:spcBef>
              <a:spcAft>
                <a:spcPts val="0"/>
              </a:spcAft>
              <a:buClr>
                <a:srgbClr val="000000"/>
              </a:buClr>
              <a:buSzPts val="1800"/>
              <a:buFont typeface="Comfortaa"/>
              <a:buNone/>
            </a:pPr>
            <a:r>
              <a:rPr lang="de-DE" sz="1800" b="0" i="0" u="none" strike="noStrike" cap="none">
                <a:solidFill>
                  <a:srgbClr val="000000"/>
                </a:solidFill>
                <a:latin typeface="Comfortaa"/>
                <a:ea typeface="Comfortaa"/>
                <a:cs typeface="Comfortaa"/>
                <a:sym typeface="Comfortaa"/>
              </a:rPr>
              <a:t>powered by </a:t>
            </a:r>
            <a:endParaRPr/>
          </a:p>
        </p:txBody>
      </p:sp>
      <p:sp>
        <p:nvSpPr>
          <p:cNvPr id="756" name="Google Shape;756;p31"/>
          <p:cNvSpPr txBox="1"/>
          <p:nvPr/>
        </p:nvSpPr>
        <p:spPr>
          <a:xfrm>
            <a:off x="106777" y="13233944"/>
            <a:ext cx="3310201" cy="359713"/>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000000"/>
              </a:buClr>
              <a:buSzPts val="1400"/>
              <a:buFont typeface="Helvetica Neue Light"/>
              <a:buNone/>
            </a:pPr>
            <a:r>
              <a:rPr lang="de-DE" sz="1400" b="0" i="0" u="none" strike="noStrike" cap="none">
                <a:solidFill>
                  <a:srgbClr val="000000"/>
                </a:solidFill>
                <a:latin typeface="Helvetica Neue Light"/>
                <a:ea typeface="Helvetica Neue Light"/>
                <a:cs typeface="Helvetica Neue Light"/>
                <a:sym typeface="Helvetica Neue Light"/>
              </a:rPr>
              <a:t>© betaConcept 2026 all rights reserved</a:t>
            </a:r>
            <a:endParaRPr sz="1400" b="0" i="0" u="none" strike="noStrike" cap="none">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89902166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Geeignete Reaktionen hierzu?"/>
          <p:cNvSpPr txBox="1"/>
          <p:nvPr/>
        </p:nvSpPr>
        <p:spPr>
          <a:xfrm>
            <a:off x="1583595" y="1362703"/>
            <a:ext cx="18968282" cy="37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457200">
              <a:defRPr sz="11700" b="1">
                <a:solidFill>
                  <a:srgbClr val="2B669A"/>
                </a:solidFill>
                <a:latin typeface="Verdana"/>
                <a:ea typeface="Verdana"/>
                <a:cs typeface="Verdana"/>
                <a:sym typeface="Verdana"/>
              </a:defRPr>
            </a:lvl1pPr>
          </a:lstStyle>
          <a:p>
            <a:r>
              <a:rPr dirty="0" err="1"/>
              <a:t>Geeignete</a:t>
            </a:r>
            <a:r>
              <a:rPr dirty="0"/>
              <a:t> </a:t>
            </a:r>
            <a:r>
              <a:rPr dirty="0" err="1"/>
              <a:t>Reaktionen</a:t>
            </a:r>
            <a:r>
              <a:rPr dirty="0"/>
              <a:t> </a:t>
            </a:r>
            <a:r>
              <a:rPr dirty="0" err="1"/>
              <a:t>hierzu</a:t>
            </a:r>
            <a:r>
              <a:rPr dirty="0"/>
              <a:t>?</a:t>
            </a:r>
          </a:p>
        </p:txBody>
      </p:sp>
      <p:pic>
        <p:nvPicPr>
          <p:cNvPr id="880" name="interrogation-point-g3ed654a3b_640.png" descr="interrogation-point-g3ed654a3b_640.png"/>
          <p:cNvPicPr>
            <a:picLocks noChangeAspect="1"/>
          </p:cNvPicPr>
          <p:nvPr/>
        </p:nvPicPr>
        <p:blipFill>
          <a:blip r:embed="rId3" cstate="print"/>
          <a:stretch>
            <a:fillRect/>
          </a:stretch>
        </p:blipFill>
        <p:spPr>
          <a:xfrm>
            <a:off x="13920192" y="4947587"/>
            <a:ext cx="5016501" cy="8128001"/>
          </a:xfrm>
          <a:prstGeom prst="rect">
            <a:avLst/>
          </a:prstGeom>
          <a:ln w="12700">
            <a:miter lim="400000"/>
          </a:ln>
        </p:spPr>
      </p:pic>
      <p:pic>
        <p:nvPicPr>
          <p:cNvPr id="881" name="exclamation-point-g64f112083_640.png" descr="exclamation-point-g64f112083_640.png"/>
          <p:cNvPicPr>
            <a:picLocks noChangeAspect="1"/>
          </p:cNvPicPr>
          <p:nvPr/>
        </p:nvPicPr>
        <p:blipFill>
          <a:blip r:embed="rId4" cstate="print"/>
          <a:stretch>
            <a:fillRect/>
          </a:stretch>
        </p:blipFill>
        <p:spPr>
          <a:xfrm>
            <a:off x="3286420" y="5148427"/>
            <a:ext cx="4064001" cy="8128001"/>
          </a:xfrm>
          <a:prstGeom prst="rect">
            <a:avLst/>
          </a:prstGeom>
          <a:ln w="12700">
            <a:miter lim="400000"/>
          </a:ln>
        </p:spPr>
      </p:pic>
      <p:sp>
        <p:nvSpPr>
          <p:cNvPr id="882" name="oder"/>
          <p:cNvSpPr txBox="1"/>
          <p:nvPr/>
        </p:nvSpPr>
        <p:spPr>
          <a:xfrm>
            <a:off x="8368984" y="7253451"/>
            <a:ext cx="4532644" cy="1958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457200">
              <a:defRPr sz="11700" b="1">
                <a:solidFill>
                  <a:srgbClr val="2B669A"/>
                </a:solidFill>
                <a:latin typeface="Verdana"/>
                <a:ea typeface="Verdana"/>
                <a:cs typeface="Verdana"/>
                <a:sym typeface="Verdana"/>
              </a:defRPr>
            </a:lvl1pPr>
          </a:lstStyle>
          <a:p>
            <a:r>
              <a:rPr dirty="0" err="1"/>
              <a:t>oder</a:t>
            </a:r>
            <a:endParaRPr dirty="0"/>
          </a:p>
        </p:txBody>
      </p:sp>
      <p:grpSp>
        <p:nvGrpSpPr>
          <p:cNvPr id="2" name="Gruppieren 1">
            <a:extLst>
              <a:ext uri="{FF2B5EF4-FFF2-40B4-BE49-F238E27FC236}">
                <a16:creationId xmlns:a16="http://schemas.microsoft.com/office/drawing/2014/main" id="{0571CDDE-3A7A-9165-39E8-8CE873445C40}"/>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D43E60F6-8A5B-B23F-6FC6-8EE5C173A7A7}"/>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BB768280-59B4-01A1-7524-8EF100CC3788}"/>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F4B7E991-A798-13DD-1843-CB9201C61B22}"/>
                </a:ext>
              </a:extLst>
            </p:cNvPr>
            <p:cNvPicPr>
              <a:picLocks noChangeAspect="1"/>
            </p:cNvPicPr>
            <p:nvPr/>
          </p:nvPicPr>
          <p:blipFill>
            <a:blip r:embed="rId6"/>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33A2C99E-31FD-7182-9613-0837E3B47D28}"/>
              </a:ext>
            </a:extLst>
          </p:cNvPr>
          <p:cNvSpPr txBox="1"/>
          <p:nvPr/>
        </p:nvSpPr>
        <p:spPr>
          <a:xfrm>
            <a:off x="1149695" y="-161946"/>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TELEFON</a:t>
            </a:r>
          </a:p>
        </p:txBody>
      </p:sp>
      <p:pic>
        <p:nvPicPr>
          <p:cNvPr id="7" name="phone-2476595_640.png" descr="phone-2476595_640.png">
            <a:extLst>
              <a:ext uri="{FF2B5EF4-FFF2-40B4-BE49-F238E27FC236}">
                <a16:creationId xmlns:a16="http://schemas.microsoft.com/office/drawing/2014/main" id="{83A3D3BA-9549-FFB4-E543-0381D7E8BBCB}"/>
              </a:ext>
            </a:extLst>
          </p:cNvPr>
          <p:cNvPicPr>
            <a:picLocks noChangeAspect="1"/>
          </p:cNvPicPr>
          <p:nvPr/>
        </p:nvPicPr>
        <p:blipFill>
          <a:blip r:embed="rId7" cstate="print"/>
          <a:stretch>
            <a:fillRect/>
          </a:stretch>
        </p:blipFill>
        <p:spPr>
          <a:xfrm rot="523683">
            <a:off x="20892398" y="2302524"/>
            <a:ext cx="3067286" cy="1571985"/>
          </a:xfrm>
          <a:prstGeom prst="rect">
            <a:avLst/>
          </a:prstGeom>
          <a:ln w="12700">
            <a:miter lim="400000"/>
          </a:ln>
        </p:spPr>
      </p:pic>
    </p:spTree>
    <p:extLst>
      <p:ext uri="{BB962C8B-B14F-4D97-AF65-F5344CB8AC3E}">
        <p14:creationId xmlns:p14="http://schemas.microsoft.com/office/powerpoint/2010/main" val="3596622346"/>
      </p:ext>
    </p:extLst>
  </p:cSld>
  <p:clrMapOvr>
    <a:masterClrMapping/>
  </p:clrMapOvr>
  <mc:AlternateContent xmlns:mc="http://schemas.openxmlformats.org/markup-compatibility/2006" xmlns:p14="http://schemas.microsoft.com/office/powerpoint/2010/main">
    <mc:Choice Requires="p14">
      <p:transition spd="slow">
        <p:wipe dir="r"/>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Ich habe gesehen, dass Sie……"/>
          <p:cNvSpPr txBox="1"/>
          <p:nvPr/>
        </p:nvSpPr>
        <p:spPr>
          <a:xfrm>
            <a:off x="4468039" y="3329608"/>
            <a:ext cx="18968282" cy="76847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p>
            <a:pPr marL="864305" indent="-864305" algn="l" defTabSz="457200">
              <a:buSzPct val="75000"/>
              <a:buChar char="•"/>
              <a:defRPr sz="7000" b="1">
                <a:solidFill>
                  <a:srgbClr val="2B669A"/>
                </a:solidFill>
                <a:latin typeface="Verdana"/>
                <a:ea typeface="Verdana"/>
                <a:cs typeface="Verdana"/>
                <a:sym typeface="Verdana"/>
              </a:defRPr>
            </a:pPr>
            <a:r>
              <a:rPr dirty="0" err="1"/>
              <a:t>Ich</a:t>
            </a:r>
            <a:r>
              <a:rPr dirty="0"/>
              <a:t> </a:t>
            </a:r>
            <a:r>
              <a:rPr dirty="0" err="1"/>
              <a:t>habe</a:t>
            </a:r>
            <a:r>
              <a:rPr dirty="0"/>
              <a:t> </a:t>
            </a:r>
            <a:r>
              <a:rPr dirty="0" err="1"/>
              <a:t>gesehen</a:t>
            </a:r>
            <a:r>
              <a:rPr dirty="0"/>
              <a:t>, </a:t>
            </a:r>
            <a:r>
              <a:rPr dirty="0" err="1"/>
              <a:t>dass</a:t>
            </a:r>
            <a:r>
              <a:rPr dirty="0"/>
              <a:t> </a:t>
            </a:r>
            <a:r>
              <a:rPr dirty="0" err="1"/>
              <a:t>Sie</a:t>
            </a:r>
            <a:r>
              <a:rPr dirty="0"/>
              <a:t>…</a:t>
            </a:r>
          </a:p>
          <a:p>
            <a:pPr marL="864305" indent="-864305" algn="l" defTabSz="457200">
              <a:buSzPct val="75000"/>
              <a:buChar char="•"/>
              <a:defRPr sz="7000" b="1">
                <a:solidFill>
                  <a:srgbClr val="2B669A"/>
                </a:solidFill>
                <a:latin typeface="Verdana"/>
                <a:ea typeface="Verdana"/>
                <a:cs typeface="Verdana"/>
                <a:sym typeface="Verdana"/>
              </a:defRPr>
            </a:pPr>
            <a:r>
              <a:rPr dirty="0" err="1"/>
              <a:t>Wenn</a:t>
            </a:r>
            <a:r>
              <a:rPr dirty="0"/>
              <a:t> </a:t>
            </a:r>
            <a:r>
              <a:rPr dirty="0" err="1"/>
              <a:t>ich</a:t>
            </a:r>
            <a:r>
              <a:rPr dirty="0"/>
              <a:t> </a:t>
            </a:r>
            <a:r>
              <a:rPr dirty="0" err="1"/>
              <a:t>Ihre</a:t>
            </a:r>
            <a:r>
              <a:rPr dirty="0"/>
              <a:t> </a:t>
            </a:r>
            <a:r>
              <a:rPr dirty="0" err="1"/>
              <a:t>bisherigen</a:t>
            </a:r>
            <a:r>
              <a:rPr dirty="0"/>
              <a:t> </a:t>
            </a:r>
            <a:r>
              <a:rPr dirty="0" err="1"/>
              <a:t>Bestellungen</a:t>
            </a:r>
            <a:r>
              <a:rPr dirty="0"/>
              <a:t> </a:t>
            </a:r>
            <a:r>
              <a:rPr dirty="0" err="1"/>
              <a:t>anschauen</a:t>
            </a:r>
            <a:r>
              <a:rPr dirty="0"/>
              <a:t>, </a:t>
            </a:r>
            <a:r>
              <a:rPr dirty="0" err="1"/>
              <a:t>dann</a:t>
            </a:r>
            <a:r>
              <a:rPr dirty="0"/>
              <a:t>..</a:t>
            </a:r>
          </a:p>
          <a:p>
            <a:pPr marL="864305" indent="-864305" algn="l" defTabSz="457200">
              <a:buSzPct val="75000"/>
              <a:buChar char="•"/>
              <a:defRPr sz="7000" b="1">
                <a:solidFill>
                  <a:srgbClr val="2B669A"/>
                </a:solidFill>
                <a:latin typeface="Verdana"/>
                <a:ea typeface="Verdana"/>
                <a:cs typeface="Verdana"/>
                <a:sym typeface="Verdana"/>
              </a:defRPr>
            </a:pPr>
            <a:r>
              <a:rPr dirty="0" err="1"/>
              <a:t>Bisher</a:t>
            </a:r>
            <a:r>
              <a:rPr dirty="0"/>
              <a:t> </a:t>
            </a:r>
            <a:r>
              <a:rPr dirty="0" err="1"/>
              <a:t>haben</a:t>
            </a:r>
            <a:r>
              <a:rPr dirty="0"/>
              <a:t> </a:t>
            </a:r>
            <a:r>
              <a:rPr dirty="0" err="1"/>
              <a:t>Sie</a:t>
            </a:r>
            <a:r>
              <a:rPr dirty="0"/>
              <a:t> Wert auf … </a:t>
            </a:r>
            <a:r>
              <a:rPr dirty="0" err="1"/>
              <a:t>gelegt</a:t>
            </a:r>
            <a:r>
              <a:rPr dirty="0"/>
              <a:t>.</a:t>
            </a:r>
          </a:p>
          <a:p>
            <a:pPr marL="864305" indent="-864305" algn="l" defTabSz="457200">
              <a:buSzPct val="75000"/>
              <a:buChar char="•"/>
              <a:defRPr sz="7000" b="1">
                <a:solidFill>
                  <a:srgbClr val="2B669A"/>
                </a:solidFill>
                <a:latin typeface="Verdana"/>
                <a:ea typeface="Verdana"/>
                <a:cs typeface="Verdana"/>
                <a:sym typeface="Verdana"/>
              </a:defRPr>
            </a:pPr>
            <a:r>
              <a:rPr dirty="0" err="1"/>
              <a:t>Im</a:t>
            </a:r>
            <a:r>
              <a:rPr dirty="0"/>
              <a:t> </a:t>
            </a:r>
            <a:r>
              <a:rPr dirty="0" err="1"/>
              <a:t>Augenblick</a:t>
            </a:r>
            <a:r>
              <a:rPr dirty="0"/>
              <a:t> </a:t>
            </a:r>
            <a:r>
              <a:rPr lang="de-DE" dirty="0"/>
              <a:t>kann ich Ihnen </a:t>
            </a:r>
            <a:r>
              <a:rPr dirty="0" err="1"/>
              <a:t>ein</a:t>
            </a:r>
            <a:r>
              <a:rPr dirty="0"/>
              <a:t> </a:t>
            </a:r>
            <a:r>
              <a:rPr dirty="0" err="1"/>
              <a:t>tolles</a:t>
            </a:r>
            <a:r>
              <a:rPr dirty="0"/>
              <a:t> </a:t>
            </a:r>
            <a:r>
              <a:rPr dirty="0" err="1"/>
              <a:t>Angebot</a:t>
            </a:r>
            <a:r>
              <a:rPr lang="de-DE" dirty="0"/>
              <a:t> unterbreiten, </a:t>
            </a:r>
            <a:r>
              <a:rPr lang="de-DE" dirty="0" err="1"/>
              <a:t>u.z.</a:t>
            </a:r>
            <a:r>
              <a:rPr dirty="0"/>
              <a:t>…</a:t>
            </a:r>
          </a:p>
        </p:txBody>
      </p:sp>
      <p:pic>
        <p:nvPicPr>
          <p:cNvPr id="885" name="exclamation-point-g64f112083_640.png" descr="exclamation-point-g64f112083_640.png"/>
          <p:cNvPicPr>
            <a:picLocks noChangeAspect="1"/>
          </p:cNvPicPr>
          <p:nvPr/>
        </p:nvPicPr>
        <p:blipFill>
          <a:blip r:embed="rId2" cstate="print"/>
          <a:stretch>
            <a:fillRect/>
          </a:stretch>
        </p:blipFill>
        <p:spPr>
          <a:xfrm>
            <a:off x="501095" y="3324571"/>
            <a:ext cx="4064001" cy="8128001"/>
          </a:xfrm>
          <a:prstGeom prst="rect">
            <a:avLst/>
          </a:prstGeom>
          <a:ln w="12700">
            <a:miter lim="400000"/>
          </a:ln>
        </p:spPr>
      </p:pic>
      <p:grpSp>
        <p:nvGrpSpPr>
          <p:cNvPr id="2" name="Gruppieren 1">
            <a:extLst>
              <a:ext uri="{FF2B5EF4-FFF2-40B4-BE49-F238E27FC236}">
                <a16:creationId xmlns:a16="http://schemas.microsoft.com/office/drawing/2014/main" id="{A732E4B6-4604-3FB6-26C2-DF935F225B46}"/>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45B16B4B-72BC-C0BA-406C-9B062FDB6630}"/>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3DC2C15C-C571-FE7E-4FF5-9661C3EA387C}"/>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8706D3F7-BF2C-24B2-DC9E-F45EC5353C1F}"/>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CD375198-4D67-B5F7-16E4-F7546CFAB28D}"/>
              </a:ext>
            </a:extLst>
          </p:cNvPr>
          <p:cNvSpPr txBox="1"/>
          <p:nvPr/>
        </p:nvSpPr>
        <p:spPr>
          <a:xfrm>
            <a:off x="1149695" y="-161946"/>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TELEFON</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Wie wäre es mit einem bis zu 50%-igen Zuschuss von der BG für Sicherheitssauger und Sie erhalten von mir direkt die notwendigen vorausgefüllten Antragsunterlagen?"/>
          <p:cNvSpPr txBox="1"/>
          <p:nvPr/>
        </p:nvSpPr>
        <p:spPr>
          <a:xfrm>
            <a:off x="4070815" y="2391780"/>
            <a:ext cx="19323778" cy="76847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p>
            <a:pPr marL="864305" indent="-864305" algn="l" defTabSz="457200">
              <a:buSzPct val="75000"/>
              <a:buChar char="•"/>
              <a:defRPr sz="7000" b="1">
                <a:solidFill>
                  <a:srgbClr val="2B669A"/>
                </a:solidFill>
                <a:latin typeface="Verdana"/>
                <a:ea typeface="Verdana"/>
                <a:cs typeface="Verdana"/>
                <a:sym typeface="Verdana"/>
              </a:defRPr>
            </a:pPr>
            <a:r>
              <a:rPr lang="de-DE" dirty="0"/>
              <a:t>Im Augenblick kann ich Ihnen ein tolles Angebot unterbreiten. </a:t>
            </a:r>
            <a:r>
              <a:rPr dirty="0"/>
              <a:t>Wie </a:t>
            </a:r>
            <a:r>
              <a:rPr lang="de-DE" dirty="0"/>
              <a:t>gefällt Ihnen ein </a:t>
            </a:r>
            <a:r>
              <a:rPr dirty="0"/>
              <a:t>bis </a:t>
            </a:r>
            <a:r>
              <a:rPr dirty="0" err="1"/>
              <a:t>zu</a:t>
            </a:r>
            <a:r>
              <a:rPr dirty="0"/>
              <a:t> 50%-</a:t>
            </a:r>
            <a:r>
              <a:rPr dirty="0" err="1"/>
              <a:t>ige</a:t>
            </a:r>
            <a:r>
              <a:rPr lang="de-DE" dirty="0" err="1"/>
              <a:t>r</a:t>
            </a:r>
            <a:r>
              <a:rPr dirty="0"/>
              <a:t> </a:t>
            </a:r>
            <a:r>
              <a:rPr dirty="0" err="1"/>
              <a:t>Zuschuss</a:t>
            </a:r>
            <a:r>
              <a:rPr dirty="0"/>
              <a:t> von der BG für </a:t>
            </a:r>
            <a:r>
              <a:rPr dirty="0" err="1"/>
              <a:t>Sicherheitssauger</a:t>
            </a:r>
            <a:r>
              <a:rPr dirty="0"/>
              <a:t> </a:t>
            </a:r>
            <a:r>
              <a:rPr u="sng" dirty="0"/>
              <a:t>und Sie </a:t>
            </a:r>
            <a:r>
              <a:rPr u="sng" dirty="0" err="1"/>
              <a:t>erhalten</a:t>
            </a:r>
            <a:r>
              <a:rPr u="sng" dirty="0"/>
              <a:t> von mir </a:t>
            </a:r>
            <a:r>
              <a:rPr u="sng" dirty="0" err="1"/>
              <a:t>direkt</a:t>
            </a:r>
            <a:r>
              <a:rPr u="sng" dirty="0"/>
              <a:t> die </a:t>
            </a:r>
            <a:r>
              <a:rPr u="sng" dirty="0" err="1"/>
              <a:t>notwendigen</a:t>
            </a:r>
            <a:r>
              <a:rPr u="sng" dirty="0"/>
              <a:t> </a:t>
            </a:r>
            <a:r>
              <a:rPr u="sng" dirty="0" err="1"/>
              <a:t>vorausgefüllten</a:t>
            </a:r>
            <a:r>
              <a:rPr u="sng" dirty="0"/>
              <a:t> </a:t>
            </a:r>
            <a:r>
              <a:rPr u="sng" dirty="0" err="1"/>
              <a:t>Antragsunterlagen</a:t>
            </a:r>
            <a:r>
              <a:rPr dirty="0"/>
              <a:t>?</a:t>
            </a:r>
          </a:p>
        </p:txBody>
      </p:sp>
      <p:pic>
        <p:nvPicPr>
          <p:cNvPr id="888" name="exclamation-point-g64f112083_640.png" descr="exclamation-point-g64f112083_640.png"/>
          <p:cNvPicPr>
            <a:picLocks noChangeAspect="1"/>
          </p:cNvPicPr>
          <p:nvPr/>
        </p:nvPicPr>
        <p:blipFill>
          <a:blip r:embed="rId3" cstate="print"/>
          <a:stretch>
            <a:fillRect/>
          </a:stretch>
        </p:blipFill>
        <p:spPr>
          <a:xfrm>
            <a:off x="1154927" y="1768125"/>
            <a:ext cx="2373398" cy="4746795"/>
          </a:xfrm>
          <a:prstGeom prst="rect">
            <a:avLst/>
          </a:prstGeom>
          <a:ln w="12700">
            <a:miter lim="400000"/>
          </a:ln>
        </p:spPr>
      </p:pic>
      <p:sp>
        <p:nvSpPr>
          <p:cNvPr id="889" name="Pfeil"/>
          <p:cNvSpPr/>
          <p:nvPr/>
        </p:nvSpPr>
        <p:spPr>
          <a:xfrm>
            <a:off x="10825005" y="10356999"/>
            <a:ext cx="1270001" cy="1270001"/>
          </a:xfrm>
          <a:prstGeom prst="rightArrow">
            <a:avLst>
              <a:gd name="adj1" fmla="val 32000"/>
              <a:gd name="adj2" fmla="val 64000"/>
            </a:avLst>
          </a:prstGeom>
          <a:solidFill>
            <a:srgbClr val="FF0000"/>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890" name="Mehrwert mitgeben!"/>
          <p:cNvSpPr txBox="1"/>
          <p:nvPr/>
        </p:nvSpPr>
        <p:spPr>
          <a:xfrm>
            <a:off x="12552040" y="10404624"/>
            <a:ext cx="10340008" cy="122237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457200">
              <a:defRPr sz="7000" b="1">
                <a:solidFill>
                  <a:srgbClr val="2B669A"/>
                </a:solidFill>
                <a:latin typeface="Verdana"/>
                <a:ea typeface="Verdana"/>
                <a:cs typeface="Verdana"/>
                <a:sym typeface="Verdana"/>
              </a:defRPr>
            </a:lvl1pPr>
          </a:lstStyle>
          <a:p>
            <a:r>
              <a:rPr dirty="0" err="1">
                <a:solidFill>
                  <a:srgbClr val="FF0000"/>
                </a:solidFill>
              </a:rPr>
              <a:t>Mehrwert</a:t>
            </a:r>
            <a:r>
              <a:rPr dirty="0">
                <a:solidFill>
                  <a:srgbClr val="FF0000"/>
                </a:solidFill>
              </a:rPr>
              <a:t> </a:t>
            </a:r>
            <a:r>
              <a:rPr dirty="0" err="1">
                <a:solidFill>
                  <a:srgbClr val="FF0000"/>
                </a:solidFill>
              </a:rPr>
              <a:t>mitgeben</a:t>
            </a:r>
            <a:r>
              <a:rPr dirty="0">
                <a:solidFill>
                  <a:srgbClr val="FF0000"/>
                </a:solidFill>
              </a:rPr>
              <a:t>!</a:t>
            </a:r>
          </a:p>
        </p:txBody>
      </p:sp>
      <p:pic>
        <p:nvPicPr>
          <p:cNvPr id="2" name="interrogation-point-g3ed654a3b_640.png" descr="interrogation-point-g3ed654a3b_640.png">
            <a:extLst>
              <a:ext uri="{FF2B5EF4-FFF2-40B4-BE49-F238E27FC236}">
                <a16:creationId xmlns:a16="http://schemas.microsoft.com/office/drawing/2014/main" id="{06651086-C5A2-6ADA-F036-47F45BC3526E}"/>
              </a:ext>
            </a:extLst>
          </p:cNvPr>
          <p:cNvPicPr>
            <a:picLocks noChangeAspect="1"/>
          </p:cNvPicPr>
          <p:nvPr/>
        </p:nvPicPr>
        <p:blipFill>
          <a:blip r:embed="rId4" cstate="print"/>
          <a:stretch>
            <a:fillRect/>
          </a:stretch>
        </p:blipFill>
        <p:spPr>
          <a:xfrm>
            <a:off x="1182215" y="6578196"/>
            <a:ext cx="2690078" cy="4358608"/>
          </a:xfrm>
          <a:prstGeom prst="rect">
            <a:avLst/>
          </a:prstGeom>
          <a:ln w="12700">
            <a:miter lim="400000"/>
          </a:ln>
        </p:spPr>
      </p:pic>
      <p:grpSp>
        <p:nvGrpSpPr>
          <p:cNvPr id="3" name="Gruppieren 2">
            <a:extLst>
              <a:ext uri="{FF2B5EF4-FFF2-40B4-BE49-F238E27FC236}">
                <a16:creationId xmlns:a16="http://schemas.microsoft.com/office/drawing/2014/main" id="{DE4389DF-AFDC-1DFE-9DE1-FDB8D07BCAD8}"/>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1D6A5124-AD91-B287-B2D8-9983490ED8D8}"/>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B81D324F-BEE3-DD6A-8002-16700F27500C}"/>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C9D1C1F1-9F5B-162B-B71D-69399A58BD4F}"/>
                </a:ext>
              </a:extLst>
            </p:cNvPr>
            <p:cNvPicPr>
              <a:picLocks noChangeAspect="1"/>
            </p:cNvPicPr>
            <p:nvPr/>
          </p:nvPicPr>
          <p:blipFill>
            <a:blip r:embed="rId6"/>
            <a:stretch>
              <a:fillRect/>
            </a:stretch>
          </p:blipFill>
          <p:spPr>
            <a:xfrm>
              <a:off x="20790888" y="274886"/>
              <a:ext cx="2645433" cy="1100784"/>
            </a:xfrm>
            <a:prstGeom prst="rect">
              <a:avLst/>
            </a:prstGeom>
          </p:spPr>
        </p:pic>
      </p:grpSp>
      <p:sp>
        <p:nvSpPr>
          <p:cNvPr id="7" name="TELEFON">
            <a:extLst>
              <a:ext uri="{FF2B5EF4-FFF2-40B4-BE49-F238E27FC236}">
                <a16:creationId xmlns:a16="http://schemas.microsoft.com/office/drawing/2014/main" id="{71975FFC-3E81-E1E4-D19C-DEB473FD3AC9}"/>
              </a:ext>
            </a:extLst>
          </p:cNvPr>
          <p:cNvSpPr txBox="1"/>
          <p:nvPr/>
        </p:nvSpPr>
        <p:spPr>
          <a:xfrm>
            <a:off x="1149695" y="-161946"/>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TELEFON</a:t>
            </a:r>
          </a:p>
        </p:txBody>
      </p:sp>
    </p:spTree>
    <p:extLst>
      <p:ext uri="{BB962C8B-B14F-4D97-AF65-F5344CB8AC3E}">
        <p14:creationId xmlns:p14="http://schemas.microsoft.com/office/powerpoint/2010/main" val="317545731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fill="hold"/>
                                        <p:tgtEl>
                                          <p:spTgt spid="88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fill="hold"/>
                                        <p:tgtEl>
                                          <p:spTgt spid="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 grpId="0" animBg="1" advAuto="0"/>
      <p:bldP spid="890"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Bevor ich Ihnen ein passendes Angebot mache……"/>
          <p:cNvSpPr txBox="1"/>
          <p:nvPr/>
        </p:nvSpPr>
        <p:spPr>
          <a:xfrm>
            <a:off x="4199112" y="2762943"/>
            <a:ext cx="18968282" cy="76847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p>
            <a:pPr algn="l" defTabSz="457200">
              <a:defRPr sz="7000" b="1">
                <a:solidFill>
                  <a:srgbClr val="2B669A"/>
                </a:solidFill>
                <a:latin typeface="Verdana"/>
                <a:ea typeface="Verdana"/>
                <a:cs typeface="Verdana"/>
                <a:sym typeface="Verdana"/>
              </a:defRPr>
            </a:pPr>
            <a:r>
              <a:rPr u="sng" dirty="0"/>
              <a:t>Bevor ich Ihnen </a:t>
            </a:r>
            <a:r>
              <a:rPr u="sng" dirty="0" err="1"/>
              <a:t>ein</a:t>
            </a:r>
            <a:r>
              <a:rPr u="sng" dirty="0"/>
              <a:t> </a:t>
            </a:r>
            <a:r>
              <a:rPr u="sng" dirty="0" err="1"/>
              <a:t>passendes</a:t>
            </a:r>
            <a:r>
              <a:rPr u="sng" dirty="0"/>
              <a:t> </a:t>
            </a:r>
            <a:r>
              <a:rPr u="sng" dirty="0" err="1"/>
              <a:t>Angebot</a:t>
            </a:r>
            <a:r>
              <a:rPr u="sng" dirty="0"/>
              <a:t> mache</a:t>
            </a:r>
            <a:r>
              <a:rPr dirty="0"/>
              <a:t>…</a:t>
            </a:r>
          </a:p>
          <a:p>
            <a:pPr marL="864305" indent="-864305" algn="l" defTabSz="457200">
              <a:buSzPct val="75000"/>
              <a:buChar char="•"/>
              <a:defRPr sz="7000" b="1">
                <a:solidFill>
                  <a:srgbClr val="2B669A"/>
                </a:solidFill>
                <a:latin typeface="Verdana"/>
                <a:ea typeface="Verdana"/>
                <a:cs typeface="Verdana"/>
                <a:sym typeface="Verdana"/>
              </a:defRPr>
            </a:pPr>
            <a:endParaRPr dirty="0"/>
          </a:p>
          <a:p>
            <a:pPr algn="l" defTabSz="457200">
              <a:defRPr sz="7000" b="1">
                <a:solidFill>
                  <a:srgbClr val="2B669A"/>
                </a:solidFill>
                <a:latin typeface="Verdana"/>
                <a:ea typeface="Verdana"/>
                <a:cs typeface="Verdana"/>
                <a:sym typeface="Verdana"/>
              </a:defRPr>
            </a:pPr>
            <a:r>
              <a:rPr dirty="0"/>
              <a:t>…Wenn Sie an die Zusammenarbeit </a:t>
            </a:r>
            <a:r>
              <a:rPr dirty="0" err="1"/>
              <a:t>mit</a:t>
            </a:r>
            <a:r>
              <a:rPr dirty="0"/>
              <a:t> mir </a:t>
            </a:r>
            <a:r>
              <a:rPr dirty="0" err="1"/>
              <a:t>denken</a:t>
            </a:r>
            <a:r>
              <a:rPr dirty="0"/>
              <a:t>, was </a:t>
            </a:r>
            <a:r>
              <a:rPr dirty="0" err="1"/>
              <a:t>ist</a:t>
            </a:r>
            <a:r>
              <a:rPr dirty="0"/>
              <a:t> Ihnen da </a:t>
            </a:r>
            <a:r>
              <a:rPr dirty="0" err="1"/>
              <a:t>besonders</a:t>
            </a:r>
            <a:r>
              <a:rPr dirty="0"/>
              <a:t> </a:t>
            </a:r>
            <a:r>
              <a:rPr dirty="0" err="1"/>
              <a:t>wichtig</a:t>
            </a:r>
            <a:r>
              <a:rPr dirty="0"/>
              <a:t>?</a:t>
            </a:r>
          </a:p>
          <a:p>
            <a:pPr algn="l" defTabSz="457200">
              <a:defRPr sz="7000" b="1">
                <a:solidFill>
                  <a:srgbClr val="2B669A"/>
                </a:solidFill>
                <a:latin typeface="Verdana"/>
                <a:ea typeface="Verdana"/>
                <a:cs typeface="Verdana"/>
                <a:sym typeface="Verdana"/>
              </a:defRPr>
            </a:pPr>
            <a:endParaRPr dirty="0"/>
          </a:p>
        </p:txBody>
      </p:sp>
      <p:pic>
        <p:nvPicPr>
          <p:cNvPr id="893" name="interrogation-point-g3ed654a3b_640.png" descr="interrogation-point-g3ed654a3b_640.png"/>
          <p:cNvPicPr>
            <a:picLocks noChangeAspect="1"/>
          </p:cNvPicPr>
          <p:nvPr/>
        </p:nvPicPr>
        <p:blipFill>
          <a:blip r:embed="rId2" cstate="print"/>
          <a:stretch>
            <a:fillRect/>
          </a:stretch>
        </p:blipFill>
        <p:spPr>
          <a:xfrm>
            <a:off x="-1262133" y="2793999"/>
            <a:ext cx="5016501" cy="8128001"/>
          </a:xfrm>
          <a:prstGeom prst="rect">
            <a:avLst/>
          </a:prstGeom>
          <a:ln w="12700">
            <a:miter lim="400000"/>
          </a:ln>
        </p:spPr>
      </p:pic>
      <p:grpSp>
        <p:nvGrpSpPr>
          <p:cNvPr id="2" name="Gruppieren 1">
            <a:extLst>
              <a:ext uri="{FF2B5EF4-FFF2-40B4-BE49-F238E27FC236}">
                <a16:creationId xmlns:a16="http://schemas.microsoft.com/office/drawing/2014/main" id="{69D32352-E1FB-E3E9-9B7D-2DB7301AF8A0}"/>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E76FA8EF-666F-7D8F-1165-39B4BDD4D019}"/>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82F17061-5D98-9463-D3AB-DA243D9553DA}"/>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7AE143F8-1698-BE70-2081-A77641EB0760}"/>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0BE1C6ED-8F6C-30A4-CE7D-2ACE0893E8C7}"/>
              </a:ext>
            </a:extLst>
          </p:cNvPr>
          <p:cNvSpPr txBox="1"/>
          <p:nvPr/>
        </p:nvSpPr>
        <p:spPr>
          <a:xfrm>
            <a:off x="1149695" y="-161946"/>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TELEFON</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Bevor ich Ihnen ein passendes Angebot mache……"/>
          <p:cNvSpPr txBox="1"/>
          <p:nvPr/>
        </p:nvSpPr>
        <p:spPr>
          <a:xfrm>
            <a:off x="4169600" y="1928812"/>
            <a:ext cx="18968282" cy="9839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p>
            <a:pPr algn="l" defTabSz="457200">
              <a:defRPr sz="7000" b="1">
                <a:solidFill>
                  <a:srgbClr val="2B669A"/>
                </a:solidFill>
                <a:latin typeface="Verdana"/>
                <a:ea typeface="Verdana"/>
                <a:cs typeface="Verdana"/>
                <a:sym typeface="Verdana"/>
              </a:defRPr>
            </a:pPr>
            <a:r>
              <a:rPr u="sng" dirty="0"/>
              <a:t>Bevor ich Ihnen </a:t>
            </a:r>
            <a:r>
              <a:rPr u="sng" dirty="0" err="1"/>
              <a:t>ein</a:t>
            </a:r>
            <a:r>
              <a:rPr u="sng" dirty="0"/>
              <a:t> </a:t>
            </a:r>
            <a:r>
              <a:rPr u="sng" dirty="0" err="1"/>
              <a:t>passendes</a:t>
            </a:r>
            <a:r>
              <a:rPr u="sng" dirty="0"/>
              <a:t> </a:t>
            </a:r>
            <a:r>
              <a:rPr u="sng" dirty="0" err="1"/>
              <a:t>Angebot</a:t>
            </a:r>
            <a:r>
              <a:rPr u="sng" dirty="0"/>
              <a:t> mache</a:t>
            </a:r>
            <a:r>
              <a:rPr dirty="0"/>
              <a:t>…</a:t>
            </a:r>
          </a:p>
          <a:p>
            <a:pPr marL="864305" indent="-864305" algn="l" defTabSz="457200">
              <a:buSzPct val="75000"/>
              <a:buChar char="•"/>
              <a:defRPr sz="7000" b="1">
                <a:solidFill>
                  <a:srgbClr val="2B669A"/>
                </a:solidFill>
                <a:latin typeface="Verdana"/>
                <a:ea typeface="Verdana"/>
                <a:cs typeface="Verdana"/>
                <a:sym typeface="Verdana"/>
              </a:defRPr>
            </a:pPr>
            <a:endParaRPr dirty="0"/>
          </a:p>
          <a:p>
            <a:pPr algn="l" defTabSz="457200">
              <a:defRPr sz="7000" b="1">
                <a:solidFill>
                  <a:srgbClr val="2B669A"/>
                </a:solidFill>
                <a:latin typeface="Verdana"/>
                <a:ea typeface="Verdana"/>
                <a:cs typeface="Verdana"/>
                <a:sym typeface="Verdana"/>
              </a:defRPr>
            </a:pPr>
            <a:r>
              <a:rPr dirty="0"/>
              <a:t>… </a:t>
            </a:r>
            <a:r>
              <a:rPr lang="de-DE" dirty="0"/>
              <a:t>m</a:t>
            </a:r>
            <a:r>
              <a:rPr dirty="0"/>
              <a:t>it </a:t>
            </a:r>
            <a:r>
              <a:rPr dirty="0" err="1"/>
              <a:t>welchen</a:t>
            </a:r>
            <a:r>
              <a:rPr dirty="0"/>
              <a:t> </a:t>
            </a:r>
            <a:r>
              <a:rPr dirty="0" err="1"/>
              <a:t>Produkten</a:t>
            </a:r>
            <a:r>
              <a:rPr dirty="0"/>
              <a:t> </a:t>
            </a:r>
            <a:r>
              <a:rPr dirty="0" err="1"/>
              <a:t>oder</a:t>
            </a:r>
            <a:r>
              <a:rPr dirty="0"/>
              <a:t> </a:t>
            </a:r>
            <a:r>
              <a:rPr dirty="0" err="1"/>
              <a:t>Dienstleistungen</a:t>
            </a:r>
            <a:r>
              <a:rPr dirty="0"/>
              <a:t> </a:t>
            </a:r>
            <a:r>
              <a:rPr dirty="0" err="1"/>
              <a:t>könnte</a:t>
            </a:r>
            <a:r>
              <a:rPr dirty="0"/>
              <a:t> ich Sie </a:t>
            </a:r>
            <a:r>
              <a:rPr dirty="0" err="1"/>
              <a:t>im</a:t>
            </a:r>
            <a:r>
              <a:rPr dirty="0"/>
              <a:t> Augenblick </a:t>
            </a:r>
            <a:r>
              <a:rPr dirty="0" err="1"/>
              <a:t>besonders</a:t>
            </a:r>
            <a:r>
              <a:rPr dirty="0"/>
              <a:t> </a:t>
            </a:r>
            <a:r>
              <a:rPr dirty="0" err="1"/>
              <a:t>gewinnen</a:t>
            </a:r>
            <a:r>
              <a:rPr dirty="0"/>
              <a:t>?/</a:t>
            </a:r>
            <a:r>
              <a:rPr dirty="0" err="1"/>
              <a:t>glücklich</a:t>
            </a:r>
            <a:r>
              <a:rPr dirty="0"/>
              <a:t> </a:t>
            </a:r>
            <a:r>
              <a:rPr dirty="0" err="1"/>
              <a:t>machen</a:t>
            </a:r>
            <a:r>
              <a:rPr dirty="0"/>
              <a:t>?/ </a:t>
            </a:r>
            <a:r>
              <a:rPr dirty="0" err="1"/>
              <a:t>begeistern</a:t>
            </a:r>
            <a:r>
              <a:rPr dirty="0"/>
              <a:t>?/ Freude </a:t>
            </a:r>
            <a:r>
              <a:rPr dirty="0" err="1"/>
              <a:t>bereiten</a:t>
            </a:r>
            <a:r>
              <a:rPr dirty="0"/>
              <a:t>?</a:t>
            </a:r>
          </a:p>
          <a:p>
            <a:pPr algn="l" defTabSz="457200">
              <a:defRPr sz="7000" b="1">
                <a:solidFill>
                  <a:srgbClr val="2B669A"/>
                </a:solidFill>
                <a:latin typeface="Verdana"/>
                <a:ea typeface="Verdana"/>
                <a:cs typeface="Verdana"/>
                <a:sym typeface="Verdana"/>
              </a:defRPr>
            </a:pPr>
            <a:endParaRPr dirty="0"/>
          </a:p>
        </p:txBody>
      </p:sp>
      <p:pic>
        <p:nvPicPr>
          <p:cNvPr id="896" name="interrogation-point-g3ed654a3b_640.png" descr="interrogation-point-g3ed654a3b_640.png"/>
          <p:cNvPicPr>
            <a:picLocks noChangeAspect="1"/>
          </p:cNvPicPr>
          <p:nvPr/>
        </p:nvPicPr>
        <p:blipFill>
          <a:blip r:embed="rId2" cstate="print"/>
          <a:stretch>
            <a:fillRect/>
          </a:stretch>
        </p:blipFill>
        <p:spPr>
          <a:xfrm>
            <a:off x="-1372220" y="1737046"/>
            <a:ext cx="5016501" cy="8128001"/>
          </a:xfrm>
          <a:prstGeom prst="rect">
            <a:avLst/>
          </a:prstGeom>
          <a:ln w="12700">
            <a:miter lim="400000"/>
          </a:ln>
        </p:spPr>
      </p:pic>
      <p:grpSp>
        <p:nvGrpSpPr>
          <p:cNvPr id="2" name="Gruppieren 1">
            <a:extLst>
              <a:ext uri="{FF2B5EF4-FFF2-40B4-BE49-F238E27FC236}">
                <a16:creationId xmlns:a16="http://schemas.microsoft.com/office/drawing/2014/main" id="{01E26CD1-59CD-F7CC-32E5-19C8A0F9980B}"/>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0A92B4CF-9062-5CD5-DFDA-AE432811CC27}"/>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35BE0B88-DFA0-A5E3-9D4C-EB5669447F6E}"/>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86C8852D-F52E-C260-85B8-F0138DD340E3}"/>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737BC337-3880-DF92-FBDD-CCB422EA6758}"/>
              </a:ext>
            </a:extLst>
          </p:cNvPr>
          <p:cNvSpPr txBox="1"/>
          <p:nvPr/>
        </p:nvSpPr>
        <p:spPr>
          <a:xfrm>
            <a:off x="1149695" y="-161946"/>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TELEFON</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29946-ADC5-B52A-0F9D-566A1BB90E86}"/>
            </a:ext>
          </a:extLst>
        </p:cNvPr>
        <p:cNvGrpSpPr/>
        <p:nvPr/>
      </p:nvGrpSpPr>
      <p:grpSpPr>
        <a:xfrm>
          <a:off x="0" y="0"/>
          <a:ext cx="0" cy="0"/>
          <a:chOff x="0" y="0"/>
          <a:chExt cx="0" cy="0"/>
        </a:xfrm>
      </p:grpSpPr>
      <p:sp>
        <p:nvSpPr>
          <p:cNvPr id="6" name="Rechteck">
            <a:extLst>
              <a:ext uri="{FF2B5EF4-FFF2-40B4-BE49-F238E27FC236}">
                <a16:creationId xmlns:a16="http://schemas.microsoft.com/office/drawing/2014/main" id="{53E951F2-93D8-9A91-0639-A6C5FF8FB78D}"/>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pic>
        <p:nvPicPr>
          <p:cNvPr id="3" name="Grafik 2">
            <a:extLst>
              <a:ext uri="{FF2B5EF4-FFF2-40B4-BE49-F238E27FC236}">
                <a16:creationId xmlns:a16="http://schemas.microsoft.com/office/drawing/2014/main" id="{39C089FC-D1FB-509C-2498-2EA7226881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6" y="1390759"/>
            <a:ext cx="24384000" cy="11155874"/>
          </a:xfrm>
          <a:prstGeom prst="rect">
            <a:avLst/>
          </a:prstGeom>
        </p:spPr>
      </p:pic>
      <p:sp>
        <p:nvSpPr>
          <p:cNvPr id="4" name="Rechteck 3">
            <a:extLst>
              <a:ext uri="{FF2B5EF4-FFF2-40B4-BE49-F238E27FC236}">
                <a16:creationId xmlns:a16="http://schemas.microsoft.com/office/drawing/2014/main" id="{8E061CBF-529D-A2FC-4516-CDDA46DAA9DD}"/>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187D6ABE-3F1D-66DA-1277-7C5F61A4CED6}"/>
              </a:ext>
            </a:extLst>
          </p:cNvPr>
          <p:cNvPicPr>
            <a:picLocks noChangeAspect="1"/>
          </p:cNvPicPr>
          <p:nvPr/>
        </p:nvPicPr>
        <p:blipFill>
          <a:blip r:embed="rId5" cstate="print"/>
          <a:stretch>
            <a:fillRect/>
          </a:stretch>
        </p:blipFill>
        <p:spPr>
          <a:xfrm>
            <a:off x="20790888" y="274886"/>
            <a:ext cx="2645433" cy="1100784"/>
          </a:xfrm>
          <a:prstGeom prst="rect">
            <a:avLst/>
          </a:prstGeom>
        </p:spPr>
      </p:pic>
      <p:sp>
        <p:nvSpPr>
          <p:cNvPr id="900" name="Unterschied zu…">
            <a:extLst>
              <a:ext uri="{FF2B5EF4-FFF2-40B4-BE49-F238E27FC236}">
                <a16:creationId xmlns:a16="http://schemas.microsoft.com/office/drawing/2014/main" id="{14B09CC7-F27D-01D0-4E34-FD765ED02ED2}"/>
              </a:ext>
            </a:extLst>
          </p:cNvPr>
          <p:cNvSpPr txBox="1"/>
          <p:nvPr/>
        </p:nvSpPr>
        <p:spPr>
          <a:xfrm>
            <a:off x="7239779" y="11385500"/>
            <a:ext cx="4913204" cy="2385268"/>
          </a:xfrm>
          <a:prstGeom prst="rect">
            <a:avLst/>
          </a:prstGeom>
          <a:solidFill>
            <a:srgbClr val="FF93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300" tIns="114300" rIns="114300" bIns="114300">
            <a:spAutoFit/>
          </a:bodyPr>
          <a:lstStyle/>
          <a:p>
            <a:pPr defTabSz="2286000">
              <a:lnSpc>
                <a:spcPct val="70000"/>
              </a:lnSpc>
              <a:defRPr sz="10700">
                <a:solidFill>
                  <a:srgbClr val="FFFFFF"/>
                </a:solidFill>
                <a:latin typeface="Impact"/>
                <a:ea typeface="Impact"/>
                <a:cs typeface="Impact"/>
                <a:sym typeface="Impact"/>
              </a:defRPr>
            </a:pPr>
            <a:endParaRPr lang="de-DE" sz="2000" dirty="0"/>
          </a:p>
          <a:p>
            <a:pPr defTabSz="2286000">
              <a:lnSpc>
                <a:spcPct val="70000"/>
              </a:lnSpc>
              <a:defRPr sz="10700">
                <a:solidFill>
                  <a:srgbClr val="FFFFFF"/>
                </a:solidFill>
                <a:latin typeface="Impact"/>
                <a:ea typeface="Impact"/>
                <a:cs typeface="Impact"/>
                <a:sym typeface="Impact"/>
              </a:defRPr>
            </a:pPr>
            <a:r>
              <a:rPr sz="6000" dirty="0" err="1"/>
              <a:t>Unterschied</a:t>
            </a:r>
            <a:r>
              <a:rPr sz="6000" dirty="0"/>
              <a:t> </a:t>
            </a:r>
            <a:r>
              <a:rPr sz="6000" dirty="0" err="1"/>
              <a:t>zu</a:t>
            </a:r>
            <a:endParaRPr sz="6000" dirty="0"/>
          </a:p>
          <a:p>
            <a:pPr defTabSz="2286000">
              <a:lnSpc>
                <a:spcPct val="70000"/>
              </a:lnSpc>
              <a:defRPr sz="10700">
                <a:solidFill>
                  <a:srgbClr val="FFFFFF"/>
                </a:solidFill>
                <a:latin typeface="Impact"/>
                <a:ea typeface="Impact"/>
                <a:cs typeface="Impact"/>
                <a:sym typeface="Impact"/>
              </a:defRPr>
            </a:pPr>
            <a:endParaRPr lang="de-DE" sz="6000" dirty="0"/>
          </a:p>
          <a:p>
            <a:pPr defTabSz="2286000">
              <a:lnSpc>
                <a:spcPct val="70000"/>
              </a:lnSpc>
              <a:defRPr sz="10700">
                <a:solidFill>
                  <a:srgbClr val="FFFFFF"/>
                </a:solidFill>
                <a:latin typeface="Impact"/>
                <a:ea typeface="Impact"/>
                <a:cs typeface="Impact"/>
                <a:sym typeface="Impact"/>
              </a:defRPr>
            </a:pPr>
            <a:r>
              <a:rPr sz="6000" dirty="0"/>
              <a:t>NEU KUNDEN?</a:t>
            </a:r>
            <a:endParaRPr lang="de-DE" sz="6000" dirty="0"/>
          </a:p>
        </p:txBody>
      </p:sp>
      <p:sp>
        <p:nvSpPr>
          <p:cNvPr id="7" name="Oval 6">
            <a:extLst>
              <a:ext uri="{FF2B5EF4-FFF2-40B4-BE49-F238E27FC236}">
                <a16:creationId xmlns:a16="http://schemas.microsoft.com/office/drawing/2014/main" id="{38AE0C29-73B2-B659-62ED-A02267D939FC}"/>
              </a:ext>
            </a:extLst>
          </p:cNvPr>
          <p:cNvSpPr/>
          <p:nvPr/>
        </p:nvSpPr>
        <p:spPr>
          <a:xfrm>
            <a:off x="11327904" y="3113584"/>
            <a:ext cx="3240360" cy="1414688"/>
          </a:xfrm>
          <a:prstGeom prst="ellipse">
            <a:avLst/>
          </a:prstGeom>
          <a:solidFill>
            <a:srgbClr val="F6F0DC"/>
          </a:solidFill>
          <a:ln w="66675" cap="flat">
            <a:solidFill>
              <a:schemeClr val="accent4">
                <a:shade val="1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8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r>
              <a:rPr kumimoji="0" lang="de-DE" sz="2800" b="0" i="0" u="none" strike="noStrike" cap="none" spc="0" normalizeH="0" baseline="0" dirty="0">
                <a:ln>
                  <a:noFill/>
                </a:ln>
                <a:solidFill>
                  <a:schemeClr val="tx1"/>
                </a:solidFill>
                <a:effectLst/>
                <a:uFillTx/>
                <a:latin typeface="+mn-lt"/>
                <a:ea typeface="+mn-ea"/>
                <a:cs typeface="+mn-cs"/>
                <a:sym typeface="Helvetica Light"/>
              </a:rPr>
              <a:t>Ich bin da!</a:t>
            </a:r>
          </a:p>
          <a:p>
            <a:pPr marL="0" marR="0" indent="0" algn="ctr" defTabSz="821531" rtl="0" fontAlgn="auto" latinLnBrk="0" hangingPunct="0">
              <a:lnSpc>
                <a:spcPct val="100000"/>
              </a:lnSpc>
              <a:spcBef>
                <a:spcPts val="0"/>
              </a:spcBef>
              <a:spcAft>
                <a:spcPts val="0"/>
              </a:spcAft>
              <a:buClrTx/>
              <a:buSzTx/>
              <a:buFontTx/>
              <a:buNone/>
              <a:tabLst/>
            </a:pPr>
            <a:endParaRPr kumimoji="0" lang="de-DE" sz="20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 name="Rechteck 7">
            <a:extLst>
              <a:ext uri="{FF2B5EF4-FFF2-40B4-BE49-F238E27FC236}">
                <a16:creationId xmlns:a16="http://schemas.microsoft.com/office/drawing/2014/main" id="{AF5C8493-8E88-AAA0-1EBF-7418110C8047}"/>
              </a:ext>
            </a:extLst>
          </p:cNvPr>
          <p:cNvSpPr/>
          <p:nvPr/>
        </p:nvSpPr>
        <p:spPr>
          <a:xfrm>
            <a:off x="3623048" y="6281936"/>
            <a:ext cx="1152128" cy="2880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Oval 9">
            <a:extLst>
              <a:ext uri="{FF2B5EF4-FFF2-40B4-BE49-F238E27FC236}">
                <a16:creationId xmlns:a16="http://schemas.microsoft.com/office/drawing/2014/main" id="{53EF5B37-E545-8EB1-A635-8A2F1493D95F}"/>
              </a:ext>
            </a:extLst>
          </p:cNvPr>
          <p:cNvSpPr/>
          <p:nvPr/>
        </p:nvSpPr>
        <p:spPr>
          <a:xfrm>
            <a:off x="2902968" y="5884380"/>
            <a:ext cx="2304256" cy="792088"/>
          </a:xfrm>
          <a:prstGeom prst="ellipse">
            <a:avLst/>
          </a:prstGeom>
          <a:solidFill>
            <a:srgbClr val="F6F0DC"/>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sp>
        <p:nvSpPr>
          <p:cNvPr id="9" name="Rechteck 8">
            <a:extLst>
              <a:ext uri="{FF2B5EF4-FFF2-40B4-BE49-F238E27FC236}">
                <a16:creationId xmlns:a16="http://schemas.microsoft.com/office/drawing/2014/main" id="{8A5974B3-426F-66DA-F7E7-3715A3DAF1DC}"/>
              </a:ext>
            </a:extLst>
          </p:cNvPr>
          <p:cNvSpPr/>
          <p:nvPr/>
        </p:nvSpPr>
        <p:spPr>
          <a:xfrm rot="229167">
            <a:off x="3202088" y="6122390"/>
            <a:ext cx="1727016" cy="390491"/>
          </a:xfrm>
          <a:prstGeom prst="rect">
            <a:avLst/>
          </a:prstGeom>
          <a:solidFill>
            <a:srgbClr val="F6F0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1600" b="1" i="0" u="none" strike="noStrike" cap="none" spc="0" normalizeH="0" baseline="0" dirty="0">
                <a:ln>
                  <a:noFill/>
                </a:ln>
                <a:solidFill>
                  <a:schemeClr val="tx1"/>
                </a:solidFill>
                <a:effectLst/>
                <a:uFillTx/>
                <a:latin typeface="+mn-lt"/>
                <a:ea typeface="+mn-ea"/>
                <a:cs typeface="+mn-cs"/>
                <a:sym typeface="Helvetica Light"/>
              </a:rPr>
              <a:t>WILLKOMMEN!</a:t>
            </a:r>
          </a:p>
        </p:txBody>
      </p:sp>
    </p:spTree>
    <p:extLst>
      <p:ext uri="{BB962C8B-B14F-4D97-AF65-F5344CB8AC3E}">
        <p14:creationId xmlns:p14="http://schemas.microsoft.com/office/powerpoint/2010/main" val="139690462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900"/>
                                        </p:tgtEl>
                                        <p:attrNameLst>
                                          <p:attrName>style.visibility</p:attrName>
                                        </p:attrNameLst>
                                      </p:cBhvr>
                                      <p:to>
                                        <p:strVal val="visible"/>
                                      </p:to>
                                    </p:set>
                                    <p:animEffect transition="in" filter="wipe(left)">
                                      <p:cBhvr>
                                        <p:cTn id="7" dur="800"/>
                                        <p:tgtEl>
                                          <p:spTgt spid="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CF92F-EC87-5800-26C7-9E0B96176E66}"/>
            </a:ext>
          </a:extLst>
        </p:cNvPr>
        <p:cNvGrpSpPr/>
        <p:nvPr/>
      </p:nvGrpSpPr>
      <p:grpSpPr>
        <a:xfrm>
          <a:off x="0" y="0"/>
          <a:ext cx="0" cy="0"/>
          <a:chOff x="0" y="0"/>
          <a:chExt cx="0" cy="0"/>
        </a:xfrm>
      </p:grpSpPr>
      <p:sp>
        <p:nvSpPr>
          <p:cNvPr id="905" name="……">
            <a:extLst>
              <a:ext uri="{FF2B5EF4-FFF2-40B4-BE49-F238E27FC236}">
                <a16:creationId xmlns:a16="http://schemas.microsoft.com/office/drawing/2014/main" id="{56285C25-8D37-B747-3F93-68E021C57EE9}"/>
              </a:ext>
            </a:extLst>
          </p:cNvPr>
          <p:cNvSpPr txBox="1"/>
          <p:nvPr/>
        </p:nvSpPr>
        <p:spPr>
          <a:xfrm>
            <a:off x="2055416" y="3380905"/>
            <a:ext cx="20273166" cy="6546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algn="l" defTabSz="457200">
              <a:defRPr sz="7400" b="1" i="1">
                <a:solidFill>
                  <a:srgbClr val="2B669A"/>
                </a:solidFill>
                <a:latin typeface="Verdana"/>
                <a:ea typeface="Verdana"/>
                <a:cs typeface="Verdana"/>
                <a:sym typeface="Verdana"/>
              </a:defRPr>
            </a:pPr>
            <a:r>
              <a:rPr sz="5200" dirty="0"/>
              <a:t>…</a:t>
            </a:r>
          </a:p>
          <a:p>
            <a:pPr algn="l" defTabSz="457200">
              <a:defRPr sz="7400" b="1">
                <a:solidFill>
                  <a:srgbClr val="2B669A"/>
                </a:solidFill>
                <a:latin typeface="Verdana"/>
                <a:ea typeface="Verdana"/>
                <a:cs typeface="Verdana"/>
                <a:sym typeface="Verdana"/>
              </a:defRPr>
            </a:pPr>
            <a:r>
              <a:rPr sz="5200" dirty="0"/>
              <a:t>„Herr…, </a:t>
            </a:r>
            <a:r>
              <a:rPr sz="5200" dirty="0" err="1"/>
              <a:t>ich</a:t>
            </a:r>
            <a:r>
              <a:rPr sz="5200" dirty="0"/>
              <a:t> </a:t>
            </a:r>
            <a:r>
              <a:rPr sz="5200" dirty="0" err="1"/>
              <a:t>habe</a:t>
            </a:r>
            <a:r>
              <a:rPr sz="5200" dirty="0"/>
              <a:t> </a:t>
            </a:r>
            <a:r>
              <a:rPr sz="5200" dirty="0" err="1"/>
              <a:t>gesehen</a:t>
            </a:r>
            <a:r>
              <a:rPr sz="5200" dirty="0"/>
              <a:t>, </a:t>
            </a:r>
            <a:r>
              <a:rPr sz="5200" dirty="0" err="1"/>
              <a:t>dass</a:t>
            </a:r>
            <a:r>
              <a:rPr sz="5200" dirty="0"/>
              <a:t> </a:t>
            </a:r>
            <a:r>
              <a:rPr sz="5200" dirty="0" err="1"/>
              <a:t>Sie</a:t>
            </a:r>
            <a:r>
              <a:rPr sz="5200" dirty="0"/>
              <a:t> </a:t>
            </a:r>
            <a:r>
              <a:rPr sz="5200" dirty="0" err="1"/>
              <a:t>im</a:t>
            </a:r>
            <a:r>
              <a:rPr sz="5200" dirty="0"/>
              <a:t> </a:t>
            </a:r>
            <a:r>
              <a:rPr sz="5200" dirty="0" err="1"/>
              <a:t>Bereich</a:t>
            </a:r>
            <a:r>
              <a:rPr sz="5200" dirty="0"/>
              <a:t> ….. </a:t>
            </a:r>
            <a:r>
              <a:rPr sz="5200" dirty="0" err="1"/>
              <a:t>aktiv</a:t>
            </a:r>
            <a:r>
              <a:rPr sz="5200" dirty="0"/>
              <a:t> </a:t>
            </a:r>
            <a:r>
              <a:rPr sz="5200" dirty="0" err="1"/>
              <a:t>sind</a:t>
            </a:r>
            <a:r>
              <a:rPr sz="5200" dirty="0"/>
              <a:t> und </a:t>
            </a:r>
            <a:r>
              <a:rPr sz="5200" dirty="0" err="1"/>
              <a:t>dass</a:t>
            </a:r>
            <a:r>
              <a:rPr sz="5200" dirty="0"/>
              <a:t> </a:t>
            </a:r>
            <a:r>
              <a:rPr sz="5200" dirty="0" err="1"/>
              <a:t>wir</a:t>
            </a:r>
            <a:r>
              <a:rPr sz="5200" dirty="0"/>
              <a:t> </a:t>
            </a:r>
            <a:r>
              <a:rPr lang="de-DE" sz="5200" u="sng" dirty="0"/>
              <a:t>bisher </a:t>
            </a:r>
            <a:r>
              <a:rPr sz="5200" u="sng" dirty="0" err="1"/>
              <a:t>noch</a:t>
            </a:r>
            <a:r>
              <a:rPr sz="5200" u="sng" dirty="0"/>
              <a:t> </a:t>
            </a:r>
            <a:r>
              <a:rPr sz="5200" u="sng" dirty="0" err="1"/>
              <a:t>nie</a:t>
            </a:r>
            <a:r>
              <a:rPr sz="5200" u="sng" dirty="0"/>
              <a:t> </a:t>
            </a:r>
            <a:r>
              <a:rPr sz="5200" dirty="0" err="1"/>
              <a:t>zusammengearbeitet</a:t>
            </a:r>
            <a:r>
              <a:rPr lang="de-DE" sz="5200" dirty="0"/>
              <a:t> haben... </a:t>
            </a:r>
          </a:p>
          <a:p>
            <a:pPr algn="l" defTabSz="457200">
              <a:defRPr sz="7400" b="1">
                <a:solidFill>
                  <a:srgbClr val="2B669A"/>
                </a:solidFill>
                <a:latin typeface="Verdana"/>
                <a:ea typeface="Verdana"/>
                <a:cs typeface="Verdana"/>
                <a:sym typeface="Verdana"/>
              </a:defRPr>
            </a:pPr>
            <a:endParaRPr lang="de-DE" sz="5200" dirty="0"/>
          </a:p>
          <a:p>
            <a:pPr algn="l" defTabSz="457200">
              <a:defRPr sz="7400" b="1">
                <a:solidFill>
                  <a:srgbClr val="2B669A"/>
                </a:solidFill>
                <a:latin typeface="Verdana"/>
                <a:ea typeface="Verdana"/>
                <a:cs typeface="Verdana"/>
                <a:sym typeface="Verdana"/>
              </a:defRPr>
            </a:pPr>
            <a:r>
              <a:rPr lang="de-DE" sz="5200" dirty="0"/>
              <a:t>... für Ihr Unternehmen habe ich ein Angebot erarbeitet (Teaser setzen). Wann wollen wir uns dazu zusammensetzen……(Termin-Alternativen anbieten)</a:t>
            </a:r>
            <a:endParaRPr sz="5200" dirty="0"/>
          </a:p>
        </p:txBody>
      </p:sp>
      <p:grpSp>
        <p:nvGrpSpPr>
          <p:cNvPr id="2" name="Gruppieren 1">
            <a:extLst>
              <a:ext uri="{FF2B5EF4-FFF2-40B4-BE49-F238E27FC236}">
                <a16:creationId xmlns:a16="http://schemas.microsoft.com/office/drawing/2014/main" id="{024230AC-3138-FCA9-385B-F4B3C0833131}"/>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0C9F9273-013F-2362-9BF7-DB9A1DE4C8B8}"/>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FC4F4ED9-F654-C521-C25B-080663DA058E}"/>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B73B46D5-B7DE-95ED-73E0-47BD7AFCDCFC}"/>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E73B8EEB-8474-3285-129D-5C0731BB1833}"/>
              </a:ext>
            </a:extLst>
          </p:cNvPr>
          <p:cNvSpPr txBox="1"/>
          <p:nvPr/>
        </p:nvSpPr>
        <p:spPr>
          <a:xfrm>
            <a:off x="1149695" y="-161946"/>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TELEFON</a:t>
            </a:r>
          </a:p>
        </p:txBody>
      </p:sp>
      <p:sp>
        <p:nvSpPr>
          <p:cNvPr id="907" name="BEISPIELE">
            <a:extLst>
              <a:ext uri="{FF2B5EF4-FFF2-40B4-BE49-F238E27FC236}">
                <a16:creationId xmlns:a16="http://schemas.microsoft.com/office/drawing/2014/main" id="{EBB3C978-4980-89CD-ED2C-FE2CA95B5998}"/>
              </a:ext>
            </a:extLst>
          </p:cNvPr>
          <p:cNvSpPr/>
          <p:nvPr/>
        </p:nvSpPr>
        <p:spPr>
          <a:xfrm rot="20363172">
            <a:off x="-530475" y="777257"/>
            <a:ext cx="6157020" cy="1270001"/>
          </a:xfrm>
          <a:prstGeom prst="roundRect">
            <a:avLst>
              <a:gd name="adj" fmla="val 15000"/>
            </a:avLst>
          </a:prstGeom>
          <a:blipFill>
            <a:blip r:embed="rId5" cstate="print"/>
          </a:blip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rPr dirty="0"/>
              <a:t>BEISPIEL</a:t>
            </a:r>
          </a:p>
        </p:txBody>
      </p:sp>
    </p:spTree>
    <p:extLst>
      <p:ext uri="{BB962C8B-B14F-4D97-AF65-F5344CB8AC3E}">
        <p14:creationId xmlns:p14="http://schemas.microsoft.com/office/powerpoint/2010/main" val="402693477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324C9-4C5B-6B37-12CC-AA89FDCED481}"/>
            </a:ext>
          </a:extLst>
        </p:cNvPr>
        <p:cNvGrpSpPr/>
        <p:nvPr/>
      </p:nvGrpSpPr>
      <p:grpSpPr>
        <a:xfrm>
          <a:off x="0" y="0"/>
          <a:ext cx="0" cy="0"/>
          <a:chOff x="0" y="0"/>
          <a:chExt cx="0" cy="0"/>
        </a:xfrm>
      </p:grpSpPr>
      <p:sp>
        <p:nvSpPr>
          <p:cNvPr id="701" name="AGENDA">
            <a:extLst>
              <a:ext uri="{FF2B5EF4-FFF2-40B4-BE49-F238E27FC236}">
                <a16:creationId xmlns:a16="http://schemas.microsoft.com/office/drawing/2014/main" id="{85331E31-8A65-25FD-56E3-6C770A0D4A3A}"/>
              </a:ext>
            </a:extLst>
          </p:cNvPr>
          <p:cNvSpPr txBox="1"/>
          <p:nvPr/>
        </p:nvSpPr>
        <p:spPr>
          <a:xfrm>
            <a:off x="2937570" y="2651614"/>
            <a:ext cx="18508860"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solidFill>
                  <a:srgbClr val="2A669A"/>
                </a:solidFill>
              </a:rPr>
              <a:t>Agenda heute</a:t>
            </a:r>
            <a:endParaRPr sz="4000" dirty="0">
              <a:solidFill>
                <a:srgbClr val="2A669A"/>
              </a:solidFill>
            </a:endParaRPr>
          </a:p>
        </p:txBody>
      </p:sp>
      <p:sp>
        <p:nvSpPr>
          <p:cNvPr id="2" name="Textfeld 1">
            <a:extLst>
              <a:ext uri="{FF2B5EF4-FFF2-40B4-BE49-F238E27FC236}">
                <a16:creationId xmlns:a16="http://schemas.microsoft.com/office/drawing/2014/main" id="{ACC7D678-8C31-58D9-F234-48D1F0F62C0B}"/>
              </a:ext>
            </a:extLst>
          </p:cNvPr>
          <p:cNvSpPr txBox="1"/>
          <p:nvPr/>
        </p:nvSpPr>
        <p:spPr>
          <a:xfrm>
            <a:off x="3335016" y="4729837"/>
            <a:ext cx="14977664" cy="6361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8" fontAlgn="ctr"/>
            <a:r>
              <a:rPr lang="de-DE" sz="6000" dirty="0">
                <a:solidFill>
                  <a:srgbClr val="2F7DAD"/>
                </a:solidFill>
              </a:rPr>
              <a:t>Review zu Workshop 1</a:t>
            </a:r>
          </a:p>
          <a:p>
            <a:pPr lvl="8" hangingPunct="1"/>
            <a:endParaRPr lang="de-DE" sz="6000" dirty="0">
              <a:solidFill>
                <a:srgbClr val="2F7DAD"/>
              </a:solidFill>
            </a:endParaRPr>
          </a:p>
          <a:p>
            <a:pPr lvl="8" hangingPunct="1"/>
            <a:r>
              <a:rPr lang="de-DE" sz="6000" dirty="0">
                <a:solidFill>
                  <a:srgbClr val="2F7DAD"/>
                </a:solidFill>
              </a:rPr>
              <a:t>Kundenansprache am Telefon</a:t>
            </a:r>
          </a:p>
          <a:p>
            <a:pPr lvl="8" hangingPunct="1"/>
            <a:endParaRPr lang="de-DE" sz="6000" dirty="0">
              <a:solidFill>
                <a:srgbClr val="2F7DAD"/>
              </a:solidFill>
            </a:endParaRPr>
          </a:p>
          <a:p>
            <a:pPr lvl="8" hangingPunct="1"/>
            <a:r>
              <a:rPr lang="de-DE" sz="6000" dirty="0">
                <a:solidFill>
                  <a:srgbClr val="2F7DAD"/>
                </a:solidFill>
              </a:rPr>
              <a:t>Neukunden</a:t>
            </a:r>
          </a:p>
          <a:p>
            <a:endParaRPr lang="de-DE" dirty="0">
              <a:solidFill>
                <a:srgbClr val="2F7DAD"/>
              </a:solidFill>
            </a:endParaRPr>
          </a:p>
          <a:p>
            <a:r>
              <a:rPr lang="de-DE" sz="5400" dirty="0">
                <a:solidFill>
                  <a:srgbClr val="2F7DAD"/>
                </a:solidFill>
              </a:rPr>
              <a:t>Einwandbehandlung nach ZWAR</a:t>
            </a:r>
          </a:p>
        </p:txBody>
      </p:sp>
      <p:grpSp>
        <p:nvGrpSpPr>
          <p:cNvPr id="3" name="Gruppieren 2">
            <a:extLst>
              <a:ext uri="{FF2B5EF4-FFF2-40B4-BE49-F238E27FC236}">
                <a16:creationId xmlns:a16="http://schemas.microsoft.com/office/drawing/2014/main" id="{3F9F8F84-F1D4-0C7B-6DE4-B2C05A66D302}"/>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F2BEDC41-968C-82F9-AFD5-3458628E9FF5}"/>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811CDFE7-C118-B3B2-9348-AF9E42AFA76B}"/>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801063F4-77D2-B5C3-E053-F573F7B21C4C}"/>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Tree>
    <p:extLst>
      <p:ext uri="{BB962C8B-B14F-4D97-AF65-F5344CB8AC3E}">
        <p14:creationId xmlns:p14="http://schemas.microsoft.com/office/powerpoint/2010/main" val="264256219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
          <p:cNvSpPr txBox="1"/>
          <p:nvPr/>
        </p:nvSpPr>
        <p:spPr>
          <a:xfrm>
            <a:off x="1280867" y="3027220"/>
            <a:ext cx="21729611" cy="4145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algn="l" defTabSz="457200">
              <a:defRPr sz="5200" b="1" i="1">
                <a:solidFill>
                  <a:srgbClr val="2B669A"/>
                </a:solidFill>
                <a:latin typeface="Verdana"/>
                <a:ea typeface="Verdana"/>
                <a:cs typeface="Verdana"/>
                <a:sym typeface="Verdana"/>
              </a:defRPr>
            </a:pPr>
            <a:r>
              <a:rPr dirty="0"/>
              <a:t>…</a:t>
            </a:r>
          </a:p>
          <a:p>
            <a:pPr algn="l" defTabSz="457200">
              <a:defRPr sz="5200" b="1">
                <a:solidFill>
                  <a:srgbClr val="2B669A"/>
                </a:solidFill>
                <a:latin typeface="Verdana"/>
                <a:ea typeface="Verdana"/>
                <a:cs typeface="Verdana"/>
                <a:sym typeface="Verdana"/>
              </a:defRPr>
            </a:pPr>
            <a:r>
              <a:rPr dirty="0"/>
              <a:t>„Herr…, </a:t>
            </a:r>
            <a:r>
              <a:rPr dirty="0" err="1"/>
              <a:t>lassen</a:t>
            </a:r>
            <a:r>
              <a:rPr dirty="0"/>
              <a:t> </a:t>
            </a:r>
            <a:r>
              <a:rPr dirty="0" err="1"/>
              <a:t>Sie</a:t>
            </a:r>
            <a:r>
              <a:rPr dirty="0"/>
              <a:t> </a:t>
            </a:r>
            <a:r>
              <a:rPr dirty="0" err="1"/>
              <a:t>mich</a:t>
            </a:r>
            <a:r>
              <a:rPr dirty="0"/>
              <a:t> </a:t>
            </a:r>
            <a:r>
              <a:rPr dirty="0" err="1"/>
              <a:t>direkt</a:t>
            </a:r>
            <a:r>
              <a:rPr dirty="0"/>
              <a:t> </a:t>
            </a:r>
            <a:r>
              <a:rPr dirty="0" err="1"/>
              <a:t>zum</a:t>
            </a:r>
            <a:r>
              <a:rPr dirty="0"/>
              <a:t> </a:t>
            </a:r>
            <a:r>
              <a:rPr dirty="0" err="1"/>
              <a:t>Punkt</a:t>
            </a:r>
            <a:r>
              <a:rPr dirty="0"/>
              <a:t> </a:t>
            </a:r>
            <a:r>
              <a:rPr dirty="0" err="1"/>
              <a:t>kommen</a:t>
            </a:r>
            <a:r>
              <a:rPr dirty="0"/>
              <a:t>. </a:t>
            </a:r>
            <a:r>
              <a:rPr dirty="0" err="1"/>
              <a:t>Ich</a:t>
            </a:r>
            <a:r>
              <a:rPr dirty="0"/>
              <a:t> </a:t>
            </a:r>
            <a:r>
              <a:rPr dirty="0" err="1"/>
              <a:t>möchte</a:t>
            </a:r>
            <a:r>
              <a:rPr dirty="0"/>
              <a:t> </a:t>
            </a:r>
            <a:r>
              <a:rPr dirty="0" err="1"/>
              <a:t>Sie</a:t>
            </a:r>
            <a:r>
              <a:rPr dirty="0"/>
              <a:t> </a:t>
            </a:r>
            <a:r>
              <a:rPr dirty="0" err="1"/>
              <a:t>gerne</a:t>
            </a:r>
            <a:r>
              <a:rPr dirty="0"/>
              <a:t> </a:t>
            </a:r>
            <a:r>
              <a:rPr dirty="0" err="1"/>
              <a:t>als</a:t>
            </a:r>
            <a:r>
              <a:rPr dirty="0"/>
              <a:t> </a:t>
            </a:r>
            <a:r>
              <a:rPr dirty="0" err="1"/>
              <a:t>Kunden</a:t>
            </a:r>
            <a:r>
              <a:rPr dirty="0"/>
              <a:t> </a:t>
            </a:r>
            <a:r>
              <a:rPr dirty="0" err="1">
                <a:solidFill>
                  <a:schemeClr val="accent2"/>
                </a:solidFill>
              </a:rPr>
              <a:t>gewinnen</a:t>
            </a:r>
            <a:r>
              <a:rPr dirty="0"/>
              <a:t>, </a:t>
            </a:r>
            <a:r>
              <a:rPr i="1" dirty="0"/>
              <a:t>(</a:t>
            </a:r>
            <a:r>
              <a:rPr i="1" dirty="0" err="1"/>
              <a:t>ohne</a:t>
            </a:r>
            <a:r>
              <a:rPr i="1" dirty="0"/>
              <a:t> Pause) </a:t>
            </a:r>
            <a:r>
              <a:rPr lang="de-DE" dirty="0"/>
              <a:t>und viele unserer Geschäftspartner schätzen besonders unsere Preis-Leistungs-Kompetenz sehr hoch ein..</a:t>
            </a:r>
            <a:endParaRPr dirty="0"/>
          </a:p>
        </p:txBody>
      </p:sp>
      <p:sp>
        <p:nvSpPr>
          <p:cNvPr id="914" name="… damit wir beide ins Geschäft kommen?…"/>
          <p:cNvSpPr txBox="1"/>
          <p:nvPr/>
        </p:nvSpPr>
        <p:spPr>
          <a:xfrm>
            <a:off x="1318734" y="7795950"/>
            <a:ext cx="22313830" cy="3345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defTabSz="457200">
              <a:defRPr sz="5200" b="1">
                <a:solidFill>
                  <a:srgbClr val="2B669A"/>
                </a:solidFill>
                <a:latin typeface="Verdana"/>
                <a:ea typeface="Verdana"/>
                <a:cs typeface="Verdana"/>
                <a:sym typeface="Verdana"/>
              </a:defRPr>
            </a:pPr>
            <a:r>
              <a:rPr dirty="0"/>
              <a:t>… </a:t>
            </a:r>
            <a:r>
              <a:rPr lang="de-DE" dirty="0"/>
              <a:t>konkret im Bereich (Kerngeschäft des Kunden)   ………bieten wir ein Sortiment, das an Zuverlässigkeit/Langlebigkeit/……Wann, wollen wir uns…..?</a:t>
            </a:r>
            <a:endParaRPr dirty="0"/>
          </a:p>
        </p:txBody>
      </p:sp>
      <p:grpSp>
        <p:nvGrpSpPr>
          <p:cNvPr id="2" name="Gruppieren 1">
            <a:extLst>
              <a:ext uri="{FF2B5EF4-FFF2-40B4-BE49-F238E27FC236}">
                <a16:creationId xmlns:a16="http://schemas.microsoft.com/office/drawing/2014/main" id="{0012FA76-8E3A-A5BD-F983-FD9D33AA681F}"/>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FD5B7426-0CC3-035A-CCA4-7D4764A8EE80}"/>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325D8959-0107-85EB-9021-0C9826D588BE}"/>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7B90648E-3808-9494-15D0-FFF1D7E128B2}"/>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E16B61C9-3444-845B-25C4-51EED636FA7F}"/>
              </a:ext>
            </a:extLst>
          </p:cNvPr>
          <p:cNvSpPr txBox="1"/>
          <p:nvPr/>
        </p:nvSpPr>
        <p:spPr>
          <a:xfrm>
            <a:off x="1149695" y="-161946"/>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TELEFON</a:t>
            </a:r>
          </a:p>
        </p:txBody>
      </p:sp>
      <p:sp>
        <p:nvSpPr>
          <p:cNvPr id="913" name="BEISPIELE"/>
          <p:cNvSpPr/>
          <p:nvPr/>
        </p:nvSpPr>
        <p:spPr>
          <a:xfrm rot="20363172">
            <a:off x="-530475" y="777257"/>
            <a:ext cx="6157020" cy="1270001"/>
          </a:xfrm>
          <a:prstGeom prst="roundRect">
            <a:avLst>
              <a:gd name="adj" fmla="val 15000"/>
            </a:avLst>
          </a:prstGeom>
          <a:blipFill>
            <a:blip r:embed="rId5" cstate="print"/>
          </a:blip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rPr dirty="0"/>
              <a:t>BEISPIEL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
          <p:cNvSpPr txBox="1"/>
          <p:nvPr/>
        </p:nvSpPr>
        <p:spPr>
          <a:xfrm>
            <a:off x="1280867" y="3027220"/>
            <a:ext cx="22313830" cy="4945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algn="l" defTabSz="457200">
              <a:defRPr sz="5200" b="1" i="1">
                <a:solidFill>
                  <a:srgbClr val="2B669A"/>
                </a:solidFill>
                <a:latin typeface="Verdana"/>
                <a:ea typeface="Verdana"/>
                <a:cs typeface="Verdana"/>
                <a:sym typeface="Verdana"/>
              </a:defRPr>
            </a:pPr>
            <a:r>
              <a:rPr dirty="0"/>
              <a:t>…</a:t>
            </a:r>
          </a:p>
          <a:p>
            <a:pPr algn="l" defTabSz="457200">
              <a:defRPr sz="5200" b="1">
                <a:solidFill>
                  <a:srgbClr val="2B669A"/>
                </a:solidFill>
                <a:latin typeface="Verdana"/>
                <a:ea typeface="Verdana"/>
                <a:cs typeface="Verdana"/>
                <a:sym typeface="Verdana"/>
              </a:defRPr>
            </a:pPr>
            <a:r>
              <a:rPr dirty="0"/>
              <a:t>„Herr…, </a:t>
            </a:r>
            <a:r>
              <a:rPr dirty="0" err="1"/>
              <a:t>lassen</a:t>
            </a:r>
            <a:r>
              <a:rPr dirty="0"/>
              <a:t> Sie </a:t>
            </a:r>
            <a:r>
              <a:rPr dirty="0" err="1"/>
              <a:t>mich</a:t>
            </a:r>
            <a:r>
              <a:rPr dirty="0"/>
              <a:t> </a:t>
            </a:r>
            <a:r>
              <a:rPr dirty="0" err="1"/>
              <a:t>direkt</a:t>
            </a:r>
            <a:r>
              <a:rPr dirty="0"/>
              <a:t> </a:t>
            </a:r>
            <a:r>
              <a:rPr dirty="0" err="1"/>
              <a:t>zum</a:t>
            </a:r>
            <a:r>
              <a:rPr dirty="0"/>
              <a:t> </a:t>
            </a:r>
            <a:r>
              <a:rPr dirty="0" err="1"/>
              <a:t>Punkt</a:t>
            </a:r>
            <a:r>
              <a:rPr dirty="0"/>
              <a:t> </a:t>
            </a:r>
            <a:r>
              <a:rPr dirty="0" err="1"/>
              <a:t>kommen</a:t>
            </a:r>
            <a:r>
              <a:rPr dirty="0"/>
              <a:t>. Ich </a:t>
            </a:r>
            <a:r>
              <a:rPr dirty="0" err="1"/>
              <a:t>möchte</a:t>
            </a:r>
            <a:r>
              <a:rPr dirty="0"/>
              <a:t> Sie gerne </a:t>
            </a:r>
            <a:r>
              <a:rPr dirty="0" err="1"/>
              <a:t>als</a:t>
            </a:r>
            <a:r>
              <a:rPr dirty="0"/>
              <a:t> Kunden </a:t>
            </a:r>
            <a:r>
              <a:rPr dirty="0" err="1">
                <a:solidFill>
                  <a:schemeClr val="accent2"/>
                </a:solidFill>
              </a:rPr>
              <a:t>gewinnen</a:t>
            </a:r>
            <a:r>
              <a:rPr dirty="0"/>
              <a:t>, </a:t>
            </a:r>
            <a:r>
              <a:rPr i="1" dirty="0"/>
              <a:t>(</a:t>
            </a:r>
            <a:r>
              <a:rPr i="1" dirty="0" err="1"/>
              <a:t>ohne</a:t>
            </a:r>
            <a:r>
              <a:rPr i="1" dirty="0"/>
              <a:t> Pause) </a:t>
            </a:r>
            <a:endParaRPr lang="de-DE" i="1" dirty="0"/>
          </a:p>
          <a:p>
            <a:pPr algn="l" defTabSz="457200">
              <a:defRPr sz="5200" b="1">
                <a:solidFill>
                  <a:srgbClr val="2B669A"/>
                </a:solidFill>
                <a:latin typeface="Verdana"/>
                <a:ea typeface="Verdana"/>
                <a:cs typeface="Verdana"/>
                <a:sym typeface="Verdana"/>
              </a:defRPr>
            </a:pPr>
            <a:r>
              <a:rPr lang="de-DE" dirty="0"/>
              <a:t>viele unsere Kunden schätzen unsere... (Bsp. am Kunden orientiert)</a:t>
            </a:r>
          </a:p>
          <a:p>
            <a:pPr algn="l" defTabSz="457200">
              <a:defRPr sz="5200" b="1">
                <a:solidFill>
                  <a:srgbClr val="2B669A"/>
                </a:solidFill>
                <a:latin typeface="Verdana"/>
                <a:ea typeface="Verdana"/>
                <a:cs typeface="Verdana"/>
                <a:sym typeface="Verdana"/>
              </a:defRPr>
            </a:pPr>
            <a:r>
              <a:rPr lang="de-DE" dirty="0"/>
              <a:t>W</a:t>
            </a:r>
            <a:r>
              <a:rPr dirty="0"/>
              <a:t>as </a:t>
            </a:r>
            <a:r>
              <a:rPr dirty="0" err="1"/>
              <a:t>wäre</a:t>
            </a:r>
            <a:r>
              <a:rPr dirty="0"/>
              <a:t> </a:t>
            </a:r>
            <a:r>
              <a:rPr dirty="0" err="1"/>
              <a:t>denn</a:t>
            </a:r>
            <a:r>
              <a:rPr dirty="0"/>
              <a:t> </a:t>
            </a:r>
            <a:r>
              <a:rPr dirty="0" err="1"/>
              <a:t>aus</a:t>
            </a:r>
            <a:r>
              <a:rPr dirty="0"/>
              <a:t> </a:t>
            </a:r>
            <a:r>
              <a:rPr dirty="0" err="1"/>
              <a:t>Ihrer</a:t>
            </a:r>
            <a:r>
              <a:rPr dirty="0"/>
              <a:t> Sicht </a:t>
            </a:r>
            <a:r>
              <a:rPr dirty="0" err="1"/>
              <a:t>eine</a:t>
            </a:r>
            <a:r>
              <a:rPr dirty="0"/>
              <a:t> </a:t>
            </a:r>
            <a:r>
              <a:rPr dirty="0" err="1"/>
              <a:t>erste</a:t>
            </a:r>
            <a:r>
              <a:rPr dirty="0"/>
              <a:t> </a:t>
            </a:r>
            <a:r>
              <a:rPr dirty="0" err="1"/>
              <a:t>gute</a:t>
            </a:r>
            <a:r>
              <a:rPr dirty="0"/>
              <a:t> </a:t>
            </a:r>
            <a:r>
              <a:rPr dirty="0" err="1"/>
              <a:t>Möglichkeit</a:t>
            </a:r>
            <a:r>
              <a:rPr dirty="0"/>
              <a:t>, </a:t>
            </a:r>
          </a:p>
        </p:txBody>
      </p:sp>
      <p:sp>
        <p:nvSpPr>
          <p:cNvPr id="914" name="… damit wir beide ins Geschäft kommen?…"/>
          <p:cNvSpPr txBox="1"/>
          <p:nvPr/>
        </p:nvSpPr>
        <p:spPr>
          <a:xfrm>
            <a:off x="1280867" y="8298160"/>
            <a:ext cx="22313830" cy="4143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defTabSz="457200">
              <a:defRPr sz="5200" b="1">
                <a:solidFill>
                  <a:srgbClr val="2B669A"/>
                </a:solidFill>
                <a:latin typeface="Verdana"/>
                <a:ea typeface="Verdana"/>
                <a:cs typeface="Verdana"/>
                <a:sym typeface="Verdana"/>
              </a:defRPr>
            </a:pPr>
            <a:r>
              <a:rPr dirty="0"/>
              <a:t>… </a:t>
            </a:r>
            <a:r>
              <a:rPr dirty="0" err="1"/>
              <a:t>damit</a:t>
            </a:r>
            <a:r>
              <a:rPr dirty="0"/>
              <a:t> </a:t>
            </a:r>
            <a:r>
              <a:rPr dirty="0" err="1"/>
              <a:t>wir</a:t>
            </a:r>
            <a:r>
              <a:rPr dirty="0"/>
              <a:t> </a:t>
            </a:r>
            <a:r>
              <a:rPr dirty="0" err="1"/>
              <a:t>beide</a:t>
            </a:r>
            <a:r>
              <a:rPr dirty="0"/>
              <a:t> ins </a:t>
            </a:r>
            <a:r>
              <a:rPr dirty="0" err="1"/>
              <a:t>Geschäft</a:t>
            </a:r>
            <a:r>
              <a:rPr dirty="0"/>
              <a:t> </a:t>
            </a:r>
            <a:r>
              <a:rPr dirty="0" err="1"/>
              <a:t>kommen</a:t>
            </a:r>
            <a:r>
              <a:rPr dirty="0"/>
              <a:t>?</a:t>
            </a:r>
          </a:p>
          <a:p>
            <a:pPr algn="l" defTabSz="457200">
              <a:defRPr sz="5200" b="1">
                <a:solidFill>
                  <a:srgbClr val="2B669A"/>
                </a:solidFill>
                <a:latin typeface="Verdana"/>
                <a:ea typeface="Verdana"/>
                <a:cs typeface="Verdana"/>
                <a:sym typeface="Verdana"/>
              </a:defRPr>
            </a:pPr>
            <a:r>
              <a:rPr dirty="0"/>
              <a:t>… </a:t>
            </a:r>
            <a:r>
              <a:rPr dirty="0" err="1"/>
              <a:t>damit</a:t>
            </a:r>
            <a:r>
              <a:rPr dirty="0"/>
              <a:t> ich für Sie </a:t>
            </a:r>
            <a:r>
              <a:rPr lang="de-DE" dirty="0"/>
              <a:t>Ihr</a:t>
            </a:r>
            <a:r>
              <a:rPr dirty="0"/>
              <a:t> </a:t>
            </a:r>
            <a:r>
              <a:rPr dirty="0" err="1"/>
              <a:t>optimaler</a:t>
            </a:r>
            <a:r>
              <a:rPr dirty="0"/>
              <a:t> </a:t>
            </a:r>
            <a:r>
              <a:rPr dirty="0" err="1"/>
              <a:t>Baustofflieferant</a:t>
            </a:r>
            <a:r>
              <a:rPr dirty="0"/>
              <a:t> </a:t>
            </a:r>
            <a:r>
              <a:rPr lang="de-DE" dirty="0"/>
              <a:t>bin</a:t>
            </a:r>
            <a:r>
              <a:rPr dirty="0"/>
              <a:t>?</a:t>
            </a:r>
          </a:p>
          <a:p>
            <a:pPr algn="l" defTabSz="457200">
              <a:defRPr sz="5200" b="1">
                <a:solidFill>
                  <a:srgbClr val="2B669A"/>
                </a:solidFill>
                <a:latin typeface="Verdana"/>
                <a:ea typeface="Verdana"/>
                <a:cs typeface="Verdana"/>
                <a:sym typeface="Verdana"/>
              </a:defRPr>
            </a:pPr>
            <a:r>
              <a:rPr dirty="0"/>
              <a:t>… </a:t>
            </a:r>
            <a:r>
              <a:rPr dirty="0" err="1"/>
              <a:t>damit</a:t>
            </a:r>
            <a:r>
              <a:rPr dirty="0"/>
              <a:t> Sie </a:t>
            </a:r>
            <a:r>
              <a:rPr dirty="0" err="1"/>
              <a:t>sich</a:t>
            </a:r>
            <a:r>
              <a:rPr dirty="0"/>
              <a:t> von </a:t>
            </a:r>
            <a:r>
              <a:rPr dirty="0" err="1"/>
              <a:t>unseren</a:t>
            </a:r>
            <a:r>
              <a:rPr dirty="0"/>
              <a:t> </a:t>
            </a:r>
            <a:r>
              <a:rPr dirty="0" err="1"/>
              <a:t>Produkten</a:t>
            </a:r>
            <a:r>
              <a:rPr dirty="0"/>
              <a:t> </a:t>
            </a:r>
            <a:r>
              <a:rPr dirty="0" err="1"/>
              <a:t>selbst</a:t>
            </a:r>
            <a:r>
              <a:rPr dirty="0"/>
              <a:t> </a:t>
            </a:r>
          </a:p>
          <a:p>
            <a:pPr algn="l" defTabSz="457200">
              <a:defRPr sz="5200" b="1">
                <a:solidFill>
                  <a:srgbClr val="2B669A"/>
                </a:solidFill>
                <a:latin typeface="Verdana"/>
                <a:ea typeface="Verdana"/>
                <a:cs typeface="Verdana"/>
                <a:sym typeface="Verdana"/>
              </a:defRPr>
            </a:pPr>
            <a:r>
              <a:rPr dirty="0"/>
              <a:t>    </a:t>
            </a:r>
            <a:r>
              <a:rPr dirty="0" err="1"/>
              <a:t>überzeugen</a:t>
            </a:r>
            <a:r>
              <a:rPr dirty="0"/>
              <a:t> </a:t>
            </a:r>
            <a:r>
              <a:rPr dirty="0" err="1"/>
              <a:t>können</a:t>
            </a:r>
            <a:r>
              <a:rPr dirty="0"/>
              <a:t>?</a:t>
            </a:r>
          </a:p>
          <a:p>
            <a:pPr algn="l" defTabSz="457200">
              <a:defRPr sz="5200" b="1">
                <a:solidFill>
                  <a:srgbClr val="2B669A"/>
                </a:solidFill>
                <a:latin typeface="Verdana"/>
                <a:ea typeface="Verdana"/>
                <a:cs typeface="Verdana"/>
                <a:sym typeface="Verdana"/>
              </a:defRPr>
            </a:pPr>
            <a:r>
              <a:rPr dirty="0"/>
              <a:t>… um Sie </a:t>
            </a:r>
            <a:r>
              <a:rPr dirty="0" err="1"/>
              <a:t>sinnvoll</a:t>
            </a:r>
            <a:r>
              <a:rPr dirty="0"/>
              <a:t> </a:t>
            </a:r>
            <a:r>
              <a:rPr dirty="0" err="1"/>
              <a:t>zu</a:t>
            </a:r>
            <a:r>
              <a:rPr dirty="0"/>
              <a:t> </a:t>
            </a:r>
            <a:r>
              <a:rPr dirty="0" err="1"/>
              <a:t>unterstützen</a:t>
            </a:r>
            <a:r>
              <a:rPr dirty="0"/>
              <a:t>?</a:t>
            </a:r>
          </a:p>
        </p:txBody>
      </p:sp>
      <p:grpSp>
        <p:nvGrpSpPr>
          <p:cNvPr id="2" name="Gruppieren 1">
            <a:extLst>
              <a:ext uri="{FF2B5EF4-FFF2-40B4-BE49-F238E27FC236}">
                <a16:creationId xmlns:a16="http://schemas.microsoft.com/office/drawing/2014/main" id="{4B695307-3D3E-AB12-4D2D-EDAE55E7AFEB}"/>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7479FAB8-FD13-30FB-97CF-0F38DC141B76}"/>
                </a:ext>
              </a:extLst>
            </p:cNvPr>
            <p:cNvSpPr/>
            <p:nvPr/>
          </p:nvSpPr>
          <p:spPr>
            <a:xfrm>
              <a:off x="0" y="-134479"/>
              <a:ext cx="24384000" cy="1497182"/>
            </a:xfrm>
            <a:prstGeom prst="rect">
              <a:avLst/>
            </a:prstGeom>
            <a:blipFill>
              <a:blip r:embed="rId2"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933C64DD-6CEB-8009-FBBA-224B47B770C7}"/>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30D8CE6E-0FFD-A973-8556-8BA641DC67DA}"/>
                </a:ext>
              </a:extLst>
            </p:cNvPr>
            <p:cNvPicPr>
              <a:picLocks noChangeAspect="1"/>
            </p:cNvPicPr>
            <p:nvPr/>
          </p:nvPicPr>
          <p:blipFill>
            <a:blip r:embed="rId3" cstate="print"/>
            <a:stretch>
              <a:fillRect/>
            </a:stretch>
          </p:blipFill>
          <p:spPr>
            <a:xfrm>
              <a:off x="20790888" y="274886"/>
              <a:ext cx="2645433" cy="1100784"/>
            </a:xfrm>
            <a:prstGeom prst="rect">
              <a:avLst/>
            </a:prstGeom>
          </p:spPr>
        </p:pic>
      </p:grpSp>
      <p:sp>
        <p:nvSpPr>
          <p:cNvPr id="6" name="TELEFON">
            <a:extLst>
              <a:ext uri="{FF2B5EF4-FFF2-40B4-BE49-F238E27FC236}">
                <a16:creationId xmlns:a16="http://schemas.microsoft.com/office/drawing/2014/main" id="{FE3F5323-ABB8-C35F-3B22-53C6C3569953}"/>
              </a:ext>
            </a:extLst>
          </p:cNvPr>
          <p:cNvSpPr txBox="1"/>
          <p:nvPr/>
        </p:nvSpPr>
        <p:spPr>
          <a:xfrm>
            <a:off x="1149695" y="-161946"/>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TELEFON</a:t>
            </a:r>
          </a:p>
        </p:txBody>
      </p:sp>
      <p:sp>
        <p:nvSpPr>
          <p:cNvPr id="7" name="BEISPIELE">
            <a:extLst>
              <a:ext uri="{FF2B5EF4-FFF2-40B4-BE49-F238E27FC236}">
                <a16:creationId xmlns:a16="http://schemas.microsoft.com/office/drawing/2014/main" id="{023AFDB2-59DD-71C0-2E6A-E5030692810A}"/>
              </a:ext>
            </a:extLst>
          </p:cNvPr>
          <p:cNvSpPr/>
          <p:nvPr/>
        </p:nvSpPr>
        <p:spPr>
          <a:xfrm rot="20363172">
            <a:off x="-273991" y="746822"/>
            <a:ext cx="6574454" cy="1555770"/>
          </a:xfrm>
          <a:prstGeom prst="roundRect">
            <a:avLst>
              <a:gd name="adj" fmla="val 15000"/>
            </a:avLst>
          </a:prstGeom>
          <a:blipFill>
            <a:blip r:embed="rId4" cstate="print"/>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rPr dirty="0"/>
              <a:t>BEISPIEL</a:t>
            </a:r>
            <a:endParaRPr lang="de-DE" dirty="0"/>
          </a:p>
          <a:p>
            <a:r>
              <a:rPr lang="de-DE" sz="2800" dirty="0"/>
              <a:t>das kennt ihr </a:t>
            </a:r>
            <a:r>
              <a:rPr lang="de-DE" sz="2800" i="1" dirty="0"/>
              <a:t>fast </a:t>
            </a:r>
            <a:r>
              <a:rPr lang="de-DE" sz="2800" dirty="0"/>
              <a:t>schon</a:t>
            </a:r>
            <a:endParaRPr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E7729-2D15-3713-AF80-9758358B7977}"/>
            </a:ext>
          </a:extLst>
        </p:cNvPr>
        <p:cNvGrpSpPr/>
        <p:nvPr/>
      </p:nvGrpSpPr>
      <p:grpSpPr>
        <a:xfrm>
          <a:off x="0" y="0"/>
          <a:ext cx="0" cy="0"/>
          <a:chOff x="0" y="0"/>
          <a:chExt cx="0" cy="0"/>
        </a:xfrm>
      </p:grpSpPr>
      <p:sp>
        <p:nvSpPr>
          <p:cNvPr id="843" name="Text">
            <a:extLst>
              <a:ext uri="{FF2B5EF4-FFF2-40B4-BE49-F238E27FC236}">
                <a16:creationId xmlns:a16="http://schemas.microsoft.com/office/drawing/2014/main" id="{7D07A0FE-9F8F-6D88-2E49-D41B8FA4181E}"/>
              </a:ext>
            </a:extLst>
          </p:cNvPr>
          <p:cNvSpPr txBox="1"/>
          <p:nvPr/>
        </p:nvSpPr>
        <p:spPr>
          <a:xfrm>
            <a:off x="9596192" y="6944952"/>
            <a:ext cx="197687" cy="371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457200">
              <a:defRPr sz="1466">
                <a:latin typeface="Calibri"/>
                <a:ea typeface="Calibri"/>
                <a:cs typeface="Calibri"/>
                <a:sym typeface="Calibri"/>
              </a:defRPr>
            </a:lvl1pPr>
          </a:lstStyle>
          <a:p>
            <a:r>
              <a:t> </a:t>
            </a:r>
          </a:p>
        </p:txBody>
      </p:sp>
      <p:grpSp>
        <p:nvGrpSpPr>
          <p:cNvPr id="2" name="Gruppieren 1">
            <a:extLst>
              <a:ext uri="{FF2B5EF4-FFF2-40B4-BE49-F238E27FC236}">
                <a16:creationId xmlns:a16="http://schemas.microsoft.com/office/drawing/2014/main" id="{24DCDF62-6C1D-83D9-31DA-844B833BE444}"/>
              </a:ext>
            </a:extLst>
          </p:cNvPr>
          <p:cNvGrpSpPr/>
          <p:nvPr/>
        </p:nvGrpSpPr>
        <p:grpSpPr>
          <a:xfrm>
            <a:off x="0" y="-360698"/>
            <a:ext cx="24384000" cy="2114039"/>
            <a:chOff x="0" y="-360698"/>
            <a:chExt cx="24384000" cy="2114039"/>
          </a:xfrm>
        </p:grpSpPr>
        <p:sp>
          <p:nvSpPr>
            <p:cNvPr id="7" name="Rechteck">
              <a:extLst>
                <a:ext uri="{FF2B5EF4-FFF2-40B4-BE49-F238E27FC236}">
                  <a16:creationId xmlns:a16="http://schemas.microsoft.com/office/drawing/2014/main" id="{F36F1316-666A-4989-9257-A6D96ED60497}"/>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grpSp>
          <p:nvGrpSpPr>
            <p:cNvPr id="8" name="Gruppieren 7">
              <a:extLst>
                <a:ext uri="{FF2B5EF4-FFF2-40B4-BE49-F238E27FC236}">
                  <a16:creationId xmlns:a16="http://schemas.microsoft.com/office/drawing/2014/main" id="{05F96AF2-A77D-CAA1-079D-0FD7373301A5}"/>
                </a:ext>
              </a:extLst>
            </p:cNvPr>
            <p:cNvGrpSpPr/>
            <p:nvPr/>
          </p:nvGrpSpPr>
          <p:grpSpPr>
            <a:xfrm>
              <a:off x="20214824" y="-360698"/>
              <a:ext cx="3777766" cy="2114039"/>
              <a:chOff x="16080432" y="2079665"/>
              <a:chExt cx="3777766" cy="2114039"/>
            </a:xfrm>
          </p:grpSpPr>
          <p:sp>
            <p:nvSpPr>
              <p:cNvPr id="9" name="Rechteck 8">
                <a:extLst>
                  <a:ext uri="{FF2B5EF4-FFF2-40B4-BE49-F238E27FC236}">
                    <a16:creationId xmlns:a16="http://schemas.microsoft.com/office/drawing/2014/main" id="{185E56E3-3B34-818F-F620-D14486BB18C1}"/>
                  </a:ext>
                </a:extLst>
              </p:cNvPr>
              <p:cNvSpPr/>
              <p:nvPr/>
            </p:nvSpPr>
            <p:spPr>
              <a:xfrm>
                <a:off x="16080432" y="2079665"/>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0" name="Grafik 9">
                <a:extLst>
                  <a:ext uri="{FF2B5EF4-FFF2-40B4-BE49-F238E27FC236}">
                    <a16:creationId xmlns:a16="http://schemas.microsoft.com/office/drawing/2014/main" id="{7EBF40A8-5C9E-F54F-C4F9-467E0201658B}"/>
                  </a:ext>
                </a:extLst>
              </p:cNvPr>
              <p:cNvPicPr>
                <a:picLocks noChangeAspect="1"/>
              </p:cNvPicPr>
              <p:nvPr/>
            </p:nvPicPr>
            <p:blipFill>
              <a:blip r:embed="rId4"/>
              <a:stretch>
                <a:fillRect/>
              </a:stretch>
            </p:blipFill>
            <p:spPr>
              <a:xfrm>
                <a:off x="16656496" y="2715249"/>
                <a:ext cx="2645433" cy="1100784"/>
              </a:xfrm>
              <a:prstGeom prst="rect">
                <a:avLst/>
              </a:prstGeom>
            </p:spPr>
          </p:pic>
        </p:grpSp>
      </p:grpSp>
      <p:grpSp>
        <p:nvGrpSpPr>
          <p:cNvPr id="11" name="Gruppieren">
            <a:extLst>
              <a:ext uri="{FF2B5EF4-FFF2-40B4-BE49-F238E27FC236}">
                <a16:creationId xmlns:a16="http://schemas.microsoft.com/office/drawing/2014/main" id="{A2566713-C9FC-0B6A-60C0-61C3B56564BD}"/>
              </a:ext>
            </a:extLst>
          </p:cNvPr>
          <p:cNvGrpSpPr/>
          <p:nvPr/>
        </p:nvGrpSpPr>
        <p:grpSpPr>
          <a:xfrm>
            <a:off x="21134455" y="12755081"/>
            <a:ext cx="3176181" cy="961839"/>
            <a:chOff x="0" y="0"/>
            <a:chExt cx="3176180" cy="961838"/>
          </a:xfrm>
        </p:grpSpPr>
        <p:sp>
          <p:nvSpPr>
            <p:cNvPr id="12" name="betaConcept">
              <a:extLst>
                <a:ext uri="{FF2B5EF4-FFF2-40B4-BE49-F238E27FC236}">
                  <a16:creationId xmlns:a16="http://schemas.microsoft.com/office/drawing/2014/main" id="{016842B3-109E-5E75-DD7B-3AE38061FB44}"/>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3" name="academy">
              <a:extLst>
                <a:ext uri="{FF2B5EF4-FFF2-40B4-BE49-F238E27FC236}">
                  <a16:creationId xmlns:a16="http://schemas.microsoft.com/office/drawing/2014/main" id="{5C7A72A4-C17D-DE2A-FF7F-1C2BDD8D3677}"/>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4" name="pasted-image.png" descr="pasted-image.png">
              <a:extLst>
                <a:ext uri="{FF2B5EF4-FFF2-40B4-BE49-F238E27FC236}">
                  <a16:creationId xmlns:a16="http://schemas.microsoft.com/office/drawing/2014/main" id="{868B0048-2700-BFB6-F9A0-686F76EF48F8}"/>
                </a:ext>
              </a:extLst>
            </p:cNvPr>
            <p:cNvPicPr>
              <a:picLocks noChangeAspect="1"/>
            </p:cNvPicPr>
            <p:nvPr/>
          </p:nvPicPr>
          <p:blipFill>
            <a:blip r:embed="rId5"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5" name="powered by">
            <a:extLst>
              <a:ext uri="{FF2B5EF4-FFF2-40B4-BE49-F238E27FC236}">
                <a16:creationId xmlns:a16="http://schemas.microsoft.com/office/drawing/2014/main" id="{94EF0AFE-77A3-0ECC-5318-D3284458D520}"/>
              </a:ext>
            </a:extLst>
          </p:cNvPr>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rPr dirty="0"/>
              <a:t>powered by </a:t>
            </a:r>
          </a:p>
        </p:txBody>
      </p:sp>
      <p:sp>
        <p:nvSpPr>
          <p:cNvPr id="16" name="© Ralph Schmauder 2025 all rights reserved">
            <a:extLst>
              <a:ext uri="{FF2B5EF4-FFF2-40B4-BE49-F238E27FC236}">
                <a16:creationId xmlns:a16="http://schemas.microsoft.com/office/drawing/2014/main" id="{C188C856-5DF4-DBD0-4E1C-7625E6486A3F}"/>
              </a:ext>
            </a:extLst>
          </p:cNvPr>
          <p:cNvSpPr txBox="1"/>
          <p:nvPr/>
        </p:nvSpPr>
        <p:spPr>
          <a:xfrm>
            <a:off x="106777" y="13233944"/>
            <a:ext cx="3310201" cy="3597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rPr lang="de-DE" dirty="0"/>
              <a:t>© betaConcept 2026 all </a:t>
            </a:r>
            <a:r>
              <a:rPr lang="de-DE" dirty="0" err="1"/>
              <a:t>rights</a:t>
            </a:r>
            <a:r>
              <a:rPr lang="de-DE" dirty="0"/>
              <a:t> </a:t>
            </a:r>
            <a:r>
              <a:rPr lang="de-DE" dirty="0" err="1"/>
              <a:t>reserved</a:t>
            </a:r>
            <a:endParaRPr lang="de-DE" dirty="0"/>
          </a:p>
        </p:txBody>
      </p:sp>
      <p:sp>
        <p:nvSpPr>
          <p:cNvPr id="18" name="TELEFON">
            <a:extLst>
              <a:ext uri="{FF2B5EF4-FFF2-40B4-BE49-F238E27FC236}">
                <a16:creationId xmlns:a16="http://schemas.microsoft.com/office/drawing/2014/main" id="{1C4DD4DC-96EE-21AC-70BA-BE478C29D128}"/>
              </a:ext>
            </a:extLst>
          </p:cNvPr>
          <p:cNvSpPr txBox="1"/>
          <p:nvPr/>
        </p:nvSpPr>
        <p:spPr>
          <a:xfrm>
            <a:off x="1149695" y="-161946"/>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Elevator Pitch</a:t>
            </a:r>
            <a:endParaRPr dirty="0"/>
          </a:p>
        </p:txBody>
      </p:sp>
      <p:pic>
        <p:nvPicPr>
          <p:cNvPr id="4" name="Grafik 3">
            <a:extLst>
              <a:ext uri="{FF2B5EF4-FFF2-40B4-BE49-F238E27FC236}">
                <a16:creationId xmlns:a16="http://schemas.microsoft.com/office/drawing/2014/main" id="{60D6A362-FFB7-8643-18C1-CF7E78085E52}"/>
              </a:ext>
            </a:extLst>
          </p:cNvPr>
          <p:cNvPicPr>
            <a:picLocks noChangeAspect="1"/>
          </p:cNvPicPr>
          <p:nvPr/>
        </p:nvPicPr>
        <p:blipFill>
          <a:blip r:embed="rId6"/>
          <a:stretch>
            <a:fillRect/>
          </a:stretch>
        </p:blipFill>
        <p:spPr>
          <a:xfrm>
            <a:off x="-2169119" y="1436522"/>
            <a:ext cx="13033448" cy="13033448"/>
          </a:xfrm>
          <a:prstGeom prst="rect">
            <a:avLst/>
          </a:prstGeom>
        </p:spPr>
      </p:pic>
      <p:sp>
        <p:nvSpPr>
          <p:cNvPr id="17" name="Gruppenarbeit">
            <a:extLst>
              <a:ext uri="{FF2B5EF4-FFF2-40B4-BE49-F238E27FC236}">
                <a16:creationId xmlns:a16="http://schemas.microsoft.com/office/drawing/2014/main" id="{19D92EA6-B7AD-7A5A-89AB-34B089FC2E0A}"/>
              </a:ext>
            </a:extLst>
          </p:cNvPr>
          <p:cNvSpPr txBox="1"/>
          <p:nvPr/>
        </p:nvSpPr>
        <p:spPr>
          <a:xfrm>
            <a:off x="11769305" y="3175395"/>
            <a:ext cx="10357559" cy="1461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lvl="1" indent="457200" defTabSz="2286000">
              <a:spcBef>
                <a:spcPts val="600"/>
              </a:spcBef>
              <a:defRPr sz="15000">
                <a:solidFill>
                  <a:srgbClr val="2B669A"/>
                </a:solidFill>
                <a:latin typeface="Impact"/>
                <a:ea typeface="Impact"/>
                <a:cs typeface="Impact"/>
                <a:sym typeface="Impact"/>
              </a:defRPr>
            </a:pPr>
            <a:r>
              <a:rPr lang="de-DE" sz="8000" dirty="0"/>
              <a:t>Schnelle Nummer</a:t>
            </a:r>
          </a:p>
        </p:txBody>
      </p:sp>
      <p:sp>
        <p:nvSpPr>
          <p:cNvPr id="20" name="Textfeld 19">
            <a:extLst>
              <a:ext uri="{FF2B5EF4-FFF2-40B4-BE49-F238E27FC236}">
                <a16:creationId xmlns:a16="http://schemas.microsoft.com/office/drawing/2014/main" id="{6EB31AF9-0605-365C-3A4A-E713ACF1B4F2}"/>
              </a:ext>
            </a:extLst>
          </p:cNvPr>
          <p:cNvSpPr txBox="1"/>
          <p:nvPr/>
        </p:nvSpPr>
        <p:spPr>
          <a:xfrm>
            <a:off x="12241165" y="6427136"/>
            <a:ext cx="11350552" cy="4401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de-DE" sz="4000" dirty="0">
                <a:solidFill>
                  <a:srgbClr val="3D5287"/>
                </a:solidFill>
                <a:latin typeface="Verdana" panose="020B0604030504040204" pitchFamily="34" charset="0"/>
                <a:ea typeface="Verdana" panose="020B0604030504040204" pitchFamily="34" charset="0"/>
                <a:cs typeface="Verdana" panose="020B0604030504040204" pitchFamily="34" charset="0"/>
                <a:sym typeface="Lucida Grande"/>
              </a:rPr>
              <a:t>Schmerzpunkte ansprechen:</a:t>
            </a:r>
          </a:p>
          <a:p>
            <a:pPr algn="l"/>
            <a:endParaRPr lang="de-DE" sz="4000" dirty="0">
              <a:solidFill>
                <a:srgbClr val="3D5287"/>
              </a:solidFill>
              <a:latin typeface="Verdana" panose="020B0604030504040204" pitchFamily="34" charset="0"/>
              <a:ea typeface="Verdana" panose="020B0604030504040204" pitchFamily="34" charset="0"/>
              <a:cs typeface="Verdana" panose="020B0604030504040204" pitchFamily="34" charset="0"/>
              <a:sym typeface="Lucida Grande"/>
            </a:endParaRPr>
          </a:p>
          <a:p>
            <a:pPr marL="685800" indent="-685800" algn="l">
              <a:buFont typeface="Arial" panose="020B0604020202020204" pitchFamily="34" charset="0"/>
              <a:buChar char="•"/>
            </a:pPr>
            <a:r>
              <a:rPr lang="de-DE" sz="4000" dirty="0">
                <a:solidFill>
                  <a:srgbClr val="3D5287"/>
                </a:solidFill>
                <a:latin typeface="Verdana" panose="020B0604030504040204" pitchFamily="34" charset="0"/>
                <a:ea typeface="Verdana" panose="020B0604030504040204" pitchFamily="34" charset="0"/>
                <a:cs typeface="Verdana" panose="020B0604030504040204" pitchFamily="34" charset="0"/>
                <a:sym typeface="Lucida Grande"/>
              </a:rPr>
              <a:t>Verfügbarkeit und Lieferfähigkeit</a:t>
            </a:r>
          </a:p>
          <a:p>
            <a:pPr marL="685800" indent="-685800" algn="l">
              <a:buFont typeface="Arial" panose="020B0604020202020204" pitchFamily="34" charset="0"/>
              <a:buChar char="•"/>
            </a:pPr>
            <a:r>
              <a:rPr lang="de-DE" sz="4000" dirty="0">
                <a:solidFill>
                  <a:srgbClr val="3D5287"/>
                </a:solidFill>
                <a:latin typeface="Verdana" panose="020B0604030504040204" pitchFamily="34" charset="0"/>
                <a:ea typeface="Verdana" panose="020B0604030504040204" pitchFamily="34" charset="0"/>
                <a:cs typeface="Verdana" panose="020B0604030504040204" pitchFamily="34" charset="0"/>
                <a:sym typeface="Lucida Grande"/>
              </a:rPr>
              <a:t>Logistik-Lösungen</a:t>
            </a:r>
          </a:p>
          <a:p>
            <a:pPr marL="685800" indent="-685800" algn="l">
              <a:buFont typeface="Arial" panose="020B0604020202020204" pitchFamily="34" charset="0"/>
              <a:buChar char="•"/>
            </a:pPr>
            <a:r>
              <a:rPr lang="de-DE" sz="4000" dirty="0">
                <a:solidFill>
                  <a:srgbClr val="3D5287"/>
                </a:solidFill>
                <a:latin typeface="Verdana" panose="020B0604030504040204" pitchFamily="34" charset="0"/>
                <a:ea typeface="Verdana" panose="020B0604030504040204" pitchFamily="34" charset="0"/>
                <a:cs typeface="Verdana" panose="020B0604030504040204" pitchFamily="34" charset="0"/>
                <a:sym typeface="Lucida Grande"/>
              </a:rPr>
              <a:t>Preisstabilität und Kalkulationssicherheit</a:t>
            </a:r>
          </a:p>
          <a:p>
            <a:pPr marL="685800" indent="-685800" algn="l">
              <a:buFont typeface="Arial" panose="020B0604020202020204" pitchFamily="34" charset="0"/>
              <a:buChar char="•"/>
            </a:pPr>
            <a:r>
              <a:rPr lang="de-DE" sz="4000" dirty="0">
                <a:solidFill>
                  <a:srgbClr val="3D5287"/>
                </a:solidFill>
                <a:latin typeface="Verdana" panose="020B0604030504040204" pitchFamily="34" charset="0"/>
                <a:ea typeface="Verdana" panose="020B0604030504040204" pitchFamily="34" charset="0"/>
                <a:cs typeface="Verdana" panose="020B0604030504040204" pitchFamily="34" charset="0"/>
                <a:sym typeface="Lucida Grande"/>
              </a:rPr>
              <a:t>Technische Beratung und Service</a:t>
            </a:r>
          </a:p>
          <a:p>
            <a:pPr marL="685800" indent="-685800" algn="l">
              <a:buFont typeface="Arial" panose="020B0604020202020204" pitchFamily="34" charset="0"/>
              <a:buChar char="•"/>
            </a:pPr>
            <a:r>
              <a:rPr lang="de-DE" sz="4000" dirty="0">
                <a:solidFill>
                  <a:srgbClr val="3D5287"/>
                </a:solidFill>
                <a:latin typeface="Verdana" panose="020B0604030504040204" pitchFamily="34" charset="0"/>
                <a:ea typeface="Verdana" panose="020B0604030504040204" pitchFamily="34" charset="0"/>
                <a:cs typeface="Verdana" panose="020B0604030504040204" pitchFamily="34" charset="0"/>
                <a:sym typeface="Lucida Grande"/>
              </a:rPr>
              <a:t>...</a:t>
            </a:r>
          </a:p>
        </p:txBody>
      </p:sp>
    </p:spTree>
    <p:extLst>
      <p:ext uri="{BB962C8B-B14F-4D97-AF65-F5344CB8AC3E}">
        <p14:creationId xmlns:p14="http://schemas.microsoft.com/office/powerpoint/2010/main" val="321051971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EE728-D8A9-AF8D-9B3A-8D203E54AF92}"/>
            </a:ext>
          </a:extLst>
        </p:cNvPr>
        <p:cNvGrpSpPr/>
        <p:nvPr/>
      </p:nvGrpSpPr>
      <p:grpSpPr>
        <a:xfrm>
          <a:off x="0" y="0"/>
          <a:ext cx="0" cy="0"/>
          <a:chOff x="0" y="0"/>
          <a:chExt cx="0" cy="0"/>
        </a:xfrm>
      </p:grpSpPr>
      <p:pic>
        <p:nvPicPr>
          <p:cNvPr id="856" name="pasted-image.tiff" descr="pasted-image.tiff">
            <a:extLst>
              <a:ext uri="{FF2B5EF4-FFF2-40B4-BE49-F238E27FC236}">
                <a16:creationId xmlns:a16="http://schemas.microsoft.com/office/drawing/2014/main" id="{6D17E518-CBD3-6A79-4A86-E79757FFF811}"/>
              </a:ext>
            </a:extLst>
          </p:cNvPr>
          <p:cNvPicPr>
            <a:picLocks noChangeAspect="1"/>
          </p:cNvPicPr>
          <p:nvPr/>
        </p:nvPicPr>
        <p:blipFill>
          <a:blip r:embed="rId4"/>
          <a:srcRect l="13603" t="21791" r="19919" b="5436"/>
          <a:stretch>
            <a:fillRect/>
          </a:stretch>
        </p:blipFill>
        <p:spPr>
          <a:xfrm>
            <a:off x="-195" y="0"/>
            <a:ext cx="24384044" cy="18875179"/>
          </a:xfrm>
          <a:prstGeom prst="rect">
            <a:avLst/>
          </a:prstGeom>
          <a:ln w="12700">
            <a:miter lim="400000"/>
          </a:ln>
        </p:spPr>
      </p:pic>
      <p:sp>
        <p:nvSpPr>
          <p:cNvPr id="857" name="Gruppenarbeit">
            <a:extLst>
              <a:ext uri="{FF2B5EF4-FFF2-40B4-BE49-F238E27FC236}">
                <a16:creationId xmlns:a16="http://schemas.microsoft.com/office/drawing/2014/main" id="{D513CBC0-6267-8ECA-EBC9-79612DB8F93F}"/>
              </a:ext>
            </a:extLst>
          </p:cNvPr>
          <p:cNvSpPr txBox="1"/>
          <p:nvPr/>
        </p:nvSpPr>
        <p:spPr>
          <a:xfrm>
            <a:off x="460492" y="113202"/>
            <a:ext cx="23463015" cy="255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spAutoFit/>
          </a:bodyPr>
          <a:lstStyle/>
          <a:p>
            <a:pPr lvl="1" indent="457200" defTabSz="2286000">
              <a:spcBef>
                <a:spcPts val="2400"/>
              </a:spcBef>
              <a:defRPr sz="15000">
                <a:solidFill>
                  <a:srgbClr val="2B669A"/>
                </a:solidFill>
                <a:latin typeface="Impact"/>
                <a:ea typeface="Impact"/>
                <a:cs typeface="Impact"/>
                <a:sym typeface="Impact"/>
              </a:defRPr>
            </a:pPr>
            <a:r>
              <a:t>Gruppenarbeit</a:t>
            </a:r>
          </a:p>
        </p:txBody>
      </p:sp>
      <p:sp>
        <p:nvSpPr>
          <p:cNvPr id="858" name="Text">
            <a:extLst>
              <a:ext uri="{FF2B5EF4-FFF2-40B4-BE49-F238E27FC236}">
                <a16:creationId xmlns:a16="http://schemas.microsoft.com/office/drawing/2014/main" id="{58F2E463-F201-5565-6C38-499A852609C2}"/>
              </a:ext>
            </a:extLst>
          </p:cNvPr>
          <p:cNvSpPr txBox="1"/>
          <p:nvPr/>
        </p:nvSpPr>
        <p:spPr>
          <a:xfrm>
            <a:off x="9442450" y="6739492"/>
            <a:ext cx="197687" cy="371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457200">
              <a:defRPr sz="1466">
                <a:latin typeface="Calibri"/>
                <a:ea typeface="Calibri"/>
                <a:cs typeface="Calibri"/>
                <a:sym typeface="Calibri"/>
              </a:defRPr>
            </a:lvl1pPr>
          </a:lstStyle>
          <a:p>
            <a:r>
              <a:t> </a:t>
            </a:r>
          </a:p>
        </p:txBody>
      </p:sp>
      <p:sp>
        <p:nvSpPr>
          <p:cNvPr id="859" name="WAS MACHT EINEN OPTIMALEN KUNDEN AUS?">
            <a:extLst>
              <a:ext uri="{FF2B5EF4-FFF2-40B4-BE49-F238E27FC236}">
                <a16:creationId xmlns:a16="http://schemas.microsoft.com/office/drawing/2014/main" id="{858CF510-3380-5506-9C07-6D7085AF421A}"/>
              </a:ext>
            </a:extLst>
          </p:cNvPr>
          <p:cNvSpPr txBox="1"/>
          <p:nvPr/>
        </p:nvSpPr>
        <p:spPr>
          <a:xfrm>
            <a:off x="1981351" y="5819432"/>
            <a:ext cx="20772186" cy="3191257"/>
          </a:xfrm>
          <a:prstGeom prst="rect">
            <a:avLst/>
          </a:prstGeom>
          <a:ln w="127000">
            <a:solidFill>
              <a:srgbClr val="FE990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defTabSz="2286000">
              <a:spcBef>
                <a:spcPts val="2400"/>
              </a:spcBef>
              <a:defRPr sz="7000">
                <a:solidFill>
                  <a:srgbClr val="4E4E4F"/>
                </a:solidFill>
                <a:latin typeface="Futura Bold"/>
                <a:ea typeface="Futura Bold"/>
                <a:cs typeface="Futura Bold"/>
                <a:sym typeface="Futura Bold"/>
              </a:defRPr>
            </a:lvl1pPr>
          </a:lstStyle>
          <a:p>
            <a:pPr>
              <a:defRPr>
                <a:solidFill>
                  <a:srgbClr val="2B669A"/>
                </a:solidFill>
              </a:defRPr>
            </a:pPr>
            <a:r>
              <a:rPr lang="de-DE" sz="6600" dirty="0">
                <a:solidFill>
                  <a:srgbClr val="FF9300"/>
                </a:solidFill>
              </a:rPr>
              <a:t>Entwickelt gemeinsam 2-3 Elevator Pitches für den Anruf bei einem Neukunden mit dem Ziel </a:t>
            </a:r>
            <a:r>
              <a:rPr lang="de-DE" sz="6600" u="sng" dirty="0">
                <a:solidFill>
                  <a:srgbClr val="FF9300"/>
                </a:solidFill>
              </a:rPr>
              <a:t>Termin</a:t>
            </a:r>
            <a:r>
              <a:rPr lang="de-DE" sz="6600" dirty="0">
                <a:solidFill>
                  <a:srgbClr val="FF9300"/>
                </a:solidFill>
              </a:rPr>
              <a:t>.</a:t>
            </a:r>
          </a:p>
        </p:txBody>
      </p:sp>
      <p:sp>
        <p:nvSpPr>
          <p:cNvPr id="861" name="danach Präsentation durch einen Gruppenteilnehmer">
            <a:extLst>
              <a:ext uri="{FF2B5EF4-FFF2-40B4-BE49-F238E27FC236}">
                <a16:creationId xmlns:a16="http://schemas.microsoft.com/office/drawing/2014/main" id="{4AAAAD91-3D27-74B1-64F0-1DD1B5448589}"/>
              </a:ext>
            </a:extLst>
          </p:cNvPr>
          <p:cNvSpPr txBox="1"/>
          <p:nvPr/>
        </p:nvSpPr>
        <p:spPr>
          <a:xfrm>
            <a:off x="8336838" y="10029126"/>
            <a:ext cx="14643430" cy="3222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2286000">
              <a:defRPr sz="10000">
                <a:solidFill>
                  <a:srgbClr val="FF9300"/>
                </a:solidFill>
                <a:latin typeface="Impact"/>
                <a:ea typeface="Impact"/>
                <a:cs typeface="Impact"/>
                <a:sym typeface="Impact"/>
              </a:defRPr>
            </a:lvl1pPr>
          </a:lstStyle>
          <a:p>
            <a:pPr>
              <a:defRPr>
                <a:solidFill>
                  <a:srgbClr val="2B669A"/>
                </a:solidFill>
              </a:defRPr>
            </a:pPr>
            <a:r>
              <a:rPr dirty="0" err="1">
                <a:solidFill>
                  <a:srgbClr val="FF9300"/>
                </a:solidFill>
              </a:rPr>
              <a:t>danach</a:t>
            </a:r>
            <a:r>
              <a:rPr dirty="0">
                <a:solidFill>
                  <a:srgbClr val="FF9300"/>
                </a:solidFill>
              </a:rPr>
              <a:t> </a:t>
            </a:r>
            <a:r>
              <a:rPr dirty="0" err="1">
                <a:solidFill>
                  <a:srgbClr val="FF9300"/>
                </a:solidFill>
              </a:rPr>
              <a:t>Präsentation</a:t>
            </a:r>
            <a:r>
              <a:rPr dirty="0">
                <a:solidFill>
                  <a:srgbClr val="FF9300"/>
                </a:solidFill>
              </a:rPr>
              <a:t> </a:t>
            </a:r>
            <a:r>
              <a:rPr dirty="0" err="1">
                <a:solidFill>
                  <a:srgbClr val="FF9300"/>
                </a:solidFill>
              </a:rPr>
              <a:t>durch</a:t>
            </a:r>
            <a:r>
              <a:rPr dirty="0">
                <a:solidFill>
                  <a:srgbClr val="FF9300"/>
                </a:solidFill>
              </a:rPr>
              <a:t> </a:t>
            </a:r>
            <a:endParaRPr lang="de-DE" dirty="0">
              <a:solidFill>
                <a:srgbClr val="FF9300"/>
              </a:solidFill>
            </a:endParaRPr>
          </a:p>
          <a:p>
            <a:pPr>
              <a:defRPr>
                <a:solidFill>
                  <a:srgbClr val="2B669A"/>
                </a:solidFill>
              </a:defRPr>
            </a:pPr>
            <a:r>
              <a:rPr dirty="0" err="1">
                <a:solidFill>
                  <a:srgbClr val="FF9300"/>
                </a:solidFill>
              </a:rPr>
              <a:t>einen</a:t>
            </a:r>
            <a:r>
              <a:rPr dirty="0">
                <a:solidFill>
                  <a:srgbClr val="FF9300"/>
                </a:solidFill>
              </a:rPr>
              <a:t> </a:t>
            </a:r>
            <a:r>
              <a:rPr dirty="0" err="1">
                <a:solidFill>
                  <a:srgbClr val="FF9300"/>
                </a:solidFill>
              </a:rPr>
              <a:t>Gruppenteilnehmer</a:t>
            </a:r>
            <a:endParaRPr dirty="0">
              <a:solidFill>
                <a:srgbClr val="FF9300"/>
              </a:solidFill>
            </a:endParaRPr>
          </a:p>
        </p:txBody>
      </p:sp>
      <p:sp>
        <p:nvSpPr>
          <p:cNvPr id="2" name="Breakout Room 01">
            <a:extLst>
              <a:ext uri="{FF2B5EF4-FFF2-40B4-BE49-F238E27FC236}">
                <a16:creationId xmlns:a16="http://schemas.microsoft.com/office/drawing/2014/main" id="{698D725A-482A-5A1D-C74C-B1A9F5B549DC}"/>
              </a:ext>
            </a:extLst>
          </p:cNvPr>
          <p:cNvSpPr txBox="1"/>
          <p:nvPr/>
        </p:nvSpPr>
        <p:spPr>
          <a:xfrm>
            <a:off x="1380259" y="3178904"/>
            <a:ext cx="9938719" cy="1692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lvl="1" indent="457200" defTabSz="2286000">
              <a:spcBef>
                <a:spcPts val="2400"/>
              </a:spcBef>
              <a:defRPr sz="10000">
                <a:solidFill>
                  <a:srgbClr val="2B669A"/>
                </a:solidFill>
                <a:latin typeface="Impact"/>
                <a:ea typeface="Impact"/>
                <a:cs typeface="Impact"/>
                <a:sym typeface="Impact"/>
              </a:defRPr>
            </a:pPr>
            <a:r>
              <a:rPr dirty="0"/>
              <a:t>Breakout Room 01</a:t>
            </a:r>
          </a:p>
        </p:txBody>
      </p:sp>
      <p:sp>
        <p:nvSpPr>
          <p:cNvPr id="3" name="Breakout Room 02">
            <a:extLst>
              <a:ext uri="{FF2B5EF4-FFF2-40B4-BE49-F238E27FC236}">
                <a16:creationId xmlns:a16="http://schemas.microsoft.com/office/drawing/2014/main" id="{A77F5240-E228-E127-6164-CD446D674BF9}"/>
              </a:ext>
            </a:extLst>
          </p:cNvPr>
          <p:cNvSpPr txBox="1"/>
          <p:nvPr/>
        </p:nvSpPr>
        <p:spPr>
          <a:xfrm>
            <a:off x="12310142" y="3221508"/>
            <a:ext cx="10092507" cy="1692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lvl="1" indent="457200" defTabSz="2286000">
              <a:spcBef>
                <a:spcPts val="2400"/>
              </a:spcBef>
              <a:defRPr sz="10000">
                <a:solidFill>
                  <a:srgbClr val="2B669A"/>
                </a:solidFill>
                <a:latin typeface="Impact"/>
                <a:ea typeface="Impact"/>
                <a:cs typeface="Impact"/>
                <a:sym typeface="Impact"/>
              </a:defRPr>
            </a:pPr>
            <a:r>
              <a:rPr dirty="0"/>
              <a:t>Breakout Room 02</a:t>
            </a:r>
          </a:p>
        </p:txBody>
      </p:sp>
      <p:sp>
        <p:nvSpPr>
          <p:cNvPr id="4" name="Ergebnisse digital">
            <a:extLst>
              <a:ext uri="{FF2B5EF4-FFF2-40B4-BE49-F238E27FC236}">
                <a16:creationId xmlns:a16="http://schemas.microsoft.com/office/drawing/2014/main" id="{D1E94753-FD63-F6BE-8D55-448AF1354DA3}"/>
              </a:ext>
            </a:extLst>
          </p:cNvPr>
          <p:cNvSpPr txBox="1"/>
          <p:nvPr/>
        </p:nvSpPr>
        <p:spPr>
          <a:xfrm rot="20946165">
            <a:off x="-419107" y="10823132"/>
            <a:ext cx="8617815" cy="2283316"/>
          </a:xfrm>
          <a:prstGeom prst="rect">
            <a:avLst/>
          </a:pr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defRPr sz="7900" i="1">
                <a:solidFill>
                  <a:srgbClr val="FFFFFF"/>
                </a:solidFill>
                <a:latin typeface="Helvetica"/>
                <a:ea typeface="Helvetica"/>
                <a:cs typeface="Helvetica"/>
                <a:sym typeface="Helvetica"/>
              </a:defRPr>
            </a:lvl1pPr>
          </a:lstStyle>
          <a:p>
            <a:r>
              <a:rPr dirty="0" err="1"/>
              <a:t>Ergebnisse</a:t>
            </a:r>
            <a:r>
              <a:rPr dirty="0"/>
              <a:t> digital</a:t>
            </a:r>
            <a:endParaRPr lang="de-DE" dirty="0"/>
          </a:p>
          <a:p>
            <a:r>
              <a:rPr lang="de-DE" sz="6000" dirty="0"/>
              <a:t>an Trainer</a:t>
            </a:r>
            <a:endParaRPr sz="6000" dirty="0"/>
          </a:p>
        </p:txBody>
      </p:sp>
      <p:pic>
        <p:nvPicPr>
          <p:cNvPr id="6" name="International Clock Face -Videvo PNG (Konvertiert).mov" descr="International Clock Face -Videvo PNG (Konvertiert).mov">
            <a:extLst>
              <a:ext uri="{FF2B5EF4-FFF2-40B4-BE49-F238E27FC236}">
                <a16:creationId xmlns:a16="http://schemas.microsoft.com/office/drawing/2014/main" id="{B1557F7A-213B-009A-36CC-43F8F46E736C}"/>
              </a:ext>
            </a:extLst>
          </p:cNvPr>
          <p:cNvPicPr>
            <a:picLocks/>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20215352" y="-54768"/>
            <a:ext cx="4218008" cy="2372630"/>
          </a:xfrm>
          <a:prstGeom prst="rect">
            <a:avLst/>
          </a:prstGeom>
        </p:spPr>
      </p:pic>
      <p:sp>
        <p:nvSpPr>
          <p:cNvPr id="7" name="5 Minuten">
            <a:extLst>
              <a:ext uri="{FF2B5EF4-FFF2-40B4-BE49-F238E27FC236}">
                <a16:creationId xmlns:a16="http://schemas.microsoft.com/office/drawing/2014/main" id="{10443418-CAE8-E89F-0DE6-2848E7F100DE}"/>
              </a:ext>
            </a:extLst>
          </p:cNvPr>
          <p:cNvSpPr txBox="1"/>
          <p:nvPr/>
        </p:nvSpPr>
        <p:spPr>
          <a:xfrm>
            <a:off x="20756125" y="2493152"/>
            <a:ext cx="2999821" cy="904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3" tIns="66973" rIns="66973" bIns="66973" anchor="ctr">
            <a:spAutoFit/>
          </a:bodyPr>
          <a:lstStyle>
            <a:lvl1pPr algn="ctr" defTabSz="328612">
              <a:defRPr sz="2000">
                <a:latin typeface="Impact"/>
                <a:ea typeface="Impact"/>
                <a:cs typeface="Impact"/>
                <a:sym typeface="Impact"/>
              </a:defRPr>
            </a:lvl1pPr>
          </a:lstStyle>
          <a:p>
            <a:r>
              <a:rPr lang="de-DE" sz="5000" dirty="0"/>
              <a:t>10</a:t>
            </a:r>
            <a:r>
              <a:rPr sz="5000" dirty="0"/>
              <a:t> Minuten</a:t>
            </a:r>
          </a:p>
        </p:txBody>
      </p:sp>
    </p:spTree>
    <p:extLst>
      <p:ext uri="{BB962C8B-B14F-4D97-AF65-F5344CB8AC3E}">
        <p14:creationId xmlns:p14="http://schemas.microsoft.com/office/powerpoint/2010/main" val="2513227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100000">
                <p:cTn id="12" fill="hold" display="0">
                  <p:stCondLst>
                    <p:cond delay="indefinite"/>
                  </p:stCondLst>
                </p:cTn>
                <p:tgtEl>
                  <p:spTgt spid="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43CEF-89B4-168B-AEA4-C64DE33E309A}"/>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A2E5844D-BBD7-B3BC-ED7C-6CF71167F7D7}"/>
              </a:ext>
            </a:extLst>
          </p:cNvPr>
          <p:cNvSpPr txBox="1"/>
          <p:nvPr/>
        </p:nvSpPr>
        <p:spPr>
          <a:xfrm>
            <a:off x="2469007" y="1884792"/>
            <a:ext cx="20930325" cy="10745795"/>
          </a:xfrm>
          <a:prstGeom prst="rect">
            <a:avLst/>
          </a:prstGeom>
          <a:noFill/>
        </p:spPr>
        <p:txBody>
          <a:bodyPr wrap="square" lIns="217709" tIns="108855" rIns="217709" bIns="108855" rtlCol="0">
            <a:spAutoFit/>
          </a:bodyPr>
          <a:lstStyle/>
          <a:p>
            <a:pPr algn="l"/>
            <a:r>
              <a:rPr lang="de-DE" sz="4400" b="1" dirty="0">
                <a:solidFill>
                  <a:srgbClr val="3E5387"/>
                </a:solidFill>
                <a:latin typeface="Verdana" panose="020B0604030504040204" pitchFamily="34" charset="0"/>
                <a:ea typeface="Verdana" panose="020B0604030504040204" pitchFamily="34" charset="0"/>
                <a:cs typeface="Verdana" panose="020B0604030504040204" pitchFamily="34" charset="0"/>
              </a:rPr>
              <a:t>Profi-Pitch</a:t>
            </a:r>
          </a:p>
          <a:p>
            <a:pPr algn="l"/>
            <a:endParaRPr lang="de-DE" sz="1800" dirty="0">
              <a:solidFill>
                <a:srgbClr val="3E5387"/>
              </a:solidFill>
              <a:latin typeface="Verdana" panose="020B0604030504040204" pitchFamily="34" charset="0"/>
              <a:ea typeface="Verdana" panose="020B0604030504040204" pitchFamily="34" charset="0"/>
              <a:cs typeface="Verdana" panose="020B0604030504040204" pitchFamily="34" charset="0"/>
            </a:endParaRPr>
          </a:p>
          <a:p>
            <a:pPr algn="l"/>
            <a:endParaRPr lang="de-DE" sz="1800" dirty="0">
              <a:solidFill>
                <a:srgbClr val="3E5387"/>
              </a:solidFill>
              <a:latin typeface="Verdana" panose="020B0604030504040204" pitchFamily="34" charset="0"/>
              <a:ea typeface="Verdana" panose="020B0604030504040204" pitchFamily="34" charset="0"/>
              <a:cs typeface="Verdana" panose="020B0604030504040204" pitchFamily="34" charset="0"/>
            </a:endParaRPr>
          </a:p>
          <a:p>
            <a:pPr marL="680342" indent="-680342" algn="l">
              <a:buFont typeface="Arial"/>
              <a:buChar char="•"/>
            </a:pPr>
            <a:r>
              <a:rPr lang="de-DE" sz="3600" b="1" dirty="0">
                <a:solidFill>
                  <a:srgbClr val="3E5387"/>
                </a:solidFill>
                <a:latin typeface="Verdana" panose="020B0604030504040204" pitchFamily="34" charset="0"/>
                <a:ea typeface="Verdana" panose="020B0604030504040204" pitchFamily="34" charset="0"/>
                <a:cs typeface="Verdana" panose="020B0604030504040204" pitchFamily="34" charset="0"/>
              </a:rPr>
              <a:t>Tageszeit / Name des Gesprächspartners / mein Unternehmen  / mein Name</a:t>
            </a:r>
          </a:p>
          <a:p>
            <a:pPr marL="680342" indent="-680342" algn="l">
              <a:buFont typeface="Arial"/>
              <a:buChar char="•"/>
            </a:pPr>
            <a:endParaRPr lang="de-DE" sz="3600" b="1" dirty="0">
              <a:solidFill>
                <a:srgbClr val="3E5387"/>
              </a:solidFill>
              <a:latin typeface="Verdana" panose="020B0604030504040204" pitchFamily="34" charset="0"/>
              <a:ea typeface="Verdana" panose="020B0604030504040204" pitchFamily="34" charset="0"/>
              <a:cs typeface="Verdana" panose="020B0604030504040204" pitchFamily="34" charset="0"/>
            </a:endParaRPr>
          </a:p>
          <a:p>
            <a:pPr marL="680342" indent="-680342" algn="l">
              <a:buFont typeface="Arial"/>
              <a:buChar char="•"/>
            </a:pPr>
            <a:r>
              <a:rPr lang="de-DE" sz="3600" b="1" u="sng" dirty="0">
                <a:solidFill>
                  <a:srgbClr val="3E5387"/>
                </a:solidFill>
                <a:latin typeface="Verdana" panose="020B0604030504040204" pitchFamily="34" charset="0"/>
                <a:ea typeface="Verdana" panose="020B0604030504040204" pitchFamily="34" charset="0"/>
                <a:cs typeface="Verdana" panose="020B0604030504040204" pitchFamily="34" charset="0"/>
              </a:rPr>
              <a:t>Sie</a:t>
            </a:r>
            <a:r>
              <a:rPr lang="de-DE" sz="3600" b="1" dirty="0">
                <a:solidFill>
                  <a:srgbClr val="3E5387"/>
                </a:solidFill>
                <a:latin typeface="Verdana" panose="020B0604030504040204" pitchFamily="34" charset="0"/>
                <a:ea typeface="Verdana" panose="020B0604030504040204" pitchFamily="34" charset="0"/>
                <a:cs typeface="Verdana" panose="020B0604030504040204" pitchFamily="34" charset="0"/>
              </a:rPr>
              <a:t> sind mir (</a:t>
            </a:r>
            <a:r>
              <a:rPr lang="de-DE" sz="3600" b="1" u="sng" dirty="0">
                <a:solidFill>
                  <a:srgbClr val="3E5387"/>
                </a:solidFill>
                <a:latin typeface="Verdana" panose="020B0604030504040204" pitchFamily="34" charset="0"/>
                <a:ea typeface="Verdana" panose="020B0604030504040204" pitchFamily="34" charset="0"/>
                <a:cs typeface="Verdana" panose="020B0604030504040204" pitchFamily="34" charset="0"/>
              </a:rPr>
              <a:t>Ihr Unternehmen</a:t>
            </a:r>
            <a:r>
              <a:rPr lang="de-DE" sz="3600" b="1" dirty="0">
                <a:solidFill>
                  <a:srgbClr val="3E5387"/>
                </a:solidFill>
                <a:latin typeface="Verdana" panose="020B0604030504040204" pitchFamily="34" charset="0"/>
                <a:ea typeface="Verdana" panose="020B0604030504040204" pitchFamily="34" charset="0"/>
                <a:cs typeface="Verdana" panose="020B0604030504040204" pitchFamily="34" charset="0"/>
              </a:rPr>
              <a:t> ist mir) aufgefallen, weil ....... </a:t>
            </a:r>
          </a:p>
          <a:p>
            <a:pPr marL="680342" indent="-680342" algn="l">
              <a:buFont typeface="Arial"/>
              <a:buChar char="•"/>
            </a:pPr>
            <a:endParaRPr lang="de-DE" sz="3600" b="1" dirty="0">
              <a:solidFill>
                <a:srgbClr val="3E5387"/>
              </a:solidFill>
              <a:latin typeface="Verdana" panose="020B0604030504040204" pitchFamily="34" charset="0"/>
              <a:ea typeface="Verdana" panose="020B0604030504040204" pitchFamily="34" charset="0"/>
              <a:cs typeface="Verdana" panose="020B0604030504040204" pitchFamily="34" charset="0"/>
            </a:endParaRPr>
          </a:p>
          <a:p>
            <a:pPr marL="680342" indent="-680342" algn="l">
              <a:buFont typeface="Arial"/>
              <a:buChar char="•"/>
            </a:pPr>
            <a:r>
              <a:rPr lang="de-DE" sz="3600" b="1" u="sng" dirty="0">
                <a:solidFill>
                  <a:srgbClr val="3E5387"/>
                </a:solidFill>
                <a:latin typeface="Verdana" panose="020B0604030504040204" pitchFamily="34" charset="0"/>
                <a:ea typeface="Verdana" panose="020B0604030504040204" pitchFamily="34" charset="0"/>
                <a:cs typeface="Verdana" panose="020B0604030504040204" pitchFamily="34" charset="0"/>
              </a:rPr>
              <a:t>Für Sie</a:t>
            </a:r>
            <a:r>
              <a:rPr lang="de-DE" sz="3600" b="1" dirty="0">
                <a:solidFill>
                  <a:srgbClr val="3E5387"/>
                </a:solidFill>
                <a:latin typeface="Verdana" panose="020B0604030504040204" pitchFamily="34" charset="0"/>
                <a:ea typeface="Verdana" panose="020B0604030504040204" pitchFamily="34" charset="0"/>
                <a:cs typeface="Verdana" panose="020B0604030504040204" pitchFamily="34" charset="0"/>
              </a:rPr>
              <a:t> können wir ......  tun. / Das </a:t>
            </a:r>
            <a:r>
              <a:rPr lang="de-DE" sz="3600" b="1" u="sng" dirty="0">
                <a:solidFill>
                  <a:srgbClr val="3E5387"/>
                </a:solidFill>
                <a:latin typeface="Verdana" panose="020B0604030504040204" pitchFamily="34" charset="0"/>
                <a:ea typeface="Verdana" panose="020B0604030504040204" pitchFamily="34" charset="0"/>
                <a:cs typeface="Verdana" panose="020B0604030504040204" pitchFamily="34" charset="0"/>
              </a:rPr>
              <a:t>bedeutet für Sie</a:t>
            </a:r>
            <a:r>
              <a:rPr lang="de-DE" sz="3600" b="1" dirty="0">
                <a:solidFill>
                  <a:srgbClr val="3E5387"/>
                </a:solidFill>
                <a:latin typeface="Verdana" panose="020B0604030504040204" pitchFamily="34" charset="0"/>
                <a:ea typeface="Verdana" panose="020B0604030504040204" pitchFamily="34" charset="0"/>
                <a:cs typeface="Verdana" panose="020B0604030504040204" pitchFamily="34" charset="0"/>
              </a:rPr>
              <a:t>......  (Konkreter Nutzen, evtl. Erfahrung mit anderen aus der Branche oder „Spannender aktueller Einstieg“: Fachkräftemangel, schleppender </a:t>
            </a:r>
            <a:r>
              <a:rPr lang="de-DE" sz="3600" b="1" dirty="0" err="1">
                <a:solidFill>
                  <a:srgbClr val="3E5387"/>
                </a:solidFill>
                <a:latin typeface="Verdana" panose="020B0604030504040204" pitchFamily="34" charset="0"/>
                <a:ea typeface="Verdana" panose="020B0604030504040204" pitchFamily="34" charset="0"/>
                <a:cs typeface="Verdana" panose="020B0604030504040204" pitchFamily="34" charset="0"/>
              </a:rPr>
              <a:t>Bauturbo</a:t>
            </a:r>
            <a:r>
              <a:rPr lang="de-DE" sz="3600" b="1" dirty="0">
                <a:solidFill>
                  <a:srgbClr val="3E5387"/>
                </a:solidFill>
                <a:latin typeface="Verdana" panose="020B0604030504040204" pitchFamily="34" charset="0"/>
                <a:ea typeface="Verdana" panose="020B0604030504040204" pitchFamily="34" charset="0"/>
                <a:cs typeface="Verdana" panose="020B0604030504040204" pitchFamily="34" charset="0"/>
              </a:rPr>
              <a:t>, aktuelle Zinssituation, </a:t>
            </a:r>
            <a:r>
              <a:rPr lang="de-DE" sz="3600" b="1" dirty="0" err="1">
                <a:solidFill>
                  <a:srgbClr val="3E5387"/>
                </a:solidFill>
                <a:latin typeface="Verdana" panose="020B0604030504040204" pitchFamily="34" charset="0"/>
                <a:ea typeface="Verdana" panose="020B0604030504040204" pitchFamily="34" charset="0"/>
                <a:cs typeface="Verdana" panose="020B0604030504040204" pitchFamily="34" charset="0"/>
              </a:rPr>
              <a:t>u.ä</a:t>
            </a:r>
            <a:r>
              <a:rPr lang="de-DE" sz="3600" b="1" dirty="0">
                <a:solidFill>
                  <a:srgbClr val="3E5387"/>
                </a:solidFill>
                <a:latin typeface="Verdana" panose="020B0604030504040204" pitchFamily="34" charset="0"/>
                <a:ea typeface="Verdana" panose="020B0604030504040204" pitchFamily="34" charset="0"/>
                <a:cs typeface="Verdana" panose="020B0604030504040204" pitchFamily="34" charset="0"/>
              </a:rPr>
              <a:t> ...... </a:t>
            </a:r>
          </a:p>
          <a:p>
            <a:pPr algn="l"/>
            <a:r>
              <a:rPr lang="de-DE" sz="3600" b="1" dirty="0">
                <a:solidFill>
                  <a:srgbClr val="3E5387"/>
                </a:solidFill>
                <a:latin typeface="Verdana" panose="020B0604030504040204" pitchFamily="34" charset="0"/>
                <a:ea typeface="Verdana" panose="020B0604030504040204" pitchFamily="34" charset="0"/>
                <a:cs typeface="Verdana" panose="020B0604030504040204" pitchFamily="34" charset="0"/>
              </a:rPr>
              <a:t>      AI... für aktuelle Ansprachen)</a:t>
            </a:r>
          </a:p>
          <a:p>
            <a:pPr algn="l"/>
            <a:endParaRPr lang="de-DE" sz="3600" b="1" dirty="0">
              <a:solidFill>
                <a:srgbClr val="3E5387"/>
              </a:solidFill>
              <a:latin typeface="Verdana" panose="020B0604030504040204" pitchFamily="34" charset="0"/>
              <a:ea typeface="Verdana" panose="020B0604030504040204" pitchFamily="34" charset="0"/>
              <a:cs typeface="Verdana" panose="020B0604030504040204" pitchFamily="34" charset="0"/>
            </a:endParaRPr>
          </a:p>
          <a:p>
            <a:pPr marL="680342" indent="-680342" algn="l">
              <a:buFont typeface="Arial"/>
              <a:buChar char="•"/>
            </a:pPr>
            <a:r>
              <a:rPr lang="de-DE" sz="3600" b="1" dirty="0">
                <a:solidFill>
                  <a:srgbClr val="3E5387"/>
                </a:solidFill>
                <a:latin typeface="Verdana" panose="020B0604030504040204" pitchFamily="34" charset="0"/>
                <a:ea typeface="Verdana" panose="020B0604030504040204" pitchFamily="34" charset="0"/>
                <a:cs typeface="Verdana" panose="020B0604030504040204" pitchFamily="34" charset="0"/>
              </a:rPr>
              <a:t>“Wann geht es in der nächsten Woche nicht?“ </a:t>
            </a:r>
          </a:p>
          <a:p>
            <a:pPr algn="l"/>
            <a:r>
              <a:rPr lang="de-DE" sz="3600" b="1" dirty="0">
                <a:solidFill>
                  <a:srgbClr val="3E5387"/>
                </a:solidFill>
                <a:latin typeface="Verdana" panose="020B0604030504040204" pitchFamily="34" charset="0"/>
                <a:ea typeface="Verdana" panose="020B0604030504040204" pitchFamily="34" charset="0"/>
                <a:cs typeface="Verdana" panose="020B0604030504040204" pitchFamily="34" charset="0"/>
              </a:rPr>
              <a:t>      (Musterbrecher / aktivierende Frage)</a:t>
            </a:r>
          </a:p>
          <a:p>
            <a:pPr algn="l"/>
            <a:endParaRPr lang="de-DE" sz="2800" b="1" dirty="0">
              <a:solidFill>
                <a:srgbClr val="3E5387"/>
              </a:solidFill>
              <a:latin typeface="Verdana" panose="020B0604030504040204" pitchFamily="34" charset="0"/>
              <a:ea typeface="Verdana" panose="020B0604030504040204" pitchFamily="34" charset="0"/>
              <a:cs typeface="Verdana" panose="020B0604030504040204" pitchFamily="34" charset="0"/>
            </a:endParaRPr>
          </a:p>
          <a:p>
            <a:pPr algn="l"/>
            <a:endParaRPr lang="de-DE" sz="2800" b="1" dirty="0">
              <a:solidFill>
                <a:srgbClr val="3E5387"/>
              </a:solidFill>
              <a:latin typeface="Verdana" panose="020B0604030504040204" pitchFamily="34" charset="0"/>
              <a:ea typeface="Verdana" panose="020B0604030504040204" pitchFamily="34" charset="0"/>
              <a:cs typeface="Verdana" panose="020B0604030504040204" pitchFamily="34" charset="0"/>
            </a:endParaRPr>
          </a:p>
          <a:p>
            <a:r>
              <a:rPr lang="de-DE" sz="4000" b="1" dirty="0">
                <a:solidFill>
                  <a:srgbClr val="3E5387"/>
                </a:solidFill>
                <a:latin typeface="Verdana" panose="020B0604030504040204" pitchFamily="34" charset="0"/>
                <a:ea typeface="Verdana" panose="020B0604030504040204" pitchFamily="34" charset="0"/>
                <a:cs typeface="Verdana" panose="020B0604030504040204" pitchFamily="34" charset="0"/>
              </a:rPr>
              <a:t>Wir setzen den Fokus auf unseren Kunden, </a:t>
            </a:r>
          </a:p>
          <a:p>
            <a:r>
              <a:rPr lang="de-DE" sz="4000" b="1" u="sng" dirty="0">
                <a:solidFill>
                  <a:srgbClr val="3E5387"/>
                </a:solidFill>
                <a:latin typeface="Verdana" panose="020B0604030504040204" pitchFamily="34" charset="0"/>
                <a:ea typeface="Verdana" panose="020B0604030504040204" pitchFamily="34" charset="0"/>
                <a:cs typeface="Verdana" panose="020B0604030504040204" pitchFamily="34" charset="0"/>
              </a:rPr>
              <a:t>auf Themen die ihn betreffen und interessieren</a:t>
            </a:r>
            <a:r>
              <a:rPr lang="de-DE" sz="4000" b="1" dirty="0">
                <a:solidFill>
                  <a:srgbClr val="3E5387"/>
                </a:solidFill>
                <a:latin typeface="Verdana" panose="020B0604030504040204" pitchFamily="34" charset="0"/>
                <a:ea typeface="Verdana" panose="020B0604030504040204" pitchFamily="34" charset="0"/>
                <a:cs typeface="Verdana" panose="020B0604030504040204" pitchFamily="34" charset="0"/>
              </a:rPr>
              <a:t>.</a:t>
            </a:r>
          </a:p>
        </p:txBody>
      </p:sp>
      <p:grpSp>
        <p:nvGrpSpPr>
          <p:cNvPr id="3" name="Gruppieren 2">
            <a:extLst>
              <a:ext uri="{FF2B5EF4-FFF2-40B4-BE49-F238E27FC236}">
                <a16:creationId xmlns:a16="http://schemas.microsoft.com/office/drawing/2014/main" id="{5F67E119-8909-94BF-FB69-8BEA58CEF6F7}"/>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D32607FB-CBB7-64BF-7331-631467BAD919}"/>
                </a:ext>
              </a:extLst>
            </p:cNvPr>
            <p:cNvSpPr/>
            <p:nvPr/>
          </p:nvSpPr>
          <p:spPr>
            <a:xfrm>
              <a:off x="0" y="-134479"/>
              <a:ext cx="24384000" cy="1497182"/>
            </a:xfrm>
            <a:prstGeom prst="rect">
              <a:avLst/>
            </a:prstGeom>
            <a:blipFill>
              <a:blip r:embed="rId2"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BE90712A-4525-510B-2BF7-5D1CF4AF685A}"/>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6FBC284C-ED38-D195-C2A5-297DFF3A8368}"/>
                </a:ext>
              </a:extLst>
            </p:cNvPr>
            <p:cNvPicPr>
              <a:picLocks noChangeAspect="1"/>
            </p:cNvPicPr>
            <p:nvPr/>
          </p:nvPicPr>
          <p:blipFill>
            <a:blip r:embed="rId3" cstate="print"/>
            <a:stretch>
              <a:fillRect/>
            </a:stretch>
          </p:blipFill>
          <p:spPr>
            <a:xfrm>
              <a:off x="20790888" y="274886"/>
              <a:ext cx="2645433" cy="1100784"/>
            </a:xfrm>
            <a:prstGeom prst="rect">
              <a:avLst/>
            </a:prstGeom>
          </p:spPr>
        </p:pic>
      </p:grpSp>
      <p:sp>
        <p:nvSpPr>
          <p:cNvPr id="7" name="TELEFON">
            <a:extLst>
              <a:ext uri="{FF2B5EF4-FFF2-40B4-BE49-F238E27FC236}">
                <a16:creationId xmlns:a16="http://schemas.microsoft.com/office/drawing/2014/main" id="{C3CA723B-F02B-9647-046E-E8E37F43EDF6}"/>
              </a:ext>
            </a:extLst>
          </p:cNvPr>
          <p:cNvSpPr txBox="1"/>
          <p:nvPr/>
        </p:nvSpPr>
        <p:spPr>
          <a:xfrm>
            <a:off x="3190999" y="-161946"/>
            <a:ext cx="16467555"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Elevator Pitch</a:t>
            </a:r>
            <a:endParaRPr dirty="0"/>
          </a:p>
        </p:txBody>
      </p:sp>
      <p:grpSp>
        <p:nvGrpSpPr>
          <p:cNvPr id="8" name="Gruppieren">
            <a:extLst>
              <a:ext uri="{FF2B5EF4-FFF2-40B4-BE49-F238E27FC236}">
                <a16:creationId xmlns:a16="http://schemas.microsoft.com/office/drawing/2014/main" id="{63F1207B-745D-FFBC-95A5-DEC821BD612A}"/>
              </a:ext>
            </a:extLst>
          </p:cNvPr>
          <p:cNvGrpSpPr/>
          <p:nvPr/>
        </p:nvGrpSpPr>
        <p:grpSpPr>
          <a:xfrm>
            <a:off x="21134455" y="12755081"/>
            <a:ext cx="3176181" cy="961839"/>
            <a:chOff x="0" y="0"/>
            <a:chExt cx="3176180" cy="961838"/>
          </a:xfrm>
        </p:grpSpPr>
        <p:sp>
          <p:nvSpPr>
            <p:cNvPr id="9" name="betaConcept">
              <a:extLst>
                <a:ext uri="{FF2B5EF4-FFF2-40B4-BE49-F238E27FC236}">
                  <a16:creationId xmlns:a16="http://schemas.microsoft.com/office/drawing/2014/main" id="{37229159-378C-5144-080C-E419B0382943}"/>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0" name="academy">
              <a:extLst>
                <a:ext uri="{FF2B5EF4-FFF2-40B4-BE49-F238E27FC236}">
                  <a16:creationId xmlns:a16="http://schemas.microsoft.com/office/drawing/2014/main" id="{2C29F844-27FE-ECE3-2D3B-E6EEA8A4A9CB}"/>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1" name="pasted-image.png" descr="pasted-image.png">
              <a:extLst>
                <a:ext uri="{FF2B5EF4-FFF2-40B4-BE49-F238E27FC236}">
                  <a16:creationId xmlns:a16="http://schemas.microsoft.com/office/drawing/2014/main" id="{14233626-11A2-A1AD-8B0C-6F2A04D31E55}"/>
                </a:ext>
              </a:extLst>
            </p:cNvPr>
            <p:cNvPicPr>
              <a:picLocks noChangeAspect="1"/>
            </p:cNvPicPr>
            <p:nvPr/>
          </p:nvPicPr>
          <p:blipFill>
            <a:blip r:embed="rId4"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2" name="powered by">
            <a:extLst>
              <a:ext uri="{FF2B5EF4-FFF2-40B4-BE49-F238E27FC236}">
                <a16:creationId xmlns:a16="http://schemas.microsoft.com/office/drawing/2014/main" id="{1AE2E060-03EC-84C9-6F92-5A7F3909605F}"/>
              </a:ext>
            </a:extLst>
          </p:cNvPr>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rPr dirty="0"/>
              <a:t>powered by </a:t>
            </a:r>
          </a:p>
        </p:txBody>
      </p:sp>
      <p:sp>
        <p:nvSpPr>
          <p:cNvPr id="13" name="BEISPIELE">
            <a:extLst>
              <a:ext uri="{FF2B5EF4-FFF2-40B4-BE49-F238E27FC236}">
                <a16:creationId xmlns:a16="http://schemas.microsoft.com/office/drawing/2014/main" id="{F537E106-8D74-8F73-B943-30C53C096201}"/>
              </a:ext>
            </a:extLst>
          </p:cNvPr>
          <p:cNvSpPr/>
          <p:nvPr/>
        </p:nvSpPr>
        <p:spPr>
          <a:xfrm rot="20363172">
            <a:off x="-530475" y="777257"/>
            <a:ext cx="6157020" cy="1270001"/>
          </a:xfrm>
          <a:prstGeom prst="roundRect">
            <a:avLst>
              <a:gd name="adj" fmla="val 15000"/>
            </a:avLst>
          </a:prstGeom>
          <a:blipFill>
            <a:blip r:embed="rId5" cstate="print"/>
          </a:blip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rPr dirty="0"/>
              <a:t>BEISPIEL</a:t>
            </a:r>
          </a:p>
        </p:txBody>
      </p:sp>
    </p:spTree>
    <p:extLst>
      <p:ext uri="{BB962C8B-B14F-4D97-AF65-F5344CB8AC3E}">
        <p14:creationId xmlns:p14="http://schemas.microsoft.com/office/powerpoint/2010/main" val="101709691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141511" y="2978890"/>
            <a:ext cx="21294810" cy="8868357"/>
          </a:xfrm>
          <a:prstGeom prst="rect">
            <a:avLst/>
          </a:prstGeom>
          <a:noFill/>
        </p:spPr>
        <p:txBody>
          <a:bodyPr wrap="square" lIns="217709" tIns="108855" rIns="217709" bIns="108855" rtlCol="0">
            <a:spAutoFit/>
          </a:bodyPr>
          <a:lstStyle/>
          <a:p>
            <a:pPr algn="l"/>
            <a:r>
              <a:rPr lang="de-DE" sz="4400" b="1" dirty="0">
                <a:solidFill>
                  <a:srgbClr val="3E5387"/>
                </a:solidFill>
                <a:latin typeface="Verdana" panose="020B0604030504040204" pitchFamily="34" charset="0"/>
                <a:ea typeface="Verdana" panose="020B0604030504040204" pitchFamily="34" charset="0"/>
                <a:cs typeface="Verdana" panose="020B0604030504040204" pitchFamily="34" charset="0"/>
              </a:rPr>
              <a:t>Profi-Pitch</a:t>
            </a:r>
          </a:p>
          <a:p>
            <a:pPr algn="l"/>
            <a:endParaRPr lang="de-DE" sz="4400" b="1" dirty="0">
              <a:solidFill>
                <a:srgbClr val="3E5387"/>
              </a:solidFill>
              <a:latin typeface="Verdana" panose="020B0604030504040204" pitchFamily="34" charset="0"/>
              <a:ea typeface="Verdana" panose="020B0604030504040204" pitchFamily="34" charset="0"/>
              <a:cs typeface="Verdana" panose="020B0604030504040204" pitchFamily="34" charset="0"/>
            </a:endParaRPr>
          </a:p>
          <a:p>
            <a:pPr algn="l"/>
            <a:r>
              <a:rPr lang="de-DE" sz="3600" dirty="0">
                <a:solidFill>
                  <a:srgbClr val="3E5387"/>
                </a:solidFill>
                <a:latin typeface="Verdana" panose="020B0604030504040204" pitchFamily="34" charset="0"/>
                <a:ea typeface="Verdana" panose="020B0604030504040204" pitchFamily="34" charset="0"/>
                <a:cs typeface="Verdana" panose="020B0604030504040204" pitchFamily="34" charset="0"/>
              </a:rPr>
              <a:t>Ein Elevator-Pitch kann auch als Einwandbehandlung beim Einwand „Ich habe keine/wenig Zeit“ eingesetzt werden.</a:t>
            </a:r>
          </a:p>
          <a:p>
            <a:pPr algn="l"/>
            <a:endParaRPr lang="de-DE" sz="3600" dirty="0">
              <a:solidFill>
                <a:srgbClr val="3E5387"/>
              </a:solidFill>
              <a:latin typeface="Verdana" panose="020B0604030504040204" pitchFamily="34" charset="0"/>
              <a:ea typeface="Verdana" panose="020B0604030504040204" pitchFamily="34" charset="0"/>
              <a:cs typeface="Verdana" panose="020B0604030504040204" pitchFamily="34" charset="0"/>
            </a:endParaRPr>
          </a:p>
          <a:p>
            <a:pPr algn="l"/>
            <a:endParaRPr lang="de-DE" sz="5400" dirty="0">
              <a:solidFill>
                <a:srgbClr val="3E5387"/>
              </a:solidFill>
              <a:latin typeface="Verdana" panose="020B0604030504040204" pitchFamily="34" charset="0"/>
              <a:ea typeface="Verdana" panose="020B0604030504040204" pitchFamily="34" charset="0"/>
              <a:cs typeface="Verdana" panose="020B0604030504040204" pitchFamily="34" charset="0"/>
            </a:endParaRPr>
          </a:p>
          <a:p>
            <a:pPr algn="l"/>
            <a:r>
              <a:rPr lang="de-DE" sz="5400" b="1" dirty="0">
                <a:solidFill>
                  <a:srgbClr val="3E5387"/>
                </a:solidFill>
                <a:latin typeface="Verdana" panose="020B0604030504040204" pitchFamily="34" charset="0"/>
                <a:ea typeface="Verdana" panose="020B0604030504040204" pitchFamily="34" charset="0"/>
                <a:cs typeface="Verdana" panose="020B0604030504040204" pitchFamily="34" charset="0"/>
              </a:rPr>
              <a:t>„Geben Sie mir 2 Minuten, dann können wir gemeinsam schauen, ob aktuell eine Zusammenarbeit für uns beide im Moment von Vorteil ist!“</a:t>
            </a:r>
          </a:p>
          <a:p>
            <a:pPr algn="l"/>
            <a:endParaRPr lang="de-DE" sz="5400" b="1" dirty="0">
              <a:solidFill>
                <a:srgbClr val="3E5387"/>
              </a:solidFill>
              <a:latin typeface="Verdana" panose="020B0604030504040204" pitchFamily="34" charset="0"/>
              <a:ea typeface="Verdana" panose="020B0604030504040204" pitchFamily="34" charset="0"/>
              <a:cs typeface="Verdana" panose="020B0604030504040204" pitchFamily="34" charset="0"/>
            </a:endParaRPr>
          </a:p>
          <a:p>
            <a:pPr algn="l"/>
            <a:r>
              <a:rPr lang="de-DE" sz="3600" dirty="0">
                <a:solidFill>
                  <a:srgbClr val="3E5387"/>
                </a:solidFill>
                <a:latin typeface="Verdana" panose="020B0604030504040204" pitchFamily="34" charset="0"/>
                <a:ea typeface="Verdana" panose="020B0604030504040204" pitchFamily="34" charset="0"/>
                <a:cs typeface="Verdana" panose="020B0604030504040204" pitchFamily="34" charset="0"/>
              </a:rPr>
              <a:t>(trotz der Frageform wird der Satz stimmlich wie eine Aussage betont)</a:t>
            </a:r>
          </a:p>
          <a:p>
            <a:pPr algn="l"/>
            <a:endParaRPr lang="de-DE" sz="2800" dirty="0">
              <a:solidFill>
                <a:srgbClr val="3E5387"/>
              </a:solidFill>
              <a:latin typeface="Verdana" panose="020B0604030504040204" pitchFamily="34" charset="0"/>
              <a:ea typeface="Verdana" panose="020B0604030504040204" pitchFamily="34" charset="0"/>
              <a:cs typeface="Verdana" panose="020B0604030504040204" pitchFamily="34" charset="0"/>
            </a:endParaRPr>
          </a:p>
          <a:p>
            <a:pPr algn="l"/>
            <a:endParaRPr lang="de-DE" sz="3200" b="1" dirty="0">
              <a:solidFill>
                <a:srgbClr val="3E5387"/>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 name="Gruppieren 2">
            <a:extLst>
              <a:ext uri="{FF2B5EF4-FFF2-40B4-BE49-F238E27FC236}">
                <a16:creationId xmlns:a16="http://schemas.microsoft.com/office/drawing/2014/main" id="{A61DAE9A-D3EA-B631-9C43-8E94D25A3119}"/>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53920F79-84EE-4B11-1CB4-C36385F92E42}"/>
                </a:ext>
              </a:extLst>
            </p:cNvPr>
            <p:cNvSpPr/>
            <p:nvPr/>
          </p:nvSpPr>
          <p:spPr>
            <a:xfrm>
              <a:off x="0" y="-134479"/>
              <a:ext cx="24384000" cy="1497182"/>
            </a:xfrm>
            <a:prstGeom prst="rect">
              <a:avLst/>
            </a:prstGeom>
            <a:blipFill>
              <a:blip r:embed="rId2"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A7400928-4792-74C1-3BAF-2F676AA427BD}"/>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7F8B5A96-E3B6-7BA1-E801-BED87756EB28}"/>
                </a:ext>
              </a:extLst>
            </p:cNvPr>
            <p:cNvPicPr>
              <a:picLocks noChangeAspect="1"/>
            </p:cNvPicPr>
            <p:nvPr/>
          </p:nvPicPr>
          <p:blipFill>
            <a:blip r:embed="rId3" cstate="print"/>
            <a:stretch>
              <a:fillRect/>
            </a:stretch>
          </p:blipFill>
          <p:spPr>
            <a:xfrm>
              <a:off x="20790888" y="274886"/>
              <a:ext cx="2645433" cy="1100784"/>
            </a:xfrm>
            <a:prstGeom prst="rect">
              <a:avLst/>
            </a:prstGeom>
          </p:spPr>
        </p:pic>
      </p:grpSp>
      <p:sp>
        <p:nvSpPr>
          <p:cNvPr id="7" name="TELEFON">
            <a:extLst>
              <a:ext uri="{FF2B5EF4-FFF2-40B4-BE49-F238E27FC236}">
                <a16:creationId xmlns:a16="http://schemas.microsoft.com/office/drawing/2014/main" id="{247D9E5A-954E-6DD9-2A1F-3C36BA8D0127}"/>
              </a:ext>
            </a:extLst>
          </p:cNvPr>
          <p:cNvSpPr txBox="1"/>
          <p:nvPr/>
        </p:nvSpPr>
        <p:spPr>
          <a:xfrm>
            <a:off x="3407023" y="-161946"/>
            <a:ext cx="16251531"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Elevator Pitch</a:t>
            </a:r>
            <a:endParaRPr dirty="0"/>
          </a:p>
        </p:txBody>
      </p:sp>
      <p:grpSp>
        <p:nvGrpSpPr>
          <p:cNvPr id="8" name="Gruppieren">
            <a:extLst>
              <a:ext uri="{FF2B5EF4-FFF2-40B4-BE49-F238E27FC236}">
                <a16:creationId xmlns:a16="http://schemas.microsoft.com/office/drawing/2014/main" id="{9E29BDC9-9E2C-F060-B635-B94AFF25BC80}"/>
              </a:ext>
            </a:extLst>
          </p:cNvPr>
          <p:cNvGrpSpPr/>
          <p:nvPr/>
        </p:nvGrpSpPr>
        <p:grpSpPr>
          <a:xfrm>
            <a:off x="21134455" y="12755081"/>
            <a:ext cx="3176181" cy="961839"/>
            <a:chOff x="0" y="0"/>
            <a:chExt cx="3176180" cy="961838"/>
          </a:xfrm>
        </p:grpSpPr>
        <p:sp>
          <p:nvSpPr>
            <p:cNvPr id="9" name="betaConcept">
              <a:extLst>
                <a:ext uri="{FF2B5EF4-FFF2-40B4-BE49-F238E27FC236}">
                  <a16:creationId xmlns:a16="http://schemas.microsoft.com/office/drawing/2014/main" id="{050DFEAA-FAF8-473F-8B76-429ECCCBE4F9}"/>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0" name="academy">
              <a:extLst>
                <a:ext uri="{FF2B5EF4-FFF2-40B4-BE49-F238E27FC236}">
                  <a16:creationId xmlns:a16="http://schemas.microsoft.com/office/drawing/2014/main" id="{ED906781-BF8C-33C0-EE89-899D4DEF0E61}"/>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1" name="pasted-image.png" descr="pasted-image.png">
              <a:extLst>
                <a:ext uri="{FF2B5EF4-FFF2-40B4-BE49-F238E27FC236}">
                  <a16:creationId xmlns:a16="http://schemas.microsoft.com/office/drawing/2014/main" id="{B7AE7867-7899-17D4-068F-51C6B6813323}"/>
                </a:ext>
              </a:extLst>
            </p:cNvPr>
            <p:cNvPicPr>
              <a:picLocks noChangeAspect="1"/>
            </p:cNvPicPr>
            <p:nvPr/>
          </p:nvPicPr>
          <p:blipFill>
            <a:blip r:embed="rId4"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2" name="powered by">
            <a:extLst>
              <a:ext uri="{FF2B5EF4-FFF2-40B4-BE49-F238E27FC236}">
                <a16:creationId xmlns:a16="http://schemas.microsoft.com/office/drawing/2014/main" id="{1F747A24-530F-A190-9CB4-CF40E1B5D1AB}"/>
              </a:ext>
            </a:extLst>
          </p:cNvPr>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rPr dirty="0"/>
              <a:t>powered by </a:t>
            </a:r>
          </a:p>
        </p:txBody>
      </p:sp>
      <p:sp>
        <p:nvSpPr>
          <p:cNvPr id="13" name="BEISPIELE">
            <a:extLst>
              <a:ext uri="{FF2B5EF4-FFF2-40B4-BE49-F238E27FC236}">
                <a16:creationId xmlns:a16="http://schemas.microsoft.com/office/drawing/2014/main" id="{0214D0F8-7CCD-7427-6933-1D233D262276}"/>
              </a:ext>
            </a:extLst>
          </p:cNvPr>
          <p:cNvSpPr/>
          <p:nvPr/>
        </p:nvSpPr>
        <p:spPr>
          <a:xfrm rot="20363172">
            <a:off x="-600107" y="295458"/>
            <a:ext cx="7086488" cy="1841592"/>
          </a:xfrm>
          <a:prstGeom prst="roundRect">
            <a:avLst>
              <a:gd name="adj" fmla="val 15000"/>
            </a:avLst>
          </a:prstGeom>
          <a:blipFill>
            <a:blip r:embed="rId5" cstate="print"/>
          </a:blip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rPr sz="4000" dirty="0"/>
              <a:t>BEISPIEL</a:t>
            </a:r>
            <a:endParaRPr lang="de-DE" sz="4000" dirty="0"/>
          </a:p>
          <a:p>
            <a:r>
              <a:rPr lang="de-DE" sz="4000" dirty="0"/>
              <a:t>schnelle Einwandbehandlung</a:t>
            </a:r>
            <a:endParaRPr sz="4000" dirty="0"/>
          </a:p>
        </p:txBody>
      </p:sp>
    </p:spTree>
    <p:extLst>
      <p:ext uri="{BB962C8B-B14F-4D97-AF65-F5344CB8AC3E}">
        <p14:creationId xmlns:p14="http://schemas.microsoft.com/office/powerpoint/2010/main" val="152763143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1" name="betaConcept"/>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p:cNvPicPr>
            <a:picLocks noChangeAspect="1"/>
          </p:cNvPicPr>
          <p:nvPr/>
        </p:nvPicPr>
        <p:blipFill>
          <a:blip r:embed="rId2" cstate="print"/>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pic>
        <p:nvPicPr>
          <p:cNvPr id="1874" name="pasted-image.pdf" descr="pasted-image.pdf"/>
          <p:cNvPicPr>
            <a:picLocks noChangeAspect="1"/>
          </p:cNvPicPr>
          <p:nvPr/>
        </p:nvPicPr>
        <p:blipFill>
          <a:blip r:embed="rId3" cstate="print"/>
          <a:stretch>
            <a:fillRect/>
          </a:stretch>
        </p:blipFill>
        <p:spPr>
          <a:xfrm>
            <a:off x="2724602" y="2472105"/>
            <a:ext cx="19633681" cy="10299450"/>
          </a:xfrm>
          <a:prstGeom prst="rect">
            <a:avLst/>
          </a:prstGeom>
          <a:ln w="12700">
            <a:miter lim="400000"/>
          </a:ln>
        </p:spPr>
      </p:pic>
      <p:pic>
        <p:nvPicPr>
          <p:cNvPr id="1875" name="Oval Oval" descr="Oval Oval"/>
          <p:cNvPicPr>
            <a:picLocks/>
          </p:cNvPicPr>
          <p:nvPr/>
        </p:nvPicPr>
        <p:blipFill>
          <a:blip r:embed="rId4" cstate="print"/>
          <a:stretch>
            <a:fillRect/>
          </a:stretch>
        </p:blipFill>
        <p:spPr>
          <a:xfrm>
            <a:off x="5078055" y="9825097"/>
            <a:ext cx="5154602" cy="3077864"/>
          </a:xfrm>
          <a:prstGeom prst="rect">
            <a:avLst/>
          </a:prstGeom>
          <a:effectLst>
            <a:outerShdw blurRad="50800" dist="25400" dir="5400000" rotWithShape="0">
              <a:srgbClr val="000000">
                <a:alpha val="68852"/>
              </a:srgbClr>
            </a:outerShdw>
          </a:effectLst>
        </p:spPr>
      </p:pic>
      <p:grpSp>
        <p:nvGrpSpPr>
          <p:cNvPr id="2" name="Gruppieren 1">
            <a:extLst>
              <a:ext uri="{FF2B5EF4-FFF2-40B4-BE49-F238E27FC236}">
                <a16:creationId xmlns:a16="http://schemas.microsoft.com/office/drawing/2014/main" id="{9BABDB49-96AB-3B8C-E720-50D776BE8043}"/>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14B233C2-CA87-C6E1-39A8-7820852AF135}"/>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0858FA46-C22D-5BC7-FA78-FB55500A4CF7}"/>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2072CC7B-13C6-9729-3BD7-2B1AA3405A3D}"/>
                </a:ext>
              </a:extLst>
            </p:cNvPr>
            <p:cNvPicPr>
              <a:picLocks noChangeAspect="1"/>
            </p:cNvPicPr>
            <p:nvPr/>
          </p:nvPicPr>
          <p:blipFill>
            <a:blip r:embed="rId6" cstate="print"/>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FA89E846-1EAB-BAC0-5045-24E4FABB7961}"/>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VERTRIEBS-PROZESS </a:t>
            </a:r>
          </a:p>
        </p:txBody>
      </p:sp>
      <p:sp>
        <p:nvSpPr>
          <p:cNvPr id="7" name="Textfeld 6">
            <a:extLst>
              <a:ext uri="{FF2B5EF4-FFF2-40B4-BE49-F238E27FC236}">
                <a16:creationId xmlns:a16="http://schemas.microsoft.com/office/drawing/2014/main" id="{5C6CBF8F-71E1-0009-3756-D785DCFC03DE}"/>
              </a:ext>
            </a:extLst>
          </p:cNvPr>
          <p:cNvSpPr txBox="1"/>
          <p:nvPr/>
        </p:nvSpPr>
        <p:spPr>
          <a:xfrm>
            <a:off x="3362246" y="5705872"/>
            <a:ext cx="2709074" cy="55976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2700" b="1" u="none" strike="noStrike" cap="none" spc="0" normalizeH="0" baseline="0" dirty="0">
                <a:ln>
                  <a:noFill/>
                </a:ln>
                <a:solidFill>
                  <a:srgbClr val="4D80BD"/>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CROSS</a:t>
            </a:r>
            <a:r>
              <a:rPr kumimoji="0" lang="de-DE" sz="2700" b="1" u="none" strike="noStrike" cap="none" spc="0" normalizeH="0" baseline="0" dirty="0">
                <a:ln>
                  <a:noFill/>
                </a:ln>
                <a:solidFill>
                  <a:srgbClr val="2A669A"/>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 SELLING</a:t>
            </a:r>
          </a:p>
        </p:txBody>
      </p:sp>
    </p:spTree>
    <p:extLst>
      <p:ext uri="{BB962C8B-B14F-4D97-AF65-F5344CB8AC3E}">
        <p14:creationId xmlns:p14="http://schemas.microsoft.com/office/powerpoint/2010/main" val="862955712"/>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7" name="comic-1296117_640.png" descr="comic-1296117_640.png"/>
          <p:cNvPicPr>
            <a:picLocks noChangeAspect="1"/>
          </p:cNvPicPr>
          <p:nvPr/>
        </p:nvPicPr>
        <p:blipFill>
          <a:blip r:embed="rId3" cstate="print"/>
          <a:stretch>
            <a:fillRect/>
          </a:stretch>
        </p:blipFill>
        <p:spPr>
          <a:xfrm>
            <a:off x="12624792" y="3546658"/>
            <a:ext cx="11753511" cy="10119039"/>
          </a:xfrm>
          <a:prstGeom prst="rect">
            <a:avLst/>
          </a:prstGeom>
          <a:ln w="12700">
            <a:miter lim="400000"/>
          </a:ln>
        </p:spPr>
      </p:pic>
      <p:grpSp>
        <p:nvGrpSpPr>
          <p:cNvPr id="1880" name="Gruppieren"/>
          <p:cNvGrpSpPr/>
          <p:nvPr/>
        </p:nvGrpSpPr>
        <p:grpSpPr>
          <a:xfrm>
            <a:off x="-79033" y="-37649"/>
            <a:ext cx="17800132" cy="13791299"/>
            <a:chOff x="0" y="0"/>
            <a:chExt cx="17800131" cy="13791297"/>
          </a:xfrm>
        </p:grpSpPr>
        <p:pic>
          <p:nvPicPr>
            <p:cNvPr id="1878" name="cry-1682140_1920.jpg" descr="cry-1682140_1920.jpg"/>
            <p:cNvPicPr>
              <a:picLocks noChangeAspect="1"/>
            </p:cNvPicPr>
            <p:nvPr/>
          </p:nvPicPr>
          <p:blipFill>
            <a:blip r:embed="rId4" cstate="print"/>
            <a:srcRect l="78230"/>
            <a:stretch>
              <a:fillRect/>
            </a:stretch>
          </p:blipFill>
          <p:spPr>
            <a:xfrm>
              <a:off x="0" y="0"/>
              <a:ext cx="6741936" cy="13791297"/>
            </a:xfrm>
            <a:prstGeom prst="rect">
              <a:avLst/>
            </a:prstGeom>
            <a:ln w="12700" cap="flat">
              <a:noFill/>
              <a:miter lim="400000"/>
            </a:ln>
            <a:effectLst/>
          </p:spPr>
        </p:pic>
        <p:sp>
          <p:nvSpPr>
            <p:cNvPr id="1879" name="EINWÄNDE"/>
            <p:cNvSpPr/>
            <p:nvPr/>
          </p:nvSpPr>
          <p:spPr>
            <a:xfrm>
              <a:off x="240301" y="1289194"/>
              <a:ext cx="17559830" cy="8783241"/>
            </a:xfrm>
            <a:custGeom>
              <a:avLst/>
              <a:gdLst/>
              <a:ahLst/>
              <a:cxnLst>
                <a:cxn ang="0">
                  <a:pos x="wd2" y="hd2"/>
                </a:cxn>
                <a:cxn ang="5400000">
                  <a:pos x="wd2" y="hd2"/>
                </a:cxn>
                <a:cxn ang="10800000">
                  <a:pos x="wd2" y="hd2"/>
                </a:cxn>
                <a:cxn ang="16200000">
                  <a:pos x="wd2" y="hd2"/>
                </a:cxn>
              </a:cxnLst>
              <a:rect l="0" t="0" r="r" b="b"/>
              <a:pathLst>
                <a:path w="21600" h="21600" extrusionOk="0">
                  <a:moveTo>
                    <a:pt x="5246" y="0"/>
                  </a:moveTo>
                  <a:cubicBezTo>
                    <a:pt x="5042" y="0"/>
                    <a:pt x="4877" y="323"/>
                    <a:pt x="4877" y="721"/>
                  </a:cubicBezTo>
                  <a:lnTo>
                    <a:pt x="4877" y="10411"/>
                  </a:lnTo>
                  <a:lnTo>
                    <a:pt x="0" y="21600"/>
                  </a:lnTo>
                  <a:lnTo>
                    <a:pt x="6060" y="12652"/>
                  </a:lnTo>
                  <a:lnTo>
                    <a:pt x="21231" y="12652"/>
                  </a:lnTo>
                  <a:cubicBezTo>
                    <a:pt x="21435" y="12652"/>
                    <a:pt x="21600" y="12329"/>
                    <a:pt x="21600" y="11931"/>
                  </a:cubicBezTo>
                  <a:lnTo>
                    <a:pt x="21600" y="721"/>
                  </a:lnTo>
                  <a:cubicBezTo>
                    <a:pt x="21600" y="323"/>
                    <a:pt x="21435" y="0"/>
                    <a:pt x="21231" y="0"/>
                  </a:cubicBezTo>
                  <a:lnTo>
                    <a:pt x="5246" y="0"/>
                  </a:lnTo>
                  <a:close/>
                </a:path>
              </a:pathLst>
            </a:custGeom>
            <a:solidFill>
              <a:schemeClr val="accent5"/>
            </a:solidFill>
            <a:ln w="12700" cap="flat">
              <a:no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12000">
                  <a:solidFill>
                    <a:srgbClr val="FFFFFF"/>
                  </a:solidFill>
                  <a:latin typeface="Comfortaa Bold"/>
                  <a:ea typeface="Comfortaa Bold"/>
                  <a:cs typeface="Comfortaa Bold"/>
                  <a:sym typeface="Comfortaa Bold"/>
                </a:defRPr>
              </a:lvl1pPr>
            </a:lstStyle>
            <a:p>
              <a:r>
                <a:rPr lang="de-DE" dirty="0"/>
                <a:t>    </a:t>
              </a:r>
              <a:r>
                <a:rPr dirty="0"/>
                <a:t>EINWÄNDE</a:t>
              </a:r>
              <a:endParaRPr lang="de-DE" dirty="0"/>
            </a:p>
            <a:p>
              <a:endParaRPr lang="de-DE" dirty="0"/>
            </a:p>
            <a:p>
              <a:endParaRPr dirty="0"/>
            </a:p>
          </p:txBody>
        </p:sp>
      </p:grpSp>
      <p:grpSp>
        <p:nvGrpSpPr>
          <p:cNvPr id="2" name="Gruppieren 1">
            <a:extLst>
              <a:ext uri="{FF2B5EF4-FFF2-40B4-BE49-F238E27FC236}">
                <a16:creationId xmlns:a16="http://schemas.microsoft.com/office/drawing/2014/main" id="{BF2CA5A2-EBF6-AD1F-4A5C-9FBDAC6F7582}"/>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75D80186-76FD-AC5C-B22A-98C377704A5D}"/>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D756E329-56C9-E34C-F945-8469851DE605}"/>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A7437CA6-71DA-5AAA-CFE0-6442D65BFE8E}"/>
                </a:ext>
              </a:extLst>
            </p:cNvPr>
            <p:cNvPicPr>
              <a:picLocks noChangeAspect="1"/>
            </p:cNvPicPr>
            <p:nvPr/>
          </p:nvPicPr>
          <p:blipFill>
            <a:blip r:embed="rId6" cstate="print"/>
            <a:stretch>
              <a:fillRect/>
            </a:stretch>
          </p:blipFill>
          <p:spPr>
            <a:xfrm>
              <a:off x="20790888" y="274886"/>
              <a:ext cx="2645433" cy="1100784"/>
            </a:xfrm>
            <a:prstGeom prst="rect">
              <a:avLst/>
            </a:prstGeom>
          </p:spPr>
        </p:pic>
      </p:grpSp>
    </p:spTree>
    <p:extLst>
      <p:ext uri="{BB962C8B-B14F-4D97-AF65-F5344CB8AC3E}">
        <p14:creationId xmlns:p14="http://schemas.microsoft.com/office/powerpoint/2010/main" val="3261406571"/>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877"/>
                                        </p:tgtEl>
                                        <p:attrNameLst>
                                          <p:attrName>style.visibility</p:attrName>
                                        </p:attrNameLst>
                                      </p:cBhvr>
                                      <p:to>
                                        <p:strVal val="visible"/>
                                      </p:to>
                                    </p:set>
                                    <p:anim calcmode="lin" valueType="num">
                                      <p:cBhvr>
                                        <p:cTn id="7" dur="1000" fill="hold"/>
                                        <p:tgtEl>
                                          <p:spTgt spid="1877"/>
                                        </p:tgtEl>
                                        <p:attrNameLst>
                                          <p:attrName>ppt_x</p:attrName>
                                        </p:attrNameLst>
                                      </p:cBhvr>
                                      <p:tavLst>
                                        <p:tav tm="0">
                                          <p:val>
                                            <p:strVal val="0-#ppt_w/2"/>
                                          </p:val>
                                        </p:tav>
                                        <p:tav tm="100000">
                                          <p:val>
                                            <p:strVal val="#ppt_x"/>
                                          </p:val>
                                        </p:tav>
                                      </p:tavLst>
                                    </p:anim>
                                    <p:anim calcmode="lin" valueType="num">
                                      <p:cBhvr>
                                        <p:cTn id="8" dur="1000" fill="hold"/>
                                        <p:tgtEl>
                                          <p:spTgt spid="187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iterate>
                                    <p:tmAbs val="0"/>
                                  </p:iterate>
                                  <p:childTnLst>
                                    <p:set>
                                      <p:cBhvr>
                                        <p:cTn id="11" fill="hold"/>
                                        <p:tgtEl>
                                          <p:spTgt spid="1880"/>
                                        </p:tgtEl>
                                        <p:attrNameLst>
                                          <p:attrName>style.visibility</p:attrName>
                                        </p:attrNameLst>
                                      </p:cBhvr>
                                      <p:to>
                                        <p:strVal val="visible"/>
                                      </p:to>
                                    </p:set>
                                    <p:anim calcmode="lin" valueType="num">
                                      <p:cBhvr>
                                        <p:cTn id="12" dur="499" fill="hold"/>
                                        <p:tgtEl>
                                          <p:spTgt spid="1880"/>
                                        </p:tgtEl>
                                        <p:attrNameLst>
                                          <p:attrName>ppt_x</p:attrName>
                                        </p:attrNameLst>
                                      </p:cBhvr>
                                      <p:tavLst>
                                        <p:tav tm="0">
                                          <p:val>
                                            <p:strVal val="0-#ppt_w/2"/>
                                          </p:val>
                                        </p:tav>
                                        <p:tav tm="100000">
                                          <p:val>
                                            <p:strVal val="#ppt_x"/>
                                          </p:val>
                                        </p:tav>
                                      </p:tavLst>
                                    </p:anim>
                                    <p:anim calcmode="lin" valueType="num">
                                      <p:cBhvr>
                                        <p:cTn id="13" dur="499" fill="hold"/>
                                        <p:tgtEl>
                                          <p:spTgt spid="18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7" grpId="0" animBg="1" advAuto="0"/>
      <p:bldP spid="1880"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9" name="zu teuer…"/>
          <p:cNvSpPr txBox="1"/>
          <p:nvPr/>
        </p:nvSpPr>
        <p:spPr>
          <a:xfrm>
            <a:off x="2307924" y="5561856"/>
            <a:ext cx="20682248" cy="3699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p>
            <a:pPr marL="592666" indent="-592666" algn="l" defTabSz="457200">
              <a:buSzPct val="45000"/>
              <a:buBlip>
                <a:blip r:embed="rId2"/>
              </a:buBlip>
              <a:defRPr sz="7700" b="1">
                <a:solidFill>
                  <a:srgbClr val="2B669A"/>
                </a:solidFill>
                <a:latin typeface="Verdana"/>
                <a:ea typeface="Verdana"/>
                <a:cs typeface="Verdana"/>
                <a:sym typeface="Verdana"/>
              </a:defRPr>
            </a:pPr>
            <a:r>
              <a:rPr lang="de-DE" dirty="0"/>
              <a:t>Einwand hinterfragen</a:t>
            </a:r>
            <a:endParaRPr dirty="0"/>
          </a:p>
          <a:p>
            <a:pPr marL="592666" indent="-592666" algn="l" defTabSz="457200">
              <a:buSzPct val="45000"/>
              <a:buBlip>
                <a:blip r:embed="rId2"/>
              </a:buBlip>
              <a:defRPr sz="7700" b="1">
                <a:solidFill>
                  <a:srgbClr val="2B669A"/>
                </a:solidFill>
                <a:latin typeface="Verdana"/>
                <a:ea typeface="Verdana"/>
                <a:cs typeface="Verdana"/>
                <a:sym typeface="Verdana"/>
              </a:defRPr>
            </a:pPr>
            <a:endParaRPr dirty="0"/>
          </a:p>
          <a:p>
            <a:pPr marL="592666" indent="-592666" algn="l" defTabSz="457200">
              <a:buSzPct val="45000"/>
              <a:buBlip>
                <a:blip r:embed="rId2"/>
              </a:buBlip>
              <a:defRPr sz="7700" b="1">
                <a:solidFill>
                  <a:srgbClr val="2B669A"/>
                </a:solidFill>
                <a:latin typeface="Verdana"/>
                <a:ea typeface="Verdana"/>
                <a:cs typeface="Verdana"/>
                <a:sym typeface="Verdana"/>
              </a:defRPr>
            </a:pPr>
            <a:r>
              <a:rPr lang="de-DE" dirty="0"/>
              <a:t>Weg vom Einwand</a:t>
            </a:r>
            <a:endParaRPr dirty="0"/>
          </a:p>
        </p:txBody>
      </p:sp>
      <p:sp>
        <p:nvSpPr>
          <p:cNvPr id="1960" name="2 EINWÄNDE der besonderen Art"/>
          <p:cNvSpPr txBox="1"/>
          <p:nvPr/>
        </p:nvSpPr>
        <p:spPr>
          <a:xfrm>
            <a:off x="2455534" y="2760261"/>
            <a:ext cx="7085272" cy="16831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914400">
              <a:defRPr sz="10000">
                <a:solidFill>
                  <a:srgbClr val="FF2600"/>
                </a:solidFill>
                <a:latin typeface="Impact"/>
                <a:ea typeface="Impact"/>
                <a:cs typeface="Impact"/>
                <a:sym typeface="Impact"/>
              </a:defRPr>
            </a:lvl1pPr>
          </a:lstStyle>
          <a:p>
            <a:r>
              <a:rPr lang="de-DE" dirty="0"/>
              <a:t>2 Richtungen</a:t>
            </a:r>
            <a:endParaRPr dirty="0"/>
          </a:p>
        </p:txBody>
      </p:sp>
      <p:grpSp>
        <p:nvGrpSpPr>
          <p:cNvPr id="2" name="Gruppieren 1">
            <a:extLst>
              <a:ext uri="{FF2B5EF4-FFF2-40B4-BE49-F238E27FC236}">
                <a16:creationId xmlns:a16="http://schemas.microsoft.com/office/drawing/2014/main" id="{4826645E-A605-7E67-77DF-AAA3C4574E33}"/>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F81EB6BE-0312-4F44-0F58-CCFA13146A08}"/>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D6B4A7E7-A30B-52F4-FBB1-D30963E3DAA3}"/>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CBBCA9DF-9E9A-7B33-8E46-315D2E015006}"/>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E6D11F37-83C2-DAAB-FF4B-ABCB91C515D8}"/>
              </a:ext>
            </a:extLst>
          </p:cNvPr>
          <p:cNvSpPr txBox="1"/>
          <p:nvPr/>
        </p:nvSpPr>
        <p:spPr>
          <a:xfrm>
            <a:off x="2307924" y="-13447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EINWANDBEHANDLUNG</a:t>
            </a:r>
            <a:endParaRPr dirty="0"/>
          </a:p>
        </p:txBody>
      </p:sp>
    </p:spTree>
    <p:extLst>
      <p:ext uri="{BB962C8B-B14F-4D97-AF65-F5344CB8AC3E}">
        <p14:creationId xmlns:p14="http://schemas.microsoft.com/office/powerpoint/2010/main" val="339560538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F9BB-3EB9-39F3-7315-27AF724264DA}"/>
            </a:ext>
          </a:extLst>
        </p:cNvPr>
        <p:cNvGrpSpPr/>
        <p:nvPr/>
      </p:nvGrpSpPr>
      <p:grpSpPr>
        <a:xfrm>
          <a:off x="0" y="0"/>
          <a:ext cx="0" cy="0"/>
          <a:chOff x="0" y="0"/>
          <a:chExt cx="0" cy="0"/>
        </a:xfrm>
      </p:grpSpPr>
      <p:sp>
        <p:nvSpPr>
          <p:cNvPr id="1894" name="„Ja, aber…“…">
            <a:extLst>
              <a:ext uri="{FF2B5EF4-FFF2-40B4-BE49-F238E27FC236}">
                <a16:creationId xmlns:a16="http://schemas.microsoft.com/office/drawing/2014/main" id="{D927DBE3-8AD3-0B3A-EC09-558A63503F01}"/>
              </a:ext>
            </a:extLst>
          </p:cNvPr>
          <p:cNvSpPr txBox="1"/>
          <p:nvPr/>
        </p:nvSpPr>
        <p:spPr>
          <a:xfrm>
            <a:off x="6229499" y="4697760"/>
            <a:ext cx="12894309" cy="3952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algn="l" defTabSz="457200">
              <a:defRPr sz="11200">
                <a:solidFill>
                  <a:srgbClr val="2B669A"/>
                </a:solidFill>
                <a:latin typeface="Comfortaa Bold"/>
                <a:ea typeface="Comfortaa Bold"/>
                <a:cs typeface="Comfortaa Bold"/>
                <a:sym typeface="Comfortaa Bold"/>
              </a:defRPr>
            </a:pPr>
            <a:r>
              <a:rPr dirty="0"/>
              <a:t>„Ja, </a:t>
            </a:r>
            <a:r>
              <a:rPr dirty="0" err="1"/>
              <a:t>aber</a:t>
            </a:r>
            <a:r>
              <a:rPr dirty="0"/>
              <a:t>…“</a:t>
            </a:r>
          </a:p>
          <a:p>
            <a:pPr algn="l" defTabSz="457200">
              <a:defRPr sz="11200">
                <a:solidFill>
                  <a:srgbClr val="2B669A"/>
                </a:solidFill>
                <a:latin typeface="Comfortaa Bold"/>
                <a:ea typeface="Comfortaa Bold"/>
                <a:cs typeface="Comfortaa Bold"/>
                <a:sym typeface="Comfortaa Bold"/>
              </a:defRPr>
            </a:pPr>
            <a:r>
              <a:rPr dirty="0"/>
              <a:t>„Ja, nee…“</a:t>
            </a:r>
          </a:p>
        </p:txBody>
      </p:sp>
      <p:pic>
        <p:nvPicPr>
          <p:cNvPr id="1895" name="star-1901588_640.png" descr="star-1901588_640.png">
            <a:extLst>
              <a:ext uri="{FF2B5EF4-FFF2-40B4-BE49-F238E27FC236}">
                <a16:creationId xmlns:a16="http://schemas.microsoft.com/office/drawing/2014/main" id="{18D77397-9C14-FD96-D84A-C22492CF641A}"/>
              </a:ext>
            </a:extLst>
          </p:cNvPr>
          <p:cNvPicPr>
            <a:picLocks noChangeAspect="1"/>
          </p:cNvPicPr>
          <p:nvPr/>
        </p:nvPicPr>
        <p:blipFill>
          <a:blip r:embed="rId2"/>
          <a:stretch>
            <a:fillRect/>
          </a:stretch>
        </p:blipFill>
        <p:spPr>
          <a:xfrm>
            <a:off x="447801" y="1632410"/>
            <a:ext cx="4054612" cy="4054613"/>
          </a:xfrm>
          <a:prstGeom prst="rect">
            <a:avLst/>
          </a:prstGeom>
          <a:ln w="12700">
            <a:miter lim="400000"/>
          </a:ln>
          <a:effectLst>
            <a:outerShdw blurRad="876300" dir="3600000" rotWithShape="0">
              <a:srgbClr val="FF2600"/>
            </a:outerShdw>
            <a:reflection stA="78135" endPos="40000" dir="5400000" sy="-100000" algn="bl" rotWithShape="0"/>
          </a:effectLst>
        </p:spPr>
      </p:pic>
      <p:sp>
        <p:nvSpPr>
          <p:cNvPr id="1896" name="TIPP">
            <a:extLst>
              <a:ext uri="{FF2B5EF4-FFF2-40B4-BE49-F238E27FC236}">
                <a16:creationId xmlns:a16="http://schemas.microsoft.com/office/drawing/2014/main" id="{E9FFB414-5701-336E-5495-DD12B3EC46E8}"/>
              </a:ext>
            </a:extLst>
          </p:cNvPr>
          <p:cNvSpPr txBox="1"/>
          <p:nvPr/>
        </p:nvSpPr>
        <p:spPr>
          <a:xfrm>
            <a:off x="1736598" y="2785477"/>
            <a:ext cx="5483358" cy="1603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defTabSz="457200">
              <a:defRPr sz="9400" b="1">
                <a:solidFill>
                  <a:srgbClr val="2B669A"/>
                </a:solidFill>
                <a:latin typeface="Verdana"/>
                <a:ea typeface="Verdana"/>
                <a:cs typeface="Verdana"/>
                <a:sym typeface="Verdana"/>
              </a:defRPr>
            </a:lvl1pPr>
          </a:lstStyle>
          <a:p>
            <a:r>
              <a:rPr dirty="0"/>
              <a:t>TIPP</a:t>
            </a:r>
          </a:p>
        </p:txBody>
      </p:sp>
      <p:grpSp>
        <p:nvGrpSpPr>
          <p:cNvPr id="1900" name="Gruppieren">
            <a:extLst>
              <a:ext uri="{FF2B5EF4-FFF2-40B4-BE49-F238E27FC236}">
                <a16:creationId xmlns:a16="http://schemas.microsoft.com/office/drawing/2014/main" id="{095B5FBC-7700-D10C-84AA-808A7364B3C2}"/>
              </a:ext>
            </a:extLst>
          </p:cNvPr>
          <p:cNvGrpSpPr/>
          <p:nvPr/>
        </p:nvGrpSpPr>
        <p:grpSpPr>
          <a:xfrm>
            <a:off x="21134455" y="12755081"/>
            <a:ext cx="3176181" cy="961839"/>
            <a:chOff x="0" y="0"/>
            <a:chExt cx="3176180" cy="961838"/>
          </a:xfrm>
        </p:grpSpPr>
        <p:sp>
          <p:nvSpPr>
            <p:cNvPr id="1897" name="betaConcept">
              <a:extLst>
                <a:ext uri="{FF2B5EF4-FFF2-40B4-BE49-F238E27FC236}">
                  <a16:creationId xmlns:a16="http://schemas.microsoft.com/office/drawing/2014/main" id="{CC994DF7-6965-EF23-C9B9-3828212E359B}"/>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98" name="academy">
              <a:extLst>
                <a:ext uri="{FF2B5EF4-FFF2-40B4-BE49-F238E27FC236}">
                  <a16:creationId xmlns:a16="http://schemas.microsoft.com/office/drawing/2014/main" id="{12F578E6-2BF1-221C-9B8B-574A75A27AA8}"/>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99" name="pasted-image.png" descr="pasted-image.png">
              <a:extLst>
                <a:ext uri="{FF2B5EF4-FFF2-40B4-BE49-F238E27FC236}">
                  <a16:creationId xmlns:a16="http://schemas.microsoft.com/office/drawing/2014/main" id="{3FE6D797-A985-CFA2-B630-11F225F22827}"/>
                </a:ext>
              </a:extLst>
            </p:cNvPr>
            <p:cNvPicPr>
              <a:picLocks noChangeAspect="1"/>
            </p:cNvPicPr>
            <p:nvPr/>
          </p:nvPicPr>
          <p:blipFill>
            <a:blip r:embed="rId3"/>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901" name="powered by">
            <a:extLst>
              <a:ext uri="{FF2B5EF4-FFF2-40B4-BE49-F238E27FC236}">
                <a16:creationId xmlns:a16="http://schemas.microsoft.com/office/drawing/2014/main" id="{F70F536A-F59E-A92D-B0FB-F59E80733E7F}"/>
              </a:ext>
            </a:extLst>
          </p:cNvPr>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1902" name="… heißt „NEIN“">
            <a:extLst>
              <a:ext uri="{FF2B5EF4-FFF2-40B4-BE49-F238E27FC236}">
                <a16:creationId xmlns:a16="http://schemas.microsoft.com/office/drawing/2014/main" id="{8AB50434-8231-7813-2368-A7C58CC01AF0}"/>
              </a:ext>
            </a:extLst>
          </p:cNvPr>
          <p:cNvSpPr txBox="1"/>
          <p:nvPr/>
        </p:nvSpPr>
        <p:spPr>
          <a:xfrm>
            <a:off x="6018838" y="9559448"/>
            <a:ext cx="12270820" cy="2047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algn="l" defTabSz="457200">
              <a:defRPr sz="11200">
                <a:solidFill>
                  <a:srgbClr val="FF2600"/>
                </a:solidFill>
                <a:latin typeface="Comfortaa Bold"/>
                <a:ea typeface="Comfortaa Bold"/>
                <a:cs typeface="Comfortaa Bold"/>
                <a:sym typeface="Comfortaa Bold"/>
              </a:defRPr>
            </a:lvl1pPr>
          </a:lstStyle>
          <a:p>
            <a:r>
              <a:rPr dirty="0"/>
              <a:t>… </a:t>
            </a:r>
            <a:r>
              <a:rPr dirty="0" err="1"/>
              <a:t>heißt</a:t>
            </a:r>
            <a:r>
              <a:rPr dirty="0"/>
              <a:t> „NEIN“</a:t>
            </a:r>
          </a:p>
        </p:txBody>
      </p:sp>
      <p:grpSp>
        <p:nvGrpSpPr>
          <p:cNvPr id="13" name="Gruppieren 12">
            <a:extLst>
              <a:ext uri="{FF2B5EF4-FFF2-40B4-BE49-F238E27FC236}">
                <a16:creationId xmlns:a16="http://schemas.microsoft.com/office/drawing/2014/main" id="{32506227-59CF-3395-8408-C1570391B1E7}"/>
              </a:ext>
            </a:extLst>
          </p:cNvPr>
          <p:cNvGrpSpPr/>
          <p:nvPr/>
        </p:nvGrpSpPr>
        <p:grpSpPr>
          <a:xfrm>
            <a:off x="0" y="-360698"/>
            <a:ext cx="24384000" cy="2114039"/>
            <a:chOff x="0" y="-360698"/>
            <a:chExt cx="24384000" cy="2114039"/>
          </a:xfrm>
        </p:grpSpPr>
        <p:sp>
          <p:nvSpPr>
            <p:cNvPr id="14" name="Rechteck">
              <a:extLst>
                <a:ext uri="{FF2B5EF4-FFF2-40B4-BE49-F238E27FC236}">
                  <a16:creationId xmlns:a16="http://schemas.microsoft.com/office/drawing/2014/main" id="{A7F7441A-D1C9-3F77-6751-46D3DA8FC76D}"/>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15" name="Rechteck 14">
              <a:extLst>
                <a:ext uri="{FF2B5EF4-FFF2-40B4-BE49-F238E27FC236}">
                  <a16:creationId xmlns:a16="http://schemas.microsoft.com/office/drawing/2014/main" id="{15FA0112-817E-50BB-8E8E-18ADAC480DC1}"/>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6" name="Grafik 15">
              <a:extLst>
                <a:ext uri="{FF2B5EF4-FFF2-40B4-BE49-F238E27FC236}">
                  <a16:creationId xmlns:a16="http://schemas.microsoft.com/office/drawing/2014/main" id="{3F9E983B-0782-F9B6-7CA8-B87DFB3171DA}"/>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17" name="VERTRIEBS-PROZESS">
            <a:extLst>
              <a:ext uri="{FF2B5EF4-FFF2-40B4-BE49-F238E27FC236}">
                <a16:creationId xmlns:a16="http://schemas.microsoft.com/office/drawing/2014/main" id="{928D1F32-7D93-3309-840E-E5635752C5DA}"/>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EINWANDBEHANDLUNG</a:t>
            </a:r>
            <a:endParaRPr dirty="0"/>
          </a:p>
        </p:txBody>
      </p:sp>
    </p:spTree>
    <p:extLst>
      <p:ext uri="{BB962C8B-B14F-4D97-AF65-F5344CB8AC3E}">
        <p14:creationId xmlns:p14="http://schemas.microsoft.com/office/powerpoint/2010/main" val="295976360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fill="hold"/>
                                        <p:tgtEl>
                                          <p:spTgt spid="190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fill="hold"/>
                                        <p:tgtEl>
                                          <p:spTgt spid="190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2" grpId="0"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39F40-A90B-04F6-1C15-07C3AEFEF57E}"/>
            </a:ext>
          </a:extLst>
        </p:cNvPr>
        <p:cNvGrpSpPr/>
        <p:nvPr/>
      </p:nvGrpSpPr>
      <p:grpSpPr>
        <a:xfrm>
          <a:off x="0" y="0"/>
          <a:ext cx="0" cy="0"/>
          <a:chOff x="0" y="0"/>
          <a:chExt cx="0" cy="0"/>
        </a:xfrm>
      </p:grpSpPr>
      <p:sp>
        <p:nvSpPr>
          <p:cNvPr id="1244" name="Vergangenheit         Gegenwart                    Zukunft">
            <a:extLst>
              <a:ext uri="{FF2B5EF4-FFF2-40B4-BE49-F238E27FC236}">
                <a16:creationId xmlns:a16="http://schemas.microsoft.com/office/drawing/2014/main" id="{C3FD3C88-7D48-B140-3B4C-76A9578BB0C8}"/>
              </a:ext>
            </a:extLst>
          </p:cNvPr>
          <p:cNvSpPr txBox="1"/>
          <p:nvPr/>
        </p:nvSpPr>
        <p:spPr>
          <a:xfrm>
            <a:off x="1063391" y="11034464"/>
            <a:ext cx="22257216" cy="1524001"/>
          </a:xfrm>
          <a:prstGeom prst="rect">
            <a:avLst/>
          </a:prstGeom>
          <a:solidFill>
            <a:srgbClr val="D6D6D6"/>
          </a:solidFill>
          <a:ln w="25400">
            <a:solidFill>
              <a:srgbClr val="0433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spAutoFit/>
          </a:bodyPr>
          <a:lstStyle/>
          <a:p>
            <a:pPr algn="l" defTabSz="1285875">
              <a:defRPr sz="8200">
                <a:solidFill>
                  <a:srgbClr val="2B669A"/>
                </a:solidFill>
                <a:latin typeface="Impact"/>
                <a:ea typeface="Impact"/>
                <a:cs typeface="Impact"/>
                <a:sym typeface="Impact"/>
              </a:defRPr>
            </a:pPr>
            <a:r>
              <a:rPr dirty="0"/>
              <a:t>    </a:t>
            </a:r>
            <a:r>
              <a:rPr dirty="0" err="1">
                <a:solidFill>
                  <a:srgbClr val="FF2600"/>
                </a:solidFill>
              </a:rPr>
              <a:t>Vergangenheit</a:t>
            </a:r>
            <a:r>
              <a:rPr dirty="0"/>
              <a:t>         </a:t>
            </a:r>
            <a:r>
              <a:rPr dirty="0" err="1">
                <a:solidFill>
                  <a:srgbClr val="5E5E5E"/>
                </a:solidFill>
              </a:rPr>
              <a:t>Gegenwart</a:t>
            </a:r>
            <a:r>
              <a:rPr dirty="0"/>
              <a:t>                    </a:t>
            </a:r>
            <a:r>
              <a:rPr dirty="0">
                <a:solidFill>
                  <a:srgbClr val="008F00"/>
                </a:solidFill>
              </a:rPr>
              <a:t>Zukunft</a:t>
            </a:r>
          </a:p>
        </p:txBody>
      </p:sp>
      <p:sp>
        <p:nvSpPr>
          <p:cNvPr id="1245" name="Linien">
            <a:extLst>
              <a:ext uri="{FF2B5EF4-FFF2-40B4-BE49-F238E27FC236}">
                <a16:creationId xmlns:a16="http://schemas.microsoft.com/office/drawing/2014/main" id="{9179B205-9E0E-4142-9B09-0E0A29C6BD36}"/>
              </a:ext>
            </a:extLst>
          </p:cNvPr>
          <p:cNvSpPr/>
          <p:nvPr/>
        </p:nvSpPr>
        <p:spPr>
          <a:xfrm>
            <a:off x="2962361" y="10852669"/>
            <a:ext cx="18459278" cy="1"/>
          </a:xfrm>
          <a:prstGeom prst="line">
            <a:avLst/>
          </a:prstGeom>
          <a:ln w="342900">
            <a:solidFill>
              <a:srgbClr val="AA7942"/>
            </a:solidFill>
            <a:miter lim="400000"/>
            <a:headEnd type="triangle"/>
            <a:tailEnd type="triangle"/>
          </a:ln>
          <a:effectLst>
            <a:outerShdw blurRad="88900" dist="38100" dir="5400000" rotWithShape="0">
              <a:srgbClr val="000000">
                <a:alpha val="38000"/>
              </a:srgbClr>
            </a:outerShdw>
          </a:effectLst>
        </p:spPr>
        <p:txBody>
          <a:bodyPr lIns="114300" tIns="114300" rIns="114300" bIns="114300"/>
          <a:lstStyle/>
          <a:p>
            <a:pPr algn="l" defTabSz="2286000">
              <a:defRPr sz="6000">
                <a:latin typeface="Arial"/>
                <a:ea typeface="Arial"/>
                <a:cs typeface="Arial"/>
                <a:sym typeface="Arial"/>
              </a:defRPr>
            </a:pPr>
            <a:endParaRPr/>
          </a:p>
        </p:txBody>
      </p:sp>
      <p:sp>
        <p:nvSpPr>
          <p:cNvPr id="1248" name="Pfeil">
            <a:extLst>
              <a:ext uri="{FF2B5EF4-FFF2-40B4-BE49-F238E27FC236}">
                <a16:creationId xmlns:a16="http://schemas.microsoft.com/office/drawing/2014/main" id="{B3B9B38A-E2A9-2D67-36AD-8E17C321AA97}"/>
              </a:ext>
            </a:extLst>
          </p:cNvPr>
          <p:cNvSpPr/>
          <p:nvPr/>
        </p:nvSpPr>
        <p:spPr>
          <a:xfrm rot="11702185">
            <a:off x="4042546" y="8011722"/>
            <a:ext cx="8335702" cy="1717531"/>
          </a:xfrm>
          <a:prstGeom prst="rightArrow">
            <a:avLst>
              <a:gd name="adj1" fmla="val 63246"/>
              <a:gd name="adj2" fmla="val 127810"/>
            </a:avLst>
          </a:prstGeom>
          <a:solidFill>
            <a:srgbClr val="E93F33">
              <a:alpha val="45719"/>
            </a:srgbClr>
          </a:solidFill>
          <a:ln w="127000">
            <a:solidFill>
              <a:srgbClr val="9D2822">
                <a:alpha val="45719"/>
              </a:srgbClr>
            </a:solidFill>
          </a:ln>
        </p:spPr>
        <p:txBody>
          <a:bodyPr lIns="114300" tIns="114300" rIns="114300" bIns="114300"/>
          <a:lstStyle/>
          <a:p>
            <a:pPr algn="l" defTabSz="2286000">
              <a:defRPr sz="6000">
                <a:latin typeface="Arial"/>
                <a:ea typeface="Arial"/>
                <a:cs typeface="Arial"/>
                <a:sym typeface="Arial"/>
              </a:defRPr>
            </a:pPr>
            <a:endParaRPr/>
          </a:p>
        </p:txBody>
      </p:sp>
      <p:sp>
        <p:nvSpPr>
          <p:cNvPr id="1249" name="reagieren">
            <a:extLst>
              <a:ext uri="{FF2B5EF4-FFF2-40B4-BE49-F238E27FC236}">
                <a16:creationId xmlns:a16="http://schemas.microsoft.com/office/drawing/2014/main" id="{78B925D7-8736-164A-52AF-9677331C5A4A}"/>
              </a:ext>
            </a:extLst>
          </p:cNvPr>
          <p:cNvSpPr txBox="1"/>
          <p:nvPr/>
        </p:nvSpPr>
        <p:spPr>
          <a:xfrm rot="907064">
            <a:off x="7214169" y="8455880"/>
            <a:ext cx="4478599"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algn="r" defTabSz="1285875">
              <a:defRPr sz="8200">
                <a:solidFill>
                  <a:srgbClr val="E93F33"/>
                </a:solidFill>
                <a:latin typeface="Impact"/>
                <a:ea typeface="Impact"/>
                <a:cs typeface="Impact"/>
                <a:sym typeface="Impact"/>
              </a:defRPr>
            </a:lvl1pPr>
          </a:lstStyle>
          <a:p>
            <a:r>
              <a:t>reagieren</a:t>
            </a:r>
          </a:p>
        </p:txBody>
      </p:sp>
      <p:sp>
        <p:nvSpPr>
          <p:cNvPr id="1250" name="Pfeil">
            <a:extLst>
              <a:ext uri="{FF2B5EF4-FFF2-40B4-BE49-F238E27FC236}">
                <a16:creationId xmlns:a16="http://schemas.microsoft.com/office/drawing/2014/main" id="{639D7982-D223-B864-93E9-AC731FDFBD88}"/>
              </a:ext>
            </a:extLst>
          </p:cNvPr>
          <p:cNvSpPr/>
          <p:nvPr/>
        </p:nvSpPr>
        <p:spPr>
          <a:xfrm rot="20701035">
            <a:off x="12088401" y="8012754"/>
            <a:ext cx="8335702" cy="1717531"/>
          </a:xfrm>
          <a:prstGeom prst="rightArrow">
            <a:avLst>
              <a:gd name="adj1" fmla="val 63246"/>
              <a:gd name="adj2" fmla="val 127810"/>
            </a:avLst>
          </a:prstGeom>
          <a:solidFill>
            <a:srgbClr val="6EC038">
              <a:alpha val="70000"/>
            </a:srgbClr>
          </a:solidFill>
          <a:ln w="127000">
            <a:solidFill>
              <a:srgbClr val="499009">
                <a:alpha val="70000"/>
              </a:srgbClr>
            </a:solidFill>
          </a:ln>
        </p:spPr>
        <p:txBody>
          <a:bodyPr lIns="114300" tIns="114300" rIns="114300" bIns="114300"/>
          <a:lstStyle/>
          <a:p>
            <a:pPr algn="l" defTabSz="2286000">
              <a:defRPr sz="6000">
                <a:latin typeface="Arial"/>
                <a:ea typeface="Arial"/>
                <a:cs typeface="Arial"/>
                <a:sym typeface="Arial"/>
              </a:defRPr>
            </a:pPr>
            <a:endParaRPr/>
          </a:p>
        </p:txBody>
      </p:sp>
      <p:sp>
        <p:nvSpPr>
          <p:cNvPr id="1251" name="agieren">
            <a:extLst>
              <a:ext uri="{FF2B5EF4-FFF2-40B4-BE49-F238E27FC236}">
                <a16:creationId xmlns:a16="http://schemas.microsoft.com/office/drawing/2014/main" id="{687AE1E6-E109-BA52-0B80-6421E38EE741}"/>
              </a:ext>
            </a:extLst>
          </p:cNvPr>
          <p:cNvSpPr txBox="1"/>
          <p:nvPr/>
        </p:nvSpPr>
        <p:spPr>
          <a:xfrm rot="20700637">
            <a:off x="12580383" y="8555234"/>
            <a:ext cx="3573476"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algn="l" defTabSz="1285875">
              <a:defRPr sz="8200">
                <a:solidFill>
                  <a:srgbClr val="008F00"/>
                </a:solidFill>
                <a:latin typeface="Impact"/>
                <a:ea typeface="Impact"/>
                <a:cs typeface="Impact"/>
                <a:sym typeface="Impact"/>
              </a:defRPr>
            </a:lvl1pPr>
          </a:lstStyle>
          <a:p>
            <a:r>
              <a:t>agieren</a:t>
            </a:r>
          </a:p>
        </p:txBody>
      </p:sp>
      <p:sp>
        <p:nvSpPr>
          <p:cNvPr id="1252" name="Pfeil">
            <a:extLst>
              <a:ext uri="{FF2B5EF4-FFF2-40B4-BE49-F238E27FC236}">
                <a16:creationId xmlns:a16="http://schemas.microsoft.com/office/drawing/2014/main" id="{56F89D35-BEE4-92B9-F87D-4D5EB4388D51}"/>
              </a:ext>
            </a:extLst>
          </p:cNvPr>
          <p:cNvSpPr/>
          <p:nvPr/>
        </p:nvSpPr>
        <p:spPr>
          <a:xfrm rot="11702185">
            <a:off x="4042546" y="6053642"/>
            <a:ext cx="8335702" cy="1717530"/>
          </a:xfrm>
          <a:prstGeom prst="rightArrow">
            <a:avLst>
              <a:gd name="adj1" fmla="val 63246"/>
              <a:gd name="adj2" fmla="val 127810"/>
            </a:avLst>
          </a:prstGeom>
          <a:solidFill>
            <a:srgbClr val="E93F33">
              <a:alpha val="45719"/>
            </a:srgbClr>
          </a:solidFill>
          <a:ln w="127000">
            <a:solidFill>
              <a:srgbClr val="9D2822">
                <a:alpha val="45719"/>
              </a:srgbClr>
            </a:solidFill>
          </a:ln>
        </p:spPr>
        <p:txBody>
          <a:bodyPr lIns="114300" tIns="114300" rIns="114300" bIns="114300"/>
          <a:lstStyle/>
          <a:p>
            <a:pPr algn="l" defTabSz="2286000">
              <a:defRPr sz="6000">
                <a:latin typeface="Arial"/>
                <a:ea typeface="Arial"/>
                <a:cs typeface="Arial"/>
                <a:sym typeface="Arial"/>
              </a:defRPr>
            </a:pPr>
            <a:endParaRPr/>
          </a:p>
        </p:txBody>
      </p:sp>
      <p:sp>
        <p:nvSpPr>
          <p:cNvPr id="1253" name="Problemdenken">
            <a:extLst>
              <a:ext uri="{FF2B5EF4-FFF2-40B4-BE49-F238E27FC236}">
                <a16:creationId xmlns:a16="http://schemas.microsoft.com/office/drawing/2014/main" id="{90913DA5-0FA4-1427-5C2B-167EAF4C0F43}"/>
              </a:ext>
            </a:extLst>
          </p:cNvPr>
          <p:cNvSpPr txBox="1"/>
          <p:nvPr/>
        </p:nvSpPr>
        <p:spPr>
          <a:xfrm rot="907064">
            <a:off x="5165381" y="6277335"/>
            <a:ext cx="6858199"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algn="r" defTabSz="1285875">
              <a:defRPr sz="8000">
                <a:solidFill>
                  <a:srgbClr val="E93F33"/>
                </a:solidFill>
                <a:latin typeface="Impact"/>
                <a:ea typeface="Impact"/>
                <a:cs typeface="Impact"/>
                <a:sym typeface="Impact"/>
              </a:defRPr>
            </a:lvl1pPr>
          </a:lstStyle>
          <a:p>
            <a:r>
              <a:rPr dirty="0" err="1"/>
              <a:t>Problemdenken</a:t>
            </a:r>
            <a:endParaRPr dirty="0"/>
          </a:p>
        </p:txBody>
      </p:sp>
      <p:sp>
        <p:nvSpPr>
          <p:cNvPr id="1254" name="Pfeil">
            <a:extLst>
              <a:ext uri="{FF2B5EF4-FFF2-40B4-BE49-F238E27FC236}">
                <a16:creationId xmlns:a16="http://schemas.microsoft.com/office/drawing/2014/main" id="{C3400A74-B3C3-D196-40CB-17AC106E7492}"/>
              </a:ext>
            </a:extLst>
          </p:cNvPr>
          <p:cNvSpPr/>
          <p:nvPr/>
        </p:nvSpPr>
        <p:spPr>
          <a:xfrm rot="20701035">
            <a:off x="12088401" y="6068817"/>
            <a:ext cx="8335702" cy="1717531"/>
          </a:xfrm>
          <a:prstGeom prst="rightArrow">
            <a:avLst>
              <a:gd name="adj1" fmla="val 63246"/>
              <a:gd name="adj2" fmla="val 127810"/>
            </a:avLst>
          </a:prstGeom>
          <a:solidFill>
            <a:srgbClr val="6EC038">
              <a:alpha val="70000"/>
            </a:srgbClr>
          </a:solidFill>
          <a:ln w="127000">
            <a:solidFill>
              <a:srgbClr val="499009">
                <a:alpha val="70000"/>
              </a:srgbClr>
            </a:solidFill>
          </a:ln>
        </p:spPr>
        <p:txBody>
          <a:bodyPr lIns="114300" tIns="114300" rIns="114300" bIns="114300"/>
          <a:lstStyle/>
          <a:p>
            <a:pPr algn="l" defTabSz="2286000">
              <a:defRPr sz="6000">
                <a:latin typeface="Arial"/>
                <a:ea typeface="Arial"/>
                <a:cs typeface="Arial"/>
                <a:sym typeface="Arial"/>
              </a:defRPr>
            </a:pPr>
            <a:endParaRPr/>
          </a:p>
        </p:txBody>
      </p:sp>
      <p:sp>
        <p:nvSpPr>
          <p:cNvPr id="1255" name="Lösungsdenken">
            <a:extLst>
              <a:ext uri="{FF2B5EF4-FFF2-40B4-BE49-F238E27FC236}">
                <a16:creationId xmlns:a16="http://schemas.microsoft.com/office/drawing/2014/main" id="{1D005C94-770D-CBFC-4F64-BFAF6A8A2ACF}"/>
              </a:ext>
            </a:extLst>
          </p:cNvPr>
          <p:cNvSpPr txBox="1"/>
          <p:nvPr/>
        </p:nvSpPr>
        <p:spPr>
          <a:xfrm rot="20700637">
            <a:off x="12459068" y="6235331"/>
            <a:ext cx="6971755"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algn="l" defTabSz="1285875">
              <a:defRPr sz="8200">
                <a:solidFill>
                  <a:srgbClr val="008F00"/>
                </a:solidFill>
                <a:latin typeface="Impact"/>
                <a:ea typeface="Impact"/>
                <a:cs typeface="Impact"/>
                <a:sym typeface="Impact"/>
              </a:defRPr>
            </a:lvl1pPr>
          </a:lstStyle>
          <a:p>
            <a:pPr>
              <a:defRPr>
                <a:solidFill>
                  <a:srgbClr val="2B669A"/>
                </a:solidFill>
              </a:defRPr>
            </a:pPr>
            <a:r>
              <a:rPr>
                <a:solidFill>
                  <a:srgbClr val="008F00"/>
                </a:solidFill>
              </a:rPr>
              <a:t>Lösungsdenken</a:t>
            </a:r>
          </a:p>
        </p:txBody>
      </p:sp>
      <p:sp>
        <p:nvSpPr>
          <p:cNvPr id="1256" name="Pfeil">
            <a:extLst>
              <a:ext uri="{FF2B5EF4-FFF2-40B4-BE49-F238E27FC236}">
                <a16:creationId xmlns:a16="http://schemas.microsoft.com/office/drawing/2014/main" id="{0CDC239F-F58D-6566-4DF9-3BB87105A742}"/>
              </a:ext>
            </a:extLst>
          </p:cNvPr>
          <p:cNvSpPr/>
          <p:nvPr/>
        </p:nvSpPr>
        <p:spPr>
          <a:xfrm rot="11702185">
            <a:off x="4042546" y="4166932"/>
            <a:ext cx="8335702" cy="1717531"/>
          </a:xfrm>
          <a:prstGeom prst="rightArrow">
            <a:avLst>
              <a:gd name="adj1" fmla="val 63246"/>
              <a:gd name="adj2" fmla="val 127810"/>
            </a:avLst>
          </a:prstGeom>
          <a:solidFill>
            <a:srgbClr val="E93F33">
              <a:alpha val="45719"/>
            </a:srgbClr>
          </a:solidFill>
          <a:ln w="127000">
            <a:solidFill>
              <a:srgbClr val="9D2822">
                <a:alpha val="45719"/>
              </a:srgbClr>
            </a:solidFill>
          </a:ln>
        </p:spPr>
        <p:txBody>
          <a:bodyPr lIns="114300" tIns="114300" rIns="114300" bIns="114300"/>
          <a:lstStyle/>
          <a:p>
            <a:pPr algn="l" defTabSz="2286000">
              <a:defRPr sz="6000">
                <a:latin typeface="Arial"/>
                <a:ea typeface="Arial"/>
                <a:cs typeface="Arial"/>
                <a:sym typeface="Arial"/>
              </a:defRPr>
            </a:pPr>
            <a:endParaRPr/>
          </a:p>
        </p:txBody>
      </p:sp>
      <p:sp>
        <p:nvSpPr>
          <p:cNvPr id="1257" name="Warum?">
            <a:extLst>
              <a:ext uri="{FF2B5EF4-FFF2-40B4-BE49-F238E27FC236}">
                <a16:creationId xmlns:a16="http://schemas.microsoft.com/office/drawing/2014/main" id="{59EF43EA-C101-4F5E-FB83-0F08C5CBA782}"/>
              </a:ext>
            </a:extLst>
          </p:cNvPr>
          <p:cNvSpPr txBox="1"/>
          <p:nvPr/>
        </p:nvSpPr>
        <p:spPr>
          <a:xfrm rot="907064">
            <a:off x="7897063" y="4715756"/>
            <a:ext cx="3880608"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algn="r" defTabSz="1285875">
              <a:defRPr sz="8200">
                <a:solidFill>
                  <a:srgbClr val="E93F33"/>
                </a:solidFill>
                <a:latin typeface="Impact"/>
                <a:ea typeface="Impact"/>
                <a:cs typeface="Impact"/>
                <a:sym typeface="Impact"/>
              </a:defRPr>
            </a:lvl1pPr>
          </a:lstStyle>
          <a:p>
            <a:r>
              <a:t>Warum?</a:t>
            </a:r>
          </a:p>
        </p:txBody>
      </p:sp>
      <p:sp>
        <p:nvSpPr>
          <p:cNvPr id="1258" name="Pfeil">
            <a:extLst>
              <a:ext uri="{FF2B5EF4-FFF2-40B4-BE49-F238E27FC236}">
                <a16:creationId xmlns:a16="http://schemas.microsoft.com/office/drawing/2014/main" id="{8C69E423-5098-A10F-3581-4B29E3389D82}"/>
              </a:ext>
            </a:extLst>
          </p:cNvPr>
          <p:cNvSpPr/>
          <p:nvPr/>
        </p:nvSpPr>
        <p:spPr>
          <a:xfrm rot="20701035">
            <a:off x="12088401" y="4180633"/>
            <a:ext cx="8335702" cy="1717531"/>
          </a:xfrm>
          <a:prstGeom prst="rightArrow">
            <a:avLst>
              <a:gd name="adj1" fmla="val 63246"/>
              <a:gd name="adj2" fmla="val 127810"/>
            </a:avLst>
          </a:prstGeom>
          <a:solidFill>
            <a:srgbClr val="6EC038">
              <a:alpha val="69962"/>
            </a:srgbClr>
          </a:solidFill>
          <a:ln w="127000">
            <a:solidFill>
              <a:srgbClr val="499009">
                <a:alpha val="69962"/>
              </a:srgbClr>
            </a:solidFill>
          </a:ln>
        </p:spPr>
        <p:txBody>
          <a:bodyPr lIns="114300" tIns="114300" rIns="114300" bIns="114300"/>
          <a:lstStyle/>
          <a:p>
            <a:pPr algn="l" defTabSz="2286000">
              <a:defRPr sz="6000">
                <a:latin typeface="Arial"/>
                <a:ea typeface="Arial"/>
                <a:cs typeface="Arial"/>
                <a:sym typeface="Arial"/>
              </a:defRPr>
            </a:pPr>
            <a:endParaRPr/>
          </a:p>
        </p:txBody>
      </p:sp>
      <p:sp>
        <p:nvSpPr>
          <p:cNvPr id="1259" name="Wie?">
            <a:extLst>
              <a:ext uri="{FF2B5EF4-FFF2-40B4-BE49-F238E27FC236}">
                <a16:creationId xmlns:a16="http://schemas.microsoft.com/office/drawing/2014/main" id="{BF1EFED0-CFD0-6A6D-0E6D-2FEFB120F8E4}"/>
              </a:ext>
            </a:extLst>
          </p:cNvPr>
          <p:cNvSpPr txBox="1"/>
          <p:nvPr/>
        </p:nvSpPr>
        <p:spPr>
          <a:xfrm rot="20700637">
            <a:off x="12631183" y="4931414"/>
            <a:ext cx="2453767"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algn="l" defTabSz="1285875">
              <a:defRPr sz="8200">
                <a:solidFill>
                  <a:srgbClr val="008F00"/>
                </a:solidFill>
                <a:latin typeface="Impact"/>
                <a:ea typeface="Impact"/>
                <a:cs typeface="Impact"/>
                <a:sym typeface="Impact"/>
              </a:defRPr>
            </a:lvl1pPr>
          </a:lstStyle>
          <a:p>
            <a:pPr>
              <a:defRPr>
                <a:solidFill>
                  <a:srgbClr val="2B669A"/>
                </a:solidFill>
              </a:defRPr>
            </a:pPr>
            <a:r>
              <a:rPr>
                <a:solidFill>
                  <a:srgbClr val="008F00"/>
                </a:solidFill>
              </a:rPr>
              <a:t>Wie?</a:t>
            </a:r>
          </a:p>
        </p:txBody>
      </p:sp>
      <p:sp>
        <p:nvSpPr>
          <p:cNvPr id="1260" name="Pfeil">
            <a:extLst>
              <a:ext uri="{FF2B5EF4-FFF2-40B4-BE49-F238E27FC236}">
                <a16:creationId xmlns:a16="http://schemas.microsoft.com/office/drawing/2014/main" id="{A25EF92F-8B49-3A82-EEDF-BF67C48482BC}"/>
              </a:ext>
            </a:extLst>
          </p:cNvPr>
          <p:cNvSpPr/>
          <p:nvPr/>
        </p:nvSpPr>
        <p:spPr>
          <a:xfrm rot="11702185">
            <a:off x="4010796" y="2260167"/>
            <a:ext cx="8335702" cy="1717531"/>
          </a:xfrm>
          <a:prstGeom prst="rightArrow">
            <a:avLst>
              <a:gd name="adj1" fmla="val 63246"/>
              <a:gd name="adj2" fmla="val 127810"/>
            </a:avLst>
          </a:prstGeom>
          <a:solidFill>
            <a:srgbClr val="E93F33">
              <a:alpha val="45719"/>
            </a:srgbClr>
          </a:solidFill>
          <a:ln w="127000">
            <a:solidFill>
              <a:srgbClr val="9D2822">
                <a:alpha val="45719"/>
              </a:srgbClr>
            </a:solidFill>
          </a:ln>
        </p:spPr>
        <p:txBody>
          <a:bodyPr lIns="114300" tIns="114300" rIns="114300" bIns="114300"/>
          <a:lstStyle/>
          <a:p>
            <a:pPr algn="l" defTabSz="2286000">
              <a:defRPr sz="6000">
                <a:latin typeface="Arial"/>
                <a:ea typeface="Arial"/>
                <a:cs typeface="Arial"/>
                <a:sym typeface="Arial"/>
              </a:defRPr>
            </a:pPr>
            <a:endParaRPr/>
          </a:p>
        </p:txBody>
      </p:sp>
      <p:sp>
        <p:nvSpPr>
          <p:cNvPr id="1261" name="Schuld">
            <a:extLst>
              <a:ext uri="{FF2B5EF4-FFF2-40B4-BE49-F238E27FC236}">
                <a16:creationId xmlns:a16="http://schemas.microsoft.com/office/drawing/2014/main" id="{57D6C0EF-82C2-2FB6-43FA-7B8E401BF245}"/>
              </a:ext>
            </a:extLst>
          </p:cNvPr>
          <p:cNvSpPr txBox="1"/>
          <p:nvPr/>
        </p:nvSpPr>
        <p:spPr>
          <a:xfrm rot="907064">
            <a:off x="8555164" y="2922647"/>
            <a:ext cx="3210918"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algn="r" defTabSz="1285875">
              <a:defRPr sz="8200">
                <a:solidFill>
                  <a:srgbClr val="E93F33"/>
                </a:solidFill>
                <a:latin typeface="Impact"/>
                <a:ea typeface="Impact"/>
                <a:cs typeface="Impact"/>
                <a:sym typeface="Impact"/>
              </a:defRPr>
            </a:lvl1pPr>
          </a:lstStyle>
          <a:p>
            <a:r>
              <a:t>Schuld</a:t>
            </a:r>
          </a:p>
        </p:txBody>
      </p:sp>
      <p:sp>
        <p:nvSpPr>
          <p:cNvPr id="1262" name="Pfeil">
            <a:extLst>
              <a:ext uri="{FF2B5EF4-FFF2-40B4-BE49-F238E27FC236}">
                <a16:creationId xmlns:a16="http://schemas.microsoft.com/office/drawing/2014/main" id="{3332524C-B32C-1CC5-A365-EBDBF3D0EA0C}"/>
              </a:ext>
            </a:extLst>
          </p:cNvPr>
          <p:cNvSpPr/>
          <p:nvPr/>
        </p:nvSpPr>
        <p:spPr>
          <a:xfrm rot="20701035">
            <a:off x="12088401" y="2226070"/>
            <a:ext cx="8335702" cy="1717531"/>
          </a:xfrm>
          <a:prstGeom prst="rightArrow">
            <a:avLst>
              <a:gd name="adj1" fmla="val 63246"/>
              <a:gd name="adj2" fmla="val 127810"/>
            </a:avLst>
          </a:prstGeom>
          <a:solidFill>
            <a:srgbClr val="6EC038">
              <a:alpha val="70000"/>
            </a:srgbClr>
          </a:solidFill>
          <a:ln w="127000">
            <a:solidFill>
              <a:srgbClr val="499009">
                <a:alpha val="70000"/>
              </a:srgbClr>
            </a:solidFill>
          </a:ln>
        </p:spPr>
        <p:txBody>
          <a:bodyPr lIns="114300" tIns="114300" rIns="114300" bIns="114300"/>
          <a:lstStyle/>
          <a:p>
            <a:pPr algn="l" defTabSz="2286000">
              <a:defRPr sz="6000">
                <a:latin typeface="Arial"/>
                <a:ea typeface="Arial"/>
                <a:cs typeface="Arial"/>
                <a:sym typeface="Arial"/>
              </a:defRPr>
            </a:pPr>
            <a:endParaRPr/>
          </a:p>
        </p:txBody>
      </p:sp>
      <p:sp>
        <p:nvSpPr>
          <p:cNvPr id="1263" name="Erfolg">
            <a:extLst>
              <a:ext uri="{FF2B5EF4-FFF2-40B4-BE49-F238E27FC236}">
                <a16:creationId xmlns:a16="http://schemas.microsoft.com/office/drawing/2014/main" id="{01262642-63BC-7071-ABB9-5F0676BC6D77}"/>
              </a:ext>
            </a:extLst>
          </p:cNvPr>
          <p:cNvSpPr txBox="1"/>
          <p:nvPr/>
        </p:nvSpPr>
        <p:spPr>
          <a:xfrm rot="20700637">
            <a:off x="12392785" y="2535680"/>
            <a:ext cx="7070846" cy="1154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algn="l" defTabSz="1285875">
              <a:defRPr sz="8200">
                <a:solidFill>
                  <a:srgbClr val="008F00"/>
                </a:solidFill>
                <a:latin typeface="Impact"/>
                <a:ea typeface="Impact"/>
                <a:cs typeface="Impact"/>
                <a:sym typeface="Impact"/>
              </a:defRPr>
            </a:lvl1pPr>
          </a:lstStyle>
          <a:p>
            <a:pPr>
              <a:defRPr>
                <a:solidFill>
                  <a:srgbClr val="2B669A"/>
                </a:solidFill>
              </a:defRPr>
            </a:pPr>
            <a:r>
              <a:rPr sz="6000" dirty="0" err="1">
                <a:solidFill>
                  <a:srgbClr val="008F00"/>
                </a:solidFill>
              </a:rPr>
              <a:t>Erfolg</a:t>
            </a:r>
            <a:r>
              <a:rPr lang="de-DE" sz="6000" dirty="0">
                <a:solidFill>
                  <a:srgbClr val="008F00"/>
                </a:solidFill>
              </a:rPr>
              <a:t>/Verantwortung</a:t>
            </a:r>
            <a:endParaRPr sz="6000" dirty="0">
              <a:solidFill>
                <a:srgbClr val="008F00"/>
              </a:solidFill>
            </a:endParaRPr>
          </a:p>
        </p:txBody>
      </p:sp>
      <p:sp>
        <p:nvSpPr>
          <p:cNvPr id="2" name="Subtrahieren">
            <a:extLst>
              <a:ext uri="{FF2B5EF4-FFF2-40B4-BE49-F238E27FC236}">
                <a16:creationId xmlns:a16="http://schemas.microsoft.com/office/drawing/2014/main" id="{887F3FE3-AC7D-9EA1-D1F5-B7346E92D927}"/>
              </a:ext>
            </a:extLst>
          </p:cNvPr>
          <p:cNvSpPr/>
          <p:nvPr/>
        </p:nvSpPr>
        <p:spPr>
          <a:xfrm>
            <a:off x="923366" y="4063805"/>
            <a:ext cx="2802501" cy="2802502"/>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3814" y="9486"/>
                </a:moveTo>
                <a:lnTo>
                  <a:pt x="17754" y="9486"/>
                </a:lnTo>
                <a:cubicBezTo>
                  <a:pt x="17789" y="9486"/>
                  <a:pt x="17818" y="9515"/>
                  <a:pt x="17818" y="9550"/>
                </a:cubicBezTo>
                <a:lnTo>
                  <a:pt x="17818" y="12082"/>
                </a:lnTo>
                <a:cubicBezTo>
                  <a:pt x="17818" y="12117"/>
                  <a:pt x="17789" y="12146"/>
                  <a:pt x="17754" y="12146"/>
                </a:cubicBezTo>
                <a:lnTo>
                  <a:pt x="3814" y="12146"/>
                </a:lnTo>
                <a:cubicBezTo>
                  <a:pt x="3779" y="12146"/>
                  <a:pt x="3750" y="12117"/>
                  <a:pt x="3750" y="12082"/>
                </a:cubicBezTo>
                <a:lnTo>
                  <a:pt x="3750" y="9550"/>
                </a:lnTo>
                <a:cubicBezTo>
                  <a:pt x="3750" y="9515"/>
                  <a:pt x="3779" y="9486"/>
                  <a:pt x="3814" y="9486"/>
                </a:cubicBezTo>
                <a:close/>
              </a:path>
            </a:pathLst>
          </a:custGeom>
          <a:solidFill>
            <a:schemeClr val="accent5"/>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3" name="Hinzufügen">
            <a:extLst>
              <a:ext uri="{FF2B5EF4-FFF2-40B4-BE49-F238E27FC236}">
                <a16:creationId xmlns:a16="http://schemas.microsoft.com/office/drawing/2014/main" id="{1FBCE461-0FC9-B8FB-37FB-7FD4AD1EDC1C}"/>
              </a:ext>
            </a:extLst>
          </p:cNvPr>
          <p:cNvSpPr/>
          <p:nvPr/>
        </p:nvSpPr>
        <p:spPr>
          <a:xfrm>
            <a:off x="21097730" y="4390944"/>
            <a:ext cx="2692401" cy="26924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9533" y="3765"/>
                </a:moveTo>
                <a:lnTo>
                  <a:pt x="12065" y="3765"/>
                </a:lnTo>
                <a:cubicBezTo>
                  <a:pt x="12100" y="3765"/>
                  <a:pt x="12129" y="3794"/>
                  <a:pt x="12129" y="3830"/>
                </a:cubicBezTo>
                <a:lnTo>
                  <a:pt x="12129" y="9407"/>
                </a:lnTo>
                <a:cubicBezTo>
                  <a:pt x="12129" y="9442"/>
                  <a:pt x="12157" y="9471"/>
                  <a:pt x="12192" y="9471"/>
                </a:cubicBezTo>
                <a:lnTo>
                  <a:pt x="17769" y="9471"/>
                </a:lnTo>
                <a:cubicBezTo>
                  <a:pt x="17804" y="9471"/>
                  <a:pt x="17833" y="9500"/>
                  <a:pt x="17833" y="9535"/>
                </a:cubicBezTo>
                <a:lnTo>
                  <a:pt x="17835" y="12067"/>
                </a:lnTo>
                <a:cubicBezTo>
                  <a:pt x="17835" y="12102"/>
                  <a:pt x="17806" y="12129"/>
                  <a:pt x="17770" y="12129"/>
                </a:cubicBezTo>
                <a:lnTo>
                  <a:pt x="12193" y="12129"/>
                </a:lnTo>
                <a:cubicBezTo>
                  <a:pt x="12158" y="12129"/>
                  <a:pt x="12129" y="12158"/>
                  <a:pt x="12129" y="12193"/>
                </a:cubicBezTo>
                <a:lnTo>
                  <a:pt x="12129" y="17770"/>
                </a:lnTo>
                <a:cubicBezTo>
                  <a:pt x="12129" y="17806"/>
                  <a:pt x="12100" y="17835"/>
                  <a:pt x="12065" y="17835"/>
                </a:cubicBezTo>
                <a:lnTo>
                  <a:pt x="9533" y="17835"/>
                </a:lnTo>
                <a:cubicBezTo>
                  <a:pt x="9498" y="17835"/>
                  <a:pt x="9471" y="17806"/>
                  <a:pt x="9471" y="17770"/>
                </a:cubicBezTo>
                <a:lnTo>
                  <a:pt x="9471" y="12193"/>
                </a:lnTo>
                <a:cubicBezTo>
                  <a:pt x="9471" y="12158"/>
                  <a:pt x="9442" y="12131"/>
                  <a:pt x="9407" y="12131"/>
                </a:cubicBezTo>
                <a:lnTo>
                  <a:pt x="3828" y="12131"/>
                </a:lnTo>
                <a:cubicBezTo>
                  <a:pt x="3793" y="12131"/>
                  <a:pt x="3765" y="12102"/>
                  <a:pt x="3765" y="12067"/>
                </a:cubicBezTo>
                <a:lnTo>
                  <a:pt x="3765" y="9535"/>
                </a:lnTo>
                <a:cubicBezTo>
                  <a:pt x="3765" y="9500"/>
                  <a:pt x="3793" y="9471"/>
                  <a:pt x="3828" y="9471"/>
                </a:cubicBezTo>
                <a:lnTo>
                  <a:pt x="9407" y="9471"/>
                </a:lnTo>
                <a:cubicBezTo>
                  <a:pt x="9442" y="9471"/>
                  <a:pt x="9469" y="9443"/>
                  <a:pt x="9469" y="9408"/>
                </a:cubicBezTo>
                <a:lnTo>
                  <a:pt x="9469" y="3830"/>
                </a:lnTo>
                <a:cubicBezTo>
                  <a:pt x="9469" y="3794"/>
                  <a:pt x="9498" y="3765"/>
                  <a:pt x="9533" y="3765"/>
                </a:cubicBezTo>
                <a:close/>
              </a:path>
            </a:pathLst>
          </a:cu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4" name="Rechteck">
            <a:extLst>
              <a:ext uri="{FF2B5EF4-FFF2-40B4-BE49-F238E27FC236}">
                <a16:creationId xmlns:a16="http://schemas.microsoft.com/office/drawing/2014/main" id="{949C73FB-FB32-8DD2-0072-D9ED85254CDE}"/>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A48021DA-0E85-AB6F-5023-F95CB86E2A0C}"/>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60895478-209D-AAB4-C9E2-69C9213D0547}"/>
              </a:ext>
            </a:extLst>
          </p:cNvPr>
          <p:cNvPicPr>
            <a:picLocks noChangeAspect="1"/>
          </p:cNvPicPr>
          <p:nvPr/>
        </p:nvPicPr>
        <p:blipFill>
          <a:blip r:embed="rId5" cstate="print"/>
          <a:stretch>
            <a:fillRect/>
          </a:stretch>
        </p:blipFill>
        <p:spPr>
          <a:xfrm>
            <a:off x="20790888" y="274886"/>
            <a:ext cx="2645433" cy="1100784"/>
          </a:xfrm>
          <a:prstGeom prst="rect">
            <a:avLst/>
          </a:prstGeom>
        </p:spPr>
      </p:pic>
      <p:sp>
        <p:nvSpPr>
          <p:cNvPr id="8" name="Veränderungen">
            <a:extLst>
              <a:ext uri="{FF2B5EF4-FFF2-40B4-BE49-F238E27FC236}">
                <a16:creationId xmlns:a16="http://schemas.microsoft.com/office/drawing/2014/main" id="{C498F369-27DB-9008-25F2-C668A84A0841}"/>
              </a:ext>
            </a:extLst>
          </p:cNvPr>
          <p:cNvSpPr txBox="1"/>
          <p:nvPr/>
        </p:nvSpPr>
        <p:spPr>
          <a:xfrm>
            <a:off x="6503832" y="205466"/>
            <a:ext cx="9332683" cy="1383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defTabSz="2286000">
              <a:lnSpc>
                <a:spcPct val="70000"/>
              </a:lnSpc>
              <a:defRPr sz="10700">
                <a:solidFill>
                  <a:srgbClr val="2B669A"/>
                </a:solidFill>
                <a:latin typeface="Impact"/>
                <a:ea typeface="Impact"/>
                <a:cs typeface="Impact"/>
                <a:sym typeface="Impact"/>
              </a:defRPr>
            </a:lvl1pPr>
          </a:lstStyle>
          <a:p>
            <a:r>
              <a:rPr lang="de-DE" dirty="0">
                <a:solidFill>
                  <a:schemeClr val="bg1"/>
                </a:solidFill>
              </a:rPr>
              <a:t>VERÄNDERUNGEN</a:t>
            </a:r>
            <a:endParaRPr dirty="0">
              <a:solidFill>
                <a:schemeClr val="bg1"/>
              </a:solidFill>
            </a:endParaRPr>
          </a:p>
        </p:txBody>
      </p:sp>
      <p:sp>
        <p:nvSpPr>
          <p:cNvPr id="1246" name="Linien">
            <a:extLst>
              <a:ext uri="{FF2B5EF4-FFF2-40B4-BE49-F238E27FC236}">
                <a16:creationId xmlns:a16="http://schemas.microsoft.com/office/drawing/2014/main" id="{60F37E95-F52A-2F0C-55A1-0AB2683B76B3}"/>
              </a:ext>
            </a:extLst>
          </p:cNvPr>
          <p:cNvSpPr/>
          <p:nvPr/>
        </p:nvSpPr>
        <p:spPr>
          <a:xfrm flipV="1">
            <a:off x="12185951" y="2703912"/>
            <a:ext cx="1" cy="7991718"/>
          </a:xfrm>
          <a:prstGeom prst="line">
            <a:avLst/>
          </a:prstGeom>
          <a:ln w="444500">
            <a:solidFill>
              <a:srgbClr val="919191"/>
            </a:solidFill>
          </a:ln>
        </p:spPr>
        <p:txBody>
          <a:bodyPr lIns="114300" tIns="114300" rIns="114300" bIns="114300"/>
          <a:lstStyle/>
          <a:p>
            <a:pPr algn="l" defTabSz="2286000">
              <a:defRPr sz="6000">
                <a:latin typeface="Arial"/>
                <a:ea typeface="Arial"/>
                <a:cs typeface="Arial"/>
                <a:sym typeface="Arial"/>
              </a:defRPr>
            </a:pPr>
            <a:endParaRPr/>
          </a:p>
        </p:txBody>
      </p:sp>
      <p:sp>
        <p:nvSpPr>
          <p:cNvPr id="7" name="BEISPIELE">
            <a:extLst>
              <a:ext uri="{FF2B5EF4-FFF2-40B4-BE49-F238E27FC236}">
                <a16:creationId xmlns:a16="http://schemas.microsoft.com/office/drawing/2014/main" id="{A8F73D14-E27B-A4F9-B81F-AF6512732E5B}"/>
              </a:ext>
            </a:extLst>
          </p:cNvPr>
          <p:cNvSpPr/>
          <p:nvPr/>
        </p:nvSpPr>
        <p:spPr>
          <a:xfrm rot="20363172">
            <a:off x="-530475" y="777257"/>
            <a:ext cx="6157020" cy="1270001"/>
          </a:xfrm>
          <a:prstGeom prst="roundRect">
            <a:avLst>
              <a:gd name="adj" fmla="val 15000"/>
            </a:avLst>
          </a:prstGeom>
          <a:blipFill>
            <a:blip r:embed="rId6" cstate="print"/>
          </a:blip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rPr lang="de-DE" dirty="0"/>
              <a:t>REMINDER</a:t>
            </a:r>
            <a:endParaRPr dirty="0"/>
          </a:p>
        </p:txBody>
      </p:sp>
    </p:spTree>
    <p:extLst>
      <p:ext uri="{BB962C8B-B14F-4D97-AF65-F5344CB8AC3E}">
        <p14:creationId xmlns:p14="http://schemas.microsoft.com/office/powerpoint/2010/main" val="127144477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C14D7-916E-F92D-DEE9-8639D20171DF}"/>
            </a:ext>
          </a:extLst>
        </p:cNvPr>
        <p:cNvGrpSpPr/>
        <p:nvPr/>
      </p:nvGrpSpPr>
      <p:grpSpPr>
        <a:xfrm>
          <a:off x="0" y="0"/>
          <a:ext cx="0" cy="0"/>
          <a:chOff x="0" y="0"/>
          <a:chExt cx="0" cy="0"/>
        </a:xfrm>
      </p:grpSpPr>
      <p:sp>
        <p:nvSpPr>
          <p:cNvPr id="1890" name="zu teuer…">
            <a:extLst>
              <a:ext uri="{FF2B5EF4-FFF2-40B4-BE49-F238E27FC236}">
                <a16:creationId xmlns:a16="http://schemas.microsoft.com/office/drawing/2014/main" id="{E415E8B9-CB94-0C64-3496-C6D2428DF5AD}"/>
              </a:ext>
            </a:extLst>
          </p:cNvPr>
          <p:cNvSpPr txBox="1"/>
          <p:nvPr/>
        </p:nvSpPr>
        <p:spPr>
          <a:xfrm>
            <a:off x="3359867" y="4265712"/>
            <a:ext cx="20081535" cy="43300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592666" indent="-592666" algn="l" defTabSz="457200">
              <a:buSzPct val="45000"/>
              <a:buBlip>
                <a:blip r:embed="rId3"/>
              </a:buBlip>
              <a:defRPr sz="6800" b="1">
                <a:solidFill>
                  <a:srgbClr val="2B669A"/>
                </a:solidFill>
                <a:latin typeface="Verdana"/>
                <a:ea typeface="Verdana"/>
                <a:cs typeface="Verdana"/>
                <a:sym typeface="Verdana"/>
              </a:defRPr>
            </a:pPr>
            <a:r>
              <a:rPr dirty="0" err="1"/>
              <a:t>zu</a:t>
            </a:r>
            <a:r>
              <a:rPr dirty="0"/>
              <a:t> </a:t>
            </a:r>
            <a:r>
              <a:rPr dirty="0" err="1"/>
              <a:t>teuer</a:t>
            </a:r>
            <a:endParaRPr dirty="0"/>
          </a:p>
          <a:p>
            <a:pPr marL="592666" indent="-592666" algn="l" defTabSz="457200">
              <a:buSzPct val="45000"/>
              <a:buBlip>
                <a:blip r:embed="rId3"/>
              </a:buBlip>
              <a:defRPr sz="6800" b="1">
                <a:solidFill>
                  <a:srgbClr val="2B669A"/>
                </a:solidFill>
                <a:latin typeface="Verdana"/>
                <a:ea typeface="Verdana"/>
                <a:cs typeface="Verdana"/>
                <a:sym typeface="Verdana"/>
              </a:defRPr>
            </a:pPr>
            <a:r>
              <a:rPr dirty="0"/>
              <a:t>muss erst </a:t>
            </a:r>
            <a:r>
              <a:rPr dirty="0" err="1"/>
              <a:t>mit</a:t>
            </a:r>
            <a:r>
              <a:rPr dirty="0"/>
              <a:t> Chef </a:t>
            </a:r>
            <a:r>
              <a:rPr dirty="0" err="1"/>
              <a:t>sprechen</a:t>
            </a:r>
            <a:r>
              <a:rPr dirty="0"/>
              <a:t> </a:t>
            </a:r>
            <a:endParaRPr lang="de-DE" dirty="0"/>
          </a:p>
          <a:p>
            <a:pPr marL="592666" indent="-592666" algn="l" defTabSz="457200">
              <a:buSzPct val="45000"/>
              <a:buBlip>
                <a:blip r:embed="rId3"/>
              </a:buBlip>
              <a:defRPr sz="6800" b="1">
                <a:solidFill>
                  <a:srgbClr val="2B669A"/>
                </a:solidFill>
                <a:latin typeface="Verdana"/>
                <a:ea typeface="Verdana"/>
                <a:cs typeface="Verdana"/>
                <a:sym typeface="Verdana"/>
              </a:defRPr>
            </a:pPr>
            <a:r>
              <a:rPr lang="de-DE" dirty="0"/>
              <a:t>keine Zeit</a:t>
            </a:r>
          </a:p>
          <a:p>
            <a:pPr marL="592666" indent="-592666" algn="l" defTabSz="457200">
              <a:buSzPct val="45000"/>
              <a:buBlip>
                <a:blip r:embed="rId3"/>
              </a:buBlip>
              <a:defRPr sz="6800" b="1">
                <a:solidFill>
                  <a:srgbClr val="2B669A"/>
                </a:solidFill>
                <a:latin typeface="Verdana"/>
                <a:ea typeface="Verdana"/>
                <a:cs typeface="Verdana"/>
                <a:sym typeface="Verdana"/>
              </a:defRPr>
            </a:pPr>
            <a:r>
              <a:rPr lang="de-DE" dirty="0"/>
              <a:t>habe Lieferanten</a:t>
            </a:r>
          </a:p>
        </p:txBody>
      </p:sp>
      <p:grpSp>
        <p:nvGrpSpPr>
          <p:cNvPr id="2" name="Gruppieren 1">
            <a:extLst>
              <a:ext uri="{FF2B5EF4-FFF2-40B4-BE49-F238E27FC236}">
                <a16:creationId xmlns:a16="http://schemas.microsoft.com/office/drawing/2014/main" id="{5F82E446-1990-0ABF-CE71-2EB50AE12590}"/>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8B457680-0237-79EF-931D-6BA49405622A}"/>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3BFFEDE2-09EA-EC30-BA13-E11B2E8EA4EB}"/>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9DA7FE23-07A0-D15C-FFFE-F801799CCF5B}"/>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8" name="VERTRIEBS-PROZESS">
            <a:extLst>
              <a:ext uri="{FF2B5EF4-FFF2-40B4-BE49-F238E27FC236}">
                <a16:creationId xmlns:a16="http://schemas.microsoft.com/office/drawing/2014/main" id="{8CCF690D-301B-7AED-204F-FABDFC51464C}"/>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EINWÄNDE</a:t>
            </a:r>
            <a:endParaRPr dirty="0"/>
          </a:p>
        </p:txBody>
      </p:sp>
    </p:spTree>
    <p:extLst>
      <p:ext uri="{BB962C8B-B14F-4D97-AF65-F5344CB8AC3E}">
        <p14:creationId xmlns:p14="http://schemas.microsoft.com/office/powerpoint/2010/main" val="99994314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6FEE6-2A05-9259-1394-F2E47339FFCF}"/>
            </a:ext>
          </a:extLst>
        </p:cNvPr>
        <p:cNvGrpSpPr/>
        <p:nvPr/>
      </p:nvGrpSpPr>
      <p:grpSpPr>
        <a:xfrm>
          <a:off x="0" y="0"/>
          <a:ext cx="0" cy="0"/>
          <a:chOff x="0" y="0"/>
          <a:chExt cx="0" cy="0"/>
        </a:xfrm>
      </p:grpSpPr>
      <p:sp>
        <p:nvSpPr>
          <p:cNvPr id="1904" name="Z ustimmung…">
            <a:extLst>
              <a:ext uri="{FF2B5EF4-FFF2-40B4-BE49-F238E27FC236}">
                <a16:creationId xmlns:a16="http://schemas.microsoft.com/office/drawing/2014/main" id="{C7F97E20-98C6-7B42-F677-6D236752F231}"/>
              </a:ext>
            </a:extLst>
          </p:cNvPr>
          <p:cNvSpPr txBox="1"/>
          <p:nvPr/>
        </p:nvSpPr>
        <p:spPr>
          <a:xfrm>
            <a:off x="1250861" y="3719842"/>
            <a:ext cx="13334207" cy="8220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774700" indent="-774700" algn="l" defTabSz="457200">
              <a:spcBef>
                <a:spcPts val="100"/>
              </a:spcBef>
              <a:buSzPct val="30000"/>
              <a:buBlip>
                <a:blip r:embed="rId2"/>
              </a:buBlip>
              <a:defRPr sz="7400" b="1">
                <a:solidFill>
                  <a:srgbClr val="2B669A"/>
                </a:solidFill>
                <a:latin typeface="Verdana"/>
                <a:ea typeface="Verdana"/>
                <a:cs typeface="Verdana"/>
                <a:sym typeface="Verdana"/>
              </a:defRPr>
            </a:pPr>
            <a:r>
              <a:rPr dirty="0">
                <a:solidFill>
                  <a:srgbClr val="9D2822"/>
                </a:solidFill>
              </a:rPr>
              <a:t>Z </a:t>
            </a:r>
            <a:r>
              <a:rPr dirty="0" err="1"/>
              <a:t>ust</a:t>
            </a:r>
            <a:r>
              <a:rPr spc="296" dirty="0" err="1"/>
              <a:t>immung</a:t>
            </a:r>
            <a:endParaRPr spc="296" dirty="0"/>
          </a:p>
          <a:p>
            <a:pPr marL="774700" indent="-774700" algn="l" defTabSz="457200">
              <a:spcBef>
                <a:spcPts val="100"/>
              </a:spcBef>
              <a:buSzPct val="30000"/>
              <a:buBlip>
                <a:blip r:embed="rId2"/>
              </a:buBlip>
              <a:defRPr sz="7400" b="1" spc="296">
                <a:solidFill>
                  <a:srgbClr val="2B669A"/>
                </a:solidFill>
                <a:latin typeface="Verdana"/>
                <a:ea typeface="Verdana"/>
                <a:cs typeface="Verdana"/>
                <a:sym typeface="Verdana"/>
              </a:defRPr>
            </a:pPr>
            <a:endParaRPr spc="296" dirty="0"/>
          </a:p>
          <a:p>
            <a:pPr marL="774700" indent="-774700" algn="l" defTabSz="457200">
              <a:spcBef>
                <a:spcPts val="100"/>
              </a:spcBef>
              <a:buSzPct val="30000"/>
              <a:buBlip>
                <a:blip r:embed="rId2"/>
              </a:buBlip>
              <a:defRPr sz="7400" b="1" spc="296">
                <a:solidFill>
                  <a:srgbClr val="2B669A"/>
                </a:solidFill>
                <a:latin typeface="Verdana"/>
                <a:ea typeface="Verdana"/>
                <a:cs typeface="Verdana"/>
                <a:sym typeface="Verdana"/>
              </a:defRPr>
            </a:pPr>
            <a:r>
              <a:rPr dirty="0">
                <a:solidFill>
                  <a:srgbClr val="9D2822"/>
                </a:solidFill>
              </a:rPr>
              <a:t>W</a:t>
            </a:r>
            <a:r>
              <a:rPr dirty="0"/>
              <a:t>ende </a:t>
            </a:r>
            <a:r>
              <a:rPr dirty="0" err="1"/>
              <a:t>herbeiführen</a:t>
            </a:r>
            <a:endParaRPr dirty="0"/>
          </a:p>
          <a:p>
            <a:pPr marL="774700" indent="-774700" algn="l" defTabSz="457200">
              <a:spcBef>
                <a:spcPts val="100"/>
              </a:spcBef>
              <a:buSzPct val="30000"/>
              <a:buBlip>
                <a:blip r:embed="rId2"/>
              </a:buBlip>
              <a:defRPr sz="7400" b="1" spc="296">
                <a:solidFill>
                  <a:srgbClr val="2B669A"/>
                </a:solidFill>
                <a:latin typeface="Verdana"/>
                <a:ea typeface="Verdana"/>
                <a:cs typeface="Verdana"/>
                <a:sym typeface="Verdana"/>
              </a:defRPr>
            </a:pPr>
            <a:endParaRPr dirty="0"/>
          </a:p>
          <a:p>
            <a:pPr marL="774700" indent="-774700" algn="l" defTabSz="457200">
              <a:spcBef>
                <a:spcPts val="100"/>
              </a:spcBef>
              <a:buSzPct val="30000"/>
              <a:buBlip>
                <a:blip r:embed="rId2"/>
              </a:buBlip>
              <a:defRPr sz="7400" b="1" spc="296">
                <a:solidFill>
                  <a:srgbClr val="2B669A"/>
                </a:solidFill>
                <a:latin typeface="Verdana"/>
                <a:ea typeface="Verdana"/>
                <a:cs typeface="Verdana"/>
                <a:sym typeface="Verdana"/>
              </a:defRPr>
            </a:pPr>
            <a:r>
              <a:rPr dirty="0">
                <a:solidFill>
                  <a:srgbClr val="9D2822"/>
                </a:solidFill>
              </a:rPr>
              <a:t>A </a:t>
            </a:r>
            <a:r>
              <a:rPr dirty="0" err="1"/>
              <a:t>rgumentation</a:t>
            </a:r>
            <a:endParaRPr dirty="0"/>
          </a:p>
          <a:p>
            <a:pPr marL="774700" indent="-774700" algn="l" defTabSz="457200">
              <a:spcBef>
                <a:spcPts val="100"/>
              </a:spcBef>
              <a:buSzPct val="30000"/>
              <a:buBlip>
                <a:blip r:embed="rId2"/>
              </a:buBlip>
              <a:defRPr sz="7400" b="1" spc="296">
                <a:solidFill>
                  <a:srgbClr val="2B669A"/>
                </a:solidFill>
                <a:latin typeface="Verdana"/>
                <a:ea typeface="Verdana"/>
                <a:cs typeface="Verdana"/>
                <a:sym typeface="Verdana"/>
              </a:defRPr>
            </a:pPr>
            <a:endParaRPr dirty="0"/>
          </a:p>
          <a:p>
            <a:pPr marL="774700" indent="-774700" algn="l" defTabSz="457200">
              <a:spcBef>
                <a:spcPts val="100"/>
              </a:spcBef>
              <a:buSzPct val="30000"/>
              <a:buBlip>
                <a:blip r:embed="rId2"/>
              </a:buBlip>
              <a:defRPr sz="7400" b="1">
                <a:solidFill>
                  <a:srgbClr val="2B669A"/>
                </a:solidFill>
                <a:latin typeface="Verdana"/>
                <a:ea typeface="Verdana"/>
                <a:cs typeface="Verdana"/>
                <a:sym typeface="Verdana"/>
              </a:defRPr>
            </a:pPr>
            <a:r>
              <a:rPr spc="296" dirty="0">
                <a:solidFill>
                  <a:srgbClr val="9D2822"/>
                </a:solidFill>
              </a:rPr>
              <a:t>R </a:t>
            </a:r>
            <a:r>
              <a:rPr spc="296" dirty="0" err="1"/>
              <a:t>eak</a:t>
            </a:r>
            <a:r>
              <a:rPr dirty="0" err="1"/>
              <a:t>tion</a:t>
            </a:r>
            <a:endParaRPr dirty="0"/>
          </a:p>
        </p:txBody>
      </p:sp>
      <p:pic>
        <p:nvPicPr>
          <p:cNvPr id="1905" name="green-1968590_1280.png" descr="green-1968590_1280.png">
            <a:extLst>
              <a:ext uri="{FF2B5EF4-FFF2-40B4-BE49-F238E27FC236}">
                <a16:creationId xmlns:a16="http://schemas.microsoft.com/office/drawing/2014/main" id="{8D8E6534-EB2C-60F3-EF14-E7722BF306F7}"/>
              </a:ext>
            </a:extLst>
          </p:cNvPr>
          <p:cNvPicPr>
            <a:picLocks noChangeAspect="1"/>
          </p:cNvPicPr>
          <p:nvPr/>
        </p:nvPicPr>
        <p:blipFill>
          <a:blip r:embed="rId3">
            <a:alphaModFix amt="31697"/>
          </a:blip>
          <a:stretch>
            <a:fillRect/>
          </a:stretch>
        </p:blipFill>
        <p:spPr>
          <a:xfrm>
            <a:off x="10662567" y="645990"/>
            <a:ext cx="13818083" cy="13818083"/>
          </a:xfrm>
          <a:prstGeom prst="rect">
            <a:avLst/>
          </a:prstGeom>
          <a:ln w="12700">
            <a:miter lim="400000"/>
          </a:ln>
        </p:spPr>
      </p:pic>
      <p:sp>
        <p:nvSpPr>
          <p:cNvPr id="1906" name="4 SCHRITTE - der ZWAR-Methode">
            <a:extLst>
              <a:ext uri="{FF2B5EF4-FFF2-40B4-BE49-F238E27FC236}">
                <a16:creationId xmlns:a16="http://schemas.microsoft.com/office/drawing/2014/main" id="{21AF7EF8-8BED-8DBD-1043-7D67E7188ED1}"/>
              </a:ext>
            </a:extLst>
          </p:cNvPr>
          <p:cNvSpPr txBox="1"/>
          <p:nvPr/>
        </p:nvSpPr>
        <p:spPr>
          <a:xfrm>
            <a:off x="1690164" y="1375670"/>
            <a:ext cx="15379577" cy="2352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defTabSz="457200">
              <a:defRPr sz="7400" b="1">
                <a:solidFill>
                  <a:srgbClr val="2B669A"/>
                </a:solidFill>
                <a:latin typeface="Verdana"/>
                <a:ea typeface="Verdana"/>
                <a:cs typeface="Verdana"/>
                <a:sym typeface="Verdana"/>
              </a:defRPr>
            </a:pPr>
            <a:r>
              <a:rPr sz="8600" dirty="0"/>
              <a:t>4</a:t>
            </a:r>
            <a:r>
              <a:rPr dirty="0"/>
              <a:t> </a:t>
            </a:r>
            <a:r>
              <a:rPr sz="5400" dirty="0"/>
              <a:t>SCHRITTE - der </a:t>
            </a:r>
            <a:r>
              <a:rPr dirty="0">
                <a:solidFill>
                  <a:srgbClr val="9D2822"/>
                </a:solidFill>
              </a:rPr>
              <a:t>ZWAR</a:t>
            </a:r>
            <a:r>
              <a:rPr dirty="0"/>
              <a:t>-</a:t>
            </a:r>
            <a:r>
              <a:rPr sz="5800" dirty="0"/>
              <a:t>Methode</a:t>
            </a:r>
          </a:p>
        </p:txBody>
      </p:sp>
      <p:grpSp>
        <p:nvGrpSpPr>
          <p:cNvPr id="1910" name="Gruppieren">
            <a:extLst>
              <a:ext uri="{FF2B5EF4-FFF2-40B4-BE49-F238E27FC236}">
                <a16:creationId xmlns:a16="http://schemas.microsoft.com/office/drawing/2014/main" id="{A15124A4-E981-D0CB-ADE7-6EDBE9C1D48A}"/>
              </a:ext>
            </a:extLst>
          </p:cNvPr>
          <p:cNvGrpSpPr/>
          <p:nvPr/>
        </p:nvGrpSpPr>
        <p:grpSpPr>
          <a:xfrm>
            <a:off x="21134455" y="12755081"/>
            <a:ext cx="3176181" cy="961839"/>
            <a:chOff x="0" y="0"/>
            <a:chExt cx="3176180" cy="961838"/>
          </a:xfrm>
        </p:grpSpPr>
        <p:sp>
          <p:nvSpPr>
            <p:cNvPr id="1907" name="betaConcept">
              <a:extLst>
                <a:ext uri="{FF2B5EF4-FFF2-40B4-BE49-F238E27FC236}">
                  <a16:creationId xmlns:a16="http://schemas.microsoft.com/office/drawing/2014/main" id="{9760A0B2-9287-C9F0-A12B-EE969E6BC653}"/>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908" name="academy">
              <a:extLst>
                <a:ext uri="{FF2B5EF4-FFF2-40B4-BE49-F238E27FC236}">
                  <a16:creationId xmlns:a16="http://schemas.microsoft.com/office/drawing/2014/main" id="{FC5B0761-4CBE-D82A-2AB6-93EF59984CAE}"/>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909" name="pasted-image.png" descr="pasted-image.png">
              <a:extLst>
                <a:ext uri="{FF2B5EF4-FFF2-40B4-BE49-F238E27FC236}">
                  <a16:creationId xmlns:a16="http://schemas.microsoft.com/office/drawing/2014/main" id="{214CAB88-1D5F-556F-DC84-145DB2F20595}"/>
                </a:ext>
              </a:extLst>
            </p:cNvPr>
            <p:cNvPicPr>
              <a:picLocks noChangeAspect="1"/>
            </p:cNvPicPr>
            <p:nvPr/>
          </p:nvPicPr>
          <p:blipFill>
            <a:blip r:embed="rId4"/>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911" name="powered by">
            <a:extLst>
              <a:ext uri="{FF2B5EF4-FFF2-40B4-BE49-F238E27FC236}">
                <a16:creationId xmlns:a16="http://schemas.microsoft.com/office/drawing/2014/main" id="{985089F2-094F-5C9A-9EF1-A79638C44FC1}"/>
              </a:ext>
            </a:extLst>
          </p:cNvPr>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grpSp>
        <p:nvGrpSpPr>
          <p:cNvPr id="2" name="Gruppieren 1">
            <a:extLst>
              <a:ext uri="{FF2B5EF4-FFF2-40B4-BE49-F238E27FC236}">
                <a16:creationId xmlns:a16="http://schemas.microsoft.com/office/drawing/2014/main" id="{634C3396-4871-721E-7E5D-06BE42571993}"/>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DD01396A-D030-1B8F-8877-D198DA9D7EA0}"/>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967E8D48-A004-CEA1-0C93-1DB2EA60CD96}"/>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EC5D6397-763B-FE53-8DF8-23DA71853AD0}"/>
                </a:ext>
              </a:extLst>
            </p:cNvPr>
            <p:cNvPicPr>
              <a:picLocks noChangeAspect="1"/>
            </p:cNvPicPr>
            <p:nvPr/>
          </p:nvPicPr>
          <p:blipFill>
            <a:blip r:embed="rId6"/>
            <a:stretch>
              <a:fillRect/>
            </a:stretch>
          </p:blipFill>
          <p:spPr>
            <a:xfrm>
              <a:off x="20790888" y="274886"/>
              <a:ext cx="2645433" cy="1100784"/>
            </a:xfrm>
            <a:prstGeom prst="rect">
              <a:avLst/>
            </a:prstGeom>
          </p:spPr>
        </p:pic>
      </p:grpSp>
      <p:sp>
        <p:nvSpPr>
          <p:cNvPr id="7" name="VERTRIEBS-PROZESS">
            <a:extLst>
              <a:ext uri="{FF2B5EF4-FFF2-40B4-BE49-F238E27FC236}">
                <a16:creationId xmlns:a16="http://schemas.microsoft.com/office/drawing/2014/main" id="{B520B8DD-6694-A414-356B-7E01521A53F3}"/>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EINWANDBEHANDLUNG</a:t>
            </a:r>
            <a:endParaRPr dirty="0"/>
          </a:p>
        </p:txBody>
      </p:sp>
    </p:spTree>
    <p:extLst>
      <p:ext uri="{BB962C8B-B14F-4D97-AF65-F5344CB8AC3E}">
        <p14:creationId xmlns:p14="http://schemas.microsoft.com/office/powerpoint/2010/main" val="2884822992"/>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fill="hold"/>
                                        <p:tgtEl>
                                          <p:spTgt spid="190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fill="hold"/>
                                        <p:tgtEl>
                                          <p:spTgt spid="190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type="lt">
                                    <p:tmAbs val="100"/>
                                  </p:iterate>
                                  <p:childTnLst>
                                    <p:set>
                                      <p:cBhvr>
                                        <p:cTn id="11" fill="hold"/>
                                        <p:tgtEl>
                                          <p:spTgt spid="1904">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fill="hold"/>
                                        <p:tgtEl>
                                          <p:spTgt spid="1904">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type="lt">
                                    <p:tmAbs val="100"/>
                                  </p:iterate>
                                  <p:childTnLst>
                                    <p:set>
                                      <p:cBhvr>
                                        <p:cTn id="18" fill="hold"/>
                                        <p:tgtEl>
                                          <p:spTgt spid="19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fill="hold"/>
                                        <p:tgtEl>
                                          <p:spTgt spid="1904">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type="lt">
                                    <p:tmAbs val="100"/>
                                  </p:iterate>
                                  <p:childTnLst>
                                    <p:set>
                                      <p:cBhvr>
                                        <p:cTn id="25" fill="hold"/>
                                        <p:tgtEl>
                                          <p:spTgt spid="1904">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fill="hold"/>
                                        <p:tgtEl>
                                          <p:spTgt spid="190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 grpId="0" uiExpand="1" build="p" bldLvl="5"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68B0F-147C-A17A-8510-461BD8626D6F}"/>
            </a:ext>
          </a:extLst>
        </p:cNvPr>
        <p:cNvGrpSpPr/>
        <p:nvPr/>
      </p:nvGrpSpPr>
      <p:grpSpPr>
        <a:xfrm>
          <a:off x="0" y="0"/>
          <a:ext cx="0" cy="0"/>
          <a:chOff x="0" y="0"/>
          <a:chExt cx="0" cy="0"/>
        </a:xfrm>
      </p:grpSpPr>
      <p:sp>
        <p:nvSpPr>
          <p:cNvPr id="1914" name="was bedeutet Zustimmung?…">
            <a:extLst>
              <a:ext uri="{FF2B5EF4-FFF2-40B4-BE49-F238E27FC236}">
                <a16:creationId xmlns:a16="http://schemas.microsoft.com/office/drawing/2014/main" id="{9EF3EF6A-E23F-FC5E-E32D-C93A2816E180}"/>
              </a:ext>
            </a:extLst>
          </p:cNvPr>
          <p:cNvSpPr txBox="1"/>
          <p:nvPr/>
        </p:nvSpPr>
        <p:spPr>
          <a:xfrm>
            <a:off x="1923360" y="4697760"/>
            <a:ext cx="21881643" cy="3686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592666" indent="-592666" algn="l" defTabSz="457200">
              <a:buSzPct val="45000"/>
              <a:buBlip>
                <a:blip r:embed="rId2"/>
              </a:buBlip>
              <a:defRPr sz="7700" b="1">
                <a:solidFill>
                  <a:srgbClr val="2B669A"/>
                </a:solidFill>
                <a:latin typeface="Verdana"/>
                <a:ea typeface="Verdana"/>
                <a:cs typeface="Verdana"/>
                <a:sym typeface="Verdana"/>
              </a:defRPr>
            </a:pPr>
            <a:r>
              <a:rPr dirty="0"/>
              <a:t>was </a:t>
            </a:r>
            <a:r>
              <a:rPr dirty="0" err="1"/>
              <a:t>bedeutet</a:t>
            </a:r>
            <a:r>
              <a:rPr dirty="0"/>
              <a:t> </a:t>
            </a:r>
            <a:r>
              <a:rPr dirty="0" err="1"/>
              <a:t>Zustimmung</a:t>
            </a:r>
            <a:r>
              <a:rPr dirty="0"/>
              <a:t>?</a:t>
            </a:r>
          </a:p>
          <a:p>
            <a:pPr algn="l" defTabSz="457200">
              <a:defRPr sz="7700" b="1">
                <a:solidFill>
                  <a:srgbClr val="2B669A"/>
                </a:solidFill>
                <a:latin typeface="Verdana"/>
                <a:ea typeface="Verdana"/>
                <a:cs typeface="Verdana"/>
                <a:sym typeface="Verdana"/>
              </a:defRPr>
            </a:pPr>
            <a:endParaRPr dirty="0"/>
          </a:p>
          <a:p>
            <a:pPr marL="592666" indent="-592666" algn="l" defTabSz="457200">
              <a:buSzPct val="45000"/>
              <a:buBlip>
                <a:blip r:embed="rId2"/>
              </a:buBlip>
              <a:defRPr sz="7700" b="1">
                <a:solidFill>
                  <a:srgbClr val="2B669A"/>
                </a:solidFill>
                <a:latin typeface="Verdana"/>
                <a:ea typeface="Verdana"/>
                <a:cs typeface="Verdana"/>
                <a:sym typeface="Verdana"/>
              </a:defRPr>
            </a:pPr>
            <a:r>
              <a:rPr dirty="0" err="1"/>
              <a:t>warum</a:t>
            </a:r>
            <a:r>
              <a:rPr dirty="0"/>
              <a:t> </a:t>
            </a:r>
            <a:r>
              <a:rPr dirty="0" err="1"/>
              <a:t>wichtig</a:t>
            </a:r>
            <a:r>
              <a:rPr dirty="0"/>
              <a:t>?</a:t>
            </a:r>
          </a:p>
        </p:txBody>
      </p:sp>
      <p:sp>
        <p:nvSpPr>
          <p:cNvPr id="1915" name="Z - ZUSTIMMUNG">
            <a:extLst>
              <a:ext uri="{FF2B5EF4-FFF2-40B4-BE49-F238E27FC236}">
                <a16:creationId xmlns:a16="http://schemas.microsoft.com/office/drawing/2014/main" id="{16FBE757-73D4-B6EA-933F-A899C972251A}"/>
              </a:ext>
            </a:extLst>
          </p:cNvPr>
          <p:cNvSpPr txBox="1"/>
          <p:nvPr/>
        </p:nvSpPr>
        <p:spPr>
          <a:xfrm>
            <a:off x="1922888" y="2352772"/>
            <a:ext cx="8191055" cy="1692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914400">
              <a:defRPr sz="10000">
                <a:solidFill>
                  <a:srgbClr val="5E5E5E"/>
                </a:solidFill>
                <a:latin typeface="Impact"/>
                <a:ea typeface="Impact"/>
                <a:cs typeface="Impact"/>
                <a:sym typeface="Impact"/>
              </a:defRPr>
            </a:lvl1pPr>
          </a:lstStyle>
          <a:p>
            <a:r>
              <a:rPr dirty="0">
                <a:solidFill>
                  <a:srgbClr val="9D2721"/>
                </a:solidFill>
              </a:rPr>
              <a:t>Z</a:t>
            </a:r>
            <a:r>
              <a:rPr dirty="0"/>
              <a:t> - ZUSTIMMUNG</a:t>
            </a:r>
          </a:p>
        </p:txBody>
      </p:sp>
      <p:grpSp>
        <p:nvGrpSpPr>
          <p:cNvPr id="2" name="Gruppieren 1">
            <a:extLst>
              <a:ext uri="{FF2B5EF4-FFF2-40B4-BE49-F238E27FC236}">
                <a16:creationId xmlns:a16="http://schemas.microsoft.com/office/drawing/2014/main" id="{62C22C2E-EEBE-48BD-C0EB-21C3F6AD85E0}"/>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6CD218C7-2917-7948-6EB8-1F60F10E0521}"/>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9DB72DEA-808E-F90B-FA69-99EB14BAEE2F}"/>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E777E346-5EC2-293F-28F2-9E87D2BA070B}"/>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3D646939-953A-69BF-729C-303B4D835A50}"/>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EINWANDBEHANDLUNG</a:t>
            </a:r>
            <a:endParaRPr dirty="0"/>
          </a:p>
        </p:txBody>
      </p:sp>
    </p:spTree>
    <p:extLst>
      <p:ext uri="{BB962C8B-B14F-4D97-AF65-F5344CB8AC3E}">
        <p14:creationId xmlns:p14="http://schemas.microsoft.com/office/powerpoint/2010/main" val="384186380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77573-3650-D812-7595-78027D5F4DD8}"/>
            </a:ext>
          </a:extLst>
        </p:cNvPr>
        <p:cNvGrpSpPr/>
        <p:nvPr/>
      </p:nvGrpSpPr>
      <p:grpSpPr>
        <a:xfrm>
          <a:off x="0" y="0"/>
          <a:ext cx="0" cy="0"/>
          <a:chOff x="0" y="0"/>
          <a:chExt cx="0" cy="0"/>
        </a:xfrm>
      </p:grpSpPr>
      <p:sp>
        <p:nvSpPr>
          <p:cNvPr id="1918" name="Ich kann Sie gut verstehen…">
            <a:extLst>
              <a:ext uri="{FF2B5EF4-FFF2-40B4-BE49-F238E27FC236}">
                <a16:creationId xmlns:a16="http://schemas.microsoft.com/office/drawing/2014/main" id="{958D9D41-8110-5A66-A163-E3F2293A4322}"/>
              </a:ext>
            </a:extLst>
          </p:cNvPr>
          <p:cNvSpPr txBox="1"/>
          <p:nvPr/>
        </p:nvSpPr>
        <p:spPr>
          <a:xfrm>
            <a:off x="1251179" y="4098060"/>
            <a:ext cx="21881643" cy="6048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592666" indent="-592666" algn="l" defTabSz="457200">
              <a:buSzPct val="45000"/>
              <a:buBlip>
                <a:blip r:embed="rId2"/>
              </a:buBlip>
              <a:defRPr sz="7700" b="1">
                <a:solidFill>
                  <a:srgbClr val="2B669A"/>
                </a:solidFill>
                <a:latin typeface="Verdana"/>
                <a:ea typeface="Verdana"/>
                <a:cs typeface="Verdana"/>
                <a:sym typeface="Verdana"/>
              </a:defRPr>
            </a:pPr>
            <a:r>
              <a:rPr dirty="0"/>
              <a:t>Ich </a:t>
            </a:r>
            <a:r>
              <a:rPr dirty="0" err="1"/>
              <a:t>kann</a:t>
            </a:r>
            <a:r>
              <a:rPr dirty="0"/>
              <a:t> Sie gut verstehen</a:t>
            </a:r>
          </a:p>
          <a:p>
            <a:pPr marL="592666" indent="-592666" algn="l" defTabSz="457200">
              <a:buSzPct val="45000"/>
              <a:buBlip>
                <a:blip r:embed="rId2"/>
              </a:buBlip>
              <a:defRPr sz="7700" b="1">
                <a:solidFill>
                  <a:srgbClr val="2B669A"/>
                </a:solidFill>
                <a:latin typeface="Verdana"/>
                <a:ea typeface="Verdana"/>
                <a:cs typeface="Verdana"/>
                <a:sym typeface="Verdana"/>
              </a:defRPr>
            </a:pPr>
            <a:endParaRPr dirty="0"/>
          </a:p>
          <a:p>
            <a:pPr marL="592666" indent="-592666" algn="l" defTabSz="457200">
              <a:buSzPct val="45000"/>
              <a:buBlip>
                <a:blip r:embed="rId2"/>
              </a:buBlip>
              <a:defRPr sz="7700" b="1">
                <a:solidFill>
                  <a:srgbClr val="2B669A"/>
                </a:solidFill>
                <a:latin typeface="Verdana"/>
                <a:ea typeface="Verdana"/>
                <a:cs typeface="Verdana"/>
                <a:sym typeface="Verdana"/>
              </a:defRPr>
            </a:pPr>
            <a:r>
              <a:rPr dirty="0"/>
              <a:t>Gut, </a:t>
            </a:r>
            <a:r>
              <a:rPr dirty="0" err="1"/>
              <a:t>dass</a:t>
            </a:r>
            <a:r>
              <a:rPr dirty="0"/>
              <a:t> Sie das </a:t>
            </a:r>
            <a:r>
              <a:rPr dirty="0" err="1"/>
              <a:t>gerade</a:t>
            </a:r>
            <a:r>
              <a:rPr dirty="0"/>
              <a:t> </a:t>
            </a:r>
            <a:r>
              <a:rPr dirty="0" err="1"/>
              <a:t>ansprechen</a:t>
            </a:r>
            <a:endParaRPr dirty="0"/>
          </a:p>
          <a:p>
            <a:pPr algn="l" defTabSz="457200">
              <a:defRPr sz="7700" b="1">
                <a:solidFill>
                  <a:srgbClr val="2B669A"/>
                </a:solidFill>
                <a:latin typeface="Verdana"/>
                <a:ea typeface="Verdana"/>
                <a:cs typeface="Verdana"/>
                <a:sym typeface="Verdana"/>
              </a:defRPr>
            </a:pPr>
            <a:endParaRPr dirty="0"/>
          </a:p>
          <a:p>
            <a:pPr marL="592666" indent="-592666" algn="l" defTabSz="457200">
              <a:buSzPct val="45000"/>
              <a:buBlip>
                <a:blip r:embed="rId2"/>
              </a:buBlip>
              <a:defRPr sz="7700" b="1">
                <a:solidFill>
                  <a:srgbClr val="2B669A"/>
                </a:solidFill>
                <a:latin typeface="Verdana"/>
                <a:ea typeface="Verdana"/>
                <a:cs typeface="Verdana"/>
                <a:sym typeface="Verdana"/>
              </a:defRPr>
            </a:pPr>
            <a:r>
              <a:rPr dirty="0"/>
              <a:t>Das </a:t>
            </a:r>
            <a:r>
              <a:rPr dirty="0" err="1"/>
              <a:t>ist</a:t>
            </a:r>
            <a:r>
              <a:rPr dirty="0"/>
              <a:t> </a:t>
            </a:r>
            <a:r>
              <a:rPr dirty="0" err="1"/>
              <a:t>ein</a:t>
            </a:r>
            <a:r>
              <a:rPr dirty="0"/>
              <a:t> </a:t>
            </a:r>
            <a:r>
              <a:rPr dirty="0" err="1"/>
              <a:t>ganz</a:t>
            </a:r>
            <a:r>
              <a:rPr dirty="0"/>
              <a:t> </a:t>
            </a:r>
            <a:r>
              <a:rPr dirty="0" err="1"/>
              <a:t>wichtiger</a:t>
            </a:r>
            <a:r>
              <a:rPr dirty="0"/>
              <a:t> Punkt…</a:t>
            </a:r>
          </a:p>
        </p:txBody>
      </p:sp>
      <p:sp>
        <p:nvSpPr>
          <p:cNvPr id="2" name="Z - ZUSTIMMUNG">
            <a:extLst>
              <a:ext uri="{FF2B5EF4-FFF2-40B4-BE49-F238E27FC236}">
                <a16:creationId xmlns:a16="http://schemas.microsoft.com/office/drawing/2014/main" id="{BE44EDB8-9E23-87F6-1A28-0BF6518F5698}"/>
              </a:ext>
            </a:extLst>
          </p:cNvPr>
          <p:cNvSpPr txBox="1"/>
          <p:nvPr/>
        </p:nvSpPr>
        <p:spPr>
          <a:xfrm>
            <a:off x="1922888" y="2352772"/>
            <a:ext cx="8191055" cy="1692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914400">
              <a:defRPr sz="10000">
                <a:solidFill>
                  <a:srgbClr val="5E5E5E"/>
                </a:solidFill>
                <a:latin typeface="Impact"/>
                <a:ea typeface="Impact"/>
                <a:cs typeface="Impact"/>
                <a:sym typeface="Impact"/>
              </a:defRPr>
            </a:lvl1pPr>
          </a:lstStyle>
          <a:p>
            <a:r>
              <a:rPr dirty="0">
                <a:solidFill>
                  <a:srgbClr val="C00000"/>
                </a:solidFill>
              </a:rPr>
              <a:t>Z</a:t>
            </a:r>
            <a:r>
              <a:rPr dirty="0"/>
              <a:t> - ZUSTIMMUNG</a:t>
            </a:r>
          </a:p>
        </p:txBody>
      </p:sp>
      <p:grpSp>
        <p:nvGrpSpPr>
          <p:cNvPr id="3" name="Gruppieren 2">
            <a:extLst>
              <a:ext uri="{FF2B5EF4-FFF2-40B4-BE49-F238E27FC236}">
                <a16:creationId xmlns:a16="http://schemas.microsoft.com/office/drawing/2014/main" id="{FB734048-DC2C-A156-FC9A-2F8585669F87}"/>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3836C179-4212-DCE1-6B33-BEAFC72445DE}"/>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5238A24D-7A25-AFD6-D5AE-C309A269A280}"/>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0C173581-33DA-8B7C-6356-455C8F9791B0}"/>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7" name="VERTRIEBS-PROZESS">
            <a:extLst>
              <a:ext uri="{FF2B5EF4-FFF2-40B4-BE49-F238E27FC236}">
                <a16:creationId xmlns:a16="http://schemas.microsoft.com/office/drawing/2014/main" id="{D7DCFCFF-D03B-6864-7887-41074642DF04}"/>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EINWANDBEHANDLUNG</a:t>
            </a:r>
            <a:endParaRPr dirty="0"/>
          </a:p>
        </p:txBody>
      </p:sp>
    </p:spTree>
    <p:extLst>
      <p:ext uri="{BB962C8B-B14F-4D97-AF65-F5344CB8AC3E}">
        <p14:creationId xmlns:p14="http://schemas.microsoft.com/office/powerpoint/2010/main" val="364969353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fill="hold"/>
                                        <p:tgtEl>
                                          <p:spTgt spid="19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fill="hold"/>
                                        <p:tgtEl>
                                          <p:spTgt spid="19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fill="hold"/>
                                        <p:tgtEl>
                                          <p:spTgt spid="19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8" grpId="0" uiExpand="1" build="p" bldLvl="5"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F5D79-11E2-82FD-A5EC-BE2C5B96C9B1}"/>
            </a:ext>
          </a:extLst>
        </p:cNvPr>
        <p:cNvGrpSpPr/>
        <p:nvPr/>
      </p:nvGrpSpPr>
      <p:grpSpPr>
        <a:xfrm>
          <a:off x="0" y="0"/>
          <a:ext cx="0" cy="0"/>
          <a:chOff x="0" y="0"/>
          <a:chExt cx="0" cy="0"/>
        </a:xfrm>
      </p:grpSpPr>
      <p:sp>
        <p:nvSpPr>
          <p:cNvPr id="1922" name="Wie wird das gemacht?">
            <a:extLst>
              <a:ext uri="{FF2B5EF4-FFF2-40B4-BE49-F238E27FC236}">
                <a16:creationId xmlns:a16="http://schemas.microsoft.com/office/drawing/2014/main" id="{5FA12517-BCFC-66DC-0DEA-3F44F4B68EE8}"/>
              </a:ext>
            </a:extLst>
          </p:cNvPr>
          <p:cNvSpPr txBox="1"/>
          <p:nvPr/>
        </p:nvSpPr>
        <p:spPr>
          <a:xfrm>
            <a:off x="1922888" y="5073914"/>
            <a:ext cx="21881643" cy="1323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marL="592666" indent="-592666" algn="l" defTabSz="457200">
              <a:buSzPct val="45000"/>
              <a:buBlip>
                <a:blip r:embed="rId2"/>
              </a:buBlip>
              <a:defRPr sz="7700" b="1">
                <a:solidFill>
                  <a:srgbClr val="2B669A"/>
                </a:solidFill>
                <a:latin typeface="Verdana"/>
                <a:ea typeface="Verdana"/>
                <a:cs typeface="Verdana"/>
                <a:sym typeface="Verdana"/>
              </a:defRPr>
            </a:lvl1pPr>
          </a:lstStyle>
          <a:p>
            <a:r>
              <a:rPr dirty="0"/>
              <a:t>Wie </a:t>
            </a:r>
            <a:r>
              <a:rPr dirty="0" err="1"/>
              <a:t>wird</a:t>
            </a:r>
            <a:r>
              <a:rPr dirty="0"/>
              <a:t> das </a:t>
            </a:r>
            <a:r>
              <a:rPr dirty="0" err="1"/>
              <a:t>gemacht</a:t>
            </a:r>
            <a:r>
              <a:rPr dirty="0"/>
              <a:t>?</a:t>
            </a:r>
          </a:p>
        </p:txBody>
      </p:sp>
      <p:sp>
        <p:nvSpPr>
          <p:cNvPr id="2" name="Z - ZUSTIMMUNG">
            <a:extLst>
              <a:ext uri="{FF2B5EF4-FFF2-40B4-BE49-F238E27FC236}">
                <a16:creationId xmlns:a16="http://schemas.microsoft.com/office/drawing/2014/main" id="{E6E88231-2C6D-53DF-30DC-ADD1CF0696B7}"/>
              </a:ext>
            </a:extLst>
          </p:cNvPr>
          <p:cNvSpPr txBox="1"/>
          <p:nvPr/>
        </p:nvSpPr>
        <p:spPr>
          <a:xfrm>
            <a:off x="1922888" y="2357334"/>
            <a:ext cx="13405913" cy="1683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914400">
              <a:defRPr sz="10000">
                <a:solidFill>
                  <a:srgbClr val="5E5E5E"/>
                </a:solidFill>
                <a:latin typeface="Impact"/>
                <a:ea typeface="Impact"/>
                <a:cs typeface="Impact"/>
                <a:sym typeface="Impact"/>
              </a:defRPr>
            </a:lvl1pPr>
          </a:lstStyle>
          <a:p>
            <a:r>
              <a:rPr lang="de-DE" dirty="0">
                <a:solidFill>
                  <a:srgbClr val="C00000"/>
                </a:solidFill>
              </a:rPr>
              <a:t>W</a:t>
            </a:r>
            <a:r>
              <a:rPr dirty="0"/>
              <a:t> </a:t>
            </a:r>
            <a:r>
              <a:rPr lang="de-DE" dirty="0"/>
              <a:t>–</a:t>
            </a:r>
            <a:r>
              <a:rPr dirty="0"/>
              <a:t> </a:t>
            </a:r>
            <a:r>
              <a:rPr lang="de-DE" dirty="0"/>
              <a:t>WENDE HERBEIFÜHREN</a:t>
            </a:r>
            <a:endParaRPr dirty="0"/>
          </a:p>
        </p:txBody>
      </p:sp>
      <p:grpSp>
        <p:nvGrpSpPr>
          <p:cNvPr id="3" name="Gruppieren 2">
            <a:extLst>
              <a:ext uri="{FF2B5EF4-FFF2-40B4-BE49-F238E27FC236}">
                <a16:creationId xmlns:a16="http://schemas.microsoft.com/office/drawing/2014/main" id="{4E282C61-1909-FB24-4EDE-7AA93B7C7E0E}"/>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9E7A1476-92C2-CA44-4891-0A8B16DD2171}"/>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AC5AB213-FDCC-B092-E6AF-0967955A2A6D}"/>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7244CFB6-50EF-AFEA-A392-B2D7CD157DC3}"/>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7" name="VERTRIEBS-PROZESS">
            <a:extLst>
              <a:ext uri="{FF2B5EF4-FFF2-40B4-BE49-F238E27FC236}">
                <a16:creationId xmlns:a16="http://schemas.microsoft.com/office/drawing/2014/main" id="{74CE9B6E-4002-7BB4-63D6-980292614B39}"/>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EINWANDBEHANDLUNG</a:t>
            </a:r>
            <a:endParaRPr dirty="0"/>
          </a:p>
        </p:txBody>
      </p:sp>
    </p:spTree>
    <p:extLst>
      <p:ext uri="{BB962C8B-B14F-4D97-AF65-F5344CB8AC3E}">
        <p14:creationId xmlns:p14="http://schemas.microsoft.com/office/powerpoint/2010/main" val="31833516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2D0FB-818E-E5C4-B3C3-4A7A9A63145D}"/>
            </a:ext>
          </a:extLst>
        </p:cNvPr>
        <p:cNvGrpSpPr/>
        <p:nvPr/>
      </p:nvGrpSpPr>
      <p:grpSpPr>
        <a:xfrm>
          <a:off x="0" y="0"/>
          <a:ext cx="0" cy="0"/>
          <a:chOff x="0" y="0"/>
          <a:chExt cx="0" cy="0"/>
        </a:xfrm>
      </p:grpSpPr>
      <p:sp>
        <p:nvSpPr>
          <p:cNvPr id="1926" name="Was meinen Sie konkret mit……">
            <a:extLst>
              <a:ext uri="{FF2B5EF4-FFF2-40B4-BE49-F238E27FC236}">
                <a16:creationId xmlns:a16="http://schemas.microsoft.com/office/drawing/2014/main" id="{6D339B1B-C688-244A-67CC-569E214EDC32}"/>
              </a:ext>
            </a:extLst>
          </p:cNvPr>
          <p:cNvSpPr txBox="1"/>
          <p:nvPr/>
        </p:nvSpPr>
        <p:spPr>
          <a:xfrm>
            <a:off x="1922888" y="4045048"/>
            <a:ext cx="21881643" cy="8410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592666" indent="-592666" algn="l" defTabSz="457200">
              <a:buSzPct val="45000"/>
              <a:buBlip>
                <a:blip r:embed="rId2"/>
              </a:buBlip>
              <a:defRPr sz="7700" b="1">
                <a:solidFill>
                  <a:srgbClr val="2B669A"/>
                </a:solidFill>
                <a:latin typeface="Verdana"/>
                <a:ea typeface="Verdana"/>
                <a:cs typeface="Verdana"/>
                <a:sym typeface="Verdana"/>
              </a:defRPr>
            </a:pPr>
            <a:r>
              <a:rPr dirty="0"/>
              <a:t>Was </a:t>
            </a:r>
            <a:r>
              <a:rPr dirty="0" err="1"/>
              <a:t>meinen</a:t>
            </a:r>
            <a:r>
              <a:rPr dirty="0"/>
              <a:t> Sie </a:t>
            </a:r>
            <a:r>
              <a:rPr dirty="0" err="1"/>
              <a:t>konkret</a:t>
            </a:r>
            <a:r>
              <a:rPr dirty="0"/>
              <a:t> </a:t>
            </a:r>
            <a:r>
              <a:rPr dirty="0" err="1"/>
              <a:t>mit</a:t>
            </a:r>
            <a:r>
              <a:rPr dirty="0"/>
              <a:t>…</a:t>
            </a:r>
          </a:p>
          <a:p>
            <a:pPr marL="592666" indent="-592666" algn="l" defTabSz="457200">
              <a:buSzPct val="45000"/>
              <a:buBlip>
                <a:blip r:embed="rId2"/>
              </a:buBlip>
              <a:defRPr sz="7700" b="1">
                <a:solidFill>
                  <a:srgbClr val="2B669A"/>
                </a:solidFill>
                <a:latin typeface="Verdana"/>
                <a:ea typeface="Verdana"/>
                <a:cs typeface="Verdana"/>
                <a:sym typeface="Verdana"/>
              </a:defRPr>
            </a:pPr>
            <a:endParaRPr dirty="0"/>
          </a:p>
          <a:p>
            <a:pPr marL="592666" indent="-592666" algn="l" defTabSz="457200">
              <a:buSzPct val="45000"/>
              <a:buBlip>
                <a:blip r:embed="rId2"/>
              </a:buBlip>
              <a:defRPr sz="7700" b="1">
                <a:solidFill>
                  <a:srgbClr val="2B669A"/>
                </a:solidFill>
                <a:latin typeface="Verdana"/>
                <a:ea typeface="Verdana"/>
                <a:cs typeface="Verdana"/>
                <a:sym typeface="Verdana"/>
              </a:defRPr>
            </a:pPr>
            <a:r>
              <a:rPr dirty="0"/>
              <a:t>Mit </a:t>
            </a:r>
            <a:r>
              <a:rPr dirty="0" err="1"/>
              <a:t>wem</a:t>
            </a:r>
            <a:r>
              <a:rPr dirty="0"/>
              <a:t>/was </a:t>
            </a:r>
            <a:r>
              <a:rPr dirty="0" err="1"/>
              <a:t>vergleichen</a:t>
            </a:r>
            <a:r>
              <a:rPr dirty="0"/>
              <a:t> Sie </a:t>
            </a:r>
            <a:r>
              <a:rPr dirty="0" err="1"/>
              <a:t>uns</a:t>
            </a:r>
            <a:r>
              <a:rPr dirty="0"/>
              <a:t> </a:t>
            </a:r>
            <a:r>
              <a:rPr dirty="0" err="1"/>
              <a:t>dabei</a:t>
            </a:r>
            <a:r>
              <a:rPr dirty="0"/>
              <a:t>?</a:t>
            </a:r>
          </a:p>
          <a:p>
            <a:pPr algn="l" defTabSz="457200">
              <a:defRPr sz="7700" b="1">
                <a:solidFill>
                  <a:srgbClr val="2B669A"/>
                </a:solidFill>
                <a:latin typeface="Verdana"/>
                <a:ea typeface="Verdana"/>
                <a:cs typeface="Verdana"/>
                <a:sym typeface="Verdana"/>
              </a:defRPr>
            </a:pPr>
            <a:endParaRPr dirty="0"/>
          </a:p>
          <a:p>
            <a:pPr marL="592666" indent="-592666" algn="l" defTabSz="457200">
              <a:buSzPct val="45000"/>
              <a:buBlip>
                <a:blip r:embed="rId2"/>
              </a:buBlip>
              <a:defRPr sz="7700" b="1">
                <a:solidFill>
                  <a:srgbClr val="2B669A"/>
                </a:solidFill>
                <a:latin typeface="Verdana"/>
                <a:ea typeface="Verdana"/>
                <a:cs typeface="Verdana"/>
                <a:sym typeface="Verdana"/>
              </a:defRPr>
            </a:pPr>
            <a:r>
              <a:rPr dirty="0"/>
              <a:t>Was </a:t>
            </a:r>
            <a:r>
              <a:rPr dirty="0" err="1"/>
              <a:t>ist</a:t>
            </a:r>
            <a:r>
              <a:rPr dirty="0"/>
              <a:t> Ihnen </a:t>
            </a:r>
            <a:r>
              <a:rPr dirty="0" err="1"/>
              <a:t>hierbei</a:t>
            </a:r>
            <a:r>
              <a:rPr dirty="0"/>
              <a:t> </a:t>
            </a:r>
            <a:r>
              <a:rPr dirty="0" err="1"/>
              <a:t>besonders</a:t>
            </a:r>
            <a:r>
              <a:rPr dirty="0"/>
              <a:t> </a:t>
            </a:r>
            <a:r>
              <a:rPr dirty="0" err="1"/>
              <a:t>wichtig</a:t>
            </a:r>
            <a:r>
              <a:rPr dirty="0"/>
              <a:t>?</a:t>
            </a:r>
          </a:p>
        </p:txBody>
      </p:sp>
      <p:sp>
        <p:nvSpPr>
          <p:cNvPr id="2" name="Z - ZUSTIMMUNG">
            <a:extLst>
              <a:ext uri="{FF2B5EF4-FFF2-40B4-BE49-F238E27FC236}">
                <a16:creationId xmlns:a16="http://schemas.microsoft.com/office/drawing/2014/main" id="{50EDF1C4-1819-8698-5C76-DF4AD2A16EB7}"/>
              </a:ext>
            </a:extLst>
          </p:cNvPr>
          <p:cNvSpPr txBox="1"/>
          <p:nvPr/>
        </p:nvSpPr>
        <p:spPr>
          <a:xfrm>
            <a:off x="1922888" y="2357334"/>
            <a:ext cx="13405913" cy="1683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914400">
              <a:defRPr sz="10000">
                <a:solidFill>
                  <a:srgbClr val="5E5E5E"/>
                </a:solidFill>
                <a:latin typeface="Impact"/>
                <a:ea typeface="Impact"/>
                <a:cs typeface="Impact"/>
                <a:sym typeface="Impact"/>
              </a:defRPr>
            </a:lvl1pPr>
          </a:lstStyle>
          <a:p>
            <a:r>
              <a:rPr lang="de-DE" dirty="0">
                <a:solidFill>
                  <a:srgbClr val="C00000"/>
                </a:solidFill>
              </a:rPr>
              <a:t>W</a:t>
            </a:r>
            <a:r>
              <a:rPr dirty="0"/>
              <a:t> </a:t>
            </a:r>
            <a:r>
              <a:rPr lang="de-DE" dirty="0"/>
              <a:t>–</a:t>
            </a:r>
            <a:r>
              <a:rPr dirty="0"/>
              <a:t> </a:t>
            </a:r>
            <a:r>
              <a:rPr lang="de-DE" dirty="0"/>
              <a:t>WENDE HERBEIFÜHREN</a:t>
            </a:r>
            <a:endParaRPr dirty="0"/>
          </a:p>
        </p:txBody>
      </p:sp>
      <p:grpSp>
        <p:nvGrpSpPr>
          <p:cNvPr id="3" name="Gruppieren 2">
            <a:extLst>
              <a:ext uri="{FF2B5EF4-FFF2-40B4-BE49-F238E27FC236}">
                <a16:creationId xmlns:a16="http://schemas.microsoft.com/office/drawing/2014/main" id="{3D6EA61D-DC16-B278-8D18-420912174DC0}"/>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C2CF5903-1CBD-6B18-B7DB-01BA38D342BF}"/>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9ED44A39-8C06-AE16-659A-484FB7606AFF}"/>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DEFC9D38-50EE-4EBC-2220-3DC5E20AD9FF}"/>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7" name="VERTRIEBS-PROZESS">
            <a:extLst>
              <a:ext uri="{FF2B5EF4-FFF2-40B4-BE49-F238E27FC236}">
                <a16:creationId xmlns:a16="http://schemas.microsoft.com/office/drawing/2014/main" id="{866EF17C-F623-2A94-8FDC-FEFBE5E1B258}"/>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EINWANDBEHANDLUNG</a:t>
            </a:r>
            <a:endParaRPr dirty="0"/>
          </a:p>
        </p:txBody>
      </p:sp>
    </p:spTree>
    <p:extLst>
      <p:ext uri="{BB962C8B-B14F-4D97-AF65-F5344CB8AC3E}">
        <p14:creationId xmlns:p14="http://schemas.microsoft.com/office/powerpoint/2010/main" val="207372395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fill="hold"/>
                                        <p:tgtEl>
                                          <p:spTgt spid="192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fill="hold"/>
                                        <p:tgtEl>
                                          <p:spTgt spid="192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fill="hold"/>
                                        <p:tgtEl>
                                          <p:spTgt spid="192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fill="hold"/>
                                        <p:tgtEl>
                                          <p:spTgt spid="1926">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fill="hold"/>
                                        <p:tgtEl>
                                          <p:spTgt spid="19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fill="hold"/>
                                        <p:tgtEl>
                                          <p:spTgt spid="19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6" grpId="0" uiExpand="1" build="p" bldLvl="5"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B210A-8DC2-CC5E-C1DD-4162ED58E373}"/>
            </a:ext>
          </a:extLst>
        </p:cNvPr>
        <p:cNvGrpSpPr/>
        <p:nvPr/>
      </p:nvGrpSpPr>
      <p:grpSpPr>
        <a:xfrm>
          <a:off x="0" y="0"/>
          <a:ext cx="0" cy="0"/>
          <a:chOff x="0" y="0"/>
          <a:chExt cx="0" cy="0"/>
        </a:xfrm>
      </p:grpSpPr>
      <p:sp>
        <p:nvSpPr>
          <p:cNvPr id="1930" name="Welche Argumente nutze ich idealerweise?">
            <a:extLst>
              <a:ext uri="{FF2B5EF4-FFF2-40B4-BE49-F238E27FC236}">
                <a16:creationId xmlns:a16="http://schemas.microsoft.com/office/drawing/2014/main" id="{4D396617-4604-F469-A406-1C80206A03A2}"/>
              </a:ext>
            </a:extLst>
          </p:cNvPr>
          <p:cNvSpPr txBox="1"/>
          <p:nvPr/>
        </p:nvSpPr>
        <p:spPr>
          <a:xfrm>
            <a:off x="1922888" y="5035117"/>
            <a:ext cx="21881643" cy="2505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marL="592666" indent="-592666" algn="l" defTabSz="457200">
              <a:buSzPct val="45000"/>
              <a:buBlip>
                <a:blip r:embed="rId3"/>
              </a:buBlip>
              <a:defRPr sz="7700" b="1">
                <a:solidFill>
                  <a:srgbClr val="2B669A"/>
                </a:solidFill>
                <a:latin typeface="Verdana"/>
                <a:ea typeface="Verdana"/>
                <a:cs typeface="Verdana"/>
                <a:sym typeface="Verdana"/>
              </a:defRPr>
            </a:lvl1pPr>
          </a:lstStyle>
          <a:p>
            <a:r>
              <a:rPr dirty="0" err="1"/>
              <a:t>Welche</a:t>
            </a:r>
            <a:r>
              <a:rPr dirty="0"/>
              <a:t> </a:t>
            </a:r>
            <a:r>
              <a:rPr dirty="0" err="1"/>
              <a:t>Argumente</a:t>
            </a:r>
            <a:r>
              <a:rPr dirty="0"/>
              <a:t> </a:t>
            </a:r>
            <a:r>
              <a:rPr dirty="0" err="1"/>
              <a:t>nutze</a:t>
            </a:r>
            <a:r>
              <a:rPr dirty="0"/>
              <a:t> ich </a:t>
            </a:r>
            <a:r>
              <a:rPr dirty="0" err="1"/>
              <a:t>idealerweise</a:t>
            </a:r>
            <a:r>
              <a:rPr dirty="0"/>
              <a:t>?</a:t>
            </a:r>
          </a:p>
        </p:txBody>
      </p:sp>
      <p:sp>
        <p:nvSpPr>
          <p:cNvPr id="2" name="Z - ZUSTIMMUNG">
            <a:extLst>
              <a:ext uri="{FF2B5EF4-FFF2-40B4-BE49-F238E27FC236}">
                <a16:creationId xmlns:a16="http://schemas.microsoft.com/office/drawing/2014/main" id="{D509475A-F853-0EA8-A5F3-37C881C98D9F}"/>
              </a:ext>
            </a:extLst>
          </p:cNvPr>
          <p:cNvSpPr txBox="1"/>
          <p:nvPr/>
        </p:nvSpPr>
        <p:spPr>
          <a:xfrm>
            <a:off x="1922888" y="2357334"/>
            <a:ext cx="10118153" cy="1683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914400">
              <a:defRPr sz="10000">
                <a:solidFill>
                  <a:srgbClr val="5E5E5E"/>
                </a:solidFill>
                <a:latin typeface="Impact"/>
                <a:ea typeface="Impact"/>
                <a:cs typeface="Impact"/>
                <a:sym typeface="Impact"/>
              </a:defRPr>
            </a:lvl1pPr>
          </a:lstStyle>
          <a:p>
            <a:r>
              <a:rPr lang="de-DE" dirty="0">
                <a:solidFill>
                  <a:srgbClr val="C00000"/>
                </a:solidFill>
              </a:rPr>
              <a:t>A</a:t>
            </a:r>
            <a:r>
              <a:rPr lang="de-DE" dirty="0"/>
              <a:t> - ARGUMENTATION</a:t>
            </a:r>
          </a:p>
        </p:txBody>
      </p:sp>
      <p:grpSp>
        <p:nvGrpSpPr>
          <p:cNvPr id="3" name="Gruppieren 2">
            <a:extLst>
              <a:ext uri="{FF2B5EF4-FFF2-40B4-BE49-F238E27FC236}">
                <a16:creationId xmlns:a16="http://schemas.microsoft.com/office/drawing/2014/main" id="{49B16BAA-A7E6-A8EC-1A95-A86FDE2663D4}"/>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64DB946E-8631-58BE-CE39-81D033AC9F88}"/>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8E74A8F5-98D1-EBC3-51CD-0C2B8EE7FCC9}"/>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1A695642-212B-74AA-DB3D-A22D7F03536E}"/>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7" name="VERTRIEBS-PROZESS">
            <a:extLst>
              <a:ext uri="{FF2B5EF4-FFF2-40B4-BE49-F238E27FC236}">
                <a16:creationId xmlns:a16="http://schemas.microsoft.com/office/drawing/2014/main" id="{A133C1E3-B83C-9800-EA68-5DF0D1388ED1}"/>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EINWANDBEHANDLUNG</a:t>
            </a:r>
            <a:endParaRPr dirty="0"/>
          </a:p>
        </p:txBody>
      </p:sp>
    </p:spTree>
    <p:extLst>
      <p:ext uri="{BB962C8B-B14F-4D97-AF65-F5344CB8AC3E}">
        <p14:creationId xmlns:p14="http://schemas.microsoft.com/office/powerpoint/2010/main" val="23297966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2C0E7-BFD3-9311-697A-BCF988E69CE8}"/>
            </a:ext>
          </a:extLst>
        </p:cNvPr>
        <p:cNvGrpSpPr/>
        <p:nvPr/>
      </p:nvGrpSpPr>
      <p:grpSpPr>
        <a:xfrm>
          <a:off x="0" y="0"/>
          <a:ext cx="0" cy="0"/>
          <a:chOff x="0" y="0"/>
          <a:chExt cx="0" cy="0"/>
        </a:xfrm>
      </p:grpSpPr>
      <p:sp>
        <p:nvSpPr>
          <p:cNvPr id="1934" name="Sie haben vorhin gesagt, dass Ihnen… wichtig ist. In welchem Verhältnis steht das für Sie zu …(dem genannten Einwand)?…">
            <a:extLst>
              <a:ext uri="{FF2B5EF4-FFF2-40B4-BE49-F238E27FC236}">
                <a16:creationId xmlns:a16="http://schemas.microsoft.com/office/drawing/2014/main" id="{65903715-3A2A-6F9F-B533-B832C85AA161}"/>
              </a:ext>
            </a:extLst>
          </p:cNvPr>
          <p:cNvSpPr txBox="1"/>
          <p:nvPr/>
        </p:nvSpPr>
        <p:spPr>
          <a:xfrm>
            <a:off x="1922888" y="4265712"/>
            <a:ext cx="20682248" cy="8485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592666" indent="-592666" algn="l" defTabSz="457200">
              <a:buSzPct val="45000"/>
              <a:buBlip>
                <a:blip r:embed="rId2"/>
              </a:buBlip>
              <a:defRPr sz="7700" b="1">
                <a:solidFill>
                  <a:srgbClr val="2B669A"/>
                </a:solidFill>
                <a:latin typeface="Verdana"/>
                <a:ea typeface="Verdana"/>
                <a:cs typeface="Verdana"/>
                <a:sym typeface="Verdana"/>
              </a:defRPr>
            </a:pPr>
            <a:r>
              <a:rPr dirty="0"/>
              <a:t>Sie </a:t>
            </a:r>
            <a:r>
              <a:rPr dirty="0" err="1"/>
              <a:t>haben</a:t>
            </a:r>
            <a:r>
              <a:rPr dirty="0"/>
              <a:t> </a:t>
            </a:r>
            <a:r>
              <a:rPr dirty="0" err="1"/>
              <a:t>vorhin</a:t>
            </a:r>
            <a:r>
              <a:rPr dirty="0"/>
              <a:t> </a:t>
            </a:r>
            <a:r>
              <a:rPr dirty="0" err="1"/>
              <a:t>gesagt</a:t>
            </a:r>
            <a:r>
              <a:rPr dirty="0"/>
              <a:t>, </a:t>
            </a:r>
            <a:r>
              <a:rPr dirty="0" err="1"/>
              <a:t>dass</a:t>
            </a:r>
            <a:r>
              <a:rPr dirty="0"/>
              <a:t> Ihnen… </a:t>
            </a:r>
            <a:r>
              <a:rPr dirty="0" err="1"/>
              <a:t>wichtig</a:t>
            </a:r>
            <a:r>
              <a:rPr dirty="0"/>
              <a:t> </a:t>
            </a:r>
            <a:r>
              <a:rPr dirty="0" err="1"/>
              <a:t>ist</a:t>
            </a:r>
            <a:r>
              <a:rPr dirty="0"/>
              <a:t>. In </a:t>
            </a:r>
            <a:r>
              <a:rPr dirty="0" err="1"/>
              <a:t>welchem</a:t>
            </a:r>
            <a:r>
              <a:rPr dirty="0"/>
              <a:t> </a:t>
            </a:r>
            <a:r>
              <a:rPr dirty="0" err="1"/>
              <a:t>Verhältnis</a:t>
            </a:r>
            <a:r>
              <a:rPr dirty="0"/>
              <a:t> </a:t>
            </a:r>
            <a:r>
              <a:rPr dirty="0" err="1"/>
              <a:t>steht</a:t>
            </a:r>
            <a:r>
              <a:rPr dirty="0"/>
              <a:t> das für Sie </a:t>
            </a:r>
            <a:r>
              <a:rPr dirty="0" err="1"/>
              <a:t>zu</a:t>
            </a:r>
            <a:r>
              <a:rPr dirty="0"/>
              <a:t> …(dem </a:t>
            </a:r>
            <a:r>
              <a:rPr dirty="0" err="1"/>
              <a:t>genannten</a:t>
            </a:r>
            <a:r>
              <a:rPr dirty="0"/>
              <a:t> </a:t>
            </a:r>
            <a:r>
              <a:rPr dirty="0" err="1"/>
              <a:t>Einwand</a:t>
            </a:r>
            <a:r>
              <a:rPr dirty="0"/>
              <a:t>)?</a:t>
            </a:r>
          </a:p>
          <a:p>
            <a:pPr algn="l" defTabSz="457200">
              <a:defRPr sz="7700" b="1">
                <a:solidFill>
                  <a:srgbClr val="2B669A"/>
                </a:solidFill>
                <a:latin typeface="Verdana"/>
                <a:ea typeface="Verdana"/>
                <a:cs typeface="Verdana"/>
                <a:sym typeface="Verdana"/>
              </a:defRPr>
            </a:pPr>
            <a:endParaRPr sz="4000" dirty="0"/>
          </a:p>
          <a:p>
            <a:pPr marL="592666" indent="-592666" algn="l" defTabSz="457200">
              <a:buSzPct val="45000"/>
              <a:buBlip>
                <a:blip r:embed="rId2"/>
              </a:buBlip>
              <a:defRPr sz="7700" b="1">
                <a:solidFill>
                  <a:srgbClr val="2B669A"/>
                </a:solidFill>
                <a:latin typeface="Verdana"/>
                <a:ea typeface="Verdana"/>
                <a:cs typeface="Verdana"/>
                <a:sym typeface="Verdana"/>
              </a:defRPr>
            </a:pPr>
            <a:r>
              <a:rPr dirty="0"/>
              <a:t>Sie </a:t>
            </a:r>
            <a:r>
              <a:rPr dirty="0" err="1"/>
              <a:t>haben</a:t>
            </a:r>
            <a:r>
              <a:rPr dirty="0"/>
              <a:t> </a:t>
            </a:r>
            <a:r>
              <a:rPr dirty="0" err="1"/>
              <a:t>dann</a:t>
            </a:r>
            <a:r>
              <a:rPr dirty="0"/>
              <a:t> den </a:t>
            </a:r>
            <a:r>
              <a:rPr dirty="0" err="1"/>
              <a:t>Vorteil</a:t>
            </a:r>
            <a:r>
              <a:rPr dirty="0"/>
              <a:t>, </a:t>
            </a:r>
            <a:r>
              <a:rPr dirty="0" err="1"/>
              <a:t>dass</a:t>
            </a:r>
            <a:r>
              <a:rPr dirty="0"/>
              <a:t>…</a:t>
            </a:r>
          </a:p>
          <a:p>
            <a:pPr marL="592666" indent="-592666" algn="l" defTabSz="457200">
              <a:buSzPct val="45000"/>
              <a:buBlip>
                <a:blip r:embed="rId2"/>
              </a:buBlip>
              <a:defRPr sz="7700" b="1">
                <a:solidFill>
                  <a:srgbClr val="2B669A"/>
                </a:solidFill>
                <a:latin typeface="Verdana"/>
                <a:ea typeface="Verdana"/>
                <a:cs typeface="Verdana"/>
                <a:sym typeface="Verdana"/>
              </a:defRPr>
            </a:pPr>
            <a:endParaRPr sz="4000" dirty="0"/>
          </a:p>
          <a:p>
            <a:pPr marL="592666" indent="-592666" algn="l" defTabSz="457200">
              <a:buSzPct val="45000"/>
              <a:buBlip>
                <a:blip r:embed="rId2"/>
              </a:buBlip>
              <a:defRPr sz="7700" b="1">
                <a:solidFill>
                  <a:srgbClr val="2B669A"/>
                </a:solidFill>
                <a:latin typeface="Verdana"/>
                <a:ea typeface="Verdana"/>
                <a:cs typeface="Verdana"/>
                <a:sym typeface="Verdana"/>
              </a:defRPr>
            </a:pPr>
            <a:r>
              <a:rPr dirty="0" err="1"/>
              <a:t>Qualität</a:t>
            </a:r>
            <a:r>
              <a:rPr dirty="0"/>
              <a:t> hat seinen Preis!</a:t>
            </a:r>
          </a:p>
        </p:txBody>
      </p:sp>
      <p:grpSp>
        <p:nvGrpSpPr>
          <p:cNvPr id="2" name="Gruppieren 1">
            <a:extLst>
              <a:ext uri="{FF2B5EF4-FFF2-40B4-BE49-F238E27FC236}">
                <a16:creationId xmlns:a16="http://schemas.microsoft.com/office/drawing/2014/main" id="{06332024-F103-3AAE-131F-8702CC50CDE3}"/>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FE3EBBFA-95C2-1950-024D-4E036B7E0E52}"/>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83DB11BF-799C-0B54-0B92-877719C06FD2}"/>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2CFCCCD6-917F-81C0-4AAC-B4E1D8BF4874}"/>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619CD4A9-A887-5024-0F6A-0602345BCB78}"/>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EINWANDBEHANDLUNG</a:t>
            </a:r>
            <a:endParaRPr dirty="0"/>
          </a:p>
        </p:txBody>
      </p:sp>
      <p:sp>
        <p:nvSpPr>
          <p:cNvPr id="7" name="Z - ZUSTIMMUNG">
            <a:extLst>
              <a:ext uri="{FF2B5EF4-FFF2-40B4-BE49-F238E27FC236}">
                <a16:creationId xmlns:a16="http://schemas.microsoft.com/office/drawing/2014/main" id="{ECB22944-9D5F-85FA-002B-D666C0887A0E}"/>
              </a:ext>
            </a:extLst>
          </p:cNvPr>
          <p:cNvSpPr txBox="1"/>
          <p:nvPr/>
        </p:nvSpPr>
        <p:spPr>
          <a:xfrm>
            <a:off x="1922888" y="2357334"/>
            <a:ext cx="10118153" cy="1683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914400">
              <a:defRPr sz="10000">
                <a:solidFill>
                  <a:srgbClr val="5E5E5E"/>
                </a:solidFill>
                <a:latin typeface="Impact"/>
                <a:ea typeface="Impact"/>
                <a:cs typeface="Impact"/>
                <a:sym typeface="Impact"/>
              </a:defRPr>
            </a:lvl1pPr>
          </a:lstStyle>
          <a:p>
            <a:r>
              <a:rPr lang="de-DE" dirty="0">
                <a:solidFill>
                  <a:srgbClr val="C00000"/>
                </a:solidFill>
              </a:rPr>
              <a:t>A</a:t>
            </a:r>
            <a:r>
              <a:rPr lang="de-DE" dirty="0"/>
              <a:t> - ARGUMENTATION</a:t>
            </a:r>
          </a:p>
        </p:txBody>
      </p:sp>
    </p:spTree>
    <p:extLst>
      <p:ext uri="{BB962C8B-B14F-4D97-AF65-F5344CB8AC3E}">
        <p14:creationId xmlns:p14="http://schemas.microsoft.com/office/powerpoint/2010/main" val="92007748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17CAA-9432-E73E-C93E-5F562230788F}"/>
            </a:ext>
          </a:extLst>
        </p:cNvPr>
        <p:cNvGrpSpPr/>
        <p:nvPr/>
      </p:nvGrpSpPr>
      <p:grpSpPr>
        <a:xfrm>
          <a:off x="0" y="0"/>
          <a:ext cx="0" cy="0"/>
          <a:chOff x="0" y="0"/>
          <a:chExt cx="0" cy="0"/>
        </a:xfrm>
      </p:grpSpPr>
      <p:sp>
        <p:nvSpPr>
          <p:cNvPr id="1938" name="Kunden einen IMPULS mitgeben…">
            <a:extLst>
              <a:ext uri="{FF2B5EF4-FFF2-40B4-BE49-F238E27FC236}">
                <a16:creationId xmlns:a16="http://schemas.microsoft.com/office/drawing/2014/main" id="{4E0EDE08-4132-6726-6A13-A3EC213BE8CB}"/>
              </a:ext>
            </a:extLst>
          </p:cNvPr>
          <p:cNvSpPr txBox="1"/>
          <p:nvPr/>
        </p:nvSpPr>
        <p:spPr>
          <a:xfrm>
            <a:off x="1922888" y="4124324"/>
            <a:ext cx="21485093" cy="9054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algn="l" defTabSz="457200">
              <a:defRPr sz="7700" b="1">
                <a:solidFill>
                  <a:srgbClr val="2B669A"/>
                </a:solidFill>
                <a:latin typeface="Verdana"/>
                <a:ea typeface="Verdana"/>
                <a:cs typeface="Verdana"/>
                <a:sym typeface="Verdana"/>
              </a:defRPr>
            </a:pPr>
            <a:r>
              <a:rPr dirty="0"/>
              <a:t>Kunden </a:t>
            </a:r>
            <a:r>
              <a:rPr dirty="0" err="1"/>
              <a:t>einen</a:t>
            </a:r>
            <a:r>
              <a:rPr dirty="0"/>
              <a:t> IMPULS </a:t>
            </a:r>
            <a:r>
              <a:rPr dirty="0" err="1"/>
              <a:t>mitgeben</a:t>
            </a:r>
            <a:endParaRPr dirty="0"/>
          </a:p>
          <a:p>
            <a:pPr algn="l" defTabSz="457200">
              <a:defRPr sz="7700" b="1">
                <a:solidFill>
                  <a:srgbClr val="2B669A"/>
                </a:solidFill>
                <a:latin typeface="Verdana"/>
                <a:ea typeface="Verdana"/>
                <a:cs typeface="Verdana"/>
                <a:sym typeface="Verdana"/>
              </a:defRPr>
            </a:pPr>
            <a:endParaRPr sz="4000" dirty="0"/>
          </a:p>
          <a:p>
            <a:pPr marL="592666" indent="-592666" algn="l" defTabSz="457200">
              <a:buSzPct val="45000"/>
              <a:buBlip>
                <a:blip r:embed="rId2"/>
              </a:buBlip>
              <a:defRPr sz="7700" b="1">
                <a:solidFill>
                  <a:srgbClr val="2B669A"/>
                </a:solidFill>
                <a:latin typeface="Verdana"/>
                <a:ea typeface="Verdana"/>
                <a:cs typeface="Verdana"/>
                <a:sym typeface="Verdana"/>
              </a:defRPr>
            </a:pPr>
            <a:r>
              <a:rPr dirty="0"/>
              <a:t>Lassen Sie </a:t>
            </a:r>
            <a:r>
              <a:rPr dirty="0" err="1"/>
              <a:t>uns</a:t>
            </a:r>
            <a:r>
              <a:rPr dirty="0"/>
              <a:t> </a:t>
            </a:r>
            <a:r>
              <a:rPr dirty="0" err="1"/>
              <a:t>gemeinsam</a:t>
            </a:r>
            <a:r>
              <a:rPr dirty="0"/>
              <a:t> </a:t>
            </a:r>
            <a:r>
              <a:rPr dirty="0" err="1"/>
              <a:t>feststellen</a:t>
            </a:r>
            <a:r>
              <a:rPr dirty="0"/>
              <a:t>, </a:t>
            </a:r>
            <a:r>
              <a:rPr dirty="0" err="1"/>
              <a:t>wie</a:t>
            </a:r>
            <a:r>
              <a:rPr dirty="0"/>
              <a:t> gut das </a:t>
            </a:r>
            <a:r>
              <a:rPr dirty="0" err="1"/>
              <a:t>funktioniert</a:t>
            </a:r>
            <a:r>
              <a:rPr dirty="0"/>
              <a:t>.</a:t>
            </a:r>
          </a:p>
          <a:p>
            <a:pPr marL="592666" indent="-592666" algn="l" defTabSz="457200">
              <a:buSzPct val="45000"/>
              <a:buBlip>
                <a:blip r:embed="rId2"/>
              </a:buBlip>
              <a:defRPr sz="7700" b="1">
                <a:solidFill>
                  <a:srgbClr val="2B669A"/>
                </a:solidFill>
                <a:latin typeface="Verdana"/>
                <a:ea typeface="Verdana"/>
                <a:cs typeface="Verdana"/>
                <a:sym typeface="Verdana"/>
              </a:defRPr>
            </a:pPr>
            <a:r>
              <a:rPr dirty="0" err="1"/>
              <a:t>Überzeugen</a:t>
            </a:r>
            <a:r>
              <a:rPr dirty="0"/>
              <a:t> Sie </a:t>
            </a:r>
            <a:r>
              <a:rPr dirty="0" err="1"/>
              <a:t>sich</a:t>
            </a:r>
            <a:r>
              <a:rPr dirty="0"/>
              <a:t> </a:t>
            </a:r>
            <a:r>
              <a:rPr dirty="0" err="1"/>
              <a:t>selbst</a:t>
            </a:r>
            <a:r>
              <a:rPr dirty="0"/>
              <a:t>…</a:t>
            </a:r>
          </a:p>
          <a:p>
            <a:pPr marL="592666" indent="-592666" algn="l" defTabSz="457200">
              <a:buSzPct val="45000"/>
              <a:buBlip>
                <a:blip r:embed="rId2"/>
              </a:buBlip>
              <a:defRPr sz="7700" b="1">
                <a:solidFill>
                  <a:srgbClr val="2B669A"/>
                </a:solidFill>
                <a:latin typeface="Verdana"/>
                <a:ea typeface="Verdana"/>
                <a:cs typeface="Verdana"/>
                <a:sym typeface="Verdana"/>
              </a:defRPr>
            </a:pPr>
            <a:r>
              <a:rPr dirty="0"/>
              <a:t>Lassen Sie </a:t>
            </a:r>
            <a:r>
              <a:rPr dirty="0" err="1"/>
              <a:t>uns</a:t>
            </a:r>
            <a:r>
              <a:rPr dirty="0"/>
              <a:t> </a:t>
            </a:r>
            <a:r>
              <a:rPr dirty="0" err="1"/>
              <a:t>doch</a:t>
            </a:r>
            <a:r>
              <a:rPr dirty="0"/>
              <a:t> </a:t>
            </a:r>
            <a:r>
              <a:rPr dirty="0" err="1"/>
              <a:t>gemeinsam</a:t>
            </a:r>
            <a:r>
              <a:rPr dirty="0"/>
              <a:t> </a:t>
            </a:r>
            <a:r>
              <a:rPr dirty="0" err="1"/>
              <a:t>ein</a:t>
            </a:r>
            <a:r>
              <a:rPr dirty="0"/>
              <a:t> Projekt </a:t>
            </a:r>
            <a:r>
              <a:rPr dirty="0" err="1"/>
              <a:t>starten</a:t>
            </a:r>
            <a:r>
              <a:rPr dirty="0"/>
              <a:t> und </a:t>
            </a:r>
            <a:r>
              <a:rPr dirty="0" err="1"/>
              <a:t>danach</a:t>
            </a:r>
            <a:r>
              <a:rPr dirty="0"/>
              <a:t> </a:t>
            </a:r>
            <a:r>
              <a:rPr dirty="0" err="1"/>
              <a:t>setzen</a:t>
            </a:r>
            <a:r>
              <a:rPr dirty="0"/>
              <a:t> </a:t>
            </a:r>
            <a:r>
              <a:rPr dirty="0" err="1"/>
              <a:t>wir</a:t>
            </a:r>
            <a:r>
              <a:rPr dirty="0"/>
              <a:t> </a:t>
            </a:r>
            <a:r>
              <a:rPr dirty="0" err="1"/>
              <a:t>uns</a:t>
            </a:r>
            <a:r>
              <a:rPr dirty="0"/>
              <a:t> </a:t>
            </a:r>
            <a:r>
              <a:rPr dirty="0" err="1"/>
              <a:t>zusammen</a:t>
            </a:r>
            <a:r>
              <a:rPr dirty="0"/>
              <a:t>…</a:t>
            </a:r>
          </a:p>
        </p:txBody>
      </p:sp>
      <p:grpSp>
        <p:nvGrpSpPr>
          <p:cNvPr id="3" name="Gruppieren 2">
            <a:extLst>
              <a:ext uri="{FF2B5EF4-FFF2-40B4-BE49-F238E27FC236}">
                <a16:creationId xmlns:a16="http://schemas.microsoft.com/office/drawing/2014/main" id="{2D54B9AC-821A-12B4-36CF-2BA551C64C04}"/>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C1AA7B31-2CBB-3526-75D4-577938E1F34B}"/>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A15DC590-1569-D8F5-6AB4-B5FACAC1F2A3}"/>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1FA821F5-80C2-0841-57B3-A8226FDE542D}"/>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7" name="VERTRIEBS-PROZESS">
            <a:extLst>
              <a:ext uri="{FF2B5EF4-FFF2-40B4-BE49-F238E27FC236}">
                <a16:creationId xmlns:a16="http://schemas.microsoft.com/office/drawing/2014/main" id="{3F11C536-5D12-4097-290B-A97E841FA08E}"/>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EINWANDBEHANDLUNG</a:t>
            </a:r>
            <a:endParaRPr dirty="0"/>
          </a:p>
        </p:txBody>
      </p:sp>
      <p:sp>
        <p:nvSpPr>
          <p:cNvPr id="8" name="Z - ZUSTIMMUNG">
            <a:extLst>
              <a:ext uri="{FF2B5EF4-FFF2-40B4-BE49-F238E27FC236}">
                <a16:creationId xmlns:a16="http://schemas.microsoft.com/office/drawing/2014/main" id="{8EF6B5D3-F4D8-8DD2-9CAB-469CF29F0EF6}"/>
              </a:ext>
            </a:extLst>
          </p:cNvPr>
          <p:cNvSpPr txBox="1"/>
          <p:nvPr/>
        </p:nvSpPr>
        <p:spPr>
          <a:xfrm>
            <a:off x="1922888" y="2357334"/>
            <a:ext cx="6581929" cy="1683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914400">
              <a:defRPr sz="10000">
                <a:solidFill>
                  <a:srgbClr val="5E5E5E"/>
                </a:solidFill>
                <a:latin typeface="Impact"/>
                <a:ea typeface="Impact"/>
                <a:cs typeface="Impact"/>
                <a:sym typeface="Impact"/>
              </a:defRPr>
            </a:lvl1pPr>
          </a:lstStyle>
          <a:p>
            <a:r>
              <a:rPr lang="de-DE" dirty="0">
                <a:solidFill>
                  <a:srgbClr val="C00000"/>
                </a:solidFill>
              </a:rPr>
              <a:t>R</a:t>
            </a:r>
            <a:r>
              <a:rPr lang="de-DE" dirty="0"/>
              <a:t> - REAKTION</a:t>
            </a:r>
          </a:p>
        </p:txBody>
      </p:sp>
    </p:spTree>
    <p:extLst>
      <p:ext uri="{BB962C8B-B14F-4D97-AF65-F5344CB8AC3E}">
        <p14:creationId xmlns:p14="http://schemas.microsoft.com/office/powerpoint/2010/main" val="232371635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3" name="Herr… Sie haben Recht, der Preis ist eine ganz wichtige Sache!…"/>
          <p:cNvSpPr txBox="1"/>
          <p:nvPr/>
        </p:nvSpPr>
        <p:spPr>
          <a:xfrm>
            <a:off x="1169239" y="4625752"/>
            <a:ext cx="22045521" cy="6607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marL="592666" indent="-592666" algn="l" defTabSz="457200">
              <a:buSzPct val="45000"/>
              <a:buBlip>
                <a:blip r:embed="rId2"/>
              </a:buBlip>
              <a:defRPr sz="6000" b="1">
                <a:solidFill>
                  <a:srgbClr val="2B669A"/>
                </a:solidFill>
                <a:latin typeface="Verdana"/>
                <a:ea typeface="Verdana"/>
                <a:cs typeface="Verdana"/>
                <a:sym typeface="Verdana"/>
              </a:defRPr>
            </a:pPr>
            <a:r>
              <a:rPr dirty="0"/>
              <a:t>Herr… Sie </a:t>
            </a:r>
            <a:r>
              <a:rPr dirty="0" err="1"/>
              <a:t>haben</a:t>
            </a:r>
            <a:r>
              <a:rPr dirty="0"/>
              <a:t> Recht, der Preis </a:t>
            </a:r>
            <a:r>
              <a:rPr dirty="0" err="1"/>
              <a:t>ist</a:t>
            </a:r>
            <a:r>
              <a:rPr dirty="0"/>
              <a:t> </a:t>
            </a:r>
            <a:r>
              <a:rPr dirty="0" err="1"/>
              <a:t>eine</a:t>
            </a:r>
            <a:r>
              <a:rPr dirty="0"/>
              <a:t> </a:t>
            </a:r>
            <a:r>
              <a:rPr dirty="0" err="1"/>
              <a:t>ganz</a:t>
            </a:r>
            <a:r>
              <a:rPr dirty="0"/>
              <a:t> </a:t>
            </a:r>
            <a:r>
              <a:rPr dirty="0" err="1"/>
              <a:t>wichtige</a:t>
            </a:r>
            <a:r>
              <a:rPr dirty="0"/>
              <a:t> </a:t>
            </a:r>
            <a:r>
              <a:rPr dirty="0" err="1"/>
              <a:t>Sache</a:t>
            </a:r>
            <a:r>
              <a:rPr lang="de-DE" dirty="0"/>
              <a:t>, wann sagen Sie, „das ist mir den Preis wert?“</a:t>
            </a:r>
            <a:endParaRPr dirty="0"/>
          </a:p>
          <a:p>
            <a:pPr marL="592666" indent="-592666" algn="l" defTabSz="457200">
              <a:buSzPct val="45000"/>
              <a:buBlip>
                <a:blip r:embed="rId2"/>
              </a:buBlip>
              <a:defRPr sz="6000" b="1">
                <a:solidFill>
                  <a:srgbClr val="2B669A"/>
                </a:solidFill>
                <a:latin typeface="Verdana"/>
                <a:ea typeface="Verdana"/>
                <a:cs typeface="Verdana"/>
                <a:sym typeface="Verdana"/>
              </a:defRPr>
            </a:pPr>
            <a:endParaRPr dirty="0"/>
          </a:p>
          <a:p>
            <a:pPr marL="592666" indent="-592666" algn="l" defTabSz="457200">
              <a:buSzPct val="45000"/>
              <a:buBlip>
                <a:blip r:embed="rId2"/>
              </a:buBlip>
              <a:defRPr sz="6000" b="1">
                <a:solidFill>
                  <a:srgbClr val="2B669A"/>
                </a:solidFill>
                <a:latin typeface="Verdana"/>
                <a:ea typeface="Verdana"/>
                <a:cs typeface="Verdana"/>
                <a:sym typeface="Verdana"/>
              </a:defRPr>
            </a:pPr>
            <a:r>
              <a:rPr lang="de-DE" dirty="0"/>
              <a:t>Herr.. Preis ist immer wichtig</a:t>
            </a:r>
            <a:r>
              <a:rPr dirty="0"/>
              <a:t>. </a:t>
            </a:r>
            <a:r>
              <a:rPr lang="de-DE" dirty="0"/>
              <a:t>Nur, </a:t>
            </a:r>
            <a:r>
              <a:rPr lang="de-DE" dirty="0" err="1"/>
              <a:t>w</a:t>
            </a:r>
            <a:r>
              <a:rPr dirty="0"/>
              <a:t>as </a:t>
            </a:r>
            <a:r>
              <a:rPr lang="de-DE" dirty="0"/>
              <a:t>sind für Sie neben</a:t>
            </a:r>
            <a:r>
              <a:rPr dirty="0"/>
              <a:t> Preis</a:t>
            </a:r>
            <a:r>
              <a:rPr lang="de-DE" dirty="0"/>
              <a:t>/Leistung</a:t>
            </a:r>
            <a:r>
              <a:rPr dirty="0"/>
              <a:t> </a:t>
            </a:r>
            <a:r>
              <a:rPr lang="de-DE" dirty="0"/>
              <a:t>weitere wichtige Themen</a:t>
            </a:r>
            <a:r>
              <a:rPr dirty="0"/>
              <a:t>?</a:t>
            </a:r>
          </a:p>
        </p:txBody>
      </p:sp>
      <p:sp>
        <p:nvSpPr>
          <p:cNvPr id="1964" name="zu teuer…"/>
          <p:cNvSpPr txBox="1"/>
          <p:nvPr/>
        </p:nvSpPr>
        <p:spPr>
          <a:xfrm>
            <a:off x="7146151" y="1901567"/>
            <a:ext cx="8197756" cy="1359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457200">
              <a:defRPr sz="7900">
                <a:solidFill>
                  <a:srgbClr val="2B669A"/>
                </a:solidFill>
                <a:latin typeface="Comfortaa Bold"/>
                <a:ea typeface="Comfortaa Bold"/>
                <a:cs typeface="Comfortaa Bold"/>
                <a:sym typeface="Comfortaa Bold"/>
              </a:defRPr>
            </a:lvl1pPr>
          </a:lstStyle>
          <a:p>
            <a:r>
              <a:rPr lang="de-DE" b="1" dirty="0">
                <a:solidFill>
                  <a:srgbClr val="FF0000"/>
                </a:solidFill>
                <a:latin typeface="Verdana" panose="020B0604030504040204" pitchFamily="34" charset="0"/>
                <a:ea typeface="Verdana" panose="020B0604030504040204" pitchFamily="34" charset="0"/>
                <a:cs typeface="Verdana" panose="020B0604030504040204" pitchFamily="34" charset="0"/>
              </a:rPr>
              <a:t>„...</a:t>
            </a:r>
            <a:r>
              <a:rPr b="1" dirty="0" err="1">
                <a:solidFill>
                  <a:srgbClr val="FF0000"/>
                </a:solidFill>
                <a:latin typeface="Verdana" panose="020B0604030504040204" pitchFamily="34" charset="0"/>
                <a:ea typeface="Verdana" panose="020B0604030504040204" pitchFamily="34" charset="0"/>
                <a:cs typeface="Verdana" panose="020B0604030504040204" pitchFamily="34" charset="0"/>
              </a:rPr>
              <a:t>zu</a:t>
            </a:r>
            <a:r>
              <a:rPr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b="1" dirty="0" err="1">
                <a:solidFill>
                  <a:srgbClr val="FF0000"/>
                </a:solidFill>
                <a:latin typeface="Verdana" panose="020B0604030504040204" pitchFamily="34" charset="0"/>
                <a:ea typeface="Verdana" panose="020B0604030504040204" pitchFamily="34" charset="0"/>
                <a:cs typeface="Verdana" panose="020B0604030504040204" pitchFamily="34" charset="0"/>
              </a:rPr>
              <a:t>teuer</a:t>
            </a:r>
            <a:r>
              <a:rPr b="1" dirty="0">
                <a:solidFill>
                  <a:srgbClr val="FF0000"/>
                </a:solidFill>
                <a:latin typeface="Verdana" panose="020B0604030504040204" pitchFamily="34" charset="0"/>
                <a:ea typeface="Verdana" panose="020B0604030504040204" pitchFamily="34" charset="0"/>
                <a:cs typeface="Verdana" panose="020B0604030504040204" pitchFamily="34" charset="0"/>
              </a:rPr>
              <a:t>…</a:t>
            </a:r>
            <a:r>
              <a:rPr lang="de-DE" b="1" dirty="0">
                <a:solidFill>
                  <a:srgbClr val="FF0000"/>
                </a:solidFill>
                <a:latin typeface="Verdana" panose="020B0604030504040204" pitchFamily="34" charset="0"/>
                <a:ea typeface="Verdana" panose="020B0604030504040204" pitchFamily="34" charset="0"/>
                <a:cs typeface="Verdana" panose="020B0604030504040204" pitchFamily="34" charset="0"/>
              </a:rPr>
              <a:t>"</a:t>
            </a:r>
            <a:endParaRPr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2" name="Gruppieren 1">
            <a:extLst>
              <a:ext uri="{FF2B5EF4-FFF2-40B4-BE49-F238E27FC236}">
                <a16:creationId xmlns:a16="http://schemas.microsoft.com/office/drawing/2014/main" id="{E782BE82-6DF2-91E9-8219-7D5DDAB96246}"/>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FA2B9B43-3DC0-E988-B64B-E9A88C0B88BC}"/>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E4C43B79-163F-1725-287F-FA6A770766F7}"/>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81F8B426-4B41-B557-4855-62C871411C6D}"/>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59777175-C26D-99B4-5850-9623FF62D5DC}"/>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EINWANDBEHANDLUNG</a:t>
            </a:r>
            <a:endParaRPr dirty="0"/>
          </a:p>
        </p:txBody>
      </p:sp>
    </p:spTree>
    <p:extLst>
      <p:ext uri="{BB962C8B-B14F-4D97-AF65-F5344CB8AC3E}">
        <p14:creationId xmlns:p14="http://schemas.microsoft.com/office/powerpoint/2010/main" val="284355055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C0C65-8299-D608-1DD3-FD336EDEB455}"/>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73F721F8-655C-0DF9-16D1-05B9264D7DC6}"/>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E4BFA0AF-D96A-45BE-B478-58CB20660E94}"/>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B303EB16-2672-B5A1-21F6-1B0E03ABC4F9}"/>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49E8C100-EB1A-DC41-6776-371EED3F04C0}"/>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10" name="Nachhaltigkeit">
            <a:extLst>
              <a:ext uri="{FF2B5EF4-FFF2-40B4-BE49-F238E27FC236}">
                <a16:creationId xmlns:a16="http://schemas.microsoft.com/office/drawing/2014/main" id="{DB434C3A-DCA5-71B5-D2EE-6877862FBB3B}"/>
              </a:ext>
            </a:extLst>
          </p:cNvPr>
          <p:cNvSpPr txBox="1"/>
          <p:nvPr/>
        </p:nvSpPr>
        <p:spPr>
          <a:xfrm>
            <a:off x="0" y="-147446"/>
            <a:ext cx="6431360" cy="1674137"/>
          </a:xfrm>
          <a:prstGeom prst="rect">
            <a:avLst/>
          </a:prstGeom>
          <a:solidFill>
            <a:srgbClr val="FF0000"/>
          </a:solidFill>
          <a:ln w="3175">
            <a:solidFill>
              <a:srgbClr val="FF0000"/>
            </a:solidFill>
            <a:miter lim="400000"/>
          </a:ln>
          <a:effectLst>
            <a:outerShdw blurRad="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6973" tIns="66973" rIns="66973" bIns="66973" anchor="ctr">
            <a:spAutoFit/>
          </a:bodyPr>
          <a:lstStyle>
            <a:lvl1pPr algn="ctr" defTabSz="182879">
              <a:defRPr sz="2200">
                <a:solidFill>
                  <a:schemeClr val="accent3">
                    <a:lumOff val="44000"/>
                  </a:schemeClr>
                </a:solidFill>
                <a:latin typeface="Comfortaa Bold"/>
                <a:ea typeface="Comfortaa Bold"/>
                <a:cs typeface="Comfortaa Bold"/>
                <a:sym typeface="Comfortaa Bold"/>
              </a:defRPr>
            </a:lvl1pPr>
          </a:lstStyle>
          <a:p>
            <a:endParaRPr lang="de-DE" sz="2000" dirty="0"/>
          </a:p>
          <a:p>
            <a:r>
              <a:rPr sz="6000" dirty="0" err="1"/>
              <a:t>Nachhaltigkeit</a:t>
            </a:r>
            <a:endParaRPr lang="de-DE" sz="6000" dirty="0"/>
          </a:p>
          <a:p>
            <a:endParaRPr sz="2000" dirty="0"/>
          </a:p>
        </p:txBody>
      </p:sp>
      <p:sp>
        <p:nvSpPr>
          <p:cNvPr id="12" name="Textfeld 11">
            <a:extLst>
              <a:ext uri="{FF2B5EF4-FFF2-40B4-BE49-F238E27FC236}">
                <a16:creationId xmlns:a16="http://schemas.microsoft.com/office/drawing/2014/main" id="{0D110AB1-5421-B250-82E7-48621221EFBE}"/>
              </a:ext>
            </a:extLst>
          </p:cNvPr>
          <p:cNvSpPr txBox="1"/>
          <p:nvPr/>
        </p:nvSpPr>
        <p:spPr>
          <a:xfrm>
            <a:off x="4487144" y="4272677"/>
            <a:ext cx="13825536" cy="5170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6600" dirty="0">
                <a:solidFill>
                  <a:srgbClr val="2F7DAD"/>
                </a:solidFill>
              </a:rPr>
              <a:t>Was ist für Euch, ganz individuell, eine mögliche Strategie, um auf der grünen Seite zu bleiben, respektive deutlicher dorthin zu kommen?</a:t>
            </a:r>
          </a:p>
          <a:p>
            <a:pPr marL="685800" indent="-685800">
              <a:buFont typeface="Arial" panose="020B0604020202020204" pitchFamily="34" charset="0"/>
              <a:buChar char="•"/>
            </a:pPr>
            <a:endParaRPr lang="de-DE" sz="6600" dirty="0">
              <a:solidFill>
                <a:srgbClr val="2F7DAD"/>
              </a:solidFill>
            </a:endParaRPr>
          </a:p>
        </p:txBody>
      </p:sp>
      <p:sp>
        <p:nvSpPr>
          <p:cNvPr id="701" name="AGENDA">
            <a:extLst>
              <a:ext uri="{FF2B5EF4-FFF2-40B4-BE49-F238E27FC236}">
                <a16:creationId xmlns:a16="http://schemas.microsoft.com/office/drawing/2014/main" id="{1C44FE72-66E5-78C8-B5A4-E226565FEE93}"/>
              </a:ext>
            </a:extLst>
          </p:cNvPr>
          <p:cNvSpPr txBox="1"/>
          <p:nvPr/>
        </p:nvSpPr>
        <p:spPr>
          <a:xfrm>
            <a:off x="3695056" y="-189473"/>
            <a:ext cx="18508860"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solidFill>
                  <a:schemeClr val="bg1"/>
                </a:solidFill>
              </a:rPr>
              <a:t>Hausaufgabe </a:t>
            </a:r>
            <a:r>
              <a:rPr lang="de-DE" sz="4000" dirty="0">
                <a:solidFill>
                  <a:schemeClr val="bg1"/>
                </a:solidFill>
              </a:rPr>
              <a:t>wie in der Schule </a:t>
            </a:r>
            <a:r>
              <a:rPr lang="de-DE" dirty="0">
                <a:solidFill>
                  <a:schemeClr val="bg1"/>
                </a:solidFill>
                <a:sym typeface="Wingdings" pitchFamily="2" charset="2"/>
              </a:rPr>
              <a:t></a:t>
            </a:r>
            <a:endParaRPr sz="4000" dirty="0">
              <a:solidFill>
                <a:schemeClr val="bg1"/>
              </a:solidFill>
            </a:endParaRPr>
          </a:p>
        </p:txBody>
      </p:sp>
      <p:sp>
        <p:nvSpPr>
          <p:cNvPr id="2" name="Ellipse 8">
            <a:extLst>
              <a:ext uri="{FF2B5EF4-FFF2-40B4-BE49-F238E27FC236}">
                <a16:creationId xmlns:a16="http://schemas.microsoft.com/office/drawing/2014/main" id="{0F73607F-AA5E-3DDE-EED4-5A61C2449562}"/>
              </a:ext>
            </a:extLst>
          </p:cNvPr>
          <p:cNvSpPr/>
          <p:nvPr/>
        </p:nvSpPr>
        <p:spPr>
          <a:xfrm>
            <a:off x="8843628" y="11293972"/>
            <a:ext cx="5112568" cy="895337"/>
          </a:xfrm>
          <a:prstGeom prst="ellipse">
            <a:avLst/>
          </a:prstGeom>
          <a:blipFill rotWithShape="1">
            <a:blip r:embed="rId3" cstate="print"/>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3200" b="0" i="0" u="none" strike="noStrike" cap="none" spc="0" normalizeH="0" baseline="0" dirty="0">
                <a:ln>
                  <a:noFill/>
                </a:ln>
                <a:solidFill>
                  <a:srgbClr val="FFFFFF"/>
                </a:solidFill>
                <a:effectLst/>
                <a:uFillTx/>
                <a:latin typeface="+mn-lt"/>
                <a:ea typeface="+mn-ea"/>
                <a:cs typeface="+mn-cs"/>
                <a:sym typeface="Helvetica Light"/>
              </a:rPr>
              <a:t>Plenum</a:t>
            </a:r>
          </a:p>
        </p:txBody>
      </p:sp>
    </p:spTree>
    <p:extLst>
      <p:ext uri="{BB962C8B-B14F-4D97-AF65-F5344CB8AC3E}">
        <p14:creationId xmlns:p14="http://schemas.microsoft.com/office/powerpoint/2010/main" val="10795597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19422-9719-A133-E45F-103EEAE1AA8C}"/>
            </a:ext>
          </a:extLst>
        </p:cNvPr>
        <p:cNvGrpSpPr/>
        <p:nvPr/>
      </p:nvGrpSpPr>
      <p:grpSpPr>
        <a:xfrm>
          <a:off x="0" y="0"/>
          <a:ext cx="0" cy="0"/>
          <a:chOff x="0" y="0"/>
          <a:chExt cx="0" cy="0"/>
        </a:xfrm>
      </p:grpSpPr>
      <p:sp>
        <p:nvSpPr>
          <p:cNvPr id="1972" name="Wie hat Ihnen das Angebot bisher gefallen? (oder) Was hat Ihnen an diesem Angebot besonders gut gefallen?…">
            <a:extLst>
              <a:ext uri="{FF2B5EF4-FFF2-40B4-BE49-F238E27FC236}">
                <a16:creationId xmlns:a16="http://schemas.microsoft.com/office/drawing/2014/main" id="{CEBE07E9-410F-37EC-353B-C4E9244CC234}"/>
              </a:ext>
            </a:extLst>
          </p:cNvPr>
          <p:cNvSpPr txBox="1"/>
          <p:nvPr/>
        </p:nvSpPr>
        <p:spPr>
          <a:xfrm>
            <a:off x="1720537" y="5273824"/>
            <a:ext cx="22260301" cy="4453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marL="1058333" indent="-1058333" algn="l" defTabSz="457200">
              <a:buSzPct val="100000"/>
              <a:buAutoNum type="arabicPeriod"/>
              <a:defRPr sz="5700" b="1">
                <a:solidFill>
                  <a:srgbClr val="2B669A"/>
                </a:solidFill>
                <a:latin typeface="Verdana"/>
                <a:ea typeface="Verdana"/>
                <a:cs typeface="Verdana"/>
                <a:sym typeface="Verdana"/>
              </a:defRPr>
            </a:pPr>
            <a:endParaRPr sz="1000" dirty="0"/>
          </a:p>
          <a:p>
            <a:pPr marL="1058333" indent="-1058333" algn="l" defTabSz="457200">
              <a:buSzPct val="100000"/>
              <a:buAutoNum type="arabicPeriod"/>
              <a:defRPr sz="5700" b="1">
                <a:solidFill>
                  <a:srgbClr val="2B669A"/>
                </a:solidFill>
                <a:latin typeface="Verdana"/>
                <a:ea typeface="Verdana"/>
                <a:cs typeface="Verdana"/>
                <a:sym typeface="Verdana"/>
              </a:defRPr>
            </a:pPr>
            <a:r>
              <a:rPr sz="4800" dirty="0"/>
              <a:t>Wenn Sie </a:t>
            </a:r>
            <a:r>
              <a:rPr sz="4800" dirty="0" err="1"/>
              <a:t>selbst</a:t>
            </a:r>
            <a:r>
              <a:rPr sz="4800" dirty="0"/>
              <a:t> </a:t>
            </a:r>
            <a:r>
              <a:rPr sz="4800" dirty="0" err="1"/>
              <a:t>entscheiden</a:t>
            </a:r>
            <a:r>
              <a:rPr sz="4800" dirty="0"/>
              <a:t> </a:t>
            </a:r>
            <a:r>
              <a:rPr sz="4800" dirty="0" err="1"/>
              <a:t>könnten</a:t>
            </a:r>
            <a:r>
              <a:rPr sz="4800" dirty="0"/>
              <a:t>, </a:t>
            </a:r>
            <a:r>
              <a:rPr sz="4800" dirty="0" err="1"/>
              <a:t>würden</a:t>
            </a:r>
            <a:r>
              <a:rPr sz="4800" dirty="0"/>
              <a:t> Sie das </a:t>
            </a:r>
            <a:r>
              <a:rPr sz="4800" dirty="0" err="1"/>
              <a:t>Angebot</a:t>
            </a:r>
            <a:r>
              <a:rPr sz="4800" dirty="0"/>
              <a:t> </a:t>
            </a:r>
            <a:r>
              <a:rPr sz="4800" dirty="0" err="1"/>
              <a:t>dann</a:t>
            </a:r>
            <a:r>
              <a:rPr sz="4800" dirty="0"/>
              <a:t> </a:t>
            </a:r>
            <a:r>
              <a:rPr sz="4800" dirty="0" err="1"/>
              <a:t>annehmen</a:t>
            </a:r>
            <a:r>
              <a:rPr sz="4800" dirty="0"/>
              <a:t>?</a:t>
            </a:r>
            <a:endParaRPr lang="de-DE" sz="4800" dirty="0"/>
          </a:p>
          <a:p>
            <a:pPr marL="1058333" indent="-1058333" algn="l" defTabSz="457200">
              <a:buSzPct val="100000"/>
              <a:buAutoNum type="arabicPeriod"/>
              <a:defRPr sz="5700" b="1">
                <a:solidFill>
                  <a:srgbClr val="2B669A"/>
                </a:solidFill>
                <a:latin typeface="Verdana"/>
                <a:ea typeface="Verdana"/>
                <a:cs typeface="Verdana"/>
                <a:sym typeface="Verdana"/>
              </a:defRPr>
            </a:pPr>
            <a:endParaRPr lang="de-DE" sz="4800" dirty="0"/>
          </a:p>
          <a:p>
            <a:pPr marL="1058333" indent="-1058333" algn="l" defTabSz="457200">
              <a:buSzPct val="100000"/>
              <a:buAutoNum type="arabicPeriod"/>
              <a:defRPr sz="5700" b="1">
                <a:solidFill>
                  <a:srgbClr val="2B669A"/>
                </a:solidFill>
                <a:latin typeface="Verdana"/>
                <a:ea typeface="Verdana"/>
                <a:cs typeface="Verdana"/>
                <a:sym typeface="Verdana"/>
              </a:defRPr>
            </a:pPr>
            <a:endParaRPr sz="1000" dirty="0"/>
          </a:p>
          <a:p>
            <a:pPr marL="1058333" indent="-1058333" algn="l" defTabSz="457200">
              <a:buSzPct val="100000"/>
              <a:buAutoNum type="arabicPeriod"/>
              <a:defRPr sz="5700" b="1">
                <a:solidFill>
                  <a:srgbClr val="2B669A"/>
                </a:solidFill>
                <a:latin typeface="Verdana"/>
                <a:ea typeface="Verdana"/>
                <a:cs typeface="Verdana"/>
                <a:sym typeface="Verdana"/>
              </a:defRPr>
            </a:pPr>
            <a:r>
              <a:rPr sz="4800" dirty="0"/>
              <a:t>Sie </a:t>
            </a:r>
            <a:r>
              <a:rPr sz="4800" dirty="0" err="1"/>
              <a:t>kennen</a:t>
            </a:r>
            <a:r>
              <a:rPr sz="4800" dirty="0"/>
              <a:t> </a:t>
            </a:r>
            <a:r>
              <a:rPr sz="4800" dirty="0" err="1"/>
              <a:t>Ihren</a:t>
            </a:r>
            <a:r>
              <a:rPr sz="4800" dirty="0"/>
              <a:t> Chef ja gut, was </a:t>
            </a:r>
            <a:r>
              <a:rPr sz="4800" dirty="0" err="1"/>
              <a:t>denken</a:t>
            </a:r>
            <a:r>
              <a:rPr sz="4800" dirty="0"/>
              <a:t> Sie </a:t>
            </a:r>
            <a:r>
              <a:rPr sz="4800" dirty="0" err="1"/>
              <a:t>wird</a:t>
            </a:r>
            <a:r>
              <a:rPr sz="4800" dirty="0"/>
              <a:t> er </a:t>
            </a:r>
            <a:r>
              <a:rPr sz="4800" dirty="0" err="1"/>
              <a:t>zu</a:t>
            </a:r>
            <a:r>
              <a:rPr sz="4800" dirty="0"/>
              <a:t> </a:t>
            </a:r>
            <a:r>
              <a:rPr sz="4800" dirty="0" err="1"/>
              <a:t>diesem</a:t>
            </a:r>
            <a:r>
              <a:rPr sz="4800" dirty="0"/>
              <a:t> </a:t>
            </a:r>
            <a:r>
              <a:rPr sz="4800" dirty="0" err="1"/>
              <a:t>Angebot</a:t>
            </a:r>
            <a:r>
              <a:rPr sz="4800" dirty="0"/>
              <a:t> </a:t>
            </a:r>
            <a:r>
              <a:rPr sz="4800" dirty="0" err="1"/>
              <a:t>sagen</a:t>
            </a:r>
            <a:r>
              <a:rPr sz="4800" dirty="0"/>
              <a:t>?</a:t>
            </a:r>
            <a:endParaRPr lang="de-DE" sz="4800" dirty="0"/>
          </a:p>
          <a:p>
            <a:pPr marL="1058333" indent="-1058333" algn="l" defTabSz="457200">
              <a:buSzPct val="100000"/>
              <a:buAutoNum type="arabicPeriod"/>
              <a:defRPr sz="5700" b="1">
                <a:solidFill>
                  <a:srgbClr val="2B669A"/>
                </a:solidFill>
                <a:latin typeface="Verdana"/>
                <a:ea typeface="Verdana"/>
                <a:cs typeface="Verdana"/>
                <a:sym typeface="Verdana"/>
              </a:defRPr>
            </a:pPr>
            <a:endParaRPr sz="1000" dirty="0"/>
          </a:p>
          <a:p>
            <a:pPr marL="1058333" indent="-1058333" algn="l" defTabSz="457200">
              <a:buSzPct val="100000"/>
              <a:buAutoNum type="arabicPeriod"/>
              <a:defRPr sz="5700" b="1">
                <a:solidFill>
                  <a:srgbClr val="2B669A"/>
                </a:solidFill>
                <a:latin typeface="Verdana"/>
                <a:ea typeface="Verdana"/>
                <a:cs typeface="Verdana"/>
                <a:sym typeface="Verdana"/>
              </a:defRPr>
            </a:pPr>
            <a:endParaRPr sz="1000" dirty="0"/>
          </a:p>
        </p:txBody>
      </p:sp>
      <p:grpSp>
        <p:nvGrpSpPr>
          <p:cNvPr id="7" name="Gruppieren 6">
            <a:extLst>
              <a:ext uri="{FF2B5EF4-FFF2-40B4-BE49-F238E27FC236}">
                <a16:creationId xmlns:a16="http://schemas.microsoft.com/office/drawing/2014/main" id="{9F907AC2-5FBF-72E2-BECF-3D50EC7BDDDE}"/>
              </a:ext>
            </a:extLst>
          </p:cNvPr>
          <p:cNvGrpSpPr/>
          <p:nvPr/>
        </p:nvGrpSpPr>
        <p:grpSpPr>
          <a:xfrm>
            <a:off x="0" y="-360698"/>
            <a:ext cx="24384000" cy="2114039"/>
            <a:chOff x="0" y="-360698"/>
            <a:chExt cx="24384000" cy="2114039"/>
          </a:xfrm>
        </p:grpSpPr>
        <p:sp>
          <p:nvSpPr>
            <p:cNvPr id="8" name="Rechteck">
              <a:extLst>
                <a:ext uri="{FF2B5EF4-FFF2-40B4-BE49-F238E27FC236}">
                  <a16:creationId xmlns:a16="http://schemas.microsoft.com/office/drawing/2014/main" id="{6396B33B-4D22-9F19-5C25-689673813417}"/>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9" name="Rechteck 8">
              <a:extLst>
                <a:ext uri="{FF2B5EF4-FFF2-40B4-BE49-F238E27FC236}">
                  <a16:creationId xmlns:a16="http://schemas.microsoft.com/office/drawing/2014/main" id="{5660D428-EA71-14E5-10BC-521D2E9D44FE}"/>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0" name="Grafik 9">
              <a:extLst>
                <a:ext uri="{FF2B5EF4-FFF2-40B4-BE49-F238E27FC236}">
                  <a16:creationId xmlns:a16="http://schemas.microsoft.com/office/drawing/2014/main" id="{DFE10A83-71D2-5F71-5654-15A7C9C9075F}"/>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11" name="VERTRIEBS-PROZESS">
            <a:extLst>
              <a:ext uri="{FF2B5EF4-FFF2-40B4-BE49-F238E27FC236}">
                <a16:creationId xmlns:a16="http://schemas.microsoft.com/office/drawing/2014/main" id="{052C6850-AB82-82B7-838C-EC355E57FE04}"/>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EINWANDBEHANDLUNG</a:t>
            </a:r>
            <a:endParaRPr dirty="0"/>
          </a:p>
        </p:txBody>
      </p:sp>
      <p:sp>
        <p:nvSpPr>
          <p:cNvPr id="2" name="muss mit Chef sprechen…">
            <a:extLst>
              <a:ext uri="{FF2B5EF4-FFF2-40B4-BE49-F238E27FC236}">
                <a16:creationId xmlns:a16="http://schemas.microsoft.com/office/drawing/2014/main" id="{040C4C73-DBB0-E9C8-2F66-E2BC09AD3BAA}"/>
              </a:ext>
            </a:extLst>
          </p:cNvPr>
          <p:cNvSpPr txBox="1"/>
          <p:nvPr/>
        </p:nvSpPr>
        <p:spPr>
          <a:xfrm>
            <a:off x="1868216" y="2190962"/>
            <a:ext cx="20875907" cy="1359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457200">
              <a:defRPr sz="7900">
                <a:solidFill>
                  <a:srgbClr val="2B669A"/>
                </a:solidFill>
                <a:latin typeface="Comfortaa Bold"/>
                <a:ea typeface="Comfortaa Bold"/>
                <a:cs typeface="Comfortaa Bold"/>
                <a:sym typeface="Comfortaa Bold"/>
              </a:defRPr>
            </a:lvl1pPr>
          </a:lstStyle>
          <a:p>
            <a:r>
              <a:rPr lang="de-DE" b="1" dirty="0">
                <a:solidFill>
                  <a:srgbClr val="FF0000"/>
                </a:solidFill>
                <a:latin typeface="Verdana" panose="020B0604030504040204" pitchFamily="34" charset="0"/>
                <a:ea typeface="Verdana" panose="020B0604030504040204" pitchFamily="34" charset="0"/>
                <a:cs typeface="Verdana" panose="020B0604030504040204" pitchFamily="34" charset="0"/>
              </a:rPr>
              <a:t>„...</a:t>
            </a:r>
            <a:r>
              <a:rPr b="1" dirty="0">
                <a:solidFill>
                  <a:srgbClr val="FF0000"/>
                </a:solidFill>
                <a:latin typeface="Verdana" panose="020B0604030504040204" pitchFamily="34" charset="0"/>
                <a:ea typeface="Verdana" panose="020B0604030504040204" pitchFamily="34" charset="0"/>
                <a:cs typeface="Verdana" panose="020B0604030504040204" pitchFamily="34" charset="0"/>
              </a:rPr>
              <a:t>muss </a:t>
            </a:r>
            <a:r>
              <a:rPr lang="de-DE" b="1" dirty="0">
                <a:solidFill>
                  <a:srgbClr val="FF0000"/>
                </a:solidFill>
                <a:latin typeface="Verdana" panose="020B0604030504040204" pitchFamily="34" charset="0"/>
                <a:ea typeface="Verdana" panose="020B0604030504040204" pitchFamily="34" charset="0"/>
                <a:cs typeface="Verdana" panose="020B0604030504040204" pitchFamily="34" charset="0"/>
              </a:rPr>
              <a:t>das </a:t>
            </a:r>
            <a:r>
              <a:rPr b="1" dirty="0" err="1">
                <a:solidFill>
                  <a:srgbClr val="FF0000"/>
                </a:solidFill>
                <a:latin typeface="Verdana" panose="020B0604030504040204" pitchFamily="34" charset="0"/>
                <a:ea typeface="Verdana" panose="020B0604030504040204" pitchFamily="34" charset="0"/>
                <a:cs typeface="Verdana" panose="020B0604030504040204" pitchFamily="34" charset="0"/>
              </a:rPr>
              <a:t>mit</a:t>
            </a:r>
            <a:r>
              <a:rPr b="1" dirty="0">
                <a:solidFill>
                  <a:srgbClr val="FF0000"/>
                </a:solidFill>
                <a:latin typeface="Verdana" panose="020B0604030504040204" pitchFamily="34" charset="0"/>
                <a:ea typeface="Verdana" panose="020B0604030504040204" pitchFamily="34" charset="0"/>
                <a:cs typeface="Verdana" panose="020B0604030504040204" pitchFamily="34" charset="0"/>
              </a:rPr>
              <a:t> Chef </a:t>
            </a:r>
            <a:r>
              <a:rPr lang="de-DE" b="1" dirty="0" err="1">
                <a:solidFill>
                  <a:srgbClr val="FF0000"/>
                </a:solidFill>
                <a:latin typeface="Verdana" panose="020B0604030504040204" pitchFamily="34" charset="0"/>
                <a:ea typeface="Verdana" panose="020B0604030504040204" pitchFamily="34" charset="0"/>
                <a:cs typeface="Verdana" panose="020B0604030504040204" pitchFamily="34" charset="0"/>
              </a:rPr>
              <a:t>be</a:t>
            </a:r>
            <a:r>
              <a:rPr b="1" dirty="0" err="1">
                <a:solidFill>
                  <a:srgbClr val="FF0000"/>
                </a:solidFill>
                <a:latin typeface="Verdana" panose="020B0604030504040204" pitchFamily="34" charset="0"/>
                <a:ea typeface="Verdana" panose="020B0604030504040204" pitchFamily="34" charset="0"/>
                <a:cs typeface="Verdana" panose="020B0604030504040204" pitchFamily="34" charset="0"/>
              </a:rPr>
              <a:t>sprechen</a:t>
            </a:r>
            <a:r>
              <a:rPr b="1" dirty="0">
                <a:solidFill>
                  <a:srgbClr val="FF0000"/>
                </a:solidFill>
                <a:latin typeface="Verdana" panose="020B0604030504040204" pitchFamily="34" charset="0"/>
                <a:ea typeface="Verdana" panose="020B0604030504040204" pitchFamily="34" charset="0"/>
                <a:cs typeface="Verdana" panose="020B0604030504040204" pitchFamily="34" charset="0"/>
              </a:rPr>
              <a:t>…</a:t>
            </a:r>
            <a:r>
              <a:rPr lang="de-DE" b="1" dirty="0">
                <a:solidFill>
                  <a:srgbClr val="FF0000"/>
                </a:solidFill>
                <a:latin typeface="Verdana" panose="020B0604030504040204" pitchFamily="34" charset="0"/>
                <a:ea typeface="Verdana" panose="020B0604030504040204" pitchFamily="34" charset="0"/>
                <a:cs typeface="Verdana" panose="020B0604030504040204" pitchFamily="34" charset="0"/>
              </a:rPr>
              <a:t>"</a:t>
            </a:r>
            <a:endParaRPr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BEISPIELE">
            <a:extLst>
              <a:ext uri="{FF2B5EF4-FFF2-40B4-BE49-F238E27FC236}">
                <a16:creationId xmlns:a16="http://schemas.microsoft.com/office/drawing/2014/main" id="{197100E4-9B7D-5E3F-54D2-E20F3FD1D140}"/>
              </a:ext>
            </a:extLst>
          </p:cNvPr>
          <p:cNvSpPr/>
          <p:nvPr/>
        </p:nvSpPr>
        <p:spPr>
          <a:xfrm rot="20363172">
            <a:off x="-379391" y="682489"/>
            <a:ext cx="6157020" cy="1270001"/>
          </a:xfrm>
          <a:prstGeom prst="roundRect">
            <a:avLst>
              <a:gd name="adj" fmla="val 15000"/>
            </a:avLst>
          </a:prstGeom>
          <a:blipFill>
            <a:blip r:embed="rId5" cstate="print"/>
          </a:blip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rPr lang="de-DE" dirty="0"/>
              <a:t>1. Variante</a:t>
            </a:r>
            <a:endParaRPr dirty="0"/>
          </a:p>
        </p:txBody>
      </p:sp>
    </p:spTree>
    <p:extLst>
      <p:ext uri="{BB962C8B-B14F-4D97-AF65-F5344CB8AC3E}">
        <p14:creationId xmlns:p14="http://schemas.microsoft.com/office/powerpoint/2010/main" val="386514359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2" name="Wie hat Ihnen das Angebot bisher gefallen? (oder) Was hat Ihnen an diesem Angebot besonders gut gefallen?…"/>
          <p:cNvSpPr txBox="1"/>
          <p:nvPr/>
        </p:nvSpPr>
        <p:spPr>
          <a:xfrm>
            <a:off x="1176020" y="4223872"/>
            <a:ext cx="22260301" cy="7407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marL="1058333" indent="-1058333" algn="l" defTabSz="457200">
              <a:buSzPct val="100000"/>
              <a:buAutoNum type="arabicPeriod"/>
              <a:defRPr sz="5700" b="1">
                <a:solidFill>
                  <a:srgbClr val="2B669A"/>
                </a:solidFill>
                <a:latin typeface="Verdana"/>
                <a:ea typeface="Verdana"/>
                <a:cs typeface="Verdana"/>
                <a:sym typeface="Verdana"/>
              </a:defRPr>
            </a:pPr>
            <a:r>
              <a:rPr sz="4800" dirty="0"/>
              <a:t>Wie hat Ihnen das </a:t>
            </a:r>
            <a:r>
              <a:rPr sz="4800" dirty="0" err="1"/>
              <a:t>Angebot</a:t>
            </a:r>
            <a:r>
              <a:rPr sz="4800" dirty="0"/>
              <a:t> </a:t>
            </a:r>
            <a:r>
              <a:rPr sz="4800" dirty="0" err="1"/>
              <a:t>bisher</a:t>
            </a:r>
            <a:r>
              <a:rPr sz="4800" dirty="0"/>
              <a:t> </a:t>
            </a:r>
            <a:r>
              <a:rPr sz="4800" dirty="0" err="1"/>
              <a:t>gefallen</a:t>
            </a:r>
            <a:r>
              <a:rPr sz="4800" dirty="0"/>
              <a:t>? (</a:t>
            </a:r>
            <a:r>
              <a:rPr sz="4800" dirty="0" err="1"/>
              <a:t>oder</a:t>
            </a:r>
            <a:r>
              <a:rPr sz="4800" dirty="0"/>
              <a:t>) Was hat Ihnen an </a:t>
            </a:r>
            <a:r>
              <a:rPr sz="4800" dirty="0" err="1"/>
              <a:t>diesem</a:t>
            </a:r>
            <a:r>
              <a:rPr sz="4800" dirty="0"/>
              <a:t> </a:t>
            </a:r>
            <a:r>
              <a:rPr sz="4800" dirty="0" err="1"/>
              <a:t>Angebot</a:t>
            </a:r>
            <a:r>
              <a:rPr sz="4800" dirty="0"/>
              <a:t> </a:t>
            </a:r>
            <a:r>
              <a:rPr sz="4800" dirty="0" err="1"/>
              <a:t>besonders</a:t>
            </a:r>
            <a:r>
              <a:rPr sz="4800" dirty="0"/>
              <a:t> gut </a:t>
            </a:r>
            <a:r>
              <a:rPr sz="4800" dirty="0" err="1"/>
              <a:t>gefallen</a:t>
            </a:r>
            <a:r>
              <a:rPr sz="4800" dirty="0"/>
              <a:t>?</a:t>
            </a:r>
            <a:endParaRPr lang="de-DE" sz="4800" dirty="0"/>
          </a:p>
          <a:p>
            <a:pPr marL="1058333" indent="-1058333" algn="l" defTabSz="457200">
              <a:buSzPct val="100000"/>
              <a:buAutoNum type="arabicPeriod"/>
              <a:defRPr sz="5700" b="1">
                <a:solidFill>
                  <a:srgbClr val="2B669A"/>
                </a:solidFill>
                <a:latin typeface="Verdana"/>
                <a:ea typeface="Verdana"/>
                <a:cs typeface="Verdana"/>
                <a:sym typeface="Verdana"/>
              </a:defRPr>
            </a:pPr>
            <a:endParaRPr sz="1000" dirty="0"/>
          </a:p>
          <a:p>
            <a:pPr marL="1058333" indent="-1058333" algn="l" defTabSz="457200">
              <a:buSzPct val="100000"/>
              <a:buAutoNum type="arabicPeriod"/>
              <a:defRPr sz="5700" b="1">
                <a:solidFill>
                  <a:srgbClr val="2B669A"/>
                </a:solidFill>
                <a:latin typeface="Verdana"/>
                <a:ea typeface="Verdana"/>
                <a:cs typeface="Verdana"/>
                <a:sym typeface="Verdana"/>
              </a:defRPr>
            </a:pPr>
            <a:r>
              <a:rPr sz="4800" dirty="0"/>
              <a:t>Wenn Sie </a:t>
            </a:r>
            <a:r>
              <a:rPr sz="4800" dirty="0" err="1"/>
              <a:t>selbst</a:t>
            </a:r>
            <a:r>
              <a:rPr sz="4800" dirty="0"/>
              <a:t> </a:t>
            </a:r>
            <a:r>
              <a:rPr sz="4800" dirty="0" err="1"/>
              <a:t>entscheiden</a:t>
            </a:r>
            <a:r>
              <a:rPr sz="4800" dirty="0"/>
              <a:t> </a:t>
            </a:r>
            <a:r>
              <a:rPr sz="4800" dirty="0" err="1"/>
              <a:t>könnten</a:t>
            </a:r>
            <a:r>
              <a:rPr sz="4800" dirty="0"/>
              <a:t>, </a:t>
            </a:r>
            <a:r>
              <a:rPr sz="4800" dirty="0" err="1"/>
              <a:t>würden</a:t>
            </a:r>
            <a:r>
              <a:rPr sz="4800" dirty="0"/>
              <a:t> Sie das </a:t>
            </a:r>
            <a:r>
              <a:rPr sz="4800" dirty="0" err="1"/>
              <a:t>Angebot</a:t>
            </a:r>
            <a:r>
              <a:rPr sz="4800" dirty="0"/>
              <a:t> </a:t>
            </a:r>
            <a:r>
              <a:rPr sz="4800" dirty="0" err="1"/>
              <a:t>dann</a:t>
            </a:r>
            <a:r>
              <a:rPr sz="4800" dirty="0"/>
              <a:t> </a:t>
            </a:r>
            <a:r>
              <a:rPr sz="4800" dirty="0" err="1"/>
              <a:t>annehmen</a:t>
            </a:r>
            <a:r>
              <a:rPr sz="4800" dirty="0"/>
              <a:t>?</a:t>
            </a:r>
            <a:endParaRPr lang="de-DE" sz="4800" dirty="0"/>
          </a:p>
          <a:p>
            <a:pPr marL="1058333" indent="-1058333" algn="l" defTabSz="457200">
              <a:buSzPct val="100000"/>
              <a:buAutoNum type="arabicPeriod"/>
              <a:defRPr sz="5700" b="1">
                <a:solidFill>
                  <a:srgbClr val="2B669A"/>
                </a:solidFill>
                <a:latin typeface="Verdana"/>
                <a:ea typeface="Verdana"/>
                <a:cs typeface="Verdana"/>
                <a:sym typeface="Verdana"/>
              </a:defRPr>
            </a:pPr>
            <a:endParaRPr sz="1000" dirty="0"/>
          </a:p>
          <a:p>
            <a:pPr marL="1058333" indent="-1058333" algn="l" defTabSz="457200">
              <a:buSzPct val="100000"/>
              <a:buAutoNum type="arabicPeriod"/>
              <a:defRPr sz="5700" b="1">
                <a:solidFill>
                  <a:srgbClr val="2B669A"/>
                </a:solidFill>
                <a:latin typeface="Verdana"/>
                <a:ea typeface="Verdana"/>
                <a:cs typeface="Verdana"/>
                <a:sym typeface="Verdana"/>
              </a:defRPr>
            </a:pPr>
            <a:r>
              <a:rPr sz="4800" dirty="0"/>
              <a:t>Sie </a:t>
            </a:r>
            <a:r>
              <a:rPr sz="4800" dirty="0" err="1"/>
              <a:t>kennen</a:t>
            </a:r>
            <a:r>
              <a:rPr sz="4800" dirty="0"/>
              <a:t> </a:t>
            </a:r>
            <a:r>
              <a:rPr sz="4800" dirty="0" err="1"/>
              <a:t>Ihren</a:t>
            </a:r>
            <a:r>
              <a:rPr sz="4800" dirty="0"/>
              <a:t> Chef ja gut, was </a:t>
            </a:r>
            <a:r>
              <a:rPr sz="4800" dirty="0" err="1"/>
              <a:t>denken</a:t>
            </a:r>
            <a:r>
              <a:rPr sz="4800" dirty="0"/>
              <a:t> Sie </a:t>
            </a:r>
            <a:r>
              <a:rPr sz="4800" dirty="0" err="1"/>
              <a:t>wird</a:t>
            </a:r>
            <a:r>
              <a:rPr sz="4800" dirty="0"/>
              <a:t> er </a:t>
            </a:r>
            <a:r>
              <a:rPr sz="4800" dirty="0" err="1"/>
              <a:t>zu</a:t>
            </a:r>
            <a:r>
              <a:rPr sz="4800" dirty="0"/>
              <a:t> </a:t>
            </a:r>
            <a:r>
              <a:rPr sz="4800" dirty="0" err="1"/>
              <a:t>diesem</a:t>
            </a:r>
            <a:r>
              <a:rPr sz="4800" dirty="0"/>
              <a:t> </a:t>
            </a:r>
            <a:r>
              <a:rPr sz="4800" dirty="0" err="1"/>
              <a:t>Angebot</a:t>
            </a:r>
            <a:r>
              <a:rPr sz="4800" dirty="0"/>
              <a:t> </a:t>
            </a:r>
            <a:r>
              <a:rPr sz="4800" dirty="0" err="1"/>
              <a:t>sagen</a:t>
            </a:r>
            <a:r>
              <a:rPr sz="4800" dirty="0"/>
              <a:t>?</a:t>
            </a:r>
            <a:endParaRPr lang="de-DE" sz="4800" dirty="0"/>
          </a:p>
          <a:p>
            <a:pPr marL="1058333" indent="-1058333" algn="l" defTabSz="457200">
              <a:buSzPct val="100000"/>
              <a:buAutoNum type="arabicPeriod"/>
              <a:defRPr sz="5700" b="1">
                <a:solidFill>
                  <a:srgbClr val="2B669A"/>
                </a:solidFill>
                <a:latin typeface="Verdana"/>
                <a:ea typeface="Verdana"/>
                <a:cs typeface="Verdana"/>
                <a:sym typeface="Verdana"/>
              </a:defRPr>
            </a:pPr>
            <a:endParaRPr sz="1000" dirty="0"/>
          </a:p>
          <a:p>
            <a:pPr marL="1058333" indent="-1058333" algn="l" defTabSz="457200">
              <a:buSzPct val="100000"/>
              <a:buAutoNum type="arabicPeriod"/>
              <a:defRPr sz="5700" b="1">
                <a:solidFill>
                  <a:srgbClr val="2B669A"/>
                </a:solidFill>
                <a:latin typeface="Verdana"/>
                <a:ea typeface="Verdana"/>
                <a:cs typeface="Verdana"/>
                <a:sym typeface="Verdana"/>
              </a:defRPr>
            </a:pPr>
            <a:r>
              <a:rPr sz="4800" dirty="0"/>
              <a:t>Bis </a:t>
            </a:r>
            <a:r>
              <a:rPr sz="4800" dirty="0" err="1"/>
              <a:t>wann</a:t>
            </a:r>
            <a:r>
              <a:rPr sz="4800" dirty="0"/>
              <a:t> </a:t>
            </a:r>
            <a:r>
              <a:rPr sz="4800" dirty="0" err="1"/>
              <a:t>haben</a:t>
            </a:r>
            <a:r>
              <a:rPr sz="4800" dirty="0"/>
              <a:t> Sie </a:t>
            </a:r>
            <a:r>
              <a:rPr sz="4800" dirty="0" err="1"/>
              <a:t>mit</a:t>
            </a:r>
            <a:r>
              <a:rPr sz="4800" dirty="0"/>
              <a:t> </a:t>
            </a:r>
            <a:r>
              <a:rPr sz="4800" dirty="0" err="1"/>
              <a:t>Ihrem</a:t>
            </a:r>
            <a:r>
              <a:rPr sz="4800" dirty="0"/>
              <a:t> Chef </a:t>
            </a:r>
            <a:r>
              <a:rPr sz="4800" dirty="0" err="1"/>
              <a:t>darüber</a:t>
            </a:r>
            <a:r>
              <a:rPr sz="4800" dirty="0"/>
              <a:t>  </a:t>
            </a:r>
            <a:r>
              <a:rPr sz="4800" dirty="0" err="1"/>
              <a:t>gesprochen</a:t>
            </a:r>
            <a:r>
              <a:rPr sz="4800" dirty="0"/>
              <a:t>?</a:t>
            </a:r>
            <a:endParaRPr lang="de-DE" sz="4800" dirty="0"/>
          </a:p>
          <a:p>
            <a:pPr marL="1058333" indent="-1058333" algn="l" defTabSz="457200">
              <a:buSzPct val="100000"/>
              <a:buAutoNum type="arabicPeriod"/>
              <a:defRPr sz="5700" b="1">
                <a:solidFill>
                  <a:srgbClr val="2B669A"/>
                </a:solidFill>
                <a:latin typeface="Verdana"/>
                <a:ea typeface="Verdana"/>
                <a:cs typeface="Verdana"/>
                <a:sym typeface="Verdana"/>
              </a:defRPr>
            </a:pPr>
            <a:endParaRPr sz="1000" dirty="0"/>
          </a:p>
          <a:p>
            <a:pPr marL="1058333" indent="-1058333" algn="l" defTabSz="457200">
              <a:buSzPct val="100000"/>
              <a:buAutoNum type="arabicPeriod"/>
              <a:defRPr sz="5700" b="1">
                <a:solidFill>
                  <a:srgbClr val="2B669A"/>
                </a:solidFill>
                <a:latin typeface="Verdana"/>
                <a:ea typeface="Verdana"/>
                <a:cs typeface="Verdana"/>
                <a:sym typeface="Verdana"/>
              </a:defRPr>
            </a:pPr>
            <a:r>
              <a:rPr sz="4800" dirty="0"/>
              <a:t>Wie </a:t>
            </a:r>
            <a:r>
              <a:rPr sz="4800" dirty="0" err="1"/>
              <a:t>wäre</a:t>
            </a:r>
            <a:r>
              <a:rPr sz="4800" dirty="0"/>
              <a:t> es </a:t>
            </a:r>
            <a:r>
              <a:rPr sz="4800" dirty="0" err="1"/>
              <a:t>denn</a:t>
            </a:r>
            <a:r>
              <a:rPr sz="4800" dirty="0"/>
              <a:t>, </a:t>
            </a:r>
            <a:r>
              <a:rPr sz="4800" dirty="0" err="1"/>
              <a:t>wenn</a:t>
            </a:r>
            <a:r>
              <a:rPr sz="4800" dirty="0"/>
              <a:t> ich </a:t>
            </a:r>
            <a:r>
              <a:rPr sz="4800" dirty="0" err="1"/>
              <a:t>alles</a:t>
            </a:r>
            <a:r>
              <a:rPr sz="4800" dirty="0"/>
              <a:t> </a:t>
            </a:r>
            <a:r>
              <a:rPr sz="4800" dirty="0" err="1"/>
              <a:t>soweit</a:t>
            </a:r>
            <a:r>
              <a:rPr sz="4800" dirty="0"/>
              <a:t> </a:t>
            </a:r>
            <a:r>
              <a:rPr lang="de-DE" sz="4800" dirty="0"/>
              <a:t>vorbereite </a:t>
            </a:r>
            <a:r>
              <a:rPr sz="4800" dirty="0"/>
              <a:t>und </a:t>
            </a:r>
            <a:r>
              <a:rPr sz="4800" dirty="0" err="1"/>
              <a:t>wenn</a:t>
            </a:r>
            <a:r>
              <a:rPr sz="4800" dirty="0"/>
              <a:t> </a:t>
            </a:r>
            <a:r>
              <a:rPr sz="4800" dirty="0" err="1"/>
              <a:t>Ihr</a:t>
            </a:r>
            <a:r>
              <a:rPr sz="4800" dirty="0"/>
              <a:t> Chef </a:t>
            </a:r>
            <a:r>
              <a:rPr lang="de-DE" sz="4800" dirty="0"/>
              <a:t>"JA“ </a:t>
            </a:r>
            <a:r>
              <a:rPr sz="4800" dirty="0" err="1"/>
              <a:t>sagt</a:t>
            </a:r>
            <a:r>
              <a:rPr sz="4800" dirty="0"/>
              <a:t>, </a:t>
            </a:r>
            <a:r>
              <a:rPr sz="4800" dirty="0" err="1"/>
              <a:t>dann</a:t>
            </a:r>
            <a:r>
              <a:rPr sz="4800" dirty="0"/>
              <a:t> </a:t>
            </a:r>
            <a:r>
              <a:rPr sz="4800" dirty="0" err="1"/>
              <a:t>rufen</a:t>
            </a:r>
            <a:r>
              <a:rPr sz="4800" dirty="0"/>
              <a:t> Sie </a:t>
            </a:r>
            <a:r>
              <a:rPr sz="4800" dirty="0" err="1"/>
              <a:t>mich</a:t>
            </a:r>
            <a:r>
              <a:rPr sz="4800" dirty="0"/>
              <a:t> … </a:t>
            </a:r>
            <a:r>
              <a:rPr sz="4800" dirty="0" err="1"/>
              <a:t>kurz</a:t>
            </a:r>
            <a:r>
              <a:rPr sz="4800" dirty="0"/>
              <a:t> an.</a:t>
            </a:r>
          </a:p>
        </p:txBody>
      </p:sp>
      <p:grpSp>
        <p:nvGrpSpPr>
          <p:cNvPr id="7" name="Gruppieren 6">
            <a:extLst>
              <a:ext uri="{FF2B5EF4-FFF2-40B4-BE49-F238E27FC236}">
                <a16:creationId xmlns:a16="http://schemas.microsoft.com/office/drawing/2014/main" id="{F4406785-E9D9-802C-7ACC-46D06443988B}"/>
              </a:ext>
            </a:extLst>
          </p:cNvPr>
          <p:cNvGrpSpPr/>
          <p:nvPr/>
        </p:nvGrpSpPr>
        <p:grpSpPr>
          <a:xfrm>
            <a:off x="0" y="-360698"/>
            <a:ext cx="24384000" cy="2114039"/>
            <a:chOff x="0" y="-360698"/>
            <a:chExt cx="24384000" cy="2114039"/>
          </a:xfrm>
        </p:grpSpPr>
        <p:sp>
          <p:nvSpPr>
            <p:cNvPr id="8" name="Rechteck">
              <a:extLst>
                <a:ext uri="{FF2B5EF4-FFF2-40B4-BE49-F238E27FC236}">
                  <a16:creationId xmlns:a16="http://schemas.microsoft.com/office/drawing/2014/main" id="{ACB39020-75CF-7FBF-19B3-02F579704DFA}"/>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9" name="Rechteck 8">
              <a:extLst>
                <a:ext uri="{FF2B5EF4-FFF2-40B4-BE49-F238E27FC236}">
                  <a16:creationId xmlns:a16="http://schemas.microsoft.com/office/drawing/2014/main" id="{B26E4E20-6FB3-3F58-FD8E-9126FDE9907A}"/>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0" name="Grafik 9">
              <a:extLst>
                <a:ext uri="{FF2B5EF4-FFF2-40B4-BE49-F238E27FC236}">
                  <a16:creationId xmlns:a16="http://schemas.microsoft.com/office/drawing/2014/main" id="{93FB2438-2D99-0D30-AAC1-66F02B73DD8F}"/>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11" name="VERTRIEBS-PROZESS">
            <a:extLst>
              <a:ext uri="{FF2B5EF4-FFF2-40B4-BE49-F238E27FC236}">
                <a16:creationId xmlns:a16="http://schemas.microsoft.com/office/drawing/2014/main" id="{72837F60-F1FB-F3A8-BB39-2552036F732D}"/>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EINWANDBEHANDLUNG</a:t>
            </a:r>
            <a:endParaRPr dirty="0"/>
          </a:p>
        </p:txBody>
      </p:sp>
      <p:sp>
        <p:nvSpPr>
          <p:cNvPr id="2" name="BEISPIELE">
            <a:extLst>
              <a:ext uri="{FF2B5EF4-FFF2-40B4-BE49-F238E27FC236}">
                <a16:creationId xmlns:a16="http://schemas.microsoft.com/office/drawing/2014/main" id="{7A3A40DD-C49B-7110-6E24-FE826CD6E2A7}"/>
              </a:ext>
            </a:extLst>
          </p:cNvPr>
          <p:cNvSpPr/>
          <p:nvPr/>
        </p:nvSpPr>
        <p:spPr>
          <a:xfrm rot="20363172">
            <a:off x="-379391" y="682489"/>
            <a:ext cx="6157020" cy="1270001"/>
          </a:xfrm>
          <a:prstGeom prst="roundRect">
            <a:avLst>
              <a:gd name="adj" fmla="val 15000"/>
            </a:avLst>
          </a:prstGeom>
          <a:blipFill>
            <a:blip r:embed="rId5" cstate="print"/>
          </a:blip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rPr lang="de-DE" dirty="0"/>
              <a:t>für Profis</a:t>
            </a:r>
            <a:endParaRPr dirty="0"/>
          </a:p>
        </p:txBody>
      </p:sp>
      <p:sp>
        <p:nvSpPr>
          <p:cNvPr id="3" name="muss mit Chef sprechen…">
            <a:extLst>
              <a:ext uri="{FF2B5EF4-FFF2-40B4-BE49-F238E27FC236}">
                <a16:creationId xmlns:a16="http://schemas.microsoft.com/office/drawing/2014/main" id="{5ADA6BDC-A72D-A7CC-34BD-F638B0D75B76}"/>
              </a:ext>
            </a:extLst>
          </p:cNvPr>
          <p:cNvSpPr txBox="1"/>
          <p:nvPr/>
        </p:nvSpPr>
        <p:spPr>
          <a:xfrm>
            <a:off x="1868216" y="2190962"/>
            <a:ext cx="20875907" cy="1359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457200">
              <a:defRPr sz="7900">
                <a:solidFill>
                  <a:srgbClr val="2B669A"/>
                </a:solidFill>
                <a:latin typeface="Comfortaa Bold"/>
                <a:ea typeface="Comfortaa Bold"/>
                <a:cs typeface="Comfortaa Bold"/>
                <a:sym typeface="Comfortaa Bold"/>
              </a:defRPr>
            </a:lvl1pPr>
          </a:lstStyle>
          <a:p>
            <a:r>
              <a:rPr lang="de-DE" b="1" dirty="0">
                <a:solidFill>
                  <a:srgbClr val="FF0000"/>
                </a:solidFill>
                <a:latin typeface="Verdana" panose="020B0604030504040204" pitchFamily="34" charset="0"/>
                <a:ea typeface="Verdana" panose="020B0604030504040204" pitchFamily="34" charset="0"/>
                <a:cs typeface="Verdana" panose="020B0604030504040204" pitchFamily="34" charset="0"/>
              </a:rPr>
              <a:t>„...</a:t>
            </a:r>
            <a:r>
              <a:rPr b="1" dirty="0">
                <a:solidFill>
                  <a:srgbClr val="FF0000"/>
                </a:solidFill>
                <a:latin typeface="Verdana" panose="020B0604030504040204" pitchFamily="34" charset="0"/>
                <a:ea typeface="Verdana" panose="020B0604030504040204" pitchFamily="34" charset="0"/>
                <a:cs typeface="Verdana" panose="020B0604030504040204" pitchFamily="34" charset="0"/>
              </a:rPr>
              <a:t>muss </a:t>
            </a:r>
            <a:r>
              <a:rPr lang="de-DE" b="1" dirty="0">
                <a:solidFill>
                  <a:srgbClr val="FF0000"/>
                </a:solidFill>
                <a:latin typeface="Verdana" panose="020B0604030504040204" pitchFamily="34" charset="0"/>
                <a:ea typeface="Verdana" panose="020B0604030504040204" pitchFamily="34" charset="0"/>
                <a:cs typeface="Verdana" panose="020B0604030504040204" pitchFamily="34" charset="0"/>
              </a:rPr>
              <a:t>das </a:t>
            </a:r>
            <a:r>
              <a:rPr b="1" dirty="0" err="1">
                <a:solidFill>
                  <a:srgbClr val="FF0000"/>
                </a:solidFill>
                <a:latin typeface="Verdana" panose="020B0604030504040204" pitchFamily="34" charset="0"/>
                <a:ea typeface="Verdana" panose="020B0604030504040204" pitchFamily="34" charset="0"/>
                <a:cs typeface="Verdana" panose="020B0604030504040204" pitchFamily="34" charset="0"/>
              </a:rPr>
              <a:t>mit</a:t>
            </a:r>
            <a:r>
              <a:rPr b="1" dirty="0">
                <a:solidFill>
                  <a:srgbClr val="FF0000"/>
                </a:solidFill>
                <a:latin typeface="Verdana" panose="020B0604030504040204" pitchFamily="34" charset="0"/>
                <a:ea typeface="Verdana" panose="020B0604030504040204" pitchFamily="34" charset="0"/>
                <a:cs typeface="Verdana" panose="020B0604030504040204" pitchFamily="34" charset="0"/>
              </a:rPr>
              <a:t> Chef </a:t>
            </a:r>
            <a:r>
              <a:rPr lang="de-DE" b="1" dirty="0" err="1">
                <a:solidFill>
                  <a:srgbClr val="FF0000"/>
                </a:solidFill>
                <a:latin typeface="Verdana" panose="020B0604030504040204" pitchFamily="34" charset="0"/>
                <a:ea typeface="Verdana" panose="020B0604030504040204" pitchFamily="34" charset="0"/>
                <a:cs typeface="Verdana" panose="020B0604030504040204" pitchFamily="34" charset="0"/>
              </a:rPr>
              <a:t>be</a:t>
            </a:r>
            <a:r>
              <a:rPr b="1" dirty="0" err="1">
                <a:solidFill>
                  <a:srgbClr val="FF0000"/>
                </a:solidFill>
                <a:latin typeface="Verdana" panose="020B0604030504040204" pitchFamily="34" charset="0"/>
                <a:ea typeface="Verdana" panose="020B0604030504040204" pitchFamily="34" charset="0"/>
                <a:cs typeface="Verdana" panose="020B0604030504040204" pitchFamily="34" charset="0"/>
              </a:rPr>
              <a:t>sprechen</a:t>
            </a:r>
            <a:r>
              <a:rPr b="1" dirty="0">
                <a:solidFill>
                  <a:srgbClr val="FF0000"/>
                </a:solidFill>
                <a:latin typeface="Verdana" panose="020B0604030504040204" pitchFamily="34" charset="0"/>
                <a:ea typeface="Verdana" panose="020B0604030504040204" pitchFamily="34" charset="0"/>
                <a:cs typeface="Verdana" panose="020B0604030504040204" pitchFamily="34" charset="0"/>
              </a:rPr>
              <a:t>…</a:t>
            </a:r>
            <a:r>
              <a:rPr lang="de-DE" b="1" dirty="0">
                <a:solidFill>
                  <a:srgbClr val="FF0000"/>
                </a:solidFill>
                <a:latin typeface="Verdana" panose="020B0604030504040204" pitchFamily="34" charset="0"/>
                <a:ea typeface="Verdana" panose="020B0604030504040204" pitchFamily="34" charset="0"/>
                <a:cs typeface="Verdana" panose="020B0604030504040204" pitchFamily="34" charset="0"/>
              </a:rPr>
              <a:t>"</a:t>
            </a:r>
            <a:endParaRPr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44923907"/>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F3296-47CB-557C-2FF0-C96E9B3C89DF}"/>
            </a:ext>
          </a:extLst>
        </p:cNvPr>
        <p:cNvGrpSpPr/>
        <p:nvPr/>
      </p:nvGrpSpPr>
      <p:grpSpPr>
        <a:xfrm>
          <a:off x="0" y="0"/>
          <a:ext cx="0" cy="0"/>
          <a:chOff x="0" y="0"/>
          <a:chExt cx="0" cy="0"/>
        </a:xfrm>
      </p:grpSpPr>
      <p:sp>
        <p:nvSpPr>
          <p:cNvPr id="1959" name="zu teuer…">
            <a:extLst>
              <a:ext uri="{FF2B5EF4-FFF2-40B4-BE49-F238E27FC236}">
                <a16:creationId xmlns:a16="http://schemas.microsoft.com/office/drawing/2014/main" id="{71A848AD-1C95-95BC-A56B-905C3FADDC90}"/>
              </a:ext>
            </a:extLst>
          </p:cNvPr>
          <p:cNvSpPr txBox="1"/>
          <p:nvPr/>
        </p:nvSpPr>
        <p:spPr>
          <a:xfrm>
            <a:off x="2307924" y="5561856"/>
            <a:ext cx="20682248" cy="13292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592666" indent="-592666" algn="l" defTabSz="457200">
              <a:buSzPct val="45000"/>
              <a:buBlip>
                <a:blip r:embed="rId2"/>
              </a:buBlip>
              <a:defRPr sz="7700" b="1">
                <a:solidFill>
                  <a:srgbClr val="2B669A"/>
                </a:solidFill>
                <a:latin typeface="Verdana"/>
                <a:ea typeface="Verdana"/>
                <a:cs typeface="Verdana"/>
                <a:sym typeface="Verdana"/>
              </a:defRPr>
            </a:pPr>
            <a:endParaRPr dirty="0"/>
          </a:p>
        </p:txBody>
      </p:sp>
      <p:grpSp>
        <p:nvGrpSpPr>
          <p:cNvPr id="2" name="Gruppieren 1">
            <a:extLst>
              <a:ext uri="{FF2B5EF4-FFF2-40B4-BE49-F238E27FC236}">
                <a16:creationId xmlns:a16="http://schemas.microsoft.com/office/drawing/2014/main" id="{427C923E-1759-8D30-E68A-0ABD174488D5}"/>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CDB9E40F-19F7-6B8C-0B24-C2408F814A83}"/>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1EC8FD38-8F77-0497-74BD-7760547643AE}"/>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9A9B5168-DCE9-2CCC-239E-0E5EBEEE4B2C}"/>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DA05C226-1767-DFE2-40AE-8FA57AED6CBD}"/>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EINWANDBEHANDLUNG</a:t>
            </a:r>
            <a:endParaRPr dirty="0"/>
          </a:p>
        </p:txBody>
      </p:sp>
      <p:sp>
        <p:nvSpPr>
          <p:cNvPr id="7" name="Textfeld 6">
            <a:extLst>
              <a:ext uri="{FF2B5EF4-FFF2-40B4-BE49-F238E27FC236}">
                <a16:creationId xmlns:a16="http://schemas.microsoft.com/office/drawing/2014/main" id="{6AD53E6E-54C1-FCEA-7668-340497C746C2}"/>
              </a:ext>
            </a:extLst>
          </p:cNvPr>
          <p:cNvSpPr txBox="1"/>
          <p:nvPr/>
        </p:nvSpPr>
        <p:spPr>
          <a:xfrm>
            <a:off x="3082988" y="4553744"/>
            <a:ext cx="18218024" cy="54784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buNone/>
            </a:pPr>
            <a:r>
              <a:rPr lang="de-DE" b="1" dirty="0">
                <a:solidFill>
                  <a:srgbClr val="317FAE"/>
                </a:solidFill>
                <a:effectLst/>
                <a:latin typeface="Verdana" panose="020B0604030504040204" pitchFamily="34" charset="0"/>
              </a:rPr>
              <a:t>… OK, ich fasse mich kurz - habe nur eine Frage?</a:t>
            </a:r>
          </a:p>
          <a:p>
            <a:pPr algn="l">
              <a:buNone/>
            </a:pPr>
            <a:endParaRPr lang="de-DE" b="1" dirty="0">
              <a:solidFill>
                <a:srgbClr val="317FAE"/>
              </a:solidFill>
              <a:latin typeface="Verdana" panose="020B0604030504040204" pitchFamily="34" charset="0"/>
            </a:endParaRPr>
          </a:p>
          <a:p>
            <a:pPr algn="l">
              <a:buNone/>
            </a:pPr>
            <a:r>
              <a:rPr lang="de-DE" b="1" dirty="0">
                <a:solidFill>
                  <a:srgbClr val="317FAE"/>
                </a:solidFill>
                <a:effectLst/>
                <a:latin typeface="Verdana" panose="020B0604030504040204" pitchFamily="34" charset="0"/>
              </a:rPr>
              <a:t>... OK, ich komme direkt auf den Punkt, </a:t>
            </a:r>
          </a:p>
          <a:p>
            <a:pPr marL="2200275" indent="-762000" algn="l">
              <a:buFont typeface="Arial" panose="020B0604020202020204" pitchFamily="34" charset="0"/>
              <a:buChar char="•"/>
            </a:pPr>
            <a:r>
              <a:rPr lang="de-DE" b="1" dirty="0">
                <a:solidFill>
                  <a:srgbClr val="317FAE"/>
                </a:solidFill>
                <a:effectLst/>
                <a:latin typeface="Verdana" panose="020B0604030504040204" pitchFamily="34" charset="0"/>
              </a:rPr>
              <a:t>wie spannend ist es für Sie...</a:t>
            </a:r>
          </a:p>
          <a:p>
            <a:pPr marL="2200275" indent="-762000" algn="l">
              <a:buFont typeface="Arial" panose="020B0604020202020204" pitchFamily="34" charset="0"/>
              <a:buChar char="•"/>
            </a:pPr>
            <a:r>
              <a:rPr lang="de-DE" b="1" dirty="0">
                <a:solidFill>
                  <a:srgbClr val="317FAE"/>
                </a:solidFill>
                <a:latin typeface="Verdana" panose="020B0604030504040204" pitchFamily="34" charset="0"/>
              </a:rPr>
              <a:t>welchen Vorteil hätten Sie wenn... </a:t>
            </a:r>
          </a:p>
          <a:p>
            <a:pPr marL="2200275" indent="-762000" algn="l">
              <a:buFont typeface="Arial" panose="020B0604020202020204" pitchFamily="34" charset="0"/>
              <a:buChar char="•"/>
            </a:pPr>
            <a:r>
              <a:rPr lang="de-DE" b="1" dirty="0">
                <a:solidFill>
                  <a:srgbClr val="317FAE"/>
                </a:solidFill>
                <a:latin typeface="Verdana" panose="020B0604030504040204" pitchFamily="34" charset="0"/>
              </a:rPr>
              <a:t>i</a:t>
            </a:r>
            <a:r>
              <a:rPr lang="de-DE" b="1" dirty="0">
                <a:solidFill>
                  <a:srgbClr val="317FAE"/>
                </a:solidFill>
                <a:effectLst/>
                <a:latin typeface="Verdana" panose="020B0604030504040204" pitchFamily="34" charset="0"/>
              </a:rPr>
              <a:t>st es grundsätzlich für Sie interessant...</a:t>
            </a:r>
          </a:p>
          <a:p>
            <a:pPr algn="l">
              <a:buNone/>
            </a:pPr>
            <a:endParaRPr lang="de-DE" b="1" dirty="0">
              <a:solidFill>
                <a:srgbClr val="317FAE"/>
              </a:solidFill>
              <a:effectLst/>
              <a:latin typeface="Verdana" panose="020B0604030504040204" pitchFamily="34" charset="0"/>
            </a:endParaRPr>
          </a:p>
        </p:txBody>
      </p:sp>
      <p:sp>
        <p:nvSpPr>
          <p:cNvPr id="10" name="Rechteck 9">
            <a:extLst>
              <a:ext uri="{FF2B5EF4-FFF2-40B4-BE49-F238E27FC236}">
                <a16:creationId xmlns:a16="http://schemas.microsoft.com/office/drawing/2014/main" id="{335FD09D-36FE-BE3E-78C0-25B334420230}"/>
              </a:ext>
            </a:extLst>
          </p:cNvPr>
          <p:cNvSpPr/>
          <p:nvPr/>
        </p:nvSpPr>
        <p:spPr>
          <a:xfrm>
            <a:off x="10973192" y="10578614"/>
            <a:ext cx="9241632" cy="923330"/>
          </a:xfrm>
          <a:prstGeom prst="rect">
            <a:avLst/>
          </a:prstGeom>
          <a:noFill/>
        </p:spPr>
        <p:txBody>
          <a:bodyPr wrap="none" lIns="91440" tIns="45720" rIns="91440" bIns="45720">
            <a:spAutoFit/>
          </a:bodyPr>
          <a:lstStyle/>
          <a:p>
            <a:pPr algn="ctr"/>
            <a:r>
              <a:rPr lang="de-DE" sz="5400" b="1" dirty="0">
                <a:ln w="0"/>
                <a:solidFill>
                  <a:schemeClr val="accent1"/>
                </a:solidFill>
                <a:effectLst>
                  <a:outerShdw blurRad="38100" dist="25400" dir="5400000" algn="ctr" rotWithShape="0">
                    <a:srgbClr val="6E747A">
                      <a:alpha val="43000"/>
                    </a:srgbClr>
                  </a:outerShdw>
                </a:effectLst>
              </a:rPr>
              <a:t>-&gt; Worin sind wir wieder gut?</a:t>
            </a:r>
            <a:endParaRPr lang="de-DE" sz="5400" b="1" cap="none" spc="0" dirty="0">
              <a:ln w="0"/>
              <a:solidFill>
                <a:schemeClr val="accent1"/>
              </a:solidFill>
              <a:effectLst>
                <a:outerShdw blurRad="38100" dist="25400" dir="5400000" algn="ctr" rotWithShape="0">
                  <a:srgbClr val="6E747A">
                    <a:alpha val="43000"/>
                  </a:srgbClr>
                </a:outerShdw>
              </a:effectLst>
            </a:endParaRPr>
          </a:p>
        </p:txBody>
      </p:sp>
      <p:pic>
        <p:nvPicPr>
          <p:cNvPr id="11" name="Grafik 10" descr="1.118.800+ Fotos, Bilder und lizenzfreie Bilder zu Uhr - iStock">
            <a:extLst>
              <a:ext uri="{FF2B5EF4-FFF2-40B4-BE49-F238E27FC236}">
                <a16:creationId xmlns:a16="http://schemas.microsoft.com/office/drawing/2014/main" id="{A07B1DEA-00AE-4E4E-B275-AC9BD8F2716B}"/>
              </a:ext>
            </a:extLst>
          </p:cNvPr>
          <p:cNvPicPr>
            <a:picLocks noChangeAspect="1"/>
          </p:cNvPicPr>
          <p:nvPr/>
        </p:nvPicPr>
        <p:blipFill>
          <a:blip r:embed="rId5"/>
          <a:stretch>
            <a:fillRect/>
          </a:stretch>
        </p:blipFill>
        <p:spPr>
          <a:xfrm>
            <a:off x="14468494" y="1906443"/>
            <a:ext cx="1713051" cy="1614490"/>
          </a:xfrm>
          <a:prstGeom prst="rect">
            <a:avLst/>
          </a:prstGeom>
        </p:spPr>
      </p:pic>
      <p:sp>
        <p:nvSpPr>
          <p:cNvPr id="13" name="zu teuer…">
            <a:extLst>
              <a:ext uri="{FF2B5EF4-FFF2-40B4-BE49-F238E27FC236}">
                <a16:creationId xmlns:a16="http://schemas.microsoft.com/office/drawing/2014/main" id="{567179AF-509D-BC60-240E-517E9F16FE7E}"/>
              </a:ext>
            </a:extLst>
          </p:cNvPr>
          <p:cNvSpPr txBox="1"/>
          <p:nvPr/>
        </p:nvSpPr>
        <p:spPr>
          <a:xfrm>
            <a:off x="6051126" y="1909150"/>
            <a:ext cx="8417368" cy="1359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457200">
              <a:defRPr sz="7900">
                <a:solidFill>
                  <a:srgbClr val="2B669A"/>
                </a:solidFill>
                <a:latin typeface="Comfortaa Bold"/>
                <a:ea typeface="Comfortaa Bold"/>
                <a:cs typeface="Comfortaa Bold"/>
                <a:sym typeface="Comfortaa Bold"/>
              </a:defRPr>
            </a:lvl1pPr>
          </a:lstStyle>
          <a:p>
            <a:r>
              <a:rPr lang="de-DE" b="1" dirty="0">
                <a:solidFill>
                  <a:srgbClr val="FF0000"/>
                </a:solidFill>
                <a:latin typeface="Verdana" panose="020B0604030504040204" pitchFamily="34" charset="0"/>
                <a:ea typeface="Verdana" panose="020B0604030504040204" pitchFamily="34" charset="0"/>
                <a:cs typeface="Verdana" panose="020B0604030504040204" pitchFamily="34" charset="0"/>
              </a:rPr>
              <a:t>„...keine Zeit.“</a:t>
            </a:r>
            <a:endParaRPr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8132645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A7BD2-D673-CAB4-7C41-9A4F1E30EF38}"/>
            </a:ext>
          </a:extLst>
        </p:cNvPr>
        <p:cNvGrpSpPr/>
        <p:nvPr/>
      </p:nvGrpSpPr>
      <p:grpSpPr>
        <a:xfrm>
          <a:off x="0" y="0"/>
          <a:ext cx="0" cy="0"/>
          <a:chOff x="0" y="0"/>
          <a:chExt cx="0" cy="0"/>
        </a:xfrm>
      </p:grpSpPr>
      <p:sp>
        <p:nvSpPr>
          <p:cNvPr id="1959" name="zu teuer…">
            <a:extLst>
              <a:ext uri="{FF2B5EF4-FFF2-40B4-BE49-F238E27FC236}">
                <a16:creationId xmlns:a16="http://schemas.microsoft.com/office/drawing/2014/main" id="{F36F97E3-7040-5B51-60A3-AF53DEB0F9FE}"/>
              </a:ext>
            </a:extLst>
          </p:cNvPr>
          <p:cNvSpPr txBox="1"/>
          <p:nvPr/>
        </p:nvSpPr>
        <p:spPr>
          <a:xfrm>
            <a:off x="2307924" y="5561856"/>
            <a:ext cx="20682248" cy="13292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592666" indent="-592666" algn="l" defTabSz="457200">
              <a:buSzPct val="45000"/>
              <a:buBlip>
                <a:blip r:embed="rId2"/>
              </a:buBlip>
              <a:defRPr sz="7700" b="1">
                <a:solidFill>
                  <a:srgbClr val="2B669A"/>
                </a:solidFill>
                <a:latin typeface="Verdana"/>
                <a:ea typeface="Verdana"/>
                <a:cs typeface="Verdana"/>
                <a:sym typeface="Verdana"/>
              </a:defRPr>
            </a:pPr>
            <a:endParaRPr dirty="0"/>
          </a:p>
        </p:txBody>
      </p:sp>
      <p:grpSp>
        <p:nvGrpSpPr>
          <p:cNvPr id="2" name="Gruppieren 1">
            <a:extLst>
              <a:ext uri="{FF2B5EF4-FFF2-40B4-BE49-F238E27FC236}">
                <a16:creationId xmlns:a16="http://schemas.microsoft.com/office/drawing/2014/main" id="{BDA1D660-7DAF-86EF-BE39-9711D9193834}"/>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4BB72DF4-C151-46D0-621B-A6464509CF9F}"/>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B5206306-059A-41E0-07CC-873AD8698155}"/>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49757159-02BF-7EED-F55B-690ADAF71011}"/>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8839D521-3DB6-F7E0-CC51-C50A8A8CCE75}"/>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EINWANDBEHANDLUNG</a:t>
            </a:r>
            <a:endParaRPr dirty="0"/>
          </a:p>
        </p:txBody>
      </p:sp>
      <p:sp>
        <p:nvSpPr>
          <p:cNvPr id="7" name="Textfeld 6">
            <a:extLst>
              <a:ext uri="{FF2B5EF4-FFF2-40B4-BE49-F238E27FC236}">
                <a16:creationId xmlns:a16="http://schemas.microsoft.com/office/drawing/2014/main" id="{7EAFEEE7-DFA3-8553-9C8F-1097AC756357}"/>
              </a:ext>
            </a:extLst>
          </p:cNvPr>
          <p:cNvSpPr txBox="1"/>
          <p:nvPr/>
        </p:nvSpPr>
        <p:spPr>
          <a:xfrm>
            <a:off x="814736" y="4049688"/>
            <a:ext cx="22898544" cy="8556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buNone/>
            </a:pPr>
            <a:r>
              <a:rPr lang="de-DE" b="1" dirty="0">
                <a:solidFill>
                  <a:srgbClr val="317FAE"/>
                </a:solidFill>
                <a:effectLst/>
                <a:latin typeface="Verdana" panose="020B0604030504040204" pitchFamily="34" charset="0"/>
              </a:rPr>
              <a:t>… , davon bin ich ausgegangen, also können Sie nur gewinnen,  </a:t>
            </a:r>
          </a:p>
          <a:p>
            <a:pPr algn="l">
              <a:buNone/>
            </a:pPr>
            <a:r>
              <a:rPr lang="de-DE" b="1" dirty="0">
                <a:solidFill>
                  <a:srgbClr val="317FAE"/>
                </a:solidFill>
                <a:latin typeface="Verdana" panose="020B0604030504040204" pitchFamily="34" charset="0"/>
              </a:rPr>
              <a:t>      </a:t>
            </a:r>
            <a:r>
              <a:rPr lang="de-DE" b="1" dirty="0">
                <a:solidFill>
                  <a:srgbClr val="317FAE"/>
                </a:solidFill>
                <a:effectLst/>
                <a:latin typeface="Verdana" panose="020B0604030504040204" pitchFamily="34" charset="0"/>
              </a:rPr>
              <a:t>wenn wir unsere Leistungen nebeneinander halten. </a:t>
            </a:r>
          </a:p>
          <a:p>
            <a:pPr algn="l">
              <a:buNone/>
            </a:pPr>
            <a:r>
              <a:rPr lang="de-DE" b="1" dirty="0">
                <a:solidFill>
                  <a:srgbClr val="317FAE"/>
                </a:solidFill>
                <a:latin typeface="Verdana" panose="020B0604030504040204" pitchFamily="34" charset="0"/>
              </a:rPr>
              <a:t>      </a:t>
            </a:r>
            <a:r>
              <a:rPr lang="de-DE" b="1" dirty="0">
                <a:solidFill>
                  <a:srgbClr val="FF0000"/>
                </a:solidFill>
                <a:effectLst/>
                <a:latin typeface="Verdana" panose="020B0604030504040204" pitchFamily="34" charset="0"/>
              </a:rPr>
              <a:t>(ohne Pause ... „</a:t>
            </a:r>
            <a:r>
              <a:rPr lang="de-DE" b="1" dirty="0">
                <a:solidFill>
                  <a:srgbClr val="FF0000"/>
                </a:solidFill>
                <a:latin typeface="Verdana" panose="020B0604030504040204" pitchFamily="34" charset="0"/>
              </a:rPr>
              <a:t>w</a:t>
            </a:r>
            <a:r>
              <a:rPr lang="de-DE" b="1" dirty="0">
                <a:solidFill>
                  <a:srgbClr val="FF0000"/>
                </a:solidFill>
                <a:effectLst/>
                <a:latin typeface="Verdana" panose="020B0604030504040204" pitchFamily="34" charset="0"/>
              </a:rPr>
              <a:t>ann?“)</a:t>
            </a:r>
          </a:p>
          <a:p>
            <a:pPr algn="l">
              <a:buNone/>
            </a:pPr>
            <a:endParaRPr lang="de-DE" b="1" dirty="0">
              <a:solidFill>
                <a:srgbClr val="317FAE"/>
              </a:solidFill>
              <a:latin typeface="Verdana" panose="020B0604030504040204" pitchFamily="34" charset="0"/>
            </a:endParaRPr>
          </a:p>
          <a:p>
            <a:pPr algn="l">
              <a:buNone/>
            </a:pPr>
            <a:r>
              <a:rPr lang="de-DE" b="1" dirty="0">
                <a:solidFill>
                  <a:srgbClr val="317FAE"/>
                </a:solidFill>
                <a:effectLst/>
                <a:latin typeface="Verdana" panose="020B0604030504040204" pitchFamily="34" charset="0"/>
              </a:rPr>
              <a:t>... </a:t>
            </a:r>
            <a:r>
              <a:rPr lang="de-DE" b="1" dirty="0">
                <a:solidFill>
                  <a:srgbClr val="317FAE"/>
                </a:solidFill>
                <a:latin typeface="Verdana" panose="020B0604030504040204" pitchFamily="34" charset="0"/>
              </a:rPr>
              <a:t>klar</a:t>
            </a:r>
            <a:r>
              <a:rPr lang="de-DE" b="1" dirty="0">
                <a:solidFill>
                  <a:srgbClr val="317FAE"/>
                </a:solidFill>
                <a:effectLst/>
                <a:latin typeface="Verdana" panose="020B0604030504040204" pitchFamily="34" charset="0"/>
              </a:rPr>
              <a:t> habe Sie schon Lieferanten...</a:t>
            </a:r>
          </a:p>
          <a:p>
            <a:pPr algn="l">
              <a:buNone/>
            </a:pPr>
            <a:r>
              <a:rPr lang="de-DE" b="1" dirty="0">
                <a:solidFill>
                  <a:srgbClr val="317FAE"/>
                </a:solidFill>
                <a:latin typeface="Verdana" panose="020B0604030504040204" pitchFamily="34" charset="0"/>
              </a:rPr>
              <a:t>    d</a:t>
            </a:r>
            <a:r>
              <a:rPr lang="de-DE" b="1" dirty="0">
                <a:solidFill>
                  <a:srgbClr val="317FAE"/>
                </a:solidFill>
                <a:effectLst/>
                <a:latin typeface="Verdana" panose="020B0604030504040204" pitchFamily="34" charset="0"/>
              </a:rPr>
              <a:t>aher wissen Sie auch, wie wichtig es ist regelmäßig zu    </a:t>
            </a:r>
          </a:p>
          <a:p>
            <a:pPr algn="l">
              <a:buNone/>
            </a:pPr>
            <a:r>
              <a:rPr lang="de-DE" b="1" dirty="0">
                <a:solidFill>
                  <a:srgbClr val="317FAE"/>
                </a:solidFill>
                <a:latin typeface="Verdana" panose="020B0604030504040204" pitchFamily="34" charset="0"/>
              </a:rPr>
              <a:t>    </a:t>
            </a:r>
            <a:r>
              <a:rPr lang="de-DE" b="1" dirty="0">
                <a:solidFill>
                  <a:srgbClr val="317FAE"/>
                </a:solidFill>
                <a:effectLst/>
                <a:latin typeface="Verdana" panose="020B0604030504040204" pitchFamily="34" charset="0"/>
              </a:rPr>
              <a:t>schauen, bekomme ich schon das Optimum, oder gibt es  </a:t>
            </a:r>
          </a:p>
          <a:p>
            <a:pPr algn="l">
              <a:buNone/>
            </a:pPr>
            <a:r>
              <a:rPr lang="de-DE" b="1" dirty="0">
                <a:solidFill>
                  <a:srgbClr val="317FAE"/>
                </a:solidFill>
                <a:latin typeface="Verdana" panose="020B0604030504040204" pitchFamily="34" charset="0"/>
              </a:rPr>
              <a:t>    </a:t>
            </a:r>
            <a:r>
              <a:rPr lang="de-DE" b="1" dirty="0">
                <a:solidFill>
                  <a:srgbClr val="317FAE"/>
                </a:solidFill>
                <a:effectLst/>
                <a:latin typeface="Verdana" panose="020B0604030504040204" pitchFamily="34" charset="0"/>
              </a:rPr>
              <a:t>etwas besseres? </a:t>
            </a:r>
            <a:r>
              <a:rPr lang="de-DE" b="1" dirty="0">
                <a:solidFill>
                  <a:srgbClr val="FF0000"/>
                </a:solidFill>
                <a:latin typeface="Verdana" panose="020B0604030504040204" pitchFamily="34" charset="0"/>
              </a:rPr>
              <a:t>(ohne Pause)</a:t>
            </a:r>
            <a:r>
              <a:rPr lang="de-DE" b="1" dirty="0">
                <a:solidFill>
                  <a:srgbClr val="317FAE"/>
                </a:solidFill>
                <a:effectLst/>
                <a:latin typeface="Verdana" panose="020B0604030504040204" pitchFamily="34" charset="0"/>
              </a:rPr>
              <a:t> </a:t>
            </a:r>
          </a:p>
          <a:p>
            <a:pPr algn="l">
              <a:buNone/>
            </a:pPr>
            <a:r>
              <a:rPr lang="de-DE" b="1" dirty="0">
                <a:solidFill>
                  <a:srgbClr val="317FAE"/>
                </a:solidFill>
                <a:latin typeface="Verdana" panose="020B0604030504040204" pitchFamily="34" charset="0"/>
              </a:rPr>
              <a:t>    .... ist es denn prinzipiell für Sie wichtig Qualität zu prüfen? </a:t>
            </a:r>
          </a:p>
          <a:p>
            <a:pPr marL="1438275" algn="l"/>
            <a:r>
              <a:rPr lang="de-DE" b="1" dirty="0">
                <a:solidFill>
                  <a:srgbClr val="317FAE"/>
                </a:solidFill>
                <a:latin typeface="Verdana" panose="020B0604030504040204" pitchFamily="34" charset="0"/>
              </a:rPr>
              <a:t>       </a:t>
            </a:r>
            <a:r>
              <a:rPr lang="de-DE" b="1" dirty="0">
                <a:solidFill>
                  <a:srgbClr val="FF0000"/>
                </a:solidFill>
                <a:latin typeface="Verdana" panose="020B0604030504040204" pitchFamily="34" charset="0"/>
              </a:rPr>
              <a:t>(nach Kundenantwort ... dann „wann?“)</a:t>
            </a:r>
            <a:endParaRPr lang="de-DE" b="1" dirty="0">
              <a:solidFill>
                <a:srgbClr val="317FAE"/>
              </a:solidFill>
              <a:effectLst/>
              <a:latin typeface="Verdana" panose="020B0604030504040204" pitchFamily="34" charset="0"/>
            </a:endParaRPr>
          </a:p>
          <a:p>
            <a:pPr algn="l">
              <a:buNone/>
            </a:pPr>
            <a:endParaRPr lang="de-DE" b="1" dirty="0">
              <a:solidFill>
                <a:srgbClr val="317FAE"/>
              </a:solidFill>
              <a:effectLst/>
              <a:latin typeface="Verdana" panose="020B0604030504040204" pitchFamily="34" charset="0"/>
            </a:endParaRPr>
          </a:p>
        </p:txBody>
      </p:sp>
      <p:sp>
        <p:nvSpPr>
          <p:cNvPr id="13" name="zu teuer…">
            <a:extLst>
              <a:ext uri="{FF2B5EF4-FFF2-40B4-BE49-F238E27FC236}">
                <a16:creationId xmlns:a16="http://schemas.microsoft.com/office/drawing/2014/main" id="{BCCB67AE-9DED-AE0D-BA4C-555088FC6882}"/>
              </a:ext>
            </a:extLst>
          </p:cNvPr>
          <p:cNvSpPr txBox="1"/>
          <p:nvPr/>
        </p:nvSpPr>
        <p:spPr>
          <a:xfrm>
            <a:off x="1246309" y="1901567"/>
            <a:ext cx="19997461" cy="1359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457200">
              <a:defRPr sz="7900">
                <a:solidFill>
                  <a:srgbClr val="2B669A"/>
                </a:solidFill>
                <a:latin typeface="Comfortaa Bold"/>
                <a:ea typeface="Comfortaa Bold"/>
                <a:cs typeface="Comfortaa Bold"/>
                <a:sym typeface="Comfortaa Bold"/>
              </a:defRPr>
            </a:lvl1pPr>
          </a:lstStyle>
          <a:p>
            <a:r>
              <a:rPr lang="de-DE" b="1" dirty="0">
                <a:solidFill>
                  <a:srgbClr val="FF0000"/>
                </a:solidFill>
                <a:latin typeface="Verdana" panose="020B0604030504040204" pitchFamily="34" charset="0"/>
                <a:ea typeface="Verdana" panose="020B0604030504040204" pitchFamily="34" charset="0"/>
                <a:cs typeface="Verdana" panose="020B0604030504040204" pitchFamily="34" charset="0"/>
              </a:rPr>
              <a:t>„... habe schon einen Lieferanten!“</a:t>
            </a:r>
            <a:endParaRPr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27144061"/>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ACCF6-9BA7-E245-8CFF-7A9E8AC5E031}"/>
            </a:ext>
          </a:extLst>
        </p:cNvPr>
        <p:cNvGrpSpPr/>
        <p:nvPr/>
      </p:nvGrpSpPr>
      <p:grpSpPr>
        <a:xfrm>
          <a:off x="0" y="0"/>
          <a:ext cx="0" cy="0"/>
          <a:chOff x="0" y="0"/>
          <a:chExt cx="0" cy="0"/>
        </a:xfrm>
      </p:grpSpPr>
      <p:grpSp>
        <p:nvGrpSpPr>
          <p:cNvPr id="2144" name="Gruppieren">
            <a:extLst>
              <a:ext uri="{FF2B5EF4-FFF2-40B4-BE49-F238E27FC236}">
                <a16:creationId xmlns:a16="http://schemas.microsoft.com/office/drawing/2014/main" id="{93F2B18A-5062-2E56-35B1-CB7FC17EF05D}"/>
              </a:ext>
            </a:extLst>
          </p:cNvPr>
          <p:cNvGrpSpPr/>
          <p:nvPr/>
        </p:nvGrpSpPr>
        <p:grpSpPr>
          <a:xfrm>
            <a:off x="21134455" y="12755081"/>
            <a:ext cx="3176181" cy="961839"/>
            <a:chOff x="0" y="0"/>
            <a:chExt cx="3176180" cy="961838"/>
          </a:xfrm>
        </p:grpSpPr>
        <p:sp>
          <p:nvSpPr>
            <p:cNvPr id="2141" name="betaConcept">
              <a:extLst>
                <a:ext uri="{FF2B5EF4-FFF2-40B4-BE49-F238E27FC236}">
                  <a16:creationId xmlns:a16="http://schemas.microsoft.com/office/drawing/2014/main" id="{17B0197F-CE4A-1AAB-F0C6-99BEA4AEADB2}"/>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dirty="0"/>
                <a:t>betaConcept</a:t>
              </a:r>
            </a:p>
          </p:txBody>
        </p:sp>
        <p:sp>
          <p:nvSpPr>
            <p:cNvPr id="2142" name="academy">
              <a:extLst>
                <a:ext uri="{FF2B5EF4-FFF2-40B4-BE49-F238E27FC236}">
                  <a16:creationId xmlns:a16="http://schemas.microsoft.com/office/drawing/2014/main" id="{AEAC3126-CF7D-CEE0-4664-B36A1732E121}"/>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143" name="pasted-image.png" descr="pasted-image.png">
              <a:extLst>
                <a:ext uri="{FF2B5EF4-FFF2-40B4-BE49-F238E27FC236}">
                  <a16:creationId xmlns:a16="http://schemas.microsoft.com/office/drawing/2014/main" id="{41A57802-DE64-E1A4-CBC9-2B8E8B4AEB09}"/>
                </a:ext>
              </a:extLst>
            </p:cNvPr>
            <p:cNvPicPr>
              <a:picLocks noChangeAspect="1"/>
            </p:cNvPicPr>
            <p:nvPr/>
          </p:nvPicPr>
          <p:blipFill>
            <a:blip r:embed="rId5"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145" name="powered by">
            <a:extLst>
              <a:ext uri="{FF2B5EF4-FFF2-40B4-BE49-F238E27FC236}">
                <a16:creationId xmlns:a16="http://schemas.microsoft.com/office/drawing/2014/main" id="{620FC9F6-4768-B63C-78AB-0F903119198C}"/>
              </a:ext>
            </a:extLst>
          </p:cNvPr>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rPr dirty="0"/>
              <a:t>powered by </a:t>
            </a:r>
          </a:p>
        </p:txBody>
      </p:sp>
      <p:sp>
        <p:nvSpPr>
          <p:cNvPr id="3" name="Mein persönlicher Aktivitätenplan:…">
            <a:extLst>
              <a:ext uri="{FF2B5EF4-FFF2-40B4-BE49-F238E27FC236}">
                <a16:creationId xmlns:a16="http://schemas.microsoft.com/office/drawing/2014/main" id="{F3C71D49-79CF-6D86-8EA7-2C8324FBC668}"/>
              </a:ext>
            </a:extLst>
          </p:cNvPr>
          <p:cNvSpPr txBox="1"/>
          <p:nvPr/>
        </p:nvSpPr>
        <p:spPr>
          <a:xfrm>
            <a:off x="3983088" y="3775783"/>
            <a:ext cx="14575575" cy="29332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6973" tIns="66973" rIns="66973" bIns="66973">
            <a:spAutoFit/>
          </a:bodyPr>
          <a:lstStyle/>
          <a:p>
            <a:pPr defTabSz="457198">
              <a:lnSpc>
                <a:spcPct val="120000"/>
              </a:lnSpc>
              <a:spcBef>
                <a:spcPts val="3250"/>
              </a:spcBef>
              <a:defRPr b="1" u="sng">
                <a:solidFill>
                  <a:srgbClr val="2B669A"/>
                </a:solidFill>
                <a:latin typeface="Verdana"/>
                <a:ea typeface="Verdana"/>
                <a:cs typeface="Verdana"/>
                <a:sym typeface="Verdana"/>
              </a:defRPr>
            </a:pPr>
            <a:r>
              <a:rPr sz="8000" dirty="0"/>
              <a:t>Mein </a:t>
            </a:r>
            <a:r>
              <a:rPr sz="8000" dirty="0" err="1"/>
              <a:t>persönlicher</a:t>
            </a:r>
            <a:r>
              <a:rPr sz="8000" dirty="0"/>
              <a:t> </a:t>
            </a:r>
            <a:r>
              <a:rPr sz="8000" dirty="0" err="1"/>
              <a:t>Aktivitätenplan</a:t>
            </a:r>
            <a:r>
              <a:rPr sz="8000" dirty="0"/>
              <a:t>:</a:t>
            </a:r>
          </a:p>
        </p:txBody>
      </p:sp>
      <p:sp>
        <p:nvSpPr>
          <p:cNvPr id="6" name="Textfeld 5">
            <a:extLst>
              <a:ext uri="{FF2B5EF4-FFF2-40B4-BE49-F238E27FC236}">
                <a16:creationId xmlns:a16="http://schemas.microsoft.com/office/drawing/2014/main" id="{AADE07D4-427E-2F49-8FD9-F3D791B30952}"/>
              </a:ext>
            </a:extLst>
          </p:cNvPr>
          <p:cNvSpPr txBox="1"/>
          <p:nvPr/>
        </p:nvSpPr>
        <p:spPr>
          <a:xfrm>
            <a:off x="-48688" y="8246578"/>
            <a:ext cx="24432688" cy="26139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35093" indent="-435093" defTabSz="457198">
              <a:lnSpc>
                <a:spcPct val="120000"/>
              </a:lnSpc>
              <a:spcBef>
                <a:spcPts val="3250"/>
              </a:spcBef>
              <a:buSzPct val="64000"/>
              <a:buChar char="•"/>
              <a:defRPr sz="2000" b="1">
                <a:solidFill>
                  <a:srgbClr val="2B669A"/>
                </a:solidFill>
                <a:latin typeface="Verdana"/>
                <a:ea typeface="Verdana"/>
                <a:cs typeface="Verdana"/>
                <a:sym typeface="Verdana"/>
              </a:defRPr>
            </a:pPr>
            <a:r>
              <a:rPr lang="de-DE" sz="6000" dirty="0"/>
              <a:t>Was nehme ich aus diesem Workshop für mich mit?</a:t>
            </a:r>
          </a:p>
          <a:p>
            <a:pPr marL="435093" indent="-435093" defTabSz="457198">
              <a:lnSpc>
                <a:spcPct val="120000"/>
              </a:lnSpc>
              <a:spcBef>
                <a:spcPts val="3250"/>
              </a:spcBef>
              <a:buSzPct val="64000"/>
              <a:buChar char="•"/>
              <a:defRPr sz="2000" b="1">
                <a:solidFill>
                  <a:srgbClr val="2B669A"/>
                </a:solidFill>
                <a:latin typeface="Verdana"/>
                <a:ea typeface="Verdana"/>
                <a:cs typeface="Verdana"/>
                <a:sym typeface="Verdana"/>
              </a:defRPr>
            </a:pPr>
            <a:r>
              <a:rPr lang="de-DE" sz="6000" dirty="0"/>
              <a:t>Wie werde ich es konkret umsetzen?</a:t>
            </a:r>
          </a:p>
        </p:txBody>
      </p:sp>
      <p:pic>
        <p:nvPicPr>
          <p:cNvPr id="7" name="International Clock Face -Videvo PNG (Konvertiert).mov" descr="International Clock Face -Videvo PNG (Konvertiert).mov">
            <a:extLst>
              <a:ext uri="{FF2B5EF4-FFF2-40B4-BE49-F238E27FC236}">
                <a16:creationId xmlns:a16="http://schemas.microsoft.com/office/drawing/2014/main" id="{F6FA6A77-080B-75C5-E72C-EF391DF74462}"/>
              </a:ext>
            </a:extLst>
          </p:cNvPr>
          <p:cNvPicPr>
            <a:picLocks/>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20234313" y="1789800"/>
            <a:ext cx="4218008" cy="2372630"/>
          </a:xfrm>
          <a:prstGeom prst="rect">
            <a:avLst/>
          </a:prstGeom>
        </p:spPr>
      </p:pic>
      <p:sp>
        <p:nvSpPr>
          <p:cNvPr id="8" name="Nachhaltigkeit">
            <a:extLst>
              <a:ext uri="{FF2B5EF4-FFF2-40B4-BE49-F238E27FC236}">
                <a16:creationId xmlns:a16="http://schemas.microsoft.com/office/drawing/2014/main" id="{DDCCA395-606B-4220-077A-E0C3EB189CB8}"/>
              </a:ext>
            </a:extLst>
          </p:cNvPr>
          <p:cNvSpPr txBox="1"/>
          <p:nvPr/>
        </p:nvSpPr>
        <p:spPr>
          <a:xfrm>
            <a:off x="0" y="1391639"/>
            <a:ext cx="6431360" cy="1674137"/>
          </a:xfrm>
          <a:prstGeom prst="rect">
            <a:avLst/>
          </a:prstGeom>
          <a:solidFill>
            <a:srgbClr val="FF0000"/>
          </a:solidFill>
          <a:ln w="3175">
            <a:solidFill>
              <a:srgbClr val="FF0000"/>
            </a:solidFill>
            <a:miter lim="400000"/>
          </a:ln>
          <a:effectLst>
            <a:outerShdw blurRad="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6973" tIns="66973" rIns="66973" bIns="66973" anchor="ctr">
            <a:spAutoFit/>
          </a:bodyPr>
          <a:lstStyle>
            <a:lvl1pPr algn="ctr" defTabSz="182879">
              <a:defRPr sz="2200">
                <a:solidFill>
                  <a:schemeClr val="accent3">
                    <a:lumOff val="44000"/>
                  </a:schemeClr>
                </a:solidFill>
                <a:latin typeface="Comfortaa Bold"/>
                <a:ea typeface="Comfortaa Bold"/>
                <a:cs typeface="Comfortaa Bold"/>
                <a:sym typeface="Comfortaa Bold"/>
              </a:defRPr>
            </a:lvl1pPr>
          </a:lstStyle>
          <a:p>
            <a:endParaRPr lang="de-DE" sz="2000" dirty="0"/>
          </a:p>
          <a:p>
            <a:r>
              <a:rPr sz="6000" dirty="0" err="1"/>
              <a:t>Nachhaltigkeit</a:t>
            </a:r>
            <a:endParaRPr lang="de-DE" sz="6000" dirty="0"/>
          </a:p>
          <a:p>
            <a:endParaRPr sz="2000" dirty="0"/>
          </a:p>
        </p:txBody>
      </p:sp>
      <p:grpSp>
        <p:nvGrpSpPr>
          <p:cNvPr id="2" name="Gruppieren 1">
            <a:extLst>
              <a:ext uri="{FF2B5EF4-FFF2-40B4-BE49-F238E27FC236}">
                <a16:creationId xmlns:a16="http://schemas.microsoft.com/office/drawing/2014/main" id="{6281C2EC-E543-0021-3919-9357604159E2}"/>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4B784490-FA76-E2CA-5E3C-633D7BF2A7CB}"/>
                </a:ext>
              </a:extLst>
            </p:cNvPr>
            <p:cNvSpPr/>
            <p:nvPr/>
          </p:nvSpPr>
          <p:spPr>
            <a:xfrm>
              <a:off x="0" y="-134479"/>
              <a:ext cx="24384000" cy="1497182"/>
            </a:xfrm>
            <a:prstGeom prst="rect">
              <a:avLst/>
            </a:prstGeom>
            <a:blipFill>
              <a:blip r:embed="rId7"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C6EFC9A5-1869-833C-FD18-1F755DCBB20F}"/>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9" name="Grafik 8">
              <a:extLst>
                <a:ext uri="{FF2B5EF4-FFF2-40B4-BE49-F238E27FC236}">
                  <a16:creationId xmlns:a16="http://schemas.microsoft.com/office/drawing/2014/main" id="{4D2B87E1-A6E5-2CD1-3A82-3E0B5078792A}"/>
                </a:ext>
              </a:extLst>
            </p:cNvPr>
            <p:cNvPicPr>
              <a:picLocks noChangeAspect="1"/>
            </p:cNvPicPr>
            <p:nvPr/>
          </p:nvPicPr>
          <p:blipFill>
            <a:blip r:embed="rId8" cstate="print"/>
            <a:stretch>
              <a:fillRect/>
            </a:stretch>
          </p:blipFill>
          <p:spPr>
            <a:xfrm>
              <a:off x="20790888" y="274886"/>
              <a:ext cx="2645433" cy="1100784"/>
            </a:xfrm>
            <a:prstGeom prst="rect">
              <a:avLst/>
            </a:prstGeom>
          </p:spPr>
        </p:pic>
      </p:grpSp>
      <p:sp>
        <p:nvSpPr>
          <p:cNvPr id="10" name="VERTRIEBS-PROZESS">
            <a:extLst>
              <a:ext uri="{FF2B5EF4-FFF2-40B4-BE49-F238E27FC236}">
                <a16:creationId xmlns:a16="http://schemas.microsoft.com/office/drawing/2014/main" id="{CE2C1DED-78B5-D8B8-B411-CC706CF1C9A4}"/>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NACHBEREITUNG</a:t>
            </a:r>
            <a:endParaRPr dirty="0"/>
          </a:p>
        </p:txBody>
      </p:sp>
      <p:sp>
        <p:nvSpPr>
          <p:cNvPr id="11" name="5 Minuten">
            <a:extLst>
              <a:ext uri="{FF2B5EF4-FFF2-40B4-BE49-F238E27FC236}">
                <a16:creationId xmlns:a16="http://schemas.microsoft.com/office/drawing/2014/main" id="{8D4BD103-69F7-2B62-2AF2-BE3C34D03448}"/>
              </a:ext>
            </a:extLst>
          </p:cNvPr>
          <p:cNvSpPr txBox="1"/>
          <p:nvPr/>
        </p:nvSpPr>
        <p:spPr>
          <a:xfrm>
            <a:off x="20898517" y="4337720"/>
            <a:ext cx="2752958" cy="904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6973" tIns="66973" rIns="66973" bIns="66973" anchor="ctr">
            <a:spAutoFit/>
          </a:bodyPr>
          <a:lstStyle>
            <a:lvl1pPr algn="ctr" defTabSz="328612">
              <a:defRPr sz="2000">
                <a:latin typeface="Impact"/>
                <a:ea typeface="Impact"/>
                <a:cs typeface="Impact"/>
                <a:sym typeface="Impact"/>
              </a:defRPr>
            </a:lvl1pPr>
          </a:lstStyle>
          <a:p>
            <a:r>
              <a:rPr lang="de-DE" sz="5000" dirty="0"/>
              <a:t>3</a:t>
            </a:r>
            <a:r>
              <a:rPr sz="5000" dirty="0"/>
              <a:t> Minuten</a:t>
            </a:r>
          </a:p>
        </p:txBody>
      </p:sp>
    </p:spTree>
    <p:extLst>
      <p:ext uri="{BB962C8B-B14F-4D97-AF65-F5344CB8AC3E}">
        <p14:creationId xmlns:p14="http://schemas.microsoft.com/office/powerpoint/2010/main" val="3803705048"/>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100000">
                <p:cTn id="12" fill="hold" display="0">
                  <p:stCondLst>
                    <p:cond delay="indefinite"/>
                  </p:stCondLst>
                </p:cTn>
                <p:tgtEl>
                  <p:spTgt spid="7"/>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89F3A-E36D-D45B-98E5-DF1C8B47F925}"/>
            </a:ext>
          </a:extLst>
        </p:cNvPr>
        <p:cNvGrpSpPr/>
        <p:nvPr/>
      </p:nvGrpSpPr>
      <p:grpSpPr>
        <a:xfrm>
          <a:off x="0" y="0"/>
          <a:ext cx="0" cy="0"/>
          <a:chOff x="0" y="0"/>
          <a:chExt cx="0" cy="0"/>
        </a:xfrm>
      </p:grpSpPr>
      <p:sp>
        <p:nvSpPr>
          <p:cNvPr id="701" name="AGENDA">
            <a:extLst>
              <a:ext uri="{FF2B5EF4-FFF2-40B4-BE49-F238E27FC236}">
                <a16:creationId xmlns:a16="http://schemas.microsoft.com/office/drawing/2014/main" id="{D5C7E6C7-8815-E0C7-A627-44E75191D72A}"/>
              </a:ext>
            </a:extLst>
          </p:cNvPr>
          <p:cNvSpPr txBox="1"/>
          <p:nvPr/>
        </p:nvSpPr>
        <p:spPr>
          <a:xfrm>
            <a:off x="4725348" y="2321304"/>
            <a:ext cx="16095190"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4293" tIns="64293" rIns="64293" bIns="64293">
            <a:spAutoFit/>
          </a:bodyPr>
          <a:lstStyle>
            <a:lvl1pPr defTabSz="1285875">
              <a:defRPr sz="9600">
                <a:solidFill>
                  <a:srgbClr val="FFFFFF"/>
                </a:solidFill>
                <a:latin typeface="Impact"/>
                <a:ea typeface="Impact"/>
                <a:cs typeface="Impact"/>
                <a:sym typeface="Impact"/>
              </a:defRPr>
            </a:lvl1pPr>
          </a:lstStyle>
          <a:p>
            <a:pPr algn="l"/>
            <a:r>
              <a:rPr lang="de-DE" dirty="0">
                <a:solidFill>
                  <a:srgbClr val="2A669A"/>
                </a:solidFill>
              </a:rPr>
              <a:t>Aufgabe </a:t>
            </a:r>
            <a:r>
              <a:rPr lang="de-DE" sz="4000" dirty="0">
                <a:solidFill>
                  <a:srgbClr val="2A669A"/>
                </a:solidFill>
              </a:rPr>
              <a:t>bis zu unserem nächsten Termin</a:t>
            </a:r>
            <a:endParaRPr sz="4000" dirty="0">
              <a:solidFill>
                <a:srgbClr val="2A669A"/>
              </a:solidFill>
            </a:endParaRPr>
          </a:p>
        </p:txBody>
      </p:sp>
      <p:sp>
        <p:nvSpPr>
          <p:cNvPr id="2" name="Textfeld 1">
            <a:extLst>
              <a:ext uri="{FF2B5EF4-FFF2-40B4-BE49-F238E27FC236}">
                <a16:creationId xmlns:a16="http://schemas.microsoft.com/office/drawing/2014/main" id="{A07F60B5-6973-E09B-4D6E-F75FA0521E20}"/>
              </a:ext>
            </a:extLst>
          </p:cNvPr>
          <p:cNvSpPr txBox="1"/>
          <p:nvPr/>
        </p:nvSpPr>
        <p:spPr>
          <a:xfrm>
            <a:off x="2902968" y="4496436"/>
            <a:ext cx="18508860" cy="6792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t">
            <a:spAutoFit/>
          </a:bodyPr>
          <a:lstStyle/>
          <a:p>
            <a:pPr marL="685800" lvl="8" indent="-685800" algn="l" fontAlgn="ctr">
              <a:buFont typeface="Arial" panose="020B0604020202020204" pitchFamily="34" charset="0"/>
              <a:buChar char="•"/>
            </a:pPr>
            <a:r>
              <a:rPr lang="de-DE" sz="5400" b="1" u="sng" dirty="0">
                <a:solidFill>
                  <a:srgbClr val="2A669A"/>
                </a:solidFill>
              </a:rPr>
              <a:t>TELEFON / Elevator-Pitch</a:t>
            </a:r>
          </a:p>
          <a:p>
            <a:pPr lvl="8" indent="0" algn="l" fontAlgn="ctr"/>
            <a:r>
              <a:rPr lang="de-DE" sz="5400" b="1" dirty="0">
                <a:solidFill>
                  <a:srgbClr val="2A669A"/>
                </a:solidFill>
              </a:rPr>
              <a:t>	Gesprächsthemen/Schmerzpunkte identifizieren und 	üben - Erfahrungen hierzu notieren</a:t>
            </a:r>
          </a:p>
          <a:p>
            <a:pPr marL="685800" lvl="8" indent="-685800" algn="l" fontAlgn="ctr">
              <a:buFont typeface="Arial" panose="020B0604020202020204" pitchFamily="34" charset="0"/>
              <a:buChar char="•"/>
            </a:pPr>
            <a:endParaRPr lang="de-DE" sz="5400" b="1" dirty="0">
              <a:solidFill>
                <a:srgbClr val="2A669A"/>
              </a:solidFill>
            </a:endParaRPr>
          </a:p>
          <a:p>
            <a:pPr marL="685800" lvl="8" indent="-685800" algn="l" fontAlgn="ctr">
              <a:buFont typeface="Arial" panose="020B0604020202020204" pitchFamily="34" charset="0"/>
              <a:buChar char="•"/>
            </a:pPr>
            <a:r>
              <a:rPr lang="de-DE" sz="5400" b="1" u="sng" dirty="0">
                <a:solidFill>
                  <a:srgbClr val="2A669A"/>
                </a:solidFill>
              </a:rPr>
              <a:t>EINWANDBEHANDLUNG</a:t>
            </a:r>
          </a:p>
          <a:p>
            <a:pPr lvl="8" indent="0" algn="l" fontAlgn="ctr"/>
            <a:r>
              <a:rPr lang="de-DE" sz="5400" b="1" dirty="0">
                <a:solidFill>
                  <a:srgbClr val="2A669A"/>
                </a:solidFill>
              </a:rPr>
              <a:t>	Erfahrungen bei der Einwandbehandlung konkret 	sammeln - Erfahrungen hierzu notieren</a:t>
            </a:r>
          </a:p>
          <a:p>
            <a:pPr marL="685800" lvl="8" indent="-685800" algn="l" fontAlgn="ctr">
              <a:buFont typeface="Arial" panose="020B0604020202020204" pitchFamily="34" charset="0"/>
              <a:buChar char="•"/>
            </a:pPr>
            <a:endParaRPr lang="de-DE" sz="5400" b="1" dirty="0">
              <a:solidFill>
                <a:srgbClr val="2A669A"/>
              </a:solidFill>
            </a:endParaRPr>
          </a:p>
        </p:txBody>
      </p:sp>
      <p:grpSp>
        <p:nvGrpSpPr>
          <p:cNvPr id="3" name="Gruppieren 2">
            <a:extLst>
              <a:ext uri="{FF2B5EF4-FFF2-40B4-BE49-F238E27FC236}">
                <a16:creationId xmlns:a16="http://schemas.microsoft.com/office/drawing/2014/main" id="{58AA60AA-461B-FAC8-30FB-50200100321C}"/>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1F194D68-8401-6813-512D-F8EAB81ABC78}"/>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139DB85D-DFAB-47DF-A6A0-B7D4BF46AD11}"/>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6CDAB8C6-7DDE-3602-8CFC-BD7AA8E6A4C6}"/>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7" name="VERTRIEBS-PROZESS">
            <a:extLst>
              <a:ext uri="{FF2B5EF4-FFF2-40B4-BE49-F238E27FC236}">
                <a16:creationId xmlns:a16="http://schemas.microsoft.com/office/drawing/2014/main" id="{61FD41C8-9A57-6CA6-FD37-748534E5C5EF}"/>
              </a:ext>
            </a:extLst>
          </p:cNvPr>
          <p:cNvSpPr txBox="1"/>
          <p:nvPr/>
        </p:nvSpPr>
        <p:spPr>
          <a:xfrm>
            <a:off x="2307924" y="-13447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HAUSAUFGABE</a:t>
            </a:r>
            <a:endParaRPr dirty="0"/>
          </a:p>
        </p:txBody>
      </p:sp>
      <p:sp>
        <p:nvSpPr>
          <p:cNvPr id="8" name="einfache Betrachtung">
            <a:extLst>
              <a:ext uri="{FF2B5EF4-FFF2-40B4-BE49-F238E27FC236}">
                <a16:creationId xmlns:a16="http://schemas.microsoft.com/office/drawing/2014/main" id="{224BD29D-D566-7A74-2973-4876011FDB95}"/>
              </a:ext>
            </a:extLst>
          </p:cNvPr>
          <p:cNvSpPr txBox="1"/>
          <p:nvPr/>
        </p:nvSpPr>
        <p:spPr>
          <a:xfrm>
            <a:off x="6581341" y="11902157"/>
            <a:ext cx="9657147" cy="913711"/>
          </a:xfrm>
          <a:prstGeom prst="rect">
            <a:avLst/>
          </a:prstGeom>
          <a:solidFill>
            <a:srgbClr val="FF9300"/>
          </a:solidFill>
          <a:ln w="127000">
            <a:solidFill>
              <a:srgbClr val="2B669A"/>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defTabSz="457200">
              <a:defRPr b="1">
                <a:solidFill>
                  <a:srgbClr val="2B669A"/>
                </a:solidFill>
                <a:latin typeface="Verdana"/>
                <a:ea typeface="Verdana"/>
                <a:cs typeface="Verdana"/>
                <a:sym typeface="Verdana"/>
              </a:defRPr>
            </a:lvl1pPr>
          </a:lstStyle>
          <a:p>
            <a:r>
              <a:rPr lang="de-DE" dirty="0"/>
              <a:t>Wer schreibt der bleibt </a:t>
            </a:r>
            <a:r>
              <a:rPr lang="de-DE" dirty="0">
                <a:sym typeface="Wingdings" pitchFamily="2" charset="2"/>
              </a:rPr>
              <a:t></a:t>
            </a:r>
            <a:endParaRPr dirty="0"/>
          </a:p>
        </p:txBody>
      </p:sp>
    </p:spTree>
    <p:extLst>
      <p:ext uri="{BB962C8B-B14F-4D97-AF65-F5344CB8AC3E}">
        <p14:creationId xmlns:p14="http://schemas.microsoft.com/office/powerpoint/2010/main" val="281593996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324C9-4C5B-6B37-12CC-AA89FDCED481}"/>
            </a:ext>
          </a:extLst>
        </p:cNvPr>
        <p:cNvGrpSpPr/>
        <p:nvPr/>
      </p:nvGrpSpPr>
      <p:grpSpPr>
        <a:xfrm>
          <a:off x="0" y="0"/>
          <a:ext cx="0" cy="0"/>
          <a:chOff x="0" y="0"/>
          <a:chExt cx="0" cy="0"/>
        </a:xfrm>
      </p:grpSpPr>
      <p:sp>
        <p:nvSpPr>
          <p:cNvPr id="701" name="AGENDA">
            <a:extLst>
              <a:ext uri="{FF2B5EF4-FFF2-40B4-BE49-F238E27FC236}">
                <a16:creationId xmlns:a16="http://schemas.microsoft.com/office/drawing/2014/main" id="{85331E31-8A65-25FD-56E3-6C770A0D4A3A}"/>
              </a:ext>
            </a:extLst>
          </p:cNvPr>
          <p:cNvSpPr txBox="1"/>
          <p:nvPr/>
        </p:nvSpPr>
        <p:spPr>
          <a:xfrm>
            <a:off x="2937570" y="2651614"/>
            <a:ext cx="18508860"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solidFill>
                  <a:srgbClr val="2A669A"/>
                </a:solidFill>
              </a:rPr>
              <a:t>Kleiner AUSBLICK </a:t>
            </a:r>
            <a:r>
              <a:rPr lang="de-DE" sz="4000" dirty="0">
                <a:solidFill>
                  <a:srgbClr val="2A669A"/>
                </a:solidFill>
              </a:rPr>
              <a:t>für unseren nächsten Termin</a:t>
            </a:r>
            <a:endParaRPr sz="4000" dirty="0">
              <a:solidFill>
                <a:srgbClr val="2A669A"/>
              </a:solidFill>
            </a:endParaRPr>
          </a:p>
        </p:txBody>
      </p:sp>
      <p:sp>
        <p:nvSpPr>
          <p:cNvPr id="2" name="Textfeld 1">
            <a:extLst>
              <a:ext uri="{FF2B5EF4-FFF2-40B4-BE49-F238E27FC236}">
                <a16:creationId xmlns:a16="http://schemas.microsoft.com/office/drawing/2014/main" id="{ACC7D678-8C31-58D9-F234-48D1F0F62C0B}"/>
              </a:ext>
            </a:extLst>
          </p:cNvPr>
          <p:cNvSpPr txBox="1"/>
          <p:nvPr/>
        </p:nvSpPr>
        <p:spPr>
          <a:xfrm>
            <a:off x="3335016" y="4643504"/>
            <a:ext cx="14977664" cy="84542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8" fontAlgn="ctr"/>
            <a:r>
              <a:rPr lang="de-DE" sz="5400" b="1" dirty="0">
                <a:solidFill>
                  <a:srgbClr val="2A669A"/>
                </a:solidFill>
              </a:rPr>
              <a:t>Review zu Workshop 2</a:t>
            </a:r>
          </a:p>
          <a:p>
            <a:pPr lvl="8" hangingPunct="1"/>
            <a:endParaRPr lang="de-DE" sz="5400" b="1" dirty="0">
              <a:solidFill>
                <a:srgbClr val="2A669A"/>
              </a:solidFill>
            </a:endParaRPr>
          </a:p>
          <a:p>
            <a:pPr lvl="8" hangingPunct="1"/>
            <a:r>
              <a:rPr lang="de-DE" sz="5400" b="1" dirty="0">
                <a:solidFill>
                  <a:srgbClr val="2A669A"/>
                </a:solidFill>
              </a:rPr>
              <a:t>Einwandbehandlung in der Tiefe</a:t>
            </a:r>
          </a:p>
          <a:p>
            <a:pPr lvl="8" hangingPunct="1"/>
            <a:endParaRPr lang="de-DE" sz="5400" b="1" dirty="0">
              <a:solidFill>
                <a:srgbClr val="2A669A"/>
              </a:solidFill>
            </a:endParaRPr>
          </a:p>
          <a:p>
            <a:pPr lvl="8" hangingPunct="1"/>
            <a:r>
              <a:rPr lang="de-DE" sz="5400" b="1" dirty="0">
                <a:solidFill>
                  <a:srgbClr val="2A669A"/>
                </a:solidFill>
              </a:rPr>
              <a:t>Bedarfsanalyse</a:t>
            </a:r>
          </a:p>
          <a:p>
            <a:pPr lvl="8" hangingPunct="1"/>
            <a:endParaRPr lang="de-DE" sz="5400" b="1" dirty="0">
              <a:solidFill>
                <a:srgbClr val="2A669A"/>
              </a:solidFill>
            </a:endParaRPr>
          </a:p>
          <a:p>
            <a:pPr lvl="8" hangingPunct="1"/>
            <a:r>
              <a:rPr lang="de-DE" sz="5400" b="1" dirty="0">
                <a:solidFill>
                  <a:srgbClr val="2A669A"/>
                </a:solidFill>
              </a:rPr>
              <a:t>Nutzenpräsentation</a:t>
            </a:r>
          </a:p>
          <a:p>
            <a:pPr lvl="8" hangingPunct="1"/>
            <a:endParaRPr lang="de-DE" sz="5400" b="1" dirty="0">
              <a:solidFill>
                <a:srgbClr val="2A669A"/>
              </a:solidFill>
            </a:endParaRPr>
          </a:p>
          <a:p>
            <a:pPr lvl="8" hangingPunct="1"/>
            <a:r>
              <a:rPr lang="de-DE" sz="5400" b="1" dirty="0">
                <a:solidFill>
                  <a:srgbClr val="2A669A"/>
                </a:solidFill>
              </a:rPr>
              <a:t>Sales </a:t>
            </a:r>
            <a:r>
              <a:rPr lang="de-DE" sz="5400" b="1" dirty="0" err="1">
                <a:solidFill>
                  <a:srgbClr val="2A669A"/>
                </a:solidFill>
              </a:rPr>
              <a:t>Success</a:t>
            </a:r>
            <a:r>
              <a:rPr lang="de-DE" sz="5400" b="1" dirty="0">
                <a:solidFill>
                  <a:srgbClr val="2A669A"/>
                </a:solidFill>
              </a:rPr>
              <a:t> Tabelle</a:t>
            </a:r>
          </a:p>
          <a:p>
            <a:endParaRPr lang="de-DE" sz="5400" b="1" dirty="0">
              <a:solidFill>
                <a:srgbClr val="2A669A"/>
              </a:solidFill>
            </a:endParaRPr>
          </a:p>
        </p:txBody>
      </p:sp>
      <p:grpSp>
        <p:nvGrpSpPr>
          <p:cNvPr id="3" name="Gruppieren 2">
            <a:extLst>
              <a:ext uri="{FF2B5EF4-FFF2-40B4-BE49-F238E27FC236}">
                <a16:creationId xmlns:a16="http://schemas.microsoft.com/office/drawing/2014/main" id="{3F9F8F84-F1D4-0C7B-6DE4-B2C05A66D302}"/>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F2BEDC41-968C-82F9-AFD5-3458628E9FF5}"/>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811CDFE7-C118-B3B2-9348-AF9E42AFA76B}"/>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801063F4-77D2-B5C3-E053-F573F7B21C4C}"/>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7" name="VERTRIEBS-PROZESS">
            <a:extLst>
              <a:ext uri="{FF2B5EF4-FFF2-40B4-BE49-F238E27FC236}">
                <a16:creationId xmlns:a16="http://schemas.microsoft.com/office/drawing/2014/main" id="{0DA3CF53-C58F-837A-A37B-64B20B8601A6}"/>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NACHBEREITUNG</a:t>
            </a:r>
            <a:endParaRPr dirty="0"/>
          </a:p>
        </p:txBody>
      </p:sp>
    </p:spTree>
    <p:extLst>
      <p:ext uri="{BB962C8B-B14F-4D97-AF65-F5344CB8AC3E}">
        <p14:creationId xmlns:p14="http://schemas.microsoft.com/office/powerpoint/2010/main" val="3557672571"/>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3E282-B2A6-85C6-3276-44474C06D6B1}"/>
            </a:ext>
          </a:extLst>
        </p:cNvPr>
        <p:cNvGrpSpPr/>
        <p:nvPr/>
      </p:nvGrpSpPr>
      <p:grpSpPr>
        <a:xfrm>
          <a:off x="0" y="0"/>
          <a:ext cx="0" cy="0"/>
          <a:chOff x="0" y="0"/>
          <a:chExt cx="0" cy="0"/>
        </a:xfrm>
      </p:grpSpPr>
      <p:pic>
        <p:nvPicPr>
          <p:cNvPr id="2253" name="pexels-photo-384498.jpeg" descr="pexels-photo-384498.jpeg">
            <a:extLst>
              <a:ext uri="{FF2B5EF4-FFF2-40B4-BE49-F238E27FC236}">
                <a16:creationId xmlns:a16="http://schemas.microsoft.com/office/drawing/2014/main" id="{BD99909E-206F-591A-5A2D-371DE7C55D4D}"/>
              </a:ext>
            </a:extLst>
          </p:cNvPr>
          <p:cNvPicPr>
            <a:picLocks noChangeAspect="1"/>
          </p:cNvPicPr>
          <p:nvPr/>
        </p:nvPicPr>
        <p:blipFill>
          <a:blip r:embed="rId3" cstate="print"/>
          <a:srcRect t="2190"/>
          <a:stretch>
            <a:fillRect/>
          </a:stretch>
        </p:blipFill>
        <p:spPr>
          <a:xfrm>
            <a:off x="-20137" y="-2884336"/>
            <a:ext cx="31307547" cy="20414496"/>
          </a:xfrm>
          <a:prstGeom prst="rect">
            <a:avLst/>
          </a:prstGeom>
          <a:ln w="12700">
            <a:miter lim="400000"/>
          </a:ln>
        </p:spPr>
      </p:pic>
      <p:sp>
        <p:nvSpPr>
          <p:cNvPr id="2254" name="GESCHAFFT!">
            <a:extLst>
              <a:ext uri="{FF2B5EF4-FFF2-40B4-BE49-F238E27FC236}">
                <a16:creationId xmlns:a16="http://schemas.microsoft.com/office/drawing/2014/main" id="{407BCFF9-ECD8-9B26-F83B-7C3EAE923349}"/>
              </a:ext>
            </a:extLst>
          </p:cNvPr>
          <p:cNvSpPr/>
          <p:nvPr/>
        </p:nvSpPr>
        <p:spPr>
          <a:xfrm>
            <a:off x="1078810" y="4352654"/>
            <a:ext cx="10492342" cy="2451394"/>
          </a:xfrm>
          <a:prstGeom prst="rect">
            <a:avLst/>
          </a:prstGeom>
          <a:blipFill>
            <a:blip r:embed="rId4" cstate="print"/>
          </a:blipFill>
          <a:ln w="12700">
            <a:miter lim="400000"/>
          </a:ln>
          <a:effectLst>
            <a:outerShdw blurRad="63500" dist="127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12000">
                <a:solidFill>
                  <a:srgbClr val="FFFFFF"/>
                </a:solidFill>
                <a:latin typeface="Comfortaa Bold"/>
                <a:ea typeface="Comfortaa Bold"/>
                <a:cs typeface="Comfortaa Bold"/>
                <a:sym typeface="Comfortaa Bold"/>
              </a:defRPr>
            </a:lvl1pPr>
          </a:lstStyle>
          <a:p>
            <a:r>
              <a:t>GESCHAFFT!</a:t>
            </a:r>
          </a:p>
        </p:txBody>
      </p:sp>
      <p:grpSp>
        <p:nvGrpSpPr>
          <p:cNvPr id="2261" name="Gruppieren">
            <a:extLst>
              <a:ext uri="{FF2B5EF4-FFF2-40B4-BE49-F238E27FC236}">
                <a16:creationId xmlns:a16="http://schemas.microsoft.com/office/drawing/2014/main" id="{337D01D7-FBB7-69D2-7018-EC0BDBD06D89}"/>
              </a:ext>
            </a:extLst>
          </p:cNvPr>
          <p:cNvGrpSpPr/>
          <p:nvPr/>
        </p:nvGrpSpPr>
        <p:grpSpPr>
          <a:xfrm>
            <a:off x="21134455" y="12450762"/>
            <a:ext cx="3200536" cy="1266158"/>
            <a:chOff x="0" y="0"/>
            <a:chExt cx="3200534" cy="1266157"/>
          </a:xfrm>
        </p:grpSpPr>
        <p:grpSp>
          <p:nvGrpSpPr>
            <p:cNvPr id="2259" name="Gruppieren">
              <a:extLst>
                <a:ext uri="{FF2B5EF4-FFF2-40B4-BE49-F238E27FC236}">
                  <a16:creationId xmlns:a16="http://schemas.microsoft.com/office/drawing/2014/main" id="{FCE0424D-5429-F2F2-C3C4-B88C9406D8B2}"/>
                </a:ext>
              </a:extLst>
            </p:cNvPr>
            <p:cNvGrpSpPr/>
            <p:nvPr/>
          </p:nvGrpSpPr>
          <p:grpSpPr>
            <a:xfrm>
              <a:off x="0" y="304318"/>
              <a:ext cx="3176181" cy="961840"/>
              <a:chOff x="0" y="0"/>
              <a:chExt cx="3176180" cy="961838"/>
            </a:xfrm>
          </p:grpSpPr>
          <p:sp>
            <p:nvSpPr>
              <p:cNvPr id="2256" name="betaConcept">
                <a:extLst>
                  <a:ext uri="{FF2B5EF4-FFF2-40B4-BE49-F238E27FC236}">
                    <a16:creationId xmlns:a16="http://schemas.microsoft.com/office/drawing/2014/main" id="{FAD92FB0-68F0-0028-D00C-9FFD5F7EC032}"/>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257" name="academy">
                <a:extLst>
                  <a:ext uri="{FF2B5EF4-FFF2-40B4-BE49-F238E27FC236}">
                    <a16:creationId xmlns:a16="http://schemas.microsoft.com/office/drawing/2014/main" id="{A52D2EF8-30CA-0A8B-117D-E916090BF0D2}"/>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258" name="pasted-image.png" descr="pasted-image.png">
                <a:extLst>
                  <a:ext uri="{FF2B5EF4-FFF2-40B4-BE49-F238E27FC236}">
                    <a16:creationId xmlns:a16="http://schemas.microsoft.com/office/drawing/2014/main" id="{D79D2A21-2A3C-C99F-4464-2D7BE1367C48}"/>
                  </a:ext>
                </a:extLst>
              </p:cNvPr>
              <p:cNvPicPr>
                <a:picLocks noChangeAspect="1"/>
              </p:cNvPicPr>
              <p:nvPr/>
            </p:nvPicPr>
            <p:blipFill>
              <a:blip r:embed="rId5"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260" name="powered by">
              <a:extLst>
                <a:ext uri="{FF2B5EF4-FFF2-40B4-BE49-F238E27FC236}">
                  <a16:creationId xmlns:a16="http://schemas.microsoft.com/office/drawing/2014/main" id="{400BDE0B-A2E5-BC6E-A1C8-6A31A1996EBD}"/>
                </a:ext>
              </a:extLst>
            </p:cNvPr>
            <p:cNvSpPr txBox="1"/>
            <p:nvPr/>
          </p:nvSpPr>
          <p:spPr>
            <a:xfrm>
              <a:off x="1622153" y="0"/>
              <a:ext cx="1578382" cy="4476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1800">
                  <a:latin typeface="Comfortaa Regular"/>
                  <a:ea typeface="Comfortaa Regular"/>
                  <a:cs typeface="Comfortaa Regular"/>
                  <a:sym typeface="Comfortaa Regular"/>
                </a:defRPr>
              </a:lvl1pPr>
            </a:lstStyle>
            <a:p>
              <a:r>
                <a:t>powered by </a:t>
              </a:r>
            </a:p>
          </p:txBody>
        </p:sp>
      </p:grpSp>
      <p:grpSp>
        <p:nvGrpSpPr>
          <p:cNvPr id="2265" name="Gruppieren">
            <a:extLst>
              <a:ext uri="{FF2B5EF4-FFF2-40B4-BE49-F238E27FC236}">
                <a16:creationId xmlns:a16="http://schemas.microsoft.com/office/drawing/2014/main" id="{E7D5B51F-8536-3223-5BE0-AC9D36852041}"/>
              </a:ext>
            </a:extLst>
          </p:cNvPr>
          <p:cNvGrpSpPr/>
          <p:nvPr/>
        </p:nvGrpSpPr>
        <p:grpSpPr>
          <a:xfrm>
            <a:off x="21134455" y="12755081"/>
            <a:ext cx="3176181" cy="961839"/>
            <a:chOff x="0" y="0"/>
            <a:chExt cx="3176180" cy="961838"/>
          </a:xfrm>
        </p:grpSpPr>
        <p:sp>
          <p:nvSpPr>
            <p:cNvPr id="2262" name="betaConcept">
              <a:extLst>
                <a:ext uri="{FF2B5EF4-FFF2-40B4-BE49-F238E27FC236}">
                  <a16:creationId xmlns:a16="http://schemas.microsoft.com/office/drawing/2014/main" id="{B4CEEC77-BC19-8050-5D86-21902FCDF257}"/>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263" name="academy">
              <a:extLst>
                <a:ext uri="{FF2B5EF4-FFF2-40B4-BE49-F238E27FC236}">
                  <a16:creationId xmlns:a16="http://schemas.microsoft.com/office/drawing/2014/main" id="{E29BF526-70AB-3834-8A15-4D084D6C3E49}"/>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264" name="pasted-image.png" descr="pasted-image.png">
              <a:extLst>
                <a:ext uri="{FF2B5EF4-FFF2-40B4-BE49-F238E27FC236}">
                  <a16:creationId xmlns:a16="http://schemas.microsoft.com/office/drawing/2014/main" id="{2529D6EA-98FF-B301-FFED-E26AA96AF92E}"/>
                </a:ext>
              </a:extLst>
            </p:cNvPr>
            <p:cNvPicPr>
              <a:picLocks noChangeAspect="1"/>
            </p:cNvPicPr>
            <p:nvPr/>
          </p:nvPicPr>
          <p:blipFill>
            <a:blip r:embed="rId5"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266" name="powered by">
            <a:extLst>
              <a:ext uri="{FF2B5EF4-FFF2-40B4-BE49-F238E27FC236}">
                <a16:creationId xmlns:a16="http://schemas.microsoft.com/office/drawing/2014/main" id="{726A6E19-0731-CD95-C5F1-9CC825F488D8}"/>
              </a:ext>
            </a:extLst>
          </p:cNvPr>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pic>
        <p:nvPicPr>
          <p:cNvPr id="2267" name="pasted-image.png" descr="pasted-image.png">
            <a:extLst>
              <a:ext uri="{FF2B5EF4-FFF2-40B4-BE49-F238E27FC236}">
                <a16:creationId xmlns:a16="http://schemas.microsoft.com/office/drawing/2014/main" id="{204E1935-7BE1-89D6-C8CD-FBB122E6D849}"/>
              </a:ext>
            </a:extLst>
          </p:cNvPr>
          <p:cNvPicPr>
            <a:picLocks noChangeAspect="1"/>
          </p:cNvPicPr>
          <p:nvPr/>
        </p:nvPicPr>
        <p:blipFill>
          <a:blip r:embed="rId6" cstate="print"/>
          <a:stretch>
            <a:fillRect/>
          </a:stretch>
        </p:blipFill>
        <p:spPr>
          <a:xfrm>
            <a:off x="21097730" y="326980"/>
            <a:ext cx="2692401" cy="927101"/>
          </a:xfrm>
          <a:prstGeom prst="rect">
            <a:avLst/>
          </a:prstGeom>
          <a:ln w="12700">
            <a:miter lim="400000"/>
          </a:ln>
        </p:spPr>
      </p:pic>
      <p:grpSp>
        <p:nvGrpSpPr>
          <p:cNvPr id="2" name="Gruppieren 1">
            <a:extLst>
              <a:ext uri="{FF2B5EF4-FFF2-40B4-BE49-F238E27FC236}">
                <a16:creationId xmlns:a16="http://schemas.microsoft.com/office/drawing/2014/main" id="{58A2B899-0E01-B3C0-0568-6969D6E9120A}"/>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C846B1F6-8D5D-76F3-2E97-6FCA9C168966}"/>
                </a:ext>
              </a:extLst>
            </p:cNvPr>
            <p:cNvSpPr/>
            <p:nvPr/>
          </p:nvSpPr>
          <p:spPr>
            <a:xfrm>
              <a:off x="0" y="-134479"/>
              <a:ext cx="24384000" cy="1497182"/>
            </a:xfrm>
            <a:prstGeom prst="rect">
              <a:avLst/>
            </a:prstGeom>
            <a:blipFill>
              <a:blip r:embed="rId7"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42580FC6-8118-0C36-3A20-6CE3DE142CC7}"/>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42454416-E264-1F6C-3E65-011C6C5A49F7}"/>
                </a:ext>
              </a:extLst>
            </p:cNvPr>
            <p:cNvPicPr>
              <a:picLocks noChangeAspect="1"/>
            </p:cNvPicPr>
            <p:nvPr/>
          </p:nvPicPr>
          <p:blipFill>
            <a:blip r:embed="rId8" cstate="print"/>
            <a:stretch>
              <a:fillRect/>
            </a:stretch>
          </p:blipFill>
          <p:spPr>
            <a:xfrm>
              <a:off x="20790888" y="274886"/>
              <a:ext cx="2645433" cy="1100784"/>
            </a:xfrm>
            <a:prstGeom prst="rect">
              <a:avLst/>
            </a:prstGeom>
          </p:spPr>
        </p:pic>
      </p:grpSp>
      <p:pic>
        <p:nvPicPr>
          <p:cNvPr id="2255" name="smiley-163510_640.jpg" descr="smiley-163510_640.jpg">
            <a:extLst>
              <a:ext uri="{FF2B5EF4-FFF2-40B4-BE49-F238E27FC236}">
                <a16:creationId xmlns:a16="http://schemas.microsoft.com/office/drawing/2014/main" id="{E8BBA1FA-548C-4CA5-6367-BEA038033C76}"/>
              </a:ext>
            </a:extLst>
          </p:cNvPr>
          <p:cNvPicPr>
            <a:picLocks noChangeAspect="1"/>
          </p:cNvPicPr>
          <p:nvPr/>
        </p:nvPicPr>
        <p:blipFill>
          <a:blip r:embed="rId9" cstate="print"/>
          <a:srcRect l="15669" t="4615" r="15898" b="4706"/>
          <a:stretch>
            <a:fillRect/>
          </a:stretch>
        </p:blipFill>
        <p:spPr>
          <a:xfrm>
            <a:off x="1274786" y="421472"/>
            <a:ext cx="3724282" cy="3701230"/>
          </a:xfrm>
          <a:custGeom>
            <a:avLst/>
            <a:gdLst/>
            <a:ahLst/>
            <a:cxnLst>
              <a:cxn ang="0">
                <a:pos x="wd2" y="hd2"/>
              </a:cxn>
              <a:cxn ang="5400000">
                <a:pos x="wd2" y="hd2"/>
              </a:cxn>
              <a:cxn ang="10800000">
                <a:pos x="wd2" y="hd2"/>
              </a:cxn>
              <a:cxn ang="16200000">
                <a:pos x="wd2" y="hd2"/>
              </a:cxn>
            </a:cxnLst>
            <a:rect l="0" t="0" r="r" b="b"/>
            <a:pathLst>
              <a:path w="21596" h="21510" extrusionOk="0">
                <a:moveTo>
                  <a:pt x="10835" y="0"/>
                </a:moveTo>
                <a:cubicBezTo>
                  <a:pt x="7748" y="0"/>
                  <a:pt x="5397" y="960"/>
                  <a:pt x="3247" y="3095"/>
                </a:cubicBezTo>
                <a:cubicBezTo>
                  <a:pt x="1115" y="5214"/>
                  <a:pt x="7" y="7895"/>
                  <a:pt x="0" y="10677"/>
                </a:cubicBezTo>
                <a:cubicBezTo>
                  <a:pt x="-4" y="12346"/>
                  <a:pt x="388" y="14052"/>
                  <a:pt x="1192" y="15694"/>
                </a:cubicBezTo>
                <a:cubicBezTo>
                  <a:pt x="2473" y="18307"/>
                  <a:pt x="5288" y="20556"/>
                  <a:pt x="8149" y="21250"/>
                </a:cubicBezTo>
                <a:cubicBezTo>
                  <a:pt x="9429" y="21560"/>
                  <a:pt x="11855" y="21600"/>
                  <a:pt x="13152" y="21333"/>
                </a:cubicBezTo>
                <a:cubicBezTo>
                  <a:pt x="14629" y="21029"/>
                  <a:pt x="16965" y="19829"/>
                  <a:pt x="18100" y="18791"/>
                </a:cubicBezTo>
                <a:cubicBezTo>
                  <a:pt x="19373" y="17627"/>
                  <a:pt x="20454" y="15929"/>
                  <a:pt x="21080" y="14102"/>
                </a:cubicBezTo>
                <a:cubicBezTo>
                  <a:pt x="21425" y="13098"/>
                  <a:pt x="21596" y="11945"/>
                  <a:pt x="21596" y="10781"/>
                </a:cubicBezTo>
                <a:cubicBezTo>
                  <a:pt x="21596" y="9616"/>
                  <a:pt x="21425" y="8441"/>
                  <a:pt x="21080" y="7390"/>
                </a:cubicBezTo>
                <a:cubicBezTo>
                  <a:pt x="19607" y="2893"/>
                  <a:pt x="15596" y="0"/>
                  <a:pt x="10835" y="0"/>
                </a:cubicBezTo>
                <a:close/>
              </a:path>
            </a:pathLst>
          </a:custGeom>
          <a:ln w="12700">
            <a:miter lim="400000"/>
          </a:ln>
          <a:effectLst>
            <a:outerShdw blurRad="190500" dist="279400" dir="5400000" rotWithShape="0">
              <a:srgbClr val="000000"/>
            </a:outerShdw>
          </a:effectLst>
        </p:spPr>
      </p:pic>
    </p:spTree>
    <p:extLst>
      <p:ext uri="{BB962C8B-B14F-4D97-AF65-F5344CB8AC3E}">
        <p14:creationId xmlns:p14="http://schemas.microsoft.com/office/powerpoint/2010/main" val="667858308"/>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9EFE8-602F-6E89-2F7A-53021E2C7EBA}"/>
            </a:ext>
          </a:extLst>
        </p:cNvPr>
        <p:cNvGrpSpPr/>
        <p:nvPr/>
      </p:nvGrpSpPr>
      <p:grpSpPr>
        <a:xfrm>
          <a:off x="0" y="0"/>
          <a:ext cx="0" cy="0"/>
          <a:chOff x="0" y="0"/>
          <a:chExt cx="0" cy="0"/>
        </a:xfrm>
      </p:grpSpPr>
      <p:sp>
        <p:nvSpPr>
          <p:cNvPr id="1508" name="Rechteck">
            <a:extLst>
              <a:ext uri="{FF2B5EF4-FFF2-40B4-BE49-F238E27FC236}">
                <a16:creationId xmlns:a16="http://schemas.microsoft.com/office/drawing/2014/main" id="{F1CD8E57-9599-76B2-093F-C3040221DB58}"/>
              </a:ext>
            </a:extLst>
          </p:cNvPr>
          <p:cNvSpPr/>
          <p:nvPr/>
        </p:nvSpPr>
        <p:spPr>
          <a:xfrm>
            <a:off x="-267548" y="-169254"/>
            <a:ext cx="25280154" cy="14509791"/>
          </a:xfrm>
          <a:prstGeom prst="rect">
            <a:avLst/>
          </a:prstGeom>
          <a:solidFill>
            <a:srgbClr val="FFBF00"/>
          </a:solidFill>
          <a:ln w="12700">
            <a:miter lim="400000"/>
          </a:ln>
        </p:spPr>
        <p:txBody>
          <a:bodyPr lIns="114300" tIns="114300" rIns="114300" bIns="114300"/>
          <a:lstStyle/>
          <a:p>
            <a:pPr algn="l" defTabSz="2286000">
              <a:defRPr sz="6000">
                <a:latin typeface="Arial"/>
                <a:ea typeface="Arial"/>
                <a:cs typeface="Arial"/>
                <a:sym typeface="Arial"/>
              </a:defRPr>
            </a:pPr>
            <a:endParaRPr/>
          </a:p>
        </p:txBody>
      </p:sp>
      <p:sp>
        <p:nvSpPr>
          <p:cNvPr id="1509" name="DER WORKSHOP HAT SICH FÜR MICH GELOHNT, WEIL…">
            <a:extLst>
              <a:ext uri="{FF2B5EF4-FFF2-40B4-BE49-F238E27FC236}">
                <a16:creationId xmlns:a16="http://schemas.microsoft.com/office/drawing/2014/main" id="{9E3118F1-512A-EBFB-6EE3-C45C1525739A}"/>
              </a:ext>
            </a:extLst>
          </p:cNvPr>
          <p:cNvSpPr txBox="1">
            <a:spLocks noGrp="1"/>
          </p:cNvSpPr>
          <p:nvPr>
            <p:ph type="title" idx="4294967295"/>
          </p:nvPr>
        </p:nvSpPr>
        <p:spPr>
          <a:xfrm>
            <a:off x="3164532" y="2722921"/>
            <a:ext cx="18054936" cy="10658476"/>
          </a:xfrm>
          <a:prstGeom prst="rect">
            <a:avLst/>
          </a:prstGeom>
          <a:effectLst>
            <a:outerShdw blurRad="50800" dist="25400" dir="5400000" rotWithShape="0">
              <a:srgbClr val="000000">
                <a:alpha val="50000"/>
              </a:srgbClr>
            </a:outerShdw>
          </a:effectLst>
        </p:spPr>
        <p:txBody>
          <a:bodyPr lIns="91439" tIns="91439" rIns="91439" bIns="91439"/>
          <a:lstStyle>
            <a:lvl1pPr algn="ctr" defTabSz="1700783">
              <a:lnSpc>
                <a:spcPct val="100000"/>
              </a:lnSpc>
              <a:defRPr sz="18600">
                <a:solidFill>
                  <a:srgbClr val="FFFFFF"/>
                </a:solidFill>
                <a:latin typeface="Impact"/>
                <a:ea typeface="Impact"/>
                <a:cs typeface="Impact"/>
                <a:sym typeface="Impact"/>
              </a:defRPr>
            </a:lvl1pPr>
          </a:lstStyle>
          <a:p>
            <a:r>
              <a:rPr dirty="0"/>
              <a:t>DE</a:t>
            </a:r>
            <a:r>
              <a:rPr lang="de-DE" dirty="0"/>
              <a:t>N</a:t>
            </a:r>
            <a:r>
              <a:rPr dirty="0"/>
              <a:t> WORKSHOP </a:t>
            </a:r>
            <a:r>
              <a:rPr lang="de-DE" dirty="0"/>
              <a:t>KANN ICH EMPFEHLEN</a:t>
            </a:r>
            <a:r>
              <a:rPr dirty="0"/>
              <a:t>, WEIL…</a:t>
            </a:r>
          </a:p>
        </p:txBody>
      </p:sp>
      <p:grpSp>
        <p:nvGrpSpPr>
          <p:cNvPr id="2" name="Gruppieren">
            <a:extLst>
              <a:ext uri="{FF2B5EF4-FFF2-40B4-BE49-F238E27FC236}">
                <a16:creationId xmlns:a16="http://schemas.microsoft.com/office/drawing/2014/main" id="{453788ED-0296-AD07-BA32-27C5AF3196EC}"/>
              </a:ext>
            </a:extLst>
          </p:cNvPr>
          <p:cNvGrpSpPr/>
          <p:nvPr/>
        </p:nvGrpSpPr>
        <p:grpSpPr>
          <a:xfrm>
            <a:off x="21134455" y="12755081"/>
            <a:ext cx="3176181" cy="961839"/>
            <a:chOff x="0" y="0"/>
            <a:chExt cx="3176180" cy="961838"/>
          </a:xfrm>
        </p:grpSpPr>
        <p:sp>
          <p:nvSpPr>
            <p:cNvPr id="1510" name="betaConcept">
              <a:extLst>
                <a:ext uri="{FF2B5EF4-FFF2-40B4-BE49-F238E27FC236}">
                  <a16:creationId xmlns:a16="http://schemas.microsoft.com/office/drawing/2014/main" id="{60BF056B-D4D9-95AA-F8C9-9B3BB82372B4}"/>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511" name="academy">
              <a:extLst>
                <a:ext uri="{FF2B5EF4-FFF2-40B4-BE49-F238E27FC236}">
                  <a16:creationId xmlns:a16="http://schemas.microsoft.com/office/drawing/2014/main" id="{2778ACFB-E948-0D98-66B0-CDFF15C88E6D}"/>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512" name="pasted-image.png" descr="pasted-image.png">
              <a:extLst>
                <a:ext uri="{FF2B5EF4-FFF2-40B4-BE49-F238E27FC236}">
                  <a16:creationId xmlns:a16="http://schemas.microsoft.com/office/drawing/2014/main" id="{FFCF513F-0FA8-9F84-174A-7457CB5D9863}"/>
                </a:ext>
              </a:extLst>
            </p:cNvPr>
            <p:cNvPicPr>
              <a:picLocks noChangeAspect="1"/>
            </p:cNvPicPr>
            <p:nvPr/>
          </p:nvPicPr>
          <p:blipFill>
            <a:blip r:embed="rId3"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514" name="powered by">
            <a:extLst>
              <a:ext uri="{FF2B5EF4-FFF2-40B4-BE49-F238E27FC236}">
                <a16:creationId xmlns:a16="http://schemas.microsoft.com/office/drawing/2014/main" id="{CE80282A-BCC6-7B2A-D67C-5BE3F9406CBA}"/>
              </a:ext>
            </a:extLst>
          </p:cNvPr>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grpSp>
        <p:nvGrpSpPr>
          <p:cNvPr id="3" name="Gruppieren 2">
            <a:extLst>
              <a:ext uri="{FF2B5EF4-FFF2-40B4-BE49-F238E27FC236}">
                <a16:creationId xmlns:a16="http://schemas.microsoft.com/office/drawing/2014/main" id="{9E3F9120-E6CF-B340-818F-37ED2689072E}"/>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FDFC1F2D-FC01-5F18-7CA3-10207ACC4DE3}"/>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779C8619-0713-FD95-1AD5-4944F1FDAFEF}"/>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99F4785E-B412-0C6B-971E-9ABC1E792ACD}"/>
                </a:ext>
              </a:extLst>
            </p:cNvPr>
            <p:cNvPicPr>
              <a:picLocks noChangeAspect="1"/>
            </p:cNvPicPr>
            <p:nvPr/>
          </p:nvPicPr>
          <p:blipFill>
            <a:blip r:embed="rId5" cstate="print"/>
            <a:stretch>
              <a:fillRect/>
            </a:stretch>
          </p:blipFill>
          <p:spPr>
            <a:xfrm>
              <a:off x="20790888" y="274886"/>
              <a:ext cx="2645433" cy="1100784"/>
            </a:xfrm>
            <a:prstGeom prst="rect">
              <a:avLst/>
            </a:prstGeom>
          </p:spPr>
        </p:pic>
      </p:grpSp>
      <p:sp>
        <p:nvSpPr>
          <p:cNvPr id="7" name="VERTRIEBS-PROZESS">
            <a:extLst>
              <a:ext uri="{FF2B5EF4-FFF2-40B4-BE49-F238E27FC236}">
                <a16:creationId xmlns:a16="http://schemas.microsoft.com/office/drawing/2014/main" id="{C0C8D158-F43E-3312-A215-4977322C6400}"/>
              </a:ext>
            </a:extLst>
          </p:cNvPr>
          <p:cNvSpPr txBox="1"/>
          <p:nvPr/>
        </p:nvSpPr>
        <p:spPr>
          <a:xfrm>
            <a:off x="2307924" y="-13447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FEEDBACK</a:t>
            </a:r>
            <a:endParaRPr dirty="0"/>
          </a:p>
        </p:txBody>
      </p:sp>
      <p:sp>
        <p:nvSpPr>
          <p:cNvPr id="8" name="© Ralph Schmauder 2025 all rights reserved">
            <a:extLst>
              <a:ext uri="{FF2B5EF4-FFF2-40B4-BE49-F238E27FC236}">
                <a16:creationId xmlns:a16="http://schemas.microsoft.com/office/drawing/2014/main" id="{812ED856-40BA-CC19-F72B-8D5C79D01BF6}"/>
              </a:ext>
            </a:extLst>
          </p:cNvPr>
          <p:cNvSpPr txBox="1"/>
          <p:nvPr/>
        </p:nvSpPr>
        <p:spPr>
          <a:xfrm>
            <a:off x="106777" y="13233944"/>
            <a:ext cx="3310201" cy="3597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rPr lang="de-DE" dirty="0"/>
              <a:t>© betaConcept 2026 all </a:t>
            </a:r>
            <a:r>
              <a:rPr lang="de-DE" dirty="0" err="1"/>
              <a:t>rights</a:t>
            </a:r>
            <a:r>
              <a:rPr lang="de-DE" dirty="0"/>
              <a:t> </a:t>
            </a:r>
            <a:r>
              <a:rPr lang="de-DE" dirty="0" err="1"/>
              <a:t>reserved</a:t>
            </a:r>
            <a:endParaRPr lang="de-DE" dirty="0"/>
          </a:p>
        </p:txBody>
      </p:sp>
    </p:spTree>
    <p:extLst>
      <p:ext uri="{BB962C8B-B14F-4D97-AF65-F5344CB8AC3E}">
        <p14:creationId xmlns:p14="http://schemas.microsoft.com/office/powerpoint/2010/main" val="3783679517"/>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4" name="Rechteck"/>
          <p:cNvSpPr/>
          <p:nvPr/>
        </p:nvSpPr>
        <p:spPr>
          <a:xfrm>
            <a:off x="-448077" y="-147446"/>
            <a:ext cx="25280154" cy="14509791"/>
          </a:xfrm>
          <a:prstGeom prst="rect">
            <a:avLst/>
          </a:prstGeom>
          <a:solidFill>
            <a:srgbClr val="FFBF00"/>
          </a:solidFill>
          <a:ln w="12700">
            <a:miter lim="400000"/>
          </a:ln>
        </p:spPr>
        <p:txBody>
          <a:bodyPr lIns="114300" tIns="114300" rIns="114300" bIns="114300"/>
          <a:lstStyle/>
          <a:p>
            <a:pPr algn="l" defTabSz="2286000">
              <a:defRPr sz="6000">
                <a:latin typeface="Arial"/>
                <a:ea typeface="Arial"/>
                <a:cs typeface="Arial"/>
                <a:sym typeface="Arial"/>
              </a:defRPr>
            </a:pPr>
            <a:endParaRPr/>
          </a:p>
        </p:txBody>
      </p:sp>
      <p:sp>
        <p:nvSpPr>
          <p:cNvPr id="2285" name="Herzlichen Glückwunsch und viel Erfolg bei der Umsetzung!…"/>
          <p:cNvSpPr txBox="1">
            <a:spLocks noGrp="1"/>
          </p:cNvSpPr>
          <p:nvPr>
            <p:ph type="title" idx="4294967295"/>
          </p:nvPr>
        </p:nvSpPr>
        <p:spPr>
          <a:xfrm>
            <a:off x="4196332" y="1782923"/>
            <a:ext cx="15486066" cy="13262181"/>
          </a:xfrm>
          <a:prstGeom prst="rect">
            <a:avLst/>
          </a:prstGeom>
        </p:spPr>
        <p:txBody>
          <a:bodyPr lIns="91439" tIns="91439" rIns="91439" bIns="91439">
            <a:normAutofit/>
          </a:bodyPr>
          <a:lstStyle/>
          <a:p>
            <a:pPr algn="ctr" defTabSz="1298447">
              <a:lnSpc>
                <a:spcPct val="100000"/>
              </a:lnSpc>
              <a:defRPr sz="10011" b="1">
                <a:solidFill>
                  <a:srgbClr val="2B669A"/>
                </a:solidFill>
              </a:defRPr>
            </a:pPr>
            <a:r>
              <a:rPr dirty="0" err="1">
                <a:latin typeface="Aptos" panose="020B0004020202020204" pitchFamily="34" charset="0"/>
              </a:rPr>
              <a:t>Herzlichen</a:t>
            </a:r>
            <a:r>
              <a:rPr dirty="0">
                <a:latin typeface="Aptos" panose="020B0004020202020204" pitchFamily="34" charset="0"/>
              </a:rPr>
              <a:t> </a:t>
            </a:r>
            <a:r>
              <a:rPr dirty="0" err="1">
                <a:latin typeface="Aptos" panose="020B0004020202020204" pitchFamily="34" charset="0"/>
              </a:rPr>
              <a:t>Glückwunsch</a:t>
            </a:r>
            <a:r>
              <a:rPr dirty="0">
                <a:latin typeface="Aptos" panose="020B0004020202020204" pitchFamily="34" charset="0"/>
              </a:rPr>
              <a:t> und </a:t>
            </a:r>
            <a:r>
              <a:rPr dirty="0" err="1">
                <a:latin typeface="Aptos" panose="020B0004020202020204" pitchFamily="34" charset="0"/>
              </a:rPr>
              <a:t>viel</a:t>
            </a:r>
            <a:r>
              <a:rPr dirty="0">
                <a:latin typeface="Aptos" panose="020B0004020202020204" pitchFamily="34" charset="0"/>
              </a:rPr>
              <a:t> </a:t>
            </a:r>
            <a:r>
              <a:rPr dirty="0" err="1">
                <a:latin typeface="Aptos" panose="020B0004020202020204" pitchFamily="34" charset="0"/>
              </a:rPr>
              <a:t>Erfolg</a:t>
            </a:r>
            <a:r>
              <a:rPr dirty="0">
                <a:latin typeface="Aptos" panose="020B0004020202020204" pitchFamily="34" charset="0"/>
              </a:rPr>
              <a:t> </a:t>
            </a:r>
            <a:r>
              <a:rPr dirty="0" err="1">
                <a:latin typeface="Aptos" panose="020B0004020202020204" pitchFamily="34" charset="0"/>
              </a:rPr>
              <a:t>bei</a:t>
            </a:r>
            <a:r>
              <a:rPr dirty="0">
                <a:latin typeface="Aptos" panose="020B0004020202020204" pitchFamily="34" charset="0"/>
              </a:rPr>
              <a:t> der </a:t>
            </a:r>
            <a:r>
              <a:rPr dirty="0" err="1">
                <a:latin typeface="Aptos" panose="020B0004020202020204" pitchFamily="34" charset="0"/>
              </a:rPr>
              <a:t>Umsetzung</a:t>
            </a:r>
            <a:r>
              <a:rPr dirty="0">
                <a:latin typeface="Aptos" panose="020B0004020202020204" pitchFamily="34" charset="0"/>
              </a:rPr>
              <a:t>!</a:t>
            </a:r>
          </a:p>
          <a:p>
            <a:pPr algn="ctr" defTabSz="1298447">
              <a:lnSpc>
                <a:spcPct val="100000"/>
              </a:lnSpc>
              <a:defRPr sz="7100" b="1">
                <a:solidFill>
                  <a:srgbClr val="2B669A"/>
                </a:solidFill>
              </a:defRPr>
            </a:pPr>
            <a:endParaRPr sz="2700" dirty="0"/>
          </a:p>
          <a:p>
            <a:pPr algn="ctr" defTabSz="1298447">
              <a:lnSpc>
                <a:spcPct val="100000"/>
              </a:lnSpc>
              <a:defRPr sz="14200">
                <a:solidFill>
                  <a:srgbClr val="2B669A"/>
                </a:solidFill>
                <a:latin typeface="Bradley Hand ITC TT-Bold"/>
                <a:ea typeface="Bradley Hand ITC TT-Bold"/>
                <a:cs typeface="Bradley Hand ITC TT-Bold"/>
                <a:sym typeface="Bradley Hand ITC TT-Bold"/>
              </a:defRPr>
            </a:pPr>
            <a:r>
              <a:rPr dirty="0" err="1">
                <a:latin typeface="Aptos" panose="020B0004020202020204" pitchFamily="34" charset="0"/>
              </a:rPr>
              <a:t>Euer</a:t>
            </a:r>
            <a:r>
              <a:rPr dirty="0">
                <a:latin typeface="Aptos" panose="020B0004020202020204" pitchFamily="34" charset="0"/>
              </a:rPr>
              <a:t> </a:t>
            </a:r>
            <a:br>
              <a:rPr lang="de-DE" dirty="0">
                <a:latin typeface="Aptos" panose="020B0004020202020204" pitchFamily="34" charset="0"/>
              </a:rPr>
            </a:br>
            <a:r>
              <a:rPr lang="de-DE" dirty="0">
                <a:latin typeface="Aptos" panose="020B0004020202020204" pitchFamily="34" charset="0"/>
              </a:rPr>
              <a:t>betaConcept-Team</a:t>
            </a:r>
            <a:endParaRPr dirty="0">
              <a:latin typeface="Aptos" panose="020B0004020202020204" pitchFamily="34" charset="0"/>
            </a:endParaRPr>
          </a:p>
          <a:p>
            <a:pPr algn="ctr" defTabSz="1298447">
              <a:lnSpc>
                <a:spcPct val="100000"/>
              </a:lnSpc>
              <a:defRPr sz="7100" b="1">
                <a:solidFill>
                  <a:srgbClr val="2B669A"/>
                </a:solidFill>
              </a:defRPr>
            </a:pPr>
            <a:endParaRPr sz="2700" dirty="0"/>
          </a:p>
          <a:p>
            <a:pPr algn="ctr" defTabSz="1298447">
              <a:lnSpc>
                <a:spcPct val="100000"/>
              </a:lnSpc>
              <a:defRPr sz="7100" b="1">
                <a:solidFill>
                  <a:srgbClr val="2B669A"/>
                </a:solidFill>
              </a:defRPr>
            </a:pPr>
            <a:r>
              <a:rPr dirty="0" err="1"/>
              <a:t>Kontakt</a:t>
            </a:r>
            <a:r>
              <a:rPr dirty="0"/>
              <a:t>: </a:t>
            </a:r>
            <a:r>
              <a:rPr lang="de-DE" dirty="0" err="1">
                <a:solidFill>
                  <a:srgbClr val="C00000"/>
                </a:solidFill>
              </a:rPr>
              <a:t>service@betaconcept.org</a:t>
            </a:r>
            <a:br>
              <a:rPr lang="de-DE" dirty="0"/>
            </a:br>
            <a:endParaRPr dirty="0"/>
          </a:p>
        </p:txBody>
      </p:sp>
      <p:grpSp>
        <p:nvGrpSpPr>
          <p:cNvPr id="2290" name="Gruppieren"/>
          <p:cNvGrpSpPr/>
          <p:nvPr/>
        </p:nvGrpSpPr>
        <p:grpSpPr>
          <a:xfrm>
            <a:off x="21134455" y="12755081"/>
            <a:ext cx="3196201" cy="961839"/>
            <a:chOff x="0" y="0"/>
            <a:chExt cx="3196199" cy="961838"/>
          </a:xfrm>
        </p:grpSpPr>
        <p:sp>
          <p:nvSpPr>
            <p:cNvPr id="2287"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288" name="online-academy"/>
            <p:cNvSpPr txBox="1"/>
            <p:nvPr/>
          </p:nvSpPr>
          <p:spPr>
            <a:xfrm>
              <a:off x="13137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1600">
                  <a:solidFill>
                    <a:srgbClr val="E57031"/>
                  </a:solidFill>
                  <a:latin typeface="Comfortaa Bold"/>
                  <a:ea typeface="Comfortaa Bold"/>
                  <a:cs typeface="Comfortaa Bold"/>
                  <a:sym typeface="Comfortaa Bold"/>
                </a:defRPr>
              </a:lvl1pPr>
            </a:lstStyle>
            <a:p>
              <a:r>
                <a:t>online-academy</a:t>
              </a:r>
            </a:p>
          </p:txBody>
        </p:sp>
        <p:pic>
          <p:nvPicPr>
            <p:cNvPr id="2289" name="pasted-image.png" descr="pasted-image.png"/>
            <p:cNvPicPr>
              <a:picLocks noChangeAspect="1"/>
            </p:cNvPicPr>
            <p:nvPr/>
          </p:nvPicPr>
          <p:blipFill>
            <a:blip r:embed="rId3"/>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grpSp>
        <p:nvGrpSpPr>
          <p:cNvPr id="3" name="Gruppieren 2">
            <a:extLst>
              <a:ext uri="{FF2B5EF4-FFF2-40B4-BE49-F238E27FC236}">
                <a16:creationId xmlns:a16="http://schemas.microsoft.com/office/drawing/2014/main" id="{038601A7-76A0-5EF4-9DEA-DFC46E84B1F6}"/>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F535A917-8473-CB35-4353-8962810106C6}"/>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227271C5-768D-1844-670E-498551772CDB}"/>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4E443C52-753A-36F9-3407-A54E624F9FBB}"/>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8" name="© Ralph Schmauder 2025 all rights reserved">
            <a:extLst>
              <a:ext uri="{FF2B5EF4-FFF2-40B4-BE49-F238E27FC236}">
                <a16:creationId xmlns:a16="http://schemas.microsoft.com/office/drawing/2014/main" id="{46A598B7-FD64-5607-C6C5-2DCA0398A694}"/>
              </a:ext>
            </a:extLst>
          </p:cNvPr>
          <p:cNvSpPr txBox="1"/>
          <p:nvPr/>
        </p:nvSpPr>
        <p:spPr>
          <a:xfrm>
            <a:off x="106777" y="13233944"/>
            <a:ext cx="3310201" cy="3597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rPr lang="de-DE" dirty="0"/>
              <a:t>© betaConcept 2026 all </a:t>
            </a:r>
            <a:r>
              <a:rPr lang="de-DE" dirty="0" err="1"/>
              <a:t>rights</a:t>
            </a:r>
            <a:r>
              <a:rPr lang="de-DE" dirty="0"/>
              <a:t> </a:t>
            </a:r>
            <a:r>
              <a:rPr lang="de-DE" dirty="0" err="1"/>
              <a:t>reserved</a:t>
            </a:r>
            <a:endParaRPr lang="de-DE" dirty="0"/>
          </a:p>
        </p:txBody>
      </p:sp>
    </p:spTree>
    <p:extLst>
      <p:ext uri="{BB962C8B-B14F-4D97-AF65-F5344CB8AC3E}">
        <p14:creationId xmlns:p14="http://schemas.microsoft.com/office/powerpoint/2010/main" val="210075269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88D2A-7943-78EE-7E84-3BE670325291}"/>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08717BEC-C795-383F-1505-84488D6ACAC2}"/>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CA2F601E-CE06-3620-47E3-CEFE4C22C476}"/>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6CA7ED0D-65B3-0BAA-4603-29648DDB433A}"/>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42D1D96A-7353-77A1-9D20-0D45B03B9FC5}"/>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10" name="Nachhaltigkeit">
            <a:extLst>
              <a:ext uri="{FF2B5EF4-FFF2-40B4-BE49-F238E27FC236}">
                <a16:creationId xmlns:a16="http://schemas.microsoft.com/office/drawing/2014/main" id="{8E201BD8-55A1-BD3F-81A5-59978BA359DF}"/>
              </a:ext>
            </a:extLst>
          </p:cNvPr>
          <p:cNvSpPr txBox="1"/>
          <p:nvPr/>
        </p:nvSpPr>
        <p:spPr>
          <a:xfrm>
            <a:off x="0" y="-147446"/>
            <a:ext cx="6431360" cy="1674137"/>
          </a:xfrm>
          <a:prstGeom prst="rect">
            <a:avLst/>
          </a:prstGeom>
          <a:solidFill>
            <a:srgbClr val="FF0000"/>
          </a:solidFill>
          <a:ln w="3175">
            <a:solidFill>
              <a:srgbClr val="FF0000"/>
            </a:solidFill>
            <a:miter lim="400000"/>
          </a:ln>
          <a:effectLst>
            <a:outerShdw blurRad="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6973" tIns="66973" rIns="66973" bIns="66973" anchor="ctr">
            <a:spAutoFit/>
          </a:bodyPr>
          <a:lstStyle>
            <a:lvl1pPr algn="ctr" defTabSz="182879">
              <a:defRPr sz="2200">
                <a:solidFill>
                  <a:schemeClr val="accent3">
                    <a:lumOff val="44000"/>
                  </a:schemeClr>
                </a:solidFill>
                <a:latin typeface="Comfortaa Bold"/>
                <a:ea typeface="Comfortaa Bold"/>
                <a:cs typeface="Comfortaa Bold"/>
                <a:sym typeface="Comfortaa Bold"/>
              </a:defRPr>
            </a:lvl1pPr>
          </a:lstStyle>
          <a:p>
            <a:endParaRPr lang="de-DE" sz="2000" dirty="0"/>
          </a:p>
          <a:p>
            <a:r>
              <a:rPr sz="6000" dirty="0" err="1"/>
              <a:t>Nachhaltigkeit</a:t>
            </a:r>
            <a:endParaRPr lang="de-DE" sz="6000" dirty="0"/>
          </a:p>
          <a:p>
            <a:endParaRPr sz="2000" dirty="0"/>
          </a:p>
        </p:txBody>
      </p:sp>
      <p:sp>
        <p:nvSpPr>
          <p:cNvPr id="12" name="Textfeld 11">
            <a:extLst>
              <a:ext uri="{FF2B5EF4-FFF2-40B4-BE49-F238E27FC236}">
                <a16:creationId xmlns:a16="http://schemas.microsoft.com/office/drawing/2014/main" id="{D851B95D-621F-D5A8-85C0-D9C4872B668D}"/>
              </a:ext>
            </a:extLst>
          </p:cNvPr>
          <p:cNvSpPr txBox="1"/>
          <p:nvPr/>
        </p:nvSpPr>
        <p:spPr>
          <a:xfrm>
            <a:off x="5351240" y="5057800"/>
            <a:ext cx="12907667" cy="4154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6600" dirty="0">
                <a:solidFill>
                  <a:srgbClr val="2F7DAD"/>
                </a:solidFill>
              </a:rPr>
              <a:t>Welche Erfahrungen macht Ihr persönlich, wenn Ihr den Haupt-Fokus auf die „grüne Seite" legt?</a:t>
            </a:r>
          </a:p>
          <a:p>
            <a:endParaRPr lang="de-DE" sz="6600" dirty="0">
              <a:solidFill>
                <a:srgbClr val="2F7DAD"/>
              </a:solidFill>
            </a:endParaRPr>
          </a:p>
        </p:txBody>
      </p:sp>
      <p:sp>
        <p:nvSpPr>
          <p:cNvPr id="701" name="AGENDA">
            <a:extLst>
              <a:ext uri="{FF2B5EF4-FFF2-40B4-BE49-F238E27FC236}">
                <a16:creationId xmlns:a16="http://schemas.microsoft.com/office/drawing/2014/main" id="{E3AEEDDB-3B98-D332-FFD0-683DAD19E825}"/>
              </a:ext>
            </a:extLst>
          </p:cNvPr>
          <p:cNvSpPr txBox="1"/>
          <p:nvPr/>
        </p:nvSpPr>
        <p:spPr>
          <a:xfrm>
            <a:off x="3695056" y="-189473"/>
            <a:ext cx="18508860"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solidFill>
                  <a:schemeClr val="bg1"/>
                </a:solidFill>
              </a:rPr>
              <a:t>Hausaufgabe </a:t>
            </a:r>
            <a:r>
              <a:rPr lang="de-DE" sz="4000" dirty="0">
                <a:solidFill>
                  <a:schemeClr val="bg1"/>
                </a:solidFill>
              </a:rPr>
              <a:t>wie in der Schule </a:t>
            </a:r>
            <a:r>
              <a:rPr lang="de-DE" dirty="0">
                <a:solidFill>
                  <a:schemeClr val="bg1"/>
                </a:solidFill>
                <a:sym typeface="Wingdings" pitchFamily="2" charset="2"/>
              </a:rPr>
              <a:t></a:t>
            </a:r>
            <a:endParaRPr sz="4000" dirty="0">
              <a:solidFill>
                <a:schemeClr val="bg1"/>
              </a:solidFill>
            </a:endParaRPr>
          </a:p>
        </p:txBody>
      </p:sp>
      <p:sp>
        <p:nvSpPr>
          <p:cNvPr id="2" name="Ellipse 8">
            <a:extLst>
              <a:ext uri="{FF2B5EF4-FFF2-40B4-BE49-F238E27FC236}">
                <a16:creationId xmlns:a16="http://schemas.microsoft.com/office/drawing/2014/main" id="{65C15580-807E-2D1C-74FC-02CFF7A8AB84}"/>
              </a:ext>
            </a:extLst>
          </p:cNvPr>
          <p:cNvSpPr/>
          <p:nvPr/>
        </p:nvSpPr>
        <p:spPr>
          <a:xfrm>
            <a:off x="8843628" y="11293972"/>
            <a:ext cx="5112568" cy="895337"/>
          </a:xfrm>
          <a:prstGeom prst="ellipse">
            <a:avLst/>
          </a:prstGeom>
          <a:blipFill rotWithShape="1">
            <a:blip r:embed="rId3" cstate="print"/>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3200" b="0" i="0" u="none" strike="noStrike" cap="none" spc="0" normalizeH="0" baseline="0" dirty="0">
                <a:ln>
                  <a:noFill/>
                </a:ln>
                <a:solidFill>
                  <a:srgbClr val="FFFFFF"/>
                </a:solidFill>
                <a:effectLst/>
                <a:uFillTx/>
                <a:latin typeface="+mn-lt"/>
                <a:ea typeface="+mn-ea"/>
                <a:cs typeface="+mn-cs"/>
                <a:sym typeface="Helvetica Light"/>
              </a:rPr>
              <a:t>Plenum</a:t>
            </a:r>
          </a:p>
        </p:txBody>
      </p:sp>
    </p:spTree>
    <p:extLst>
      <p:ext uri="{BB962C8B-B14F-4D97-AF65-F5344CB8AC3E}">
        <p14:creationId xmlns:p14="http://schemas.microsoft.com/office/powerpoint/2010/main" val="406536548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 name="pasted-image.png" descr="pasted-image.png"/>
          <p:cNvPicPr>
            <a:picLocks noChangeAspect="1"/>
          </p:cNvPicPr>
          <p:nvPr/>
        </p:nvPicPr>
        <p:blipFill>
          <a:blip r:embed="rId3" cstate="print"/>
          <a:stretch>
            <a:fillRect/>
          </a:stretch>
        </p:blipFill>
        <p:spPr>
          <a:xfrm>
            <a:off x="-159326" y="-360698"/>
            <a:ext cx="24683597" cy="16010983"/>
          </a:xfrm>
          <a:prstGeom prst="rect">
            <a:avLst/>
          </a:prstGeom>
          <a:ln w="12700">
            <a:miter lim="400000"/>
          </a:ln>
        </p:spPr>
      </p:pic>
      <p:sp>
        <p:nvSpPr>
          <p:cNvPr id="745" name="WIRKUNGSGRUNDSÄTZE"/>
          <p:cNvSpPr txBox="1"/>
          <p:nvPr/>
        </p:nvSpPr>
        <p:spPr>
          <a:xfrm>
            <a:off x="3201899" y="1557346"/>
            <a:ext cx="17961149" cy="255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300" tIns="114300" rIns="114300" bIns="114300">
            <a:spAutoFit/>
          </a:bodyPr>
          <a:lstStyle>
            <a:lvl1pPr algn="l" defTabSz="2286000">
              <a:spcBef>
                <a:spcPts val="1900"/>
              </a:spcBef>
              <a:defRPr sz="15000">
                <a:solidFill>
                  <a:srgbClr val="FF9300"/>
                </a:solidFill>
                <a:latin typeface="Impact"/>
                <a:ea typeface="Impact"/>
                <a:cs typeface="Impact"/>
                <a:sym typeface="Impact"/>
              </a:defRPr>
            </a:lvl1pPr>
          </a:lstStyle>
          <a:p>
            <a:r>
              <a:rPr dirty="0"/>
              <a:t>WIRKUNGSGRUNDSÄTZE</a:t>
            </a:r>
          </a:p>
        </p:txBody>
      </p:sp>
      <p:sp>
        <p:nvSpPr>
          <p:cNvPr id="746" name="Wir nehmen immer wahr…"/>
          <p:cNvSpPr txBox="1"/>
          <p:nvPr/>
        </p:nvSpPr>
        <p:spPr>
          <a:xfrm>
            <a:off x="1796025" y="4950993"/>
            <a:ext cx="20791950" cy="8046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300" tIns="114300" rIns="114300" bIns="114300">
            <a:spAutoFit/>
          </a:bodyPr>
          <a:lstStyle/>
          <a:p>
            <a:pPr marL="762000" indent="-762000" algn="l" defTabSz="2286000">
              <a:spcBef>
                <a:spcPts val="1900"/>
              </a:spcBef>
              <a:buSzPct val="100000"/>
              <a:buChar char="•"/>
              <a:defRPr sz="7600">
                <a:solidFill>
                  <a:srgbClr val="2B669A"/>
                </a:solidFill>
                <a:latin typeface="Impact"/>
                <a:ea typeface="Impact"/>
                <a:cs typeface="Impact"/>
                <a:sym typeface="Impact"/>
              </a:defRPr>
            </a:pPr>
            <a:r>
              <a:rPr dirty="0" err="1"/>
              <a:t>Wir</a:t>
            </a:r>
            <a:r>
              <a:rPr dirty="0"/>
              <a:t> </a:t>
            </a:r>
            <a:r>
              <a:rPr dirty="0" err="1"/>
              <a:t>nehmen</a:t>
            </a:r>
            <a:r>
              <a:rPr dirty="0"/>
              <a:t> </a:t>
            </a:r>
            <a:r>
              <a:rPr dirty="0" err="1"/>
              <a:t>immer</a:t>
            </a:r>
            <a:r>
              <a:rPr dirty="0"/>
              <a:t> </a:t>
            </a:r>
            <a:r>
              <a:rPr dirty="0" err="1"/>
              <a:t>wahr</a:t>
            </a:r>
            <a:endParaRPr dirty="0"/>
          </a:p>
          <a:p>
            <a:pPr marL="762000" indent="-762000" algn="l" defTabSz="2286000">
              <a:spcBef>
                <a:spcPts val="1900"/>
              </a:spcBef>
              <a:buSzPct val="100000"/>
              <a:buChar char="•"/>
              <a:defRPr sz="7600">
                <a:solidFill>
                  <a:srgbClr val="2B669A"/>
                </a:solidFill>
                <a:latin typeface="Impact"/>
                <a:ea typeface="Impact"/>
                <a:cs typeface="Impact"/>
                <a:sym typeface="Impact"/>
              </a:defRPr>
            </a:pPr>
            <a:r>
              <a:rPr dirty="0" err="1"/>
              <a:t>Wir</a:t>
            </a:r>
            <a:r>
              <a:rPr dirty="0"/>
              <a:t> </a:t>
            </a:r>
            <a:r>
              <a:rPr dirty="0" err="1"/>
              <a:t>wirken</a:t>
            </a:r>
            <a:r>
              <a:rPr dirty="0"/>
              <a:t> </a:t>
            </a:r>
            <a:r>
              <a:rPr dirty="0" err="1"/>
              <a:t>immer</a:t>
            </a:r>
            <a:endParaRPr dirty="0"/>
          </a:p>
          <a:p>
            <a:pPr marL="762000" indent="-762000" algn="l" defTabSz="2286000">
              <a:spcBef>
                <a:spcPts val="1900"/>
              </a:spcBef>
              <a:buSzPct val="100000"/>
              <a:buChar char="•"/>
              <a:defRPr sz="7600">
                <a:solidFill>
                  <a:srgbClr val="2B669A"/>
                </a:solidFill>
                <a:latin typeface="Impact"/>
                <a:ea typeface="Impact"/>
                <a:cs typeface="Impact"/>
                <a:sym typeface="Impact"/>
              </a:defRPr>
            </a:pPr>
            <a:r>
              <a:rPr dirty="0">
                <a:solidFill>
                  <a:srgbClr val="FF0000"/>
                </a:solidFill>
              </a:rPr>
              <a:t>Eine </a:t>
            </a:r>
            <a:r>
              <a:rPr dirty="0" err="1">
                <a:solidFill>
                  <a:srgbClr val="FF0000"/>
                </a:solidFill>
              </a:rPr>
              <a:t>Kleinigkeit</a:t>
            </a:r>
            <a:r>
              <a:rPr dirty="0">
                <a:solidFill>
                  <a:srgbClr val="FF0000"/>
                </a:solidFill>
              </a:rPr>
              <a:t> </a:t>
            </a:r>
            <a:r>
              <a:rPr dirty="0" err="1">
                <a:solidFill>
                  <a:srgbClr val="FF0000"/>
                </a:solidFill>
              </a:rPr>
              <a:t>kann</a:t>
            </a:r>
            <a:r>
              <a:rPr dirty="0">
                <a:solidFill>
                  <a:srgbClr val="FF0000"/>
                </a:solidFill>
              </a:rPr>
              <a:t> </a:t>
            </a:r>
            <a:r>
              <a:rPr dirty="0" err="1">
                <a:solidFill>
                  <a:srgbClr val="FF0000"/>
                </a:solidFill>
              </a:rPr>
              <a:t>über</a:t>
            </a:r>
            <a:r>
              <a:rPr dirty="0">
                <a:solidFill>
                  <a:srgbClr val="FF0000"/>
                </a:solidFill>
              </a:rPr>
              <a:t> </a:t>
            </a:r>
            <a:r>
              <a:rPr dirty="0" err="1">
                <a:solidFill>
                  <a:srgbClr val="FF0000"/>
                </a:solidFill>
              </a:rPr>
              <a:t>Erfolg</a:t>
            </a:r>
            <a:r>
              <a:rPr dirty="0">
                <a:solidFill>
                  <a:srgbClr val="FF0000"/>
                </a:solidFill>
              </a:rPr>
              <a:t> </a:t>
            </a:r>
            <a:r>
              <a:rPr dirty="0" err="1">
                <a:solidFill>
                  <a:srgbClr val="FF0000"/>
                </a:solidFill>
              </a:rPr>
              <a:t>oder</a:t>
            </a:r>
            <a:r>
              <a:rPr dirty="0">
                <a:solidFill>
                  <a:srgbClr val="FF0000"/>
                </a:solidFill>
              </a:rPr>
              <a:t> </a:t>
            </a:r>
            <a:r>
              <a:rPr dirty="0" err="1">
                <a:solidFill>
                  <a:srgbClr val="FF0000"/>
                </a:solidFill>
              </a:rPr>
              <a:t>Misserfolg</a:t>
            </a:r>
            <a:r>
              <a:rPr dirty="0">
                <a:solidFill>
                  <a:srgbClr val="FF0000"/>
                </a:solidFill>
              </a:rPr>
              <a:t> </a:t>
            </a:r>
            <a:r>
              <a:rPr dirty="0" err="1">
                <a:solidFill>
                  <a:srgbClr val="FF0000"/>
                </a:solidFill>
              </a:rPr>
              <a:t>entscheiden</a:t>
            </a:r>
            <a:r>
              <a:rPr lang="de-DE" dirty="0">
                <a:solidFill>
                  <a:srgbClr val="FF0000"/>
                </a:solidFill>
              </a:rPr>
              <a:t>!</a:t>
            </a:r>
            <a:endParaRPr dirty="0">
              <a:solidFill>
                <a:srgbClr val="FF0000"/>
              </a:solidFill>
            </a:endParaRPr>
          </a:p>
          <a:p>
            <a:pPr marL="762000" indent="-762000" algn="l" defTabSz="2286000">
              <a:spcBef>
                <a:spcPts val="1900"/>
              </a:spcBef>
              <a:buSzPct val="100000"/>
              <a:buChar char="•"/>
              <a:defRPr sz="7600">
                <a:solidFill>
                  <a:srgbClr val="2B669A"/>
                </a:solidFill>
                <a:latin typeface="Impact"/>
                <a:ea typeface="Impact"/>
                <a:cs typeface="Impact"/>
                <a:sym typeface="Impact"/>
              </a:defRPr>
            </a:pPr>
            <a:r>
              <a:rPr dirty="0" err="1">
                <a:solidFill>
                  <a:srgbClr val="FF0000"/>
                </a:solidFill>
              </a:rPr>
              <a:t>Wir</a:t>
            </a:r>
            <a:r>
              <a:rPr dirty="0">
                <a:solidFill>
                  <a:srgbClr val="FF0000"/>
                </a:solidFill>
              </a:rPr>
              <a:t> </a:t>
            </a:r>
            <a:r>
              <a:rPr dirty="0" err="1">
                <a:solidFill>
                  <a:srgbClr val="FF0000"/>
                </a:solidFill>
              </a:rPr>
              <a:t>können</a:t>
            </a:r>
            <a:r>
              <a:rPr dirty="0">
                <a:solidFill>
                  <a:srgbClr val="FF0000"/>
                </a:solidFill>
              </a:rPr>
              <a:t> </a:t>
            </a:r>
            <a:r>
              <a:rPr dirty="0" err="1">
                <a:solidFill>
                  <a:srgbClr val="FF0000"/>
                </a:solidFill>
              </a:rPr>
              <a:t>bewusst</a:t>
            </a:r>
            <a:r>
              <a:rPr dirty="0">
                <a:solidFill>
                  <a:srgbClr val="FF0000"/>
                </a:solidFill>
              </a:rPr>
              <a:t> auf d</a:t>
            </a:r>
            <a:r>
              <a:rPr lang="de-DE" dirty="0" err="1">
                <a:solidFill>
                  <a:srgbClr val="FF0000"/>
                </a:solidFill>
              </a:rPr>
              <a:t>ie</a:t>
            </a:r>
            <a:r>
              <a:rPr lang="de-DE" dirty="0">
                <a:solidFill>
                  <a:srgbClr val="FF0000"/>
                </a:solidFill>
              </a:rPr>
              <a:t> Wahrnehmung </a:t>
            </a:r>
            <a:r>
              <a:rPr dirty="0" err="1">
                <a:solidFill>
                  <a:srgbClr val="FF0000"/>
                </a:solidFill>
              </a:rPr>
              <a:t>unseres</a:t>
            </a:r>
            <a:r>
              <a:rPr dirty="0">
                <a:solidFill>
                  <a:srgbClr val="FF0000"/>
                </a:solidFill>
              </a:rPr>
              <a:t> </a:t>
            </a:r>
            <a:r>
              <a:rPr dirty="0" err="1">
                <a:solidFill>
                  <a:srgbClr val="FF0000"/>
                </a:solidFill>
              </a:rPr>
              <a:t>Gegenübers</a:t>
            </a:r>
            <a:r>
              <a:rPr dirty="0">
                <a:solidFill>
                  <a:srgbClr val="FF0000"/>
                </a:solidFill>
              </a:rPr>
              <a:t> </a:t>
            </a:r>
            <a:r>
              <a:rPr dirty="0" err="1">
                <a:solidFill>
                  <a:srgbClr val="FF0000"/>
                </a:solidFill>
              </a:rPr>
              <a:t>einwirken</a:t>
            </a:r>
            <a:r>
              <a:rPr lang="de-DE" dirty="0">
                <a:solidFill>
                  <a:srgbClr val="FF0000"/>
                </a:solidFill>
              </a:rPr>
              <a:t>!</a:t>
            </a:r>
            <a:endParaRPr dirty="0">
              <a:solidFill>
                <a:srgbClr val="FF0000"/>
              </a:solidFill>
            </a:endParaRPr>
          </a:p>
        </p:txBody>
      </p:sp>
      <p:sp>
        <p:nvSpPr>
          <p:cNvPr id="2" name="Rechteck">
            <a:extLst>
              <a:ext uri="{FF2B5EF4-FFF2-40B4-BE49-F238E27FC236}">
                <a16:creationId xmlns:a16="http://schemas.microsoft.com/office/drawing/2014/main" id="{B5CBE5F6-18E8-28AB-281A-487F259698DF}"/>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3" name="Rechteck 2">
            <a:extLst>
              <a:ext uri="{FF2B5EF4-FFF2-40B4-BE49-F238E27FC236}">
                <a16:creationId xmlns:a16="http://schemas.microsoft.com/office/drawing/2014/main" id="{1244ABBA-3D68-0CB1-AF3D-268063FC4D0C}"/>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4" name="Grafik 3">
            <a:extLst>
              <a:ext uri="{FF2B5EF4-FFF2-40B4-BE49-F238E27FC236}">
                <a16:creationId xmlns:a16="http://schemas.microsoft.com/office/drawing/2014/main" id="{56AC022E-70AD-9495-229C-5FCFB41C357F}"/>
              </a:ext>
            </a:extLst>
          </p:cNvPr>
          <p:cNvPicPr>
            <a:picLocks noChangeAspect="1"/>
          </p:cNvPicPr>
          <p:nvPr/>
        </p:nvPicPr>
        <p:blipFill>
          <a:blip r:embed="rId5"/>
          <a:stretch>
            <a:fillRect/>
          </a:stretch>
        </p:blipFill>
        <p:spPr>
          <a:xfrm>
            <a:off x="20790888" y="274886"/>
            <a:ext cx="2645433" cy="1100784"/>
          </a:xfrm>
          <a:prstGeom prst="rect">
            <a:avLst/>
          </a:prstGeom>
        </p:spPr>
      </p:pic>
      <p:grpSp>
        <p:nvGrpSpPr>
          <p:cNvPr id="5" name="Gruppieren">
            <a:extLst>
              <a:ext uri="{FF2B5EF4-FFF2-40B4-BE49-F238E27FC236}">
                <a16:creationId xmlns:a16="http://schemas.microsoft.com/office/drawing/2014/main" id="{9AB66A4D-B946-65F0-542C-805B035CD700}"/>
              </a:ext>
            </a:extLst>
          </p:cNvPr>
          <p:cNvGrpSpPr/>
          <p:nvPr/>
        </p:nvGrpSpPr>
        <p:grpSpPr>
          <a:xfrm>
            <a:off x="21134455" y="12755081"/>
            <a:ext cx="3176181" cy="961839"/>
            <a:chOff x="0" y="0"/>
            <a:chExt cx="3176180" cy="961838"/>
          </a:xfrm>
        </p:grpSpPr>
        <p:sp>
          <p:nvSpPr>
            <p:cNvPr id="6" name="betaConcept">
              <a:extLst>
                <a:ext uri="{FF2B5EF4-FFF2-40B4-BE49-F238E27FC236}">
                  <a16:creationId xmlns:a16="http://schemas.microsoft.com/office/drawing/2014/main" id="{F6879317-C7E9-FCF1-06D4-24D8AE850E1C}"/>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7" name="academy">
              <a:extLst>
                <a:ext uri="{FF2B5EF4-FFF2-40B4-BE49-F238E27FC236}">
                  <a16:creationId xmlns:a16="http://schemas.microsoft.com/office/drawing/2014/main" id="{1759B98B-431E-150C-C986-15F32B62DF90}"/>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8" name="pasted-image.png" descr="pasted-image.png">
              <a:extLst>
                <a:ext uri="{FF2B5EF4-FFF2-40B4-BE49-F238E27FC236}">
                  <a16:creationId xmlns:a16="http://schemas.microsoft.com/office/drawing/2014/main" id="{D48F8A66-78C0-BEA9-A40E-1BE23738525C}"/>
                </a:ext>
              </a:extLst>
            </p:cNvPr>
            <p:cNvPicPr>
              <a:picLocks noChangeAspect="1"/>
            </p:cNvPicPr>
            <p:nvPr/>
          </p:nvPicPr>
          <p:blipFill>
            <a:blip r:embed="rId6"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9" name="powered by">
            <a:extLst>
              <a:ext uri="{FF2B5EF4-FFF2-40B4-BE49-F238E27FC236}">
                <a16:creationId xmlns:a16="http://schemas.microsoft.com/office/drawing/2014/main" id="{108EB013-AA69-99FC-AF29-B39228995C19}"/>
              </a:ext>
            </a:extLst>
          </p:cNvPr>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rPr dirty="0"/>
              <a:t>powered by </a:t>
            </a:r>
          </a:p>
        </p:txBody>
      </p:sp>
      <p:sp>
        <p:nvSpPr>
          <p:cNvPr id="10" name="© Ralph Schmauder 2025 all rights reserved">
            <a:extLst>
              <a:ext uri="{FF2B5EF4-FFF2-40B4-BE49-F238E27FC236}">
                <a16:creationId xmlns:a16="http://schemas.microsoft.com/office/drawing/2014/main" id="{94FD4CEF-BC01-57D1-80C4-0CDB410473EE}"/>
              </a:ext>
            </a:extLst>
          </p:cNvPr>
          <p:cNvSpPr txBox="1"/>
          <p:nvPr/>
        </p:nvSpPr>
        <p:spPr>
          <a:xfrm>
            <a:off x="106777" y="13233944"/>
            <a:ext cx="3310201" cy="359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rPr lang="de-DE" dirty="0"/>
              <a:t>© betaConcept 2026 all </a:t>
            </a:r>
            <a:r>
              <a:rPr lang="de-DE" dirty="0" err="1"/>
              <a:t>rights</a:t>
            </a:r>
            <a:r>
              <a:rPr lang="de-DE" dirty="0"/>
              <a:t> </a:t>
            </a:r>
            <a:r>
              <a:rPr lang="de-DE" dirty="0" err="1"/>
              <a:t>reserved</a:t>
            </a:r>
            <a:endParaRPr lang="de-DE" dirty="0"/>
          </a:p>
        </p:txBody>
      </p:sp>
      <p:sp>
        <p:nvSpPr>
          <p:cNvPr id="11" name="BEISPIELE">
            <a:extLst>
              <a:ext uri="{FF2B5EF4-FFF2-40B4-BE49-F238E27FC236}">
                <a16:creationId xmlns:a16="http://schemas.microsoft.com/office/drawing/2014/main" id="{DB2AEAD9-72E7-2D09-75F0-A96313114664}"/>
              </a:ext>
            </a:extLst>
          </p:cNvPr>
          <p:cNvSpPr/>
          <p:nvPr/>
        </p:nvSpPr>
        <p:spPr>
          <a:xfrm rot="20363172">
            <a:off x="-530475" y="777257"/>
            <a:ext cx="6157020" cy="1270001"/>
          </a:xfrm>
          <a:prstGeom prst="roundRect">
            <a:avLst>
              <a:gd name="adj" fmla="val 15000"/>
            </a:avLst>
          </a:prstGeom>
          <a:blipFill>
            <a:blip r:embed="rId7" cstate="print"/>
          </a:blip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rPr lang="de-DE" dirty="0"/>
              <a:t>REMINDER</a:t>
            </a:r>
            <a:endParaRPr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AFB3C-4463-84A5-7192-F998E2D58061}"/>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0A82F385-5943-23B8-205F-EB9741C16CDB}"/>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DD1CB4D3-6B8F-57A7-539A-DA518CC10BDA}"/>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A3A9DE9A-1A5B-E508-4B7D-062140C9FCE8}"/>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32358A6F-1B55-9BCE-556A-B402E779CC45}"/>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10" name="Nachhaltigkeit">
            <a:extLst>
              <a:ext uri="{FF2B5EF4-FFF2-40B4-BE49-F238E27FC236}">
                <a16:creationId xmlns:a16="http://schemas.microsoft.com/office/drawing/2014/main" id="{8B8DB4F4-449F-53AA-E652-299AF6E80B0C}"/>
              </a:ext>
            </a:extLst>
          </p:cNvPr>
          <p:cNvSpPr txBox="1"/>
          <p:nvPr/>
        </p:nvSpPr>
        <p:spPr>
          <a:xfrm>
            <a:off x="0" y="-147446"/>
            <a:ext cx="6431360" cy="1674137"/>
          </a:xfrm>
          <a:prstGeom prst="rect">
            <a:avLst/>
          </a:prstGeom>
          <a:solidFill>
            <a:srgbClr val="FF0000"/>
          </a:solidFill>
          <a:ln w="3175">
            <a:solidFill>
              <a:srgbClr val="FF0000"/>
            </a:solidFill>
            <a:miter lim="400000"/>
          </a:ln>
          <a:effectLst>
            <a:outerShdw blurRad="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6973" tIns="66973" rIns="66973" bIns="66973" anchor="ctr">
            <a:spAutoFit/>
          </a:bodyPr>
          <a:lstStyle>
            <a:lvl1pPr algn="ctr" defTabSz="182879">
              <a:defRPr sz="2200">
                <a:solidFill>
                  <a:schemeClr val="accent3">
                    <a:lumOff val="44000"/>
                  </a:schemeClr>
                </a:solidFill>
                <a:latin typeface="Comfortaa Bold"/>
                <a:ea typeface="Comfortaa Bold"/>
                <a:cs typeface="Comfortaa Bold"/>
                <a:sym typeface="Comfortaa Bold"/>
              </a:defRPr>
            </a:lvl1pPr>
          </a:lstStyle>
          <a:p>
            <a:endParaRPr lang="de-DE" sz="2000" dirty="0"/>
          </a:p>
          <a:p>
            <a:r>
              <a:rPr sz="6000" dirty="0" err="1"/>
              <a:t>Nachhaltigkeit</a:t>
            </a:r>
            <a:endParaRPr lang="de-DE" sz="6000" dirty="0"/>
          </a:p>
          <a:p>
            <a:endParaRPr sz="2000" dirty="0"/>
          </a:p>
        </p:txBody>
      </p:sp>
      <p:sp>
        <p:nvSpPr>
          <p:cNvPr id="12" name="Textfeld 11">
            <a:extLst>
              <a:ext uri="{FF2B5EF4-FFF2-40B4-BE49-F238E27FC236}">
                <a16:creationId xmlns:a16="http://schemas.microsoft.com/office/drawing/2014/main" id="{9D9D9BC9-56B8-74FA-B48C-3FF6F6547A0F}"/>
              </a:ext>
            </a:extLst>
          </p:cNvPr>
          <p:cNvSpPr txBox="1"/>
          <p:nvPr/>
        </p:nvSpPr>
        <p:spPr>
          <a:xfrm>
            <a:off x="965651" y="4409728"/>
            <a:ext cx="22502966" cy="65556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685800" indent="-685800" algn="l">
              <a:buFont typeface="Arial" panose="020B0604020202020204" pitchFamily="34" charset="0"/>
              <a:buChar char="•"/>
            </a:pPr>
            <a:r>
              <a:rPr lang="de-DE" dirty="0">
                <a:solidFill>
                  <a:srgbClr val="2F7DAD"/>
                </a:solidFill>
              </a:rPr>
              <a:t>Entwickelt bitte je einen authentischen und aussagefähigen Kernsatz zum Telefonleitfaden für Bestands-, Lost- und Neukunden.</a:t>
            </a:r>
          </a:p>
          <a:p>
            <a:pPr marL="685800" indent="-685800" algn="l">
              <a:buFont typeface="Arial" panose="020B0604020202020204" pitchFamily="34" charset="0"/>
              <a:buChar char="•"/>
            </a:pPr>
            <a:r>
              <a:rPr lang="de-DE" dirty="0">
                <a:solidFill>
                  <a:srgbClr val="2F7DAD"/>
                </a:solidFill>
              </a:rPr>
              <a:t>Probiert die Texte an Kunden konkret aus und notiert Euch Eure Erfahrungen damit.</a:t>
            </a:r>
          </a:p>
          <a:p>
            <a:pPr marL="685800" indent="-685800" algn="l">
              <a:buFont typeface="Arial" panose="020B0604020202020204" pitchFamily="34" charset="0"/>
              <a:buChar char="•"/>
            </a:pPr>
            <a:r>
              <a:rPr lang="de-DE" dirty="0">
                <a:solidFill>
                  <a:srgbClr val="2F7DAD"/>
                </a:solidFill>
              </a:rPr>
              <a:t>Ihr werdet in diesen Praxiswochen sicherlich den Einwand „zu teuer“ auf irgendeine Weise hören. Wie seid Ihr damit umgegangen und welche Erfahrungen konntet Ihr machen?</a:t>
            </a:r>
          </a:p>
          <a:p>
            <a:pPr marL="685800" indent="-685800" algn="l">
              <a:buFont typeface="Arial" panose="020B0604020202020204" pitchFamily="34" charset="0"/>
              <a:buChar char="•"/>
            </a:pPr>
            <a:endParaRPr lang="de-DE" dirty="0">
              <a:solidFill>
                <a:srgbClr val="2F7DAD"/>
              </a:solidFill>
            </a:endParaRPr>
          </a:p>
          <a:p>
            <a:pPr algn="l"/>
            <a:endParaRPr lang="de-DE" sz="2000" dirty="0">
              <a:solidFill>
                <a:srgbClr val="2F7DAD"/>
              </a:solidFill>
            </a:endParaRPr>
          </a:p>
        </p:txBody>
      </p:sp>
      <p:sp>
        <p:nvSpPr>
          <p:cNvPr id="701" name="AGENDA">
            <a:extLst>
              <a:ext uri="{FF2B5EF4-FFF2-40B4-BE49-F238E27FC236}">
                <a16:creationId xmlns:a16="http://schemas.microsoft.com/office/drawing/2014/main" id="{0EBD3611-C799-3936-8FB2-014F22DB71BE}"/>
              </a:ext>
            </a:extLst>
          </p:cNvPr>
          <p:cNvSpPr txBox="1"/>
          <p:nvPr/>
        </p:nvSpPr>
        <p:spPr>
          <a:xfrm>
            <a:off x="3695056" y="-189473"/>
            <a:ext cx="18508860"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solidFill>
                  <a:schemeClr val="bg1"/>
                </a:solidFill>
              </a:rPr>
              <a:t>Hausaufgabe </a:t>
            </a:r>
            <a:r>
              <a:rPr lang="de-DE" sz="4000" dirty="0">
                <a:solidFill>
                  <a:schemeClr val="bg1"/>
                </a:solidFill>
              </a:rPr>
              <a:t>wie in der Schule </a:t>
            </a:r>
            <a:r>
              <a:rPr lang="de-DE" dirty="0">
                <a:solidFill>
                  <a:schemeClr val="bg1"/>
                </a:solidFill>
                <a:sym typeface="Wingdings" pitchFamily="2" charset="2"/>
              </a:rPr>
              <a:t></a:t>
            </a:r>
            <a:endParaRPr sz="4000" dirty="0">
              <a:solidFill>
                <a:schemeClr val="bg1"/>
              </a:solidFill>
            </a:endParaRPr>
          </a:p>
        </p:txBody>
      </p:sp>
      <p:sp>
        <p:nvSpPr>
          <p:cNvPr id="2" name="Textfeld 1">
            <a:extLst>
              <a:ext uri="{FF2B5EF4-FFF2-40B4-BE49-F238E27FC236}">
                <a16:creationId xmlns:a16="http://schemas.microsoft.com/office/drawing/2014/main" id="{87FB6902-F62F-3CE2-5F6D-E36036AF4B6D}"/>
              </a:ext>
            </a:extLst>
          </p:cNvPr>
          <p:cNvSpPr txBox="1"/>
          <p:nvPr/>
        </p:nvSpPr>
        <p:spPr>
          <a:xfrm>
            <a:off x="4631160" y="10965369"/>
            <a:ext cx="12344400"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b="1" dirty="0">
                <a:solidFill>
                  <a:srgbClr val="3E5387"/>
                </a:solidFill>
              </a:rPr>
              <a:t>... besprechen wir später</a:t>
            </a:r>
          </a:p>
        </p:txBody>
      </p:sp>
    </p:spTree>
    <p:extLst>
      <p:ext uri="{BB962C8B-B14F-4D97-AF65-F5344CB8AC3E}">
        <p14:creationId xmlns:p14="http://schemas.microsoft.com/office/powerpoint/2010/main" val="379020332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1" name="betaConcept"/>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p:cNvPicPr>
            <a:picLocks noChangeAspect="1"/>
          </p:cNvPicPr>
          <p:nvPr/>
        </p:nvPicPr>
        <p:blipFill>
          <a:blip r:embed="rId2" cstate="print"/>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pic>
        <p:nvPicPr>
          <p:cNvPr id="1874" name="pasted-image.pdf" descr="pasted-image.pdf"/>
          <p:cNvPicPr>
            <a:picLocks noChangeAspect="1"/>
          </p:cNvPicPr>
          <p:nvPr/>
        </p:nvPicPr>
        <p:blipFill>
          <a:blip r:embed="rId3" cstate="print"/>
          <a:stretch>
            <a:fillRect/>
          </a:stretch>
        </p:blipFill>
        <p:spPr>
          <a:xfrm>
            <a:off x="2724602" y="2472105"/>
            <a:ext cx="19633681" cy="10299450"/>
          </a:xfrm>
          <a:prstGeom prst="rect">
            <a:avLst/>
          </a:prstGeom>
          <a:ln w="12700">
            <a:miter lim="400000"/>
          </a:ln>
        </p:spPr>
      </p:pic>
      <p:pic>
        <p:nvPicPr>
          <p:cNvPr id="1875" name="Oval Oval" descr="Oval Oval"/>
          <p:cNvPicPr>
            <a:picLocks/>
          </p:cNvPicPr>
          <p:nvPr/>
        </p:nvPicPr>
        <p:blipFill>
          <a:blip r:embed="rId4" cstate="print"/>
          <a:stretch>
            <a:fillRect/>
          </a:stretch>
        </p:blipFill>
        <p:spPr>
          <a:xfrm>
            <a:off x="15971050" y="2907892"/>
            <a:ext cx="5154602" cy="3077864"/>
          </a:xfrm>
          <a:prstGeom prst="rect">
            <a:avLst/>
          </a:prstGeom>
          <a:effectLst>
            <a:outerShdw blurRad="50800" dist="25400" dir="5400000" rotWithShape="0">
              <a:srgbClr val="000000">
                <a:alpha val="68852"/>
              </a:srgbClr>
            </a:outerShdw>
          </a:effectLst>
        </p:spPr>
      </p:pic>
      <p:grpSp>
        <p:nvGrpSpPr>
          <p:cNvPr id="2" name="Gruppieren 1">
            <a:extLst>
              <a:ext uri="{FF2B5EF4-FFF2-40B4-BE49-F238E27FC236}">
                <a16:creationId xmlns:a16="http://schemas.microsoft.com/office/drawing/2014/main" id="{9BABDB49-96AB-3B8C-E720-50D776BE8043}"/>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14B233C2-CA87-C6E1-39A8-7820852AF135}"/>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0858FA46-C22D-5BC7-FA78-FB55500A4CF7}"/>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2072CC7B-13C6-9729-3BD7-2B1AA3405A3D}"/>
                </a:ext>
              </a:extLst>
            </p:cNvPr>
            <p:cNvPicPr>
              <a:picLocks noChangeAspect="1"/>
            </p:cNvPicPr>
            <p:nvPr/>
          </p:nvPicPr>
          <p:blipFill>
            <a:blip r:embed="rId6" cstate="print"/>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FA89E846-1EAB-BAC0-5045-24E4FABB7961}"/>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VERTRIEBS-PROZESS </a:t>
            </a:r>
          </a:p>
        </p:txBody>
      </p:sp>
      <p:sp>
        <p:nvSpPr>
          <p:cNvPr id="7" name="Textfeld 6">
            <a:extLst>
              <a:ext uri="{FF2B5EF4-FFF2-40B4-BE49-F238E27FC236}">
                <a16:creationId xmlns:a16="http://schemas.microsoft.com/office/drawing/2014/main" id="{9DE15749-FFB4-6957-8662-6A9AFDFD0104}"/>
              </a:ext>
            </a:extLst>
          </p:cNvPr>
          <p:cNvSpPr txBox="1"/>
          <p:nvPr/>
        </p:nvSpPr>
        <p:spPr>
          <a:xfrm>
            <a:off x="3362246" y="5705872"/>
            <a:ext cx="2709074" cy="55976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2700" b="1" u="none" strike="noStrike" cap="none" spc="0" normalizeH="0" baseline="0" dirty="0">
                <a:ln>
                  <a:noFill/>
                </a:ln>
                <a:solidFill>
                  <a:srgbClr val="4D80BD"/>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CROSS</a:t>
            </a:r>
            <a:r>
              <a:rPr kumimoji="0" lang="de-DE" sz="2700" b="1" u="none" strike="noStrike" cap="none" spc="0" normalizeH="0" baseline="0" dirty="0">
                <a:ln>
                  <a:noFill/>
                </a:ln>
                <a:solidFill>
                  <a:srgbClr val="2A669A"/>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 SELLING</a:t>
            </a:r>
          </a:p>
        </p:txBody>
      </p:sp>
    </p:spTree>
    <p:extLst>
      <p:ext uri="{BB962C8B-B14F-4D97-AF65-F5344CB8AC3E}">
        <p14:creationId xmlns:p14="http://schemas.microsoft.com/office/powerpoint/2010/main" val="1664094073"/>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3529</Words>
  <Application>Microsoft Macintosh PowerPoint</Application>
  <PresentationFormat>Benutzerdefiniert</PresentationFormat>
  <Paragraphs>676</Paragraphs>
  <Slides>59</Slides>
  <Notes>33</Notes>
  <HiddenSlides>0</HiddenSlides>
  <MMClips>2</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59</vt:i4>
      </vt:variant>
    </vt:vector>
  </HeadingPairs>
  <TitlesOfParts>
    <vt:vector size="72" baseType="lpstr">
      <vt:lpstr>Aptos</vt:lpstr>
      <vt:lpstr>Arial</vt:lpstr>
      <vt:lpstr>Calibri</vt:lpstr>
      <vt:lpstr>Comfortaa</vt:lpstr>
      <vt:lpstr>Helvetica</vt:lpstr>
      <vt:lpstr>Helvetica Light</vt:lpstr>
      <vt:lpstr>Helvetica Neue Light</vt:lpstr>
      <vt:lpstr>Impact</vt:lpstr>
      <vt:lpstr>Lucida Grande</vt:lpstr>
      <vt:lpstr>Poppins</vt:lpstr>
      <vt:lpstr>Verdana</vt:lpstr>
      <vt:lpstr>Wingdings</vt:lpstr>
      <vt:lpstr>White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DEN WORKSHOP KANN ICH EMPFEHLEN, WEIL…</vt:lpstr>
      <vt:lpstr>Herzlichen Glückwunsch und viel Erfolg bei der Umsetzung!  Euer  betaConcept-Team  Kontakt: service@betaconcept.org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Vittinghoff</dc:creator>
  <cp:lastModifiedBy>Ralph Schmauder</cp:lastModifiedBy>
  <cp:revision>295</cp:revision>
  <cp:lastPrinted>2025-12-22T12:08:16Z</cp:lastPrinted>
  <dcterms:modified xsi:type="dcterms:W3CDTF">2026-03-21T17:33:47Z</dcterms:modified>
</cp:coreProperties>
</file>